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wav" ContentType="audio/x-wav"/>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78"/>
  </p:notesMasterIdLst>
  <p:sldIdLst>
    <p:sldId id="356" r:id="rId2"/>
    <p:sldId id="365" r:id="rId3"/>
    <p:sldId id="549" r:id="rId4"/>
    <p:sldId id="546" r:id="rId5"/>
    <p:sldId id="544" r:id="rId6"/>
    <p:sldId id="547" r:id="rId7"/>
    <p:sldId id="496" r:id="rId8"/>
    <p:sldId id="497" r:id="rId9"/>
    <p:sldId id="498" r:id="rId10"/>
    <p:sldId id="499" r:id="rId11"/>
    <p:sldId id="500" r:id="rId12"/>
    <p:sldId id="501" r:id="rId13"/>
    <p:sldId id="502" r:id="rId14"/>
    <p:sldId id="504" r:id="rId15"/>
    <p:sldId id="503" r:id="rId16"/>
    <p:sldId id="505" r:id="rId17"/>
    <p:sldId id="506" r:id="rId18"/>
    <p:sldId id="507" r:id="rId19"/>
    <p:sldId id="508" r:id="rId20"/>
    <p:sldId id="519" r:id="rId21"/>
    <p:sldId id="518" r:id="rId22"/>
    <p:sldId id="521" r:id="rId23"/>
    <p:sldId id="520" r:id="rId24"/>
    <p:sldId id="522" r:id="rId25"/>
    <p:sldId id="537" r:id="rId26"/>
    <p:sldId id="538" r:id="rId27"/>
    <p:sldId id="539" r:id="rId28"/>
    <p:sldId id="540" r:id="rId29"/>
    <p:sldId id="532" r:id="rId30"/>
    <p:sldId id="533" r:id="rId31"/>
    <p:sldId id="534" r:id="rId32"/>
    <p:sldId id="523" r:id="rId33"/>
    <p:sldId id="530" r:id="rId34"/>
    <p:sldId id="531" r:id="rId35"/>
    <p:sldId id="535" r:id="rId36"/>
    <p:sldId id="515" r:id="rId37"/>
    <p:sldId id="509" r:id="rId38"/>
    <p:sldId id="513" r:id="rId39"/>
    <p:sldId id="541" r:id="rId40"/>
    <p:sldId id="550" r:id="rId41"/>
    <p:sldId id="551" r:id="rId42"/>
    <p:sldId id="552" r:id="rId43"/>
    <p:sldId id="553" r:id="rId44"/>
    <p:sldId id="554" r:id="rId45"/>
    <p:sldId id="555" r:id="rId46"/>
    <p:sldId id="556" r:id="rId47"/>
    <p:sldId id="557" r:id="rId48"/>
    <p:sldId id="558" r:id="rId49"/>
    <p:sldId id="559" r:id="rId50"/>
    <p:sldId id="560" r:id="rId51"/>
    <p:sldId id="561" r:id="rId52"/>
    <p:sldId id="562" r:id="rId53"/>
    <p:sldId id="563" r:id="rId54"/>
    <p:sldId id="564" r:id="rId55"/>
    <p:sldId id="565" r:id="rId56"/>
    <p:sldId id="566" r:id="rId57"/>
    <p:sldId id="567" r:id="rId58"/>
    <p:sldId id="568" r:id="rId59"/>
    <p:sldId id="569" r:id="rId60"/>
    <p:sldId id="570" r:id="rId61"/>
    <p:sldId id="571" r:id="rId62"/>
    <p:sldId id="572" r:id="rId63"/>
    <p:sldId id="583" r:id="rId64"/>
    <p:sldId id="584" r:id="rId65"/>
    <p:sldId id="585" r:id="rId66"/>
    <p:sldId id="586" r:id="rId67"/>
    <p:sldId id="587" r:id="rId68"/>
    <p:sldId id="588" r:id="rId69"/>
    <p:sldId id="589" r:id="rId70"/>
    <p:sldId id="590" r:id="rId71"/>
    <p:sldId id="591" r:id="rId72"/>
    <p:sldId id="592" r:id="rId73"/>
    <p:sldId id="573" r:id="rId74"/>
    <p:sldId id="452" r:id="rId75"/>
    <p:sldId id="362" r:id="rId76"/>
    <p:sldId id="366" r:id="rId77"/>
  </p:sldIdLst>
  <p:sldSz cx="9144000" cy="6858000" type="screen4x3"/>
  <p:notesSz cx="7099300" cy="10234613"/>
  <p:defaultTextStyle>
    <a:defPPr>
      <a:defRPr lang="en-US"/>
    </a:defPPr>
    <a:lvl1pPr algn="l" rtl="0" eaLnBrk="0" fontAlgn="base" hangingPunct="0">
      <a:spcBef>
        <a:spcPct val="0"/>
      </a:spcBef>
      <a:spcAft>
        <a:spcPct val="0"/>
      </a:spcAft>
      <a:defRPr sz="2000" b="1" kern="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457200" algn="l" rtl="0" eaLnBrk="0" fontAlgn="base" hangingPunct="0">
      <a:spcBef>
        <a:spcPct val="0"/>
      </a:spcBef>
      <a:spcAft>
        <a:spcPct val="0"/>
      </a:spcAft>
      <a:defRPr sz="2000" b="1" kern="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914400" algn="l" rtl="0" eaLnBrk="0" fontAlgn="base" hangingPunct="0">
      <a:spcBef>
        <a:spcPct val="0"/>
      </a:spcBef>
      <a:spcAft>
        <a:spcPct val="0"/>
      </a:spcAft>
      <a:defRPr sz="2000" b="1" kern="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1371600" algn="l" rtl="0" eaLnBrk="0" fontAlgn="base" hangingPunct="0">
      <a:spcBef>
        <a:spcPct val="0"/>
      </a:spcBef>
      <a:spcAft>
        <a:spcPct val="0"/>
      </a:spcAft>
      <a:defRPr sz="2000" b="1" kern="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1828800" algn="l" rtl="0" eaLnBrk="0" fontAlgn="base" hangingPunct="0">
      <a:spcBef>
        <a:spcPct val="0"/>
      </a:spcBef>
      <a:spcAft>
        <a:spcPct val="0"/>
      </a:spcAft>
      <a:defRPr sz="2000" b="1" kern="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2286000" algn="l" defTabSz="914400" rtl="0" eaLnBrk="1" latinLnBrk="0" hangingPunct="1">
      <a:defRPr sz="2000" b="1" kern="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743200" algn="l" defTabSz="914400" rtl="0" eaLnBrk="1" latinLnBrk="0" hangingPunct="1">
      <a:defRPr sz="2000" b="1" kern="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3200400" algn="l" defTabSz="914400" rtl="0" eaLnBrk="1" latinLnBrk="0" hangingPunct="1">
      <a:defRPr sz="2000" b="1" kern="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657600" algn="l" defTabSz="914400" rtl="0" eaLnBrk="1" latinLnBrk="0" hangingPunct="1">
      <a:defRPr sz="2000" b="1" kern="12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p:defaultTextStyle>
  <p:extLst>
    <p:ext uri="{EFAFB233-063F-42B5-8137-9DF3F51BA10A}">
      <p15:sldGuideLst xmlns:p15="http://schemas.microsoft.com/office/powerpoint/2012/main">
        <p15:guide id="1" orient="horz" pos="578">
          <p15:clr>
            <a:srgbClr val="A4A3A4"/>
          </p15:clr>
        </p15:guide>
        <p15:guide id="2" pos="229">
          <p15:clr>
            <a:srgbClr val="A4A3A4"/>
          </p15:clr>
        </p15:guide>
      </p15:sldGuideLst>
    </p:ext>
    <p:ext uri="{2D200454-40CA-4A62-9FC3-DE9A4176ACB9}">
      <p15:notesGuideLst xmlns:p15="http://schemas.microsoft.com/office/powerpoint/2012/main">
        <p15:guide id="1" orient="horz" pos="3223">
          <p15:clr>
            <a:srgbClr val="A4A3A4"/>
          </p15:clr>
        </p15:guide>
        <p15:guide id="2" pos="223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E69"/>
    <a:srgbClr val="003366"/>
    <a:srgbClr val="FFFFCC"/>
    <a:srgbClr val="0089BE"/>
    <a:srgbClr val="FFCCFF"/>
    <a:srgbClr val="CCFFCC"/>
    <a:srgbClr val="669900"/>
    <a:srgbClr val="CC6600"/>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650" autoAdjust="0"/>
    <p:restoredTop sz="87983" autoAdjust="0"/>
  </p:normalViewPr>
  <p:slideViewPr>
    <p:cSldViewPr snapToGrid="0">
      <p:cViewPr varScale="1">
        <p:scale>
          <a:sx n="79" d="100"/>
          <a:sy n="79" d="100"/>
        </p:scale>
        <p:origin x="1746" y="54"/>
      </p:cViewPr>
      <p:guideLst>
        <p:guide orient="horz" pos="578"/>
        <p:guide pos="229"/>
      </p:guideLst>
    </p:cSldViewPr>
  </p:slideViewPr>
  <p:notesTextViewPr>
    <p:cViewPr>
      <p:scale>
        <a:sx n="100" d="100"/>
        <a:sy n="100" d="100"/>
      </p:scale>
      <p:origin x="0" y="0"/>
    </p:cViewPr>
  </p:notesTextViewPr>
  <p:sorterViewPr>
    <p:cViewPr varScale="1">
      <p:scale>
        <a:sx n="100" d="100"/>
        <a:sy n="100" d="100"/>
      </p:scale>
      <p:origin x="0" y="-16962"/>
    </p:cViewPr>
  </p:sorterViewPr>
  <p:notesViewPr>
    <p:cSldViewPr snapToGrid="0">
      <p:cViewPr varScale="1">
        <p:scale>
          <a:sx n="58" d="100"/>
          <a:sy n="58" d="100"/>
        </p:scale>
        <p:origin x="-2606" y="-101"/>
      </p:cViewPr>
      <p:guideLst>
        <p:guide orient="horz" pos="3223"/>
        <p:guide pos="2236"/>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9.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76575" cy="511175"/>
          </a:xfrm>
          <a:prstGeom prst="rect">
            <a:avLst/>
          </a:prstGeom>
          <a:noFill/>
          <a:ln>
            <a:noFill/>
          </a:ln>
          <a:effectLst/>
          <a:extLst/>
        </p:spPr>
        <p:txBody>
          <a:bodyPr vert="horz" wrap="square" lIns="99048" tIns="49524" rIns="99048" bIns="49524" numCol="1" anchor="t" anchorCtr="0" compatLnSpc="1">
            <a:prstTxWarp prst="textNoShape">
              <a:avLst/>
            </a:prstTxWarp>
          </a:bodyPr>
          <a:lstStyle>
            <a:lvl1pPr defTabSz="990600" eaLnBrk="1" hangingPunct="1">
              <a:lnSpc>
                <a:spcPct val="100000"/>
              </a:lnSpc>
              <a:defRPr sz="1300" b="0" baseline="0">
                <a:ea typeface="MS PGothic" panose="020B0600070205080204" pitchFamily="34" charset="-128"/>
                <a:cs typeface="Arial" panose="020B0604020202020204" pitchFamily="34" charset="0"/>
              </a:defRPr>
            </a:lvl1pPr>
          </a:lstStyle>
          <a:p>
            <a:pPr>
              <a:defRPr/>
            </a:pPr>
            <a:endParaRPr lang="en-US"/>
          </a:p>
        </p:txBody>
      </p:sp>
      <p:sp>
        <p:nvSpPr>
          <p:cNvPr id="9219" name="Rectangle 3"/>
          <p:cNvSpPr>
            <a:spLocks noGrp="1" noChangeArrowheads="1"/>
          </p:cNvSpPr>
          <p:nvPr>
            <p:ph type="dt" idx="1"/>
          </p:nvPr>
        </p:nvSpPr>
        <p:spPr bwMode="auto">
          <a:xfrm>
            <a:off x="4021138" y="0"/>
            <a:ext cx="3076575" cy="511175"/>
          </a:xfrm>
          <a:prstGeom prst="rect">
            <a:avLst/>
          </a:prstGeom>
          <a:noFill/>
          <a:ln>
            <a:noFill/>
          </a:ln>
          <a:effectLst/>
          <a:extLst/>
        </p:spPr>
        <p:txBody>
          <a:bodyPr vert="horz" wrap="square" lIns="99048" tIns="49524" rIns="99048" bIns="49524" numCol="1" anchor="t" anchorCtr="0" compatLnSpc="1">
            <a:prstTxWarp prst="textNoShape">
              <a:avLst/>
            </a:prstTxWarp>
          </a:bodyPr>
          <a:lstStyle>
            <a:lvl1pPr algn="r" defTabSz="990600" eaLnBrk="1" hangingPunct="1">
              <a:lnSpc>
                <a:spcPct val="100000"/>
              </a:lnSpc>
              <a:defRPr sz="1300" b="0" baseline="0">
                <a:ea typeface="MS PGothic" panose="020B0600070205080204" pitchFamily="34" charset="-128"/>
                <a:cs typeface="Arial" panose="020B0604020202020204" pitchFamily="34" charset="0"/>
              </a:defRPr>
            </a:lvl1pPr>
          </a:lstStyle>
          <a:p>
            <a:pPr>
              <a:defRPr/>
            </a:pPr>
            <a:endParaRPr lang="en-US"/>
          </a:p>
        </p:txBody>
      </p:sp>
      <p:sp>
        <p:nvSpPr>
          <p:cNvPr id="4100" name="Rectangle 4"/>
          <p:cNvSpPr>
            <a:spLocks noGrp="1" noRot="1" noChangeAspect="1" noChangeArrowheads="1" noTextEdit="1"/>
          </p:cNvSpPr>
          <p:nvPr>
            <p:ph type="sldImg" idx="2"/>
          </p:nvPr>
        </p:nvSpPr>
        <p:spPr bwMode="auto">
          <a:xfrm>
            <a:off x="990600" y="768350"/>
            <a:ext cx="5118100" cy="38369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21" name="Rectangle 5"/>
          <p:cNvSpPr>
            <a:spLocks noGrp="1" noChangeArrowheads="1"/>
          </p:cNvSpPr>
          <p:nvPr>
            <p:ph type="body" sz="quarter" idx="3"/>
          </p:nvPr>
        </p:nvSpPr>
        <p:spPr bwMode="auto">
          <a:xfrm>
            <a:off x="709613" y="4860925"/>
            <a:ext cx="5680075" cy="4605338"/>
          </a:xfrm>
          <a:prstGeom prst="rect">
            <a:avLst/>
          </a:prstGeom>
          <a:noFill/>
          <a:ln>
            <a:noFill/>
          </a:ln>
          <a:effectLst/>
          <a:extLst/>
        </p:spPr>
        <p:txBody>
          <a:bodyPr vert="horz" wrap="square" lIns="99048" tIns="49524" rIns="99048" bIns="4952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22" name="Rectangle 6"/>
          <p:cNvSpPr>
            <a:spLocks noGrp="1" noChangeArrowheads="1"/>
          </p:cNvSpPr>
          <p:nvPr>
            <p:ph type="ftr" sz="quarter" idx="4"/>
          </p:nvPr>
        </p:nvSpPr>
        <p:spPr bwMode="auto">
          <a:xfrm>
            <a:off x="0" y="9721850"/>
            <a:ext cx="3076575" cy="511175"/>
          </a:xfrm>
          <a:prstGeom prst="rect">
            <a:avLst/>
          </a:prstGeom>
          <a:noFill/>
          <a:ln>
            <a:noFill/>
          </a:ln>
          <a:effectLst/>
          <a:extLst/>
        </p:spPr>
        <p:txBody>
          <a:bodyPr vert="horz" wrap="square" lIns="99048" tIns="49524" rIns="99048" bIns="49524" numCol="1" anchor="b" anchorCtr="0" compatLnSpc="1">
            <a:prstTxWarp prst="textNoShape">
              <a:avLst/>
            </a:prstTxWarp>
          </a:bodyPr>
          <a:lstStyle>
            <a:lvl1pPr defTabSz="990600" eaLnBrk="1" hangingPunct="1">
              <a:lnSpc>
                <a:spcPct val="100000"/>
              </a:lnSpc>
              <a:defRPr sz="1300" b="0" baseline="0">
                <a:ea typeface="MS PGothic" panose="020B0600070205080204" pitchFamily="34" charset="-128"/>
                <a:cs typeface="Arial" panose="020B0604020202020204" pitchFamily="34" charset="0"/>
              </a:defRPr>
            </a:lvl1pPr>
          </a:lstStyle>
          <a:p>
            <a:pPr>
              <a:defRPr/>
            </a:pPr>
            <a:endParaRPr lang="en-US"/>
          </a:p>
        </p:txBody>
      </p:sp>
      <p:sp>
        <p:nvSpPr>
          <p:cNvPr id="9223" name="Rectangle 7"/>
          <p:cNvSpPr>
            <a:spLocks noGrp="1" noChangeArrowheads="1"/>
          </p:cNvSpPr>
          <p:nvPr>
            <p:ph type="sldNum" sz="quarter" idx="5"/>
          </p:nvPr>
        </p:nvSpPr>
        <p:spPr bwMode="auto">
          <a:xfrm>
            <a:off x="4021138" y="9721850"/>
            <a:ext cx="3076575" cy="511175"/>
          </a:xfrm>
          <a:prstGeom prst="rect">
            <a:avLst/>
          </a:prstGeom>
          <a:noFill/>
          <a:ln>
            <a:noFill/>
          </a:ln>
          <a:effectLst/>
          <a:extLst/>
        </p:spPr>
        <p:txBody>
          <a:bodyPr vert="horz" wrap="square" lIns="99048" tIns="49524" rIns="99048" bIns="49524" numCol="1" anchor="b" anchorCtr="0" compatLnSpc="1">
            <a:prstTxWarp prst="textNoShape">
              <a:avLst/>
            </a:prstTxWarp>
          </a:bodyPr>
          <a:lstStyle>
            <a:lvl1pPr algn="r" defTabSz="990600" eaLnBrk="1" hangingPunct="1">
              <a:defRPr sz="1300" b="0" smtClean="0">
                <a:ea typeface="MS PGothic" panose="020B0600070205080204" pitchFamily="34" charset="-128"/>
              </a:defRPr>
            </a:lvl1pPr>
          </a:lstStyle>
          <a:p>
            <a:pPr>
              <a:defRPr/>
            </a:pPr>
            <a:fld id="{5C5392FB-7279-47E3-823C-C5EA98328C0D}" type="slidenum">
              <a:rPr lang="en-US" altLang="en-US"/>
              <a:pPr>
                <a:defRPr/>
              </a:pPr>
              <a:t>‹#›</a:t>
            </a:fld>
            <a:endParaRPr lang="en-US" altLang="en-US"/>
          </a:p>
        </p:txBody>
      </p:sp>
    </p:spTree>
    <p:extLst>
      <p:ext uri="{BB962C8B-B14F-4D97-AF65-F5344CB8AC3E}">
        <p14:creationId xmlns:p14="http://schemas.microsoft.com/office/powerpoint/2010/main" val="211807639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travelagentcentral.com/airline-policies/stat-summer-air-travel-reach-highest-level-six-years-46082" TargetMode="External"/><Relationship Id="rId2" Type="http://schemas.openxmlformats.org/officeDocument/2006/relationships/slide" Target="../slides/slide12.xml"/><Relationship Id="rId1" Type="http://schemas.openxmlformats.org/officeDocument/2006/relationships/notesMaster" Target="../notesMasters/notesMaster1.xml"/><Relationship Id="rId5" Type="http://schemas.openxmlformats.org/officeDocument/2006/relationships/hyperlink" Target="http://www.marketingcharts.com/wp/interactive/travel-research-and-booking-seen-a-multi-device-process-29809/?utm_campaign=newsletter&amp;utm_source=mc&amp;utm_medium=textlink" TargetMode="External"/><Relationship Id="rId4" Type="http://schemas.openxmlformats.org/officeDocument/2006/relationships/hyperlink" Target="http://www.hebsdigital.com/blog/the-truth-is-in-the-numbers-2013-is-undoubtedly-the-year-of-the-three-screens-in-hospitality/"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742950" indent="-285750" defTabSz="990600">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1143000" indent="-228600" defTabSz="990600">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1600200" indent="-228600" defTabSz="990600">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2057400" indent="-228600" defTabSz="990600">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2514600" indent="-228600" defTabSz="990600" eaLnBrk="0" fontAlgn="base" hangingPunct="0">
              <a:spcBef>
                <a:spcPct val="0"/>
              </a:spcBef>
              <a:spcAft>
                <a:spcPct val="0"/>
              </a:spcAft>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971800" indent="-228600" defTabSz="990600" eaLnBrk="0" fontAlgn="base" hangingPunct="0">
              <a:spcBef>
                <a:spcPct val="0"/>
              </a:spcBef>
              <a:spcAft>
                <a:spcPct val="0"/>
              </a:spcAft>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3429000" indent="-228600" defTabSz="990600" eaLnBrk="0" fontAlgn="base" hangingPunct="0">
              <a:spcBef>
                <a:spcPct val="0"/>
              </a:spcBef>
              <a:spcAft>
                <a:spcPct val="0"/>
              </a:spcAft>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886200" indent="-228600" defTabSz="990600" eaLnBrk="0" fontAlgn="base" hangingPunct="0">
              <a:spcBef>
                <a:spcPct val="0"/>
              </a:spcBef>
              <a:spcAft>
                <a:spcPct val="0"/>
              </a:spcAft>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fld id="{9D72FE50-D1BA-443F-9A1A-6E90B9F6CB0E}" type="slidenum">
              <a:rPr lang="en-US" altLang="en-US" sz="1300" b="0">
                <a:ea typeface="ＭＳ Ｐゴシック" panose="020B0600070205080204" pitchFamily="34" charset="-128"/>
              </a:rPr>
              <a:pPr/>
              <a:t>1</a:t>
            </a:fld>
            <a:endParaRPr lang="en-US" altLang="en-US" sz="1300" b="0" dirty="0">
              <a:ea typeface="ＭＳ Ｐゴシック" panose="020B0600070205080204" pitchFamily="34" charset="-128"/>
            </a:endParaRPr>
          </a:p>
        </p:txBody>
      </p:sp>
      <p:sp>
        <p:nvSpPr>
          <p:cNvPr id="6147" name="Rectangle 2"/>
          <p:cNvSpPr>
            <a:spLocks noGrp="1" noRot="1" noChangeAspect="1" noChangeArrowheads="1" noTextEdit="1"/>
          </p:cNvSpPr>
          <p:nvPr>
            <p:ph type="sldImg"/>
          </p:nvPr>
        </p:nvSpPr>
        <p:spPr>
          <a:xfrm>
            <a:off x="990600" y="768350"/>
            <a:ext cx="5118100" cy="3838575"/>
          </a:xfrm>
          <a:ln/>
        </p:spPr>
      </p:sp>
      <p:sp>
        <p:nvSpPr>
          <p:cNvPr id="6148" name="Rectangle 3"/>
          <p:cNvSpPr>
            <a:spLocks noGrp="1" noChangeArrowheads="1"/>
          </p:cNvSpPr>
          <p:nvPr>
            <p:ph type="body" idx="1"/>
          </p:nvPr>
        </p:nvSpPr>
        <p:spPr>
          <a:xfrm>
            <a:off x="709613" y="4862513"/>
            <a:ext cx="5680075" cy="46037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41" tIns="49521" rIns="99041" bIns="49521"/>
          <a:lstStyle/>
          <a:p>
            <a:pPr eaLnBrk="1" hangingPunct="1"/>
            <a:endParaRPr lang="en-US" altLang="en-US" dirty="0" smtClean="0"/>
          </a:p>
        </p:txBody>
      </p:sp>
    </p:spTree>
    <p:extLst>
      <p:ext uri="{BB962C8B-B14F-4D97-AF65-F5344CB8AC3E}">
        <p14:creationId xmlns:p14="http://schemas.microsoft.com/office/powerpoint/2010/main" val="31582361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Arial" panose="020B0604020202020204" pitchFamily="34" charset="0"/>
                <a:ea typeface="+mn-ea"/>
                <a:cs typeface="Arial" panose="020B0604020202020204" pitchFamily="34" charset="0"/>
              </a:rPr>
              <a:t>z Systems is perfect for enterprise mobile applications. It’s resilient, secure, powerful and scalable -- and for most users, a critical system of record. With 55 percent of the world’s total transactions running on the mainframe, it’s already the dominant transaction platform, and it’s now simple and cost effective for companies to add a mobile channel with the mainframe. Enterprises can leverage years of investment and the wealth of data already on their z Systems servers by using the mobile capabilities built into the application and database servers on </a:t>
            </a:r>
            <a:r>
              <a:rPr lang="en-US" sz="1200" kern="1200" dirty="0" err="1" smtClean="0">
                <a:solidFill>
                  <a:schemeClr val="tx1"/>
                </a:solidFill>
                <a:effectLst/>
                <a:latin typeface="Arial" panose="020B0604020202020204" pitchFamily="34" charset="0"/>
                <a:ea typeface="+mn-ea"/>
                <a:cs typeface="Arial" panose="020B0604020202020204" pitchFamily="34" charset="0"/>
              </a:rPr>
              <a:t>zSystems</a:t>
            </a:r>
            <a:r>
              <a:rPr lang="en-US" sz="1200" kern="1200" dirty="0" smtClean="0">
                <a:solidFill>
                  <a:schemeClr val="tx1"/>
                </a:solidFill>
                <a:effectLst/>
                <a:latin typeface="Arial" panose="020B0604020202020204" pitchFamily="34" charset="0"/>
                <a:ea typeface="+mn-ea"/>
                <a:cs typeface="Arial" panose="020B0604020202020204" pitchFamily="34" charset="0"/>
              </a:rPr>
              <a:t>. For example, CICS, IMS, and DB2 all provide native JSON APIs to reach key data and transactions on z Systems.  The new z/OS Connect component makes that even simpler. Offerings like Capacity on Demand and Mobile Workload Pricing for z/OS ensure that the mainframe can grow economically as clients’ mobile workload grows.</a:t>
            </a:r>
          </a:p>
          <a:p>
            <a:r>
              <a:rPr lang="en-US" sz="1200" kern="1200" dirty="0" smtClean="0">
                <a:solidFill>
                  <a:schemeClr val="tx1"/>
                </a:solidFill>
                <a:effectLst/>
                <a:latin typeface="Arial" panose="020B0604020202020204" pitchFamily="34" charset="0"/>
                <a:ea typeface="+mn-ea"/>
                <a:cs typeface="Arial" panose="020B0604020202020204" pitchFamily="34" charset="0"/>
              </a:rPr>
              <a:t>The IBM z13 is the intersection of data and engagement – linking the transaction engine and analytics with the mobile era to do more, and do it faster. Real time analytics at the point of the transaction opens new possibilities to create truly valuable and engaging mobile apps.  Simultaneous multi-threading and 10TB of memory helps mobile applications running in CICS, IMS, DB2 or WAS respond more quickly. 141 cores and 66 percent more I/O bandwidth means the </a:t>
            </a:r>
            <a:r>
              <a:rPr lang="en-US" sz="1200" kern="1200" dirty="0" err="1" smtClean="0">
                <a:solidFill>
                  <a:schemeClr val="tx1"/>
                </a:solidFill>
                <a:effectLst/>
                <a:latin typeface="Arial" panose="020B0604020202020204" pitchFamily="34" charset="0"/>
                <a:ea typeface="+mn-ea"/>
                <a:cs typeface="Arial" panose="020B0604020202020204" pitchFamily="34" charset="0"/>
              </a:rPr>
              <a:t>zNext</a:t>
            </a:r>
            <a:r>
              <a:rPr lang="en-US" sz="1200" kern="1200" dirty="0" smtClean="0">
                <a:solidFill>
                  <a:schemeClr val="tx1"/>
                </a:solidFill>
                <a:effectLst/>
                <a:latin typeface="Arial" panose="020B0604020202020204" pitchFamily="34" charset="0"/>
                <a:ea typeface="+mn-ea"/>
                <a:cs typeface="Arial" panose="020B0604020202020204" pitchFamily="34" charset="0"/>
              </a:rPr>
              <a:t> can seamlessly handle mobile transaction growth in a single footprint -- key when response time equals customer loyalty. Our EAL5+ security certification guarantees the highest level of protection for mobile user’s data. </a:t>
            </a:r>
          </a:p>
          <a:p>
            <a:r>
              <a:rPr lang="en-US" sz="1200" kern="1200" dirty="0" smtClean="0">
                <a:solidFill>
                  <a:schemeClr val="tx1"/>
                </a:solidFill>
                <a:effectLst/>
                <a:latin typeface="Arial" panose="020B0604020202020204" pitchFamily="34" charset="0"/>
                <a:ea typeface="+mn-ea"/>
                <a:cs typeface="Arial" panose="020B0604020202020204" pitchFamily="34" charset="0"/>
              </a:rPr>
              <a:t> </a:t>
            </a:r>
          </a:p>
          <a:p>
            <a:r>
              <a:rPr lang="en-US" sz="1200" kern="1200" dirty="0" smtClean="0">
                <a:solidFill>
                  <a:schemeClr val="tx1"/>
                </a:solidFill>
                <a:effectLst/>
                <a:latin typeface="Arial" panose="020B0604020202020204" pitchFamily="34" charset="0"/>
                <a:ea typeface="+mn-ea"/>
                <a:cs typeface="Arial" panose="020B0604020202020204" pitchFamily="34" charset="0"/>
              </a:rPr>
              <a:t>Scale, speed, and security are reasons why leading edge mobile application developers like </a:t>
            </a:r>
            <a:r>
              <a:rPr lang="en-US" sz="1200" kern="1200" dirty="0" err="1" smtClean="0">
                <a:solidFill>
                  <a:schemeClr val="tx1"/>
                </a:solidFill>
                <a:effectLst/>
                <a:latin typeface="Arial" panose="020B0604020202020204" pitchFamily="34" charset="0"/>
                <a:ea typeface="+mn-ea"/>
                <a:cs typeface="Arial" panose="020B0604020202020204" pitchFamily="34" charset="0"/>
              </a:rPr>
              <a:t>USMobile</a:t>
            </a:r>
            <a:r>
              <a:rPr lang="en-US" sz="1200" kern="1200" dirty="0" smtClean="0">
                <a:solidFill>
                  <a:schemeClr val="tx1"/>
                </a:solidFill>
                <a:effectLst/>
                <a:latin typeface="Arial" panose="020B0604020202020204" pitchFamily="34" charset="0"/>
                <a:ea typeface="+mn-ea"/>
                <a:cs typeface="Arial" panose="020B0604020202020204" pitchFamily="34" charset="0"/>
              </a:rPr>
              <a:t> built their Scrambl3 app (which creates encrypted voice communications) on the mainframe.</a:t>
            </a:r>
          </a:p>
          <a:p>
            <a:r>
              <a:rPr lang="en-US" sz="1200" kern="1200" dirty="0" smtClean="0">
                <a:solidFill>
                  <a:schemeClr val="tx1"/>
                </a:solidFill>
                <a:effectLst/>
                <a:latin typeface="Arial" panose="020B0604020202020204" pitchFamily="34" charset="0"/>
                <a:ea typeface="+mn-ea"/>
                <a:cs typeface="Arial" panose="020B0604020202020204" pitchFamily="34" charset="0"/>
              </a:rPr>
              <a:t> </a:t>
            </a:r>
          </a:p>
          <a:p>
            <a:pPr eaLnBrk="1" hangingPunct="1"/>
            <a:endParaRPr lang="en-US" altLang="en-US" dirty="0" smtClean="0"/>
          </a:p>
          <a:p>
            <a:pPr eaLnBrk="1" hangingPunct="1"/>
            <a:endParaRPr lang="en-US" altLang="en-US" dirty="0" smtClean="0"/>
          </a:p>
          <a:p>
            <a:endParaRPr lang="en-US" dirty="0"/>
          </a:p>
        </p:txBody>
      </p:sp>
      <p:sp>
        <p:nvSpPr>
          <p:cNvPr id="4" name="Slide Number Placeholder 3"/>
          <p:cNvSpPr>
            <a:spLocks noGrp="1"/>
          </p:cNvSpPr>
          <p:nvPr>
            <p:ph type="sldNum" sz="quarter" idx="10"/>
          </p:nvPr>
        </p:nvSpPr>
        <p:spPr/>
        <p:txBody>
          <a:bodyPr/>
          <a:lstStyle/>
          <a:p>
            <a:pPr>
              <a:defRPr/>
            </a:pPr>
            <a:fld id="{5C5392FB-7279-47E3-823C-C5EA98328C0D}" type="slidenum">
              <a:rPr lang="en-US" altLang="en-US" smtClean="0"/>
              <a:pPr>
                <a:defRPr/>
              </a:pPr>
              <a:t>11</a:t>
            </a:fld>
            <a:endParaRPr lang="en-US" altLang="en-US"/>
          </a:p>
        </p:txBody>
      </p:sp>
    </p:spTree>
    <p:extLst>
      <p:ext uri="{BB962C8B-B14F-4D97-AF65-F5344CB8AC3E}">
        <p14:creationId xmlns:p14="http://schemas.microsoft.com/office/powerpoint/2010/main" val="6826033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pPr marL="228600" indent="-228600" eaLnBrk="1" hangingPunct="1"/>
            <a:r>
              <a:rPr lang="en-US" sz="800" kern="1200" dirty="0" smtClean="0">
                <a:solidFill>
                  <a:schemeClr val="tx1"/>
                </a:solidFill>
                <a:effectLst/>
                <a:latin typeface="Arial" panose="020B0604020202020204" pitchFamily="34" charset="0"/>
                <a:ea typeface="+mn-ea"/>
                <a:cs typeface="Arial" panose="020B0604020202020204" pitchFamily="34" charset="0"/>
              </a:rPr>
              <a:t>The world’s leading businesses depend</a:t>
            </a:r>
            <a:r>
              <a:rPr lang="en-US" sz="800" kern="1200" baseline="0" dirty="0" smtClean="0">
                <a:solidFill>
                  <a:schemeClr val="tx1"/>
                </a:solidFill>
                <a:effectLst/>
                <a:latin typeface="Arial" panose="020B0604020202020204" pitchFamily="34" charset="0"/>
                <a:ea typeface="+mn-ea"/>
                <a:cs typeface="Arial" panose="020B0604020202020204" pitchFamily="34" charset="0"/>
              </a:rPr>
              <a:t> on z Systems and mobile to provide new opportunities.  </a:t>
            </a:r>
            <a:r>
              <a:rPr lang="en-US" sz="800" kern="1200" dirty="0" smtClean="0">
                <a:solidFill>
                  <a:schemeClr val="tx1"/>
                </a:solidFill>
                <a:effectLst/>
                <a:latin typeface="Arial" panose="020B0604020202020204" pitchFamily="34" charset="0"/>
                <a:ea typeface="+mn-ea"/>
                <a:cs typeface="Arial" panose="020B0604020202020204" pitchFamily="34" charset="0"/>
              </a:rPr>
              <a:t>The speed of mobile adoption by users dictates the speed at which industries must all embrace mobile</a:t>
            </a:r>
            <a:endParaRPr lang="en-US" altLang="en-US" sz="800" b="1" dirty="0" smtClean="0">
              <a:latin typeface="Arial" pitchFamily="34" charset="0"/>
              <a:cs typeface="Arial" pitchFamily="34" charset="0"/>
            </a:endParaRPr>
          </a:p>
          <a:p>
            <a:pPr marL="228600" indent="-228600" eaLnBrk="1" hangingPunct="1"/>
            <a:endParaRPr lang="en-US" altLang="en-US" sz="800" b="1" dirty="0" smtClean="0">
              <a:latin typeface="Arial" pitchFamily="34" charset="0"/>
              <a:cs typeface="Arial" pitchFamily="34" charset="0"/>
            </a:endParaRPr>
          </a:p>
          <a:p>
            <a:pPr marL="228600" indent="-228600" eaLnBrk="1" hangingPunct="1"/>
            <a:r>
              <a:rPr lang="en-US" altLang="en-US" sz="800" b="1" dirty="0" smtClean="0">
                <a:latin typeface="Arial" pitchFamily="34" charset="0"/>
                <a:cs typeface="Arial" pitchFamily="34" charset="0"/>
              </a:rPr>
              <a:t>Source:  See current z Systems WOW presentation</a:t>
            </a:r>
          </a:p>
          <a:p>
            <a:pPr marL="228600" indent="-228600" eaLnBrk="1" hangingPunct="1"/>
            <a:r>
              <a:rPr lang="en-US" altLang="en-US" sz="800" dirty="0" smtClean="0">
                <a:solidFill>
                  <a:srgbClr val="C0C0C0"/>
                </a:solidFill>
                <a:latin typeface="Arial" pitchFamily="34" charset="0"/>
                <a:cs typeface="Arial" pitchFamily="34" charset="0"/>
              </a:rPr>
              <a:t>1 Based on ‘The Banker’, z Systems install base and financial records </a:t>
            </a:r>
          </a:p>
          <a:p>
            <a:pPr marL="228600" indent="-228600" eaLnBrk="1" hangingPunct="1"/>
            <a:r>
              <a:rPr lang="en-US" altLang="en-US" sz="800" dirty="0" smtClean="0">
                <a:solidFill>
                  <a:srgbClr val="C0C0C0"/>
                </a:solidFill>
                <a:latin typeface="Arial" pitchFamily="34" charset="0"/>
                <a:cs typeface="Arial" pitchFamily="34" charset="0"/>
              </a:rPr>
              <a:t>2 Based on IBM market development and insights documentation on top 25 ranked by Fortune 500 listing. </a:t>
            </a:r>
          </a:p>
          <a:p>
            <a:pPr marL="228600" indent="-228600" eaLnBrk="1" hangingPunct="1">
              <a:spcBef>
                <a:spcPct val="0"/>
              </a:spcBef>
            </a:pPr>
            <a:r>
              <a:rPr lang="en-US" altLang="en-US" sz="800" dirty="0" smtClean="0">
                <a:solidFill>
                  <a:srgbClr val="C0C0C0"/>
                </a:solidFill>
                <a:latin typeface="Arial" pitchFamily="34" charset="0"/>
                <a:cs typeface="Arial" pitchFamily="34" charset="0"/>
              </a:rPr>
              <a:t>3 Based on IBM market development and insights documentation on top 10 insurance companies, ranked by non-banking assets.</a:t>
            </a:r>
          </a:p>
          <a:p>
            <a:pPr marL="228600" indent="-228600" eaLnBrk="1" hangingPunct="1"/>
            <a:r>
              <a:rPr lang="en-US" altLang="en-US" sz="800" dirty="0" smtClean="0">
                <a:latin typeface="Arial" pitchFamily="34" charset="0"/>
                <a:cs typeface="Arial" pitchFamily="34" charset="0"/>
              </a:rPr>
              <a:t>4 23 of the world's 25 largest airlines (based on passengers carried) use a mainframe computer based on 2011 passenger volumes</a:t>
            </a:r>
          </a:p>
          <a:p>
            <a:pPr marL="228600" indent="-228600" eaLnBrk="1" hangingPunct="1"/>
            <a:r>
              <a:rPr lang="en-US" altLang="en-US" sz="800" dirty="0" smtClean="0">
                <a:latin typeface="Arial" pitchFamily="34" charset="0"/>
                <a:cs typeface="Arial" pitchFamily="34" charset="0"/>
              </a:rPr>
              <a:t>5.Consumers and Mobile Financial Services 2012 http://www.federalreserve.gov/econresdata/mobile-device-report-201203.pdf</a:t>
            </a:r>
          </a:p>
          <a:p>
            <a:pPr marL="228600" marR="0" indent="-228600" algn="l" defTabSz="914400" rtl="0" eaLnBrk="1" fontAlgn="auto" latinLnBrk="0" hangingPunct="1">
              <a:lnSpc>
                <a:spcPct val="100000"/>
              </a:lnSpc>
              <a:spcBef>
                <a:spcPts val="0"/>
              </a:spcBef>
              <a:spcAft>
                <a:spcPts val="0"/>
              </a:spcAft>
              <a:buClrTx/>
              <a:buSzTx/>
              <a:buFontTx/>
              <a:buNone/>
              <a:tabLst/>
              <a:defRPr/>
            </a:pPr>
            <a:r>
              <a:rPr lang="en-US" altLang="en-US" sz="800" dirty="0" smtClean="0">
                <a:latin typeface="Arial" pitchFamily="34" charset="0"/>
                <a:cs typeface="Arial" pitchFamily="34" charset="0"/>
              </a:rPr>
              <a:t>6. </a:t>
            </a:r>
            <a:r>
              <a:rPr lang="en-US" sz="800" dirty="0" smtClean="0">
                <a:latin typeface="Arial" panose="020B0604020202020204" pitchFamily="34" charset="0"/>
              </a:rPr>
              <a:t>IBM</a:t>
            </a:r>
            <a:r>
              <a:rPr lang="en-US" sz="800" baseline="0" dirty="0" smtClean="0">
                <a:latin typeface="Arial" panose="020B0604020202020204" pitchFamily="34" charset="0"/>
              </a:rPr>
              <a:t> Digital Analytics Benchmark report, December 2014.</a:t>
            </a:r>
            <a:endParaRPr lang="en-US" altLang="en-US" sz="800" dirty="0" smtClean="0">
              <a:latin typeface="Arial" pitchFamily="34" charset="0"/>
              <a:cs typeface="Arial" pitchFamily="34" charset="0"/>
            </a:endParaRPr>
          </a:p>
          <a:p>
            <a:pPr marL="228600" indent="-228600" eaLnBrk="1" hangingPunct="1"/>
            <a:r>
              <a:rPr lang="en-US" altLang="en-US" sz="800" dirty="0" smtClean="0">
                <a:latin typeface="Arial" pitchFamily="34" charset="0"/>
                <a:cs typeface="Arial" pitchFamily="34" charset="0"/>
              </a:rPr>
              <a:t>7. </a:t>
            </a:r>
            <a:r>
              <a:rPr lang="en-US" altLang="en-US" sz="800" dirty="0" err="1" smtClean="0">
                <a:latin typeface="Avenir Roman"/>
                <a:cs typeface="Arial" pitchFamily="34" charset="0"/>
                <a:sym typeface="Arial" pitchFamily="34" charset="0"/>
              </a:rPr>
              <a:t>Capgemini</a:t>
            </a:r>
            <a:r>
              <a:rPr lang="en-US" altLang="en-US" sz="800" dirty="0" smtClean="0">
                <a:latin typeface="Avenir Roman"/>
                <a:cs typeface="Arial" pitchFamily="34" charset="0"/>
                <a:sym typeface="Arial" pitchFamily="34" charset="0"/>
              </a:rPr>
              <a:t>, World Insurance Report, 2013, http://www.capgemini.com/resource-file-access/resource/pdf/wir_2013_0.pdf</a:t>
            </a:r>
            <a:endParaRPr lang="en-US" altLang="en-US" sz="800" dirty="0" smtClean="0">
              <a:latin typeface="Arial" pitchFamily="34" charset="0"/>
              <a:cs typeface="Arial" pitchFamily="34" charset="0"/>
            </a:endParaRPr>
          </a:p>
          <a:p>
            <a:pPr marL="228600" indent="-228600" eaLnBrk="1" hangingPunct="1"/>
            <a:r>
              <a:rPr lang="en-US" altLang="en-US" sz="800" dirty="0" smtClean="0">
                <a:latin typeface="Arial" pitchFamily="34" charset="0"/>
                <a:cs typeface="Arial" pitchFamily="34" charset="0"/>
              </a:rPr>
              <a:t>8.http://www.travelagentcentral.com/trends-research/stat-online-travel-bookings-predicted-surge-summer-46297</a:t>
            </a:r>
          </a:p>
          <a:p>
            <a:pPr marL="228600" indent="-228600" eaLnBrk="1" hangingPunct="1"/>
            <a:r>
              <a:rPr lang="en-US" altLang="en-US" sz="800" dirty="0" smtClean="0">
                <a:latin typeface="Arial" pitchFamily="34" charset="0"/>
                <a:cs typeface="Arial" pitchFamily="34" charset="0"/>
              </a:rPr>
              <a:t>Good news for the travel industry: according to</a:t>
            </a:r>
            <a:r>
              <a:rPr lang="en-US" altLang="en-US" sz="800" b="1" dirty="0" smtClean="0">
                <a:latin typeface="Arial" pitchFamily="34" charset="0"/>
                <a:cs typeface="Arial" pitchFamily="34" charset="0"/>
              </a:rPr>
              <a:t> Adobe Digital Index’s (ADI) “Travel 2014 Report</a:t>
            </a:r>
            <a:r>
              <a:rPr lang="en-US" altLang="en-US" sz="800" dirty="0" smtClean="0">
                <a:latin typeface="Arial" pitchFamily="34" charset="0"/>
                <a:cs typeface="Arial" pitchFamily="34" charset="0"/>
              </a:rPr>
              <a:t>’, Americans are ready to vacation this summer.</a:t>
            </a:r>
          </a:p>
          <a:p>
            <a:pPr marL="228600" indent="-228600" eaLnBrk="1" hangingPunct="1"/>
            <a:r>
              <a:rPr lang="en-US" altLang="en-US" sz="800" dirty="0" smtClean="0">
                <a:latin typeface="Arial" pitchFamily="34" charset="0"/>
                <a:cs typeface="Arial" pitchFamily="34" charset="0"/>
              </a:rPr>
              <a:t>The report found that there is a huge increase in the number of bookings through mobile devices. Smartphone bookings are up a 121 percent since January 2013, bookings via gaming consoles are up 60 percent, and tablet bookings are up 48 percent, both in the same period. However PC still has the largest share of bookings, at 86 percent. </a:t>
            </a:r>
            <a:endParaRPr lang="en-US" altLang="en-US" sz="800" b="1" dirty="0" smtClean="0">
              <a:latin typeface="Arial" pitchFamily="34" charset="0"/>
              <a:cs typeface="Arial" pitchFamily="34" charset="0"/>
              <a:hlinkClick r:id="rId3"/>
            </a:endParaRPr>
          </a:p>
          <a:p>
            <a:pPr marL="228600" indent="-228600" eaLnBrk="1" hangingPunct="1"/>
            <a:r>
              <a:rPr lang="en-US" altLang="en-US" sz="800" b="1" dirty="0" smtClean="0">
                <a:latin typeface="Arial" pitchFamily="34" charset="0"/>
                <a:cs typeface="Arial" pitchFamily="34" charset="0"/>
                <a:hlinkClick r:id="rId3"/>
              </a:rPr>
              <a:t>RELATED: Stat: Summer Air Travel to Reach Highest Level in Six Years</a:t>
            </a:r>
            <a:endParaRPr lang="en-US" altLang="en-US" sz="800" dirty="0" smtClean="0">
              <a:latin typeface="Arial" pitchFamily="34" charset="0"/>
              <a:cs typeface="Arial" pitchFamily="34" charset="0"/>
            </a:endParaRPr>
          </a:p>
          <a:p>
            <a:pPr marL="228600" indent="-228600" eaLnBrk="1" hangingPunct="1"/>
            <a:r>
              <a:rPr lang="en-US" altLang="en-US" sz="800" dirty="0" smtClean="0">
                <a:latin typeface="Arial" pitchFamily="34" charset="0"/>
                <a:cs typeface="Arial" pitchFamily="34" charset="0"/>
              </a:rPr>
              <a:t>http://www.socialmediatoday.com/content/10-social-media-mobile-and-online-travel-stats-infographic</a:t>
            </a:r>
          </a:p>
          <a:p>
            <a:pPr marL="228600" indent="-228600" eaLnBrk="1" hangingPunct="1"/>
            <a:r>
              <a:rPr lang="en-US" altLang="en-US" sz="800" b="1" dirty="0" smtClean="0">
                <a:latin typeface="Arial" pitchFamily="34" charset="0"/>
                <a:cs typeface="Arial" pitchFamily="34" charset="0"/>
              </a:rPr>
              <a:t>More than 40% of online traffic related to travel queries now comes from mobile</a:t>
            </a:r>
            <a:r>
              <a:rPr lang="en-US" altLang="en-US" sz="800" dirty="0" smtClean="0">
                <a:latin typeface="Arial" pitchFamily="34" charset="0"/>
                <a:cs typeface="Arial" pitchFamily="34" charset="0"/>
              </a:rPr>
              <a:t> devices, including tablets, confirming the important shift taking place from desktop to non-desktop devices. (</a:t>
            </a:r>
            <a:r>
              <a:rPr lang="en-US" altLang="en-US" sz="800" dirty="0" smtClean="0">
                <a:latin typeface="Arial" pitchFamily="34" charset="0"/>
                <a:cs typeface="Arial" pitchFamily="34" charset="0"/>
                <a:hlinkClick r:id="rId4" tooltip="HeBS Digital"/>
              </a:rPr>
              <a:t>Source: </a:t>
            </a:r>
            <a:r>
              <a:rPr lang="en-US" altLang="en-US" sz="800" dirty="0" err="1" smtClean="0">
                <a:latin typeface="Arial" pitchFamily="34" charset="0"/>
                <a:cs typeface="Arial" pitchFamily="34" charset="0"/>
                <a:hlinkClick r:id="rId4" tooltip="HeBS Digital"/>
              </a:rPr>
              <a:t>HeBS</a:t>
            </a:r>
            <a:r>
              <a:rPr lang="en-US" altLang="en-US" sz="800" dirty="0" smtClean="0">
                <a:latin typeface="Arial" pitchFamily="34" charset="0"/>
                <a:cs typeface="Arial" pitchFamily="34" charset="0"/>
                <a:hlinkClick r:id="rId4" tooltip="HeBS Digital"/>
              </a:rPr>
              <a:t> Digital</a:t>
            </a:r>
            <a:r>
              <a:rPr lang="en-US" altLang="en-US" sz="800" dirty="0" smtClean="0">
                <a:latin typeface="Arial" pitchFamily="34" charset="0"/>
                <a:cs typeface="Arial" pitchFamily="34" charset="0"/>
              </a:rPr>
              <a:t>)</a:t>
            </a:r>
          </a:p>
          <a:p>
            <a:pPr marL="228600" indent="-228600" eaLnBrk="1" hangingPunct="1"/>
            <a:r>
              <a:rPr lang="en-US" altLang="en-US" sz="800" dirty="0" smtClean="0">
                <a:latin typeface="Arial" pitchFamily="34" charset="0"/>
                <a:cs typeface="Arial" pitchFamily="34" charset="0"/>
              </a:rPr>
              <a:t>A typical travel shopper will visit </a:t>
            </a:r>
            <a:r>
              <a:rPr lang="en-US" altLang="en-US" sz="800" b="1" dirty="0" smtClean="0">
                <a:latin typeface="Arial" pitchFamily="34" charset="0"/>
                <a:cs typeface="Arial" pitchFamily="34" charset="0"/>
              </a:rPr>
              <a:t>22 websites</a:t>
            </a:r>
            <a:r>
              <a:rPr lang="en-US" altLang="en-US" sz="800" dirty="0" smtClean="0">
                <a:latin typeface="Arial" pitchFamily="34" charset="0"/>
                <a:cs typeface="Arial" pitchFamily="34" charset="0"/>
              </a:rPr>
              <a:t> in “multiple shopping sessions” before booking a trip! (Source: Atmosphere Research Group)</a:t>
            </a:r>
          </a:p>
          <a:p>
            <a:pPr marL="228600" indent="-228600" eaLnBrk="1" hangingPunct="1"/>
            <a:r>
              <a:rPr lang="en-US" altLang="en-US" sz="800" dirty="0" smtClean="0">
                <a:latin typeface="Arial" pitchFamily="34" charset="0"/>
                <a:cs typeface="Arial" pitchFamily="34" charset="0"/>
              </a:rPr>
              <a:t>44% of travelers use their smartphone to research travel </a:t>
            </a:r>
            <a:r>
              <a:rPr lang="en-US" altLang="en-US" sz="800" i="1" dirty="0" smtClean="0">
                <a:latin typeface="Arial" pitchFamily="34" charset="0"/>
                <a:cs typeface="Arial" pitchFamily="34" charset="0"/>
              </a:rPr>
              <a:t>while</a:t>
            </a:r>
            <a:r>
              <a:rPr lang="en-US" altLang="en-US" sz="800" dirty="0" smtClean="0">
                <a:latin typeface="Arial" pitchFamily="34" charset="0"/>
                <a:cs typeface="Arial" pitchFamily="34" charset="0"/>
              </a:rPr>
              <a:t> they’re traveling. (</a:t>
            </a:r>
            <a:r>
              <a:rPr lang="en-US" altLang="en-US" sz="800" dirty="0" smtClean="0">
                <a:latin typeface="Arial" pitchFamily="34" charset="0"/>
                <a:cs typeface="Arial" pitchFamily="34" charset="0"/>
                <a:hlinkClick r:id="rId5" tooltip="JiWire Report"/>
              </a:rPr>
              <a:t>Source: </a:t>
            </a:r>
            <a:r>
              <a:rPr lang="en-US" altLang="en-US" sz="800" dirty="0" err="1" smtClean="0">
                <a:latin typeface="Arial" pitchFamily="34" charset="0"/>
                <a:cs typeface="Arial" pitchFamily="34" charset="0"/>
                <a:hlinkClick r:id="rId5" tooltip="JiWire Report"/>
              </a:rPr>
              <a:t>JiWire</a:t>
            </a:r>
            <a:r>
              <a:rPr lang="en-US" altLang="en-US" sz="800" dirty="0" smtClean="0">
                <a:latin typeface="Arial" pitchFamily="34" charset="0"/>
                <a:cs typeface="Arial" pitchFamily="34" charset="0"/>
                <a:hlinkClick r:id="rId5" tooltip="JiWire Report"/>
              </a:rPr>
              <a:t> Report</a:t>
            </a:r>
            <a:r>
              <a:rPr lang="en-US" altLang="en-US" sz="800" dirty="0" smtClean="0">
                <a:latin typeface="Arial" pitchFamily="34" charset="0"/>
                <a:cs typeface="Arial" pitchFamily="34" charset="0"/>
              </a:rPr>
              <a:t>)</a:t>
            </a:r>
          </a:p>
          <a:p>
            <a:pPr marL="228600" indent="-228600" eaLnBrk="1" hangingPunct="1"/>
            <a:r>
              <a:rPr lang="en-US" altLang="en-US" sz="800" dirty="0" smtClean="0">
                <a:latin typeface="Arial" pitchFamily="34" charset="0"/>
                <a:cs typeface="Arial" pitchFamily="34" charset="0"/>
              </a:rPr>
              <a:t>Tablets are preferred for booking future travel while smartphones are for on-the-go. (Source: </a:t>
            </a:r>
            <a:r>
              <a:rPr lang="en-US" altLang="en-US" sz="800" dirty="0" err="1" smtClean="0">
                <a:latin typeface="Arial" pitchFamily="34" charset="0"/>
                <a:cs typeface="Arial" pitchFamily="34" charset="0"/>
              </a:rPr>
              <a:t>Mobiquity</a:t>
            </a:r>
            <a:r>
              <a:rPr lang="en-US" altLang="en-US" sz="800" dirty="0" smtClean="0">
                <a:latin typeface="Arial" pitchFamily="34" charset="0"/>
                <a:cs typeface="Arial" pitchFamily="34" charset="0"/>
              </a:rPr>
              <a:t>) </a:t>
            </a:r>
          </a:p>
          <a:p>
            <a:pPr marL="228600" indent="-228600" eaLnBrk="1" hangingPunct="1"/>
            <a:r>
              <a:rPr lang="en-US" altLang="en-US" sz="800" dirty="0" smtClean="0">
                <a:latin typeface="Arial" pitchFamily="34" charset="0"/>
                <a:cs typeface="Arial" pitchFamily="34" charset="0"/>
              </a:rPr>
              <a:t>9. Source: Datacenter Dynamics December 5, 2013 http://www.datacenterdynamics.com/focus/archive/2013/12/research-reveals-mobiles-mainframe-impact </a:t>
            </a:r>
          </a:p>
        </p:txBody>
      </p:sp>
      <p:sp>
        <p:nvSpPr>
          <p:cNvPr id="4" name="Slide Number Placeholder 3"/>
          <p:cNvSpPr>
            <a:spLocks noGrp="1"/>
          </p:cNvSpPr>
          <p:nvPr>
            <p:ph type="sldNum" sz="quarter" idx="10"/>
          </p:nvPr>
        </p:nvSpPr>
        <p:spPr/>
        <p:txBody>
          <a:bodyPr/>
          <a:lstStyle/>
          <a:p>
            <a:pPr>
              <a:defRPr/>
            </a:pPr>
            <a:fld id="{5C5392FB-7279-47E3-823C-C5EA98328C0D}" type="slidenum">
              <a:rPr lang="en-US" altLang="en-US" smtClean="0"/>
              <a:pPr>
                <a:defRPr/>
              </a:pPr>
              <a:t>12</a:t>
            </a:fld>
            <a:endParaRPr lang="en-US" altLang="en-US"/>
          </a:p>
        </p:txBody>
      </p:sp>
    </p:spTree>
    <p:extLst>
      <p:ext uri="{BB962C8B-B14F-4D97-AF65-F5344CB8AC3E}">
        <p14:creationId xmlns:p14="http://schemas.microsoft.com/office/powerpoint/2010/main" val="38683551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pPr eaLnBrk="1" hangingPunct="1">
              <a:spcBef>
                <a:spcPts val="450"/>
              </a:spcBef>
            </a:pPr>
            <a:r>
              <a:rPr lang="en-US" altLang="en-US" dirty="0" smtClean="0">
                <a:latin typeface="Arial" panose="020B0604020202020204" pitchFamily="34" charset="0"/>
                <a:ea typeface="MS Gothic" panose="020B0609070205080204" pitchFamily="49" charset="-128"/>
                <a:cs typeface="Arial" panose="020B0604020202020204" pitchFamily="34" charset="0"/>
              </a:rPr>
              <a:t>So, the IBM mobile strategy is based on a set of initiatives that include building and connecting mobile applications that can connect to back-end systems, managing mobile devices and securing them, creating mobile app stores and securing mobile apps all the way back to the data in the backend systems. Extending existing business processes and capabilities into mobile leads to a transformation of the business.  </a:t>
            </a:r>
          </a:p>
          <a:p>
            <a:pPr eaLnBrk="1" hangingPunct="1">
              <a:spcBef>
                <a:spcPts val="450"/>
              </a:spcBef>
            </a:pPr>
            <a:endParaRPr lang="en-US" altLang="en-US" dirty="0" smtClean="0">
              <a:latin typeface="Arial" panose="020B0604020202020204" pitchFamily="34" charset="0"/>
              <a:ea typeface="MS Gothic" panose="020B0609070205080204" pitchFamily="49" charset="-128"/>
              <a:cs typeface="Arial" panose="020B0604020202020204" pitchFamily="34" charset="0"/>
            </a:endParaRPr>
          </a:p>
          <a:p>
            <a:pPr eaLnBrk="1" hangingPunct="1">
              <a:spcBef>
                <a:spcPts val="450"/>
              </a:spcBef>
            </a:pPr>
            <a:r>
              <a:rPr lang="en-US" altLang="en-US" dirty="0" smtClean="0">
                <a:latin typeface="Arial" panose="020B0604020202020204" pitchFamily="34" charset="0"/>
                <a:ea typeface="MS Gothic" panose="020B0609070205080204" pitchFamily="49" charset="-128"/>
                <a:cs typeface="Arial" panose="020B0604020202020204" pitchFamily="34" charset="0"/>
              </a:rPr>
              <a:t>IBM’s strategy directly addresses this set of initiatives, enabling our clients to deliver a comprehensive set of solutions to meet their customers’ mobile demands and seize the opportunities that the mobile world provides while at the same time reducing cost and complexity.</a:t>
            </a:r>
          </a:p>
          <a:p>
            <a:endParaRPr lang="en-US" dirty="0"/>
          </a:p>
        </p:txBody>
      </p:sp>
      <p:sp>
        <p:nvSpPr>
          <p:cNvPr id="4" name="Slide Number Placeholder 3"/>
          <p:cNvSpPr>
            <a:spLocks noGrp="1"/>
          </p:cNvSpPr>
          <p:nvPr>
            <p:ph type="sldNum" sz="quarter" idx="10"/>
          </p:nvPr>
        </p:nvSpPr>
        <p:spPr/>
        <p:txBody>
          <a:bodyPr/>
          <a:lstStyle/>
          <a:p>
            <a:pPr>
              <a:defRPr/>
            </a:pPr>
            <a:fld id="{5C5392FB-7279-47E3-823C-C5EA98328C0D}" type="slidenum">
              <a:rPr lang="en-US" altLang="en-US" smtClean="0"/>
              <a:pPr>
                <a:defRPr/>
              </a:pPr>
              <a:t>13</a:t>
            </a:fld>
            <a:endParaRPr lang="en-US" altLang="en-US"/>
          </a:p>
        </p:txBody>
      </p:sp>
    </p:spTree>
    <p:extLst>
      <p:ext uri="{BB962C8B-B14F-4D97-AF65-F5344CB8AC3E}">
        <p14:creationId xmlns:p14="http://schemas.microsoft.com/office/powerpoint/2010/main" val="7006840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pPr eaLnBrk="1" hangingPunct="1"/>
            <a:r>
              <a:rPr lang="en-US" altLang="en-US" sz="1100" dirty="0" smtClean="0">
                <a:latin typeface="Arial" panose="020B0604020202020204" pitchFamily="34" charset="0"/>
                <a:ea typeface="ＭＳ Ｐゴシック" panose="020B0600070205080204" pitchFamily="34" charset="-128"/>
                <a:cs typeface="Arial" panose="020B0604020202020204" pitchFamily="34" charset="0"/>
              </a:rPr>
              <a:t>Enterprises face multiple challenges with creating apps for mobile.</a:t>
            </a:r>
          </a:p>
          <a:p>
            <a:pPr eaLnBrk="1" hangingPunct="1">
              <a:spcBef>
                <a:spcPct val="40000"/>
              </a:spcBef>
              <a:buClr>
                <a:schemeClr val="accent2"/>
              </a:buClr>
              <a:buSzPct val="150000"/>
              <a:buFont typeface="Wingdings" panose="05000000000000000000" pitchFamily="2" charset="2"/>
              <a:buNone/>
            </a:pPr>
            <a:r>
              <a:rPr lang="en-US" altLang="en-US" sz="1200" dirty="0" smtClean="0">
                <a:latin typeface="Arial" panose="020B0604020202020204" pitchFamily="34" charset="0"/>
                <a:ea typeface="ＭＳ Ｐゴシック" panose="020B0600070205080204" pitchFamily="34" charset="-128"/>
                <a:cs typeface="Arial" panose="020B0604020202020204" pitchFamily="34" charset="0"/>
              </a:rPr>
              <a:t>Development is challenged by the fragmentation caused by different devices: different phones, tablets, and operating systems (Windows, Android, and Apple). Different development tools complicate development, test, and production strategies.</a:t>
            </a:r>
            <a:r>
              <a:rPr lang="en-US" altLang="en-US" sz="1200" b="1" dirty="0" smtClean="0">
                <a:latin typeface="Arial" panose="020B0604020202020204" pitchFamily="34" charset="0"/>
                <a:ea typeface="ＭＳ Ｐゴシック" panose="020B0600070205080204" pitchFamily="34" charset="-128"/>
                <a:cs typeface="Arial" panose="020B0604020202020204" pitchFamily="34" charset="0"/>
              </a:rPr>
              <a:t> </a:t>
            </a:r>
            <a:r>
              <a:rPr lang="en-US" altLang="en-US" sz="1200" dirty="0" smtClean="0">
                <a:latin typeface="Arial" panose="020B0604020202020204" pitchFamily="34" charset="0"/>
                <a:ea typeface="ＭＳ Ｐゴシック" panose="020B0600070205080204" pitchFamily="34" charset="-128"/>
                <a:cs typeface="Arial" panose="020B0604020202020204" pitchFamily="34" charset="0"/>
              </a:rPr>
              <a:t>With all these different configurations of devices, platforms, and carriers, testing becomes a challenge. As customers have been developing applications, they have been coding for one of those operating systems. Customers end up with multiple versions of applications that now need to be maintained, because tooling is not in place to handle that. </a:t>
            </a:r>
          </a:p>
          <a:p>
            <a:pPr eaLnBrk="1" hangingPunct="1">
              <a:spcBef>
                <a:spcPct val="40000"/>
              </a:spcBef>
              <a:buClr>
                <a:schemeClr val="accent2"/>
              </a:buClr>
              <a:buSzPct val="150000"/>
              <a:buFont typeface="Wingdings" panose="05000000000000000000" pitchFamily="2" charset="2"/>
              <a:buNone/>
            </a:pPr>
            <a:endParaRPr lang="en-US" altLang="en-US" sz="1200" b="1" dirty="0" smtClean="0">
              <a:latin typeface="Arial" panose="020B0604020202020204" pitchFamily="34" charset="0"/>
              <a:ea typeface="ＭＳ Ｐゴシック" panose="020B0600070205080204" pitchFamily="34" charset="-128"/>
              <a:cs typeface="Arial" panose="020B0604020202020204" pitchFamily="34" charset="0"/>
            </a:endParaRPr>
          </a:p>
          <a:p>
            <a:pPr eaLnBrk="1" hangingPunct="1">
              <a:spcBef>
                <a:spcPct val="40000"/>
              </a:spcBef>
              <a:buClr>
                <a:schemeClr val="accent2"/>
              </a:buClr>
              <a:buSzPct val="150000"/>
              <a:buFont typeface="Wingdings" panose="05000000000000000000" pitchFamily="2" charset="2"/>
              <a:buNone/>
            </a:pPr>
            <a:r>
              <a:rPr lang="en-US" altLang="en-US" sz="1200" dirty="0" smtClean="0">
                <a:latin typeface="Arial" panose="020B0604020202020204" pitchFamily="34" charset="0"/>
                <a:ea typeface="ＭＳ Ｐゴシック" panose="020B0600070205080204" pitchFamily="34" charset="-128"/>
                <a:cs typeface="Arial" panose="020B0604020202020204" pitchFamily="34" charset="0"/>
              </a:rPr>
              <a:t>Next is the challenge of getting these new apps out into the marketplace quickly. For this, you need instant provisioning of development servers and a scalable, cloud infrastructure to meet the spikes  and ever-changing demands found in mobile market.  </a:t>
            </a:r>
          </a:p>
          <a:p>
            <a:pPr eaLnBrk="1" hangingPunct="1">
              <a:spcBef>
                <a:spcPct val="40000"/>
              </a:spcBef>
              <a:buClr>
                <a:schemeClr val="accent2"/>
              </a:buClr>
              <a:buSzPct val="150000"/>
              <a:buFont typeface="Wingdings" panose="05000000000000000000" pitchFamily="2" charset="2"/>
              <a:buNone/>
            </a:pPr>
            <a:endParaRPr lang="en-US" altLang="en-US" sz="1200" dirty="0" smtClean="0">
              <a:latin typeface="Arial" panose="020B0604020202020204" pitchFamily="34" charset="0"/>
              <a:ea typeface="ＭＳ Ｐゴシック" panose="020B0600070205080204" pitchFamily="34" charset="-128"/>
              <a:cs typeface="Arial" panose="020B0604020202020204" pitchFamily="34" charset="0"/>
            </a:endParaRPr>
          </a:p>
          <a:p>
            <a:pPr eaLnBrk="1" hangingPunct="1">
              <a:spcBef>
                <a:spcPct val="40000"/>
              </a:spcBef>
              <a:buClr>
                <a:schemeClr val="accent2"/>
              </a:buClr>
              <a:buSzPct val="150000"/>
              <a:buFont typeface="Wingdings" panose="05000000000000000000" pitchFamily="2" charset="2"/>
              <a:buNone/>
            </a:pPr>
            <a:r>
              <a:rPr lang="en-US" altLang="en-US" sz="1200" dirty="0" smtClean="0">
                <a:latin typeface="Arial" panose="020B0604020202020204" pitchFamily="34" charset="0"/>
                <a:ea typeface="ＭＳ Ｐゴシック" panose="020B0600070205080204" pitchFamily="34" charset="-128"/>
                <a:cs typeface="Arial" panose="020B0604020202020204" pitchFamily="34" charset="0"/>
              </a:rPr>
              <a:t>Lastly, </a:t>
            </a:r>
            <a:r>
              <a:rPr lang="en-US" altLang="en-US" sz="1100" dirty="0" smtClean="0">
                <a:latin typeface="Arial" panose="020B0604020202020204" pitchFamily="34" charset="0"/>
                <a:ea typeface="ＭＳ Ｐゴシック" panose="020B0600070205080204" pitchFamily="34" charset="-128"/>
                <a:cs typeface="Arial" panose="020B0604020202020204" pitchFamily="34" charset="0"/>
              </a:rPr>
              <a:t>connections are very important to our customers. The main thing the z Systems customers will want to do is to connect to the transaction systems that run on z/OS. These must be made to be consumable by mobile devices and remain secure. </a:t>
            </a:r>
          </a:p>
          <a:p>
            <a:pPr eaLnBrk="1" hangingPunct="1">
              <a:spcBef>
                <a:spcPct val="40000"/>
              </a:spcBef>
              <a:buClr>
                <a:schemeClr val="accent2"/>
              </a:buClr>
              <a:buSzPct val="150000"/>
              <a:buFont typeface="Wingdings" panose="05000000000000000000" pitchFamily="2" charset="2"/>
              <a:buNone/>
            </a:pPr>
            <a:endParaRPr lang="en-US" altLang="en-US" sz="1200" dirty="0" smtClean="0">
              <a:latin typeface="Arial" panose="020B0604020202020204" pitchFamily="34" charset="0"/>
              <a:ea typeface="ＭＳ Ｐゴシック" panose="020B0600070205080204" pitchFamily="34" charset="-128"/>
              <a:cs typeface="Arial" panose="020B0604020202020204" pitchFamily="34" charset="0"/>
            </a:endParaRPr>
          </a:p>
          <a:p>
            <a:pPr eaLnBrk="1" hangingPunct="1"/>
            <a:r>
              <a:rPr lang="en-US" altLang="en-US" sz="1100" dirty="0" smtClean="0">
                <a:latin typeface="Arial" panose="020B0604020202020204" pitchFamily="34" charset="0"/>
                <a:ea typeface="ＭＳ Ｐゴシック" panose="020B0600070205080204" pitchFamily="34" charset="-128"/>
                <a:cs typeface="Arial" panose="020B0604020202020204" pitchFamily="34" charset="0"/>
              </a:rPr>
              <a:t>z Systems has development tools that </a:t>
            </a:r>
            <a:r>
              <a:rPr lang="en-US" altLang="en-US" sz="1200" dirty="0" smtClean="0">
                <a:solidFill>
                  <a:srgbClr val="0D0D0D"/>
                </a:solidFill>
                <a:latin typeface="Arial" panose="020B0604020202020204" pitchFamily="34" charset="0"/>
                <a:ea typeface="ＭＳ Ｐゴシック" panose="020B0600070205080204" pitchFamily="34" charset="-128"/>
                <a:cs typeface="Arial" panose="020B0604020202020204" pitchFamily="34" charset="0"/>
              </a:rPr>
              <a:t>seamlessly integrate z data and transactions.</a:t>
            </a:r>
          </a:p>
          <a:p>
            <a:pPr eaLnBrk="1" hangingPunct="1"/>
            <a:endParaRPr lang="en-US" altLang="en-US" sz="1100" dirty="0" smtClean="0">
              <a:latin typeface="Arial" panose="020B0604020202020204" pitchFamily="34" charset="0"/>
              <a:ea typeface="ＭＳ Ｐゴシック" panose="020B0600070205080204" pitchFamily="34" charset="-128"/>
              <a:cs typeface="Arial" panose="020B0604020202020204" pitchFamily="34" charset="0"/>
            </a:endParaRPr>
          </a:p>
          <a:p>
            <a:pPr eaLnBrk="1" hangingPunct="1"/>
            <a:r>
              <a:rPr lang="en-US" altLang="en-US" sz="1100" dirty="0" smtClean="0">
                <a:latin typeface="Arial" panose="020B0604020202020204" pitchFamily="34" charset="0"/>
                <a:ea typeface="ＭＳ Ｐゴシック" panose="020B0600070205080204" pitchFamily="34" charset="-128"/>
                <a:cs typeface="Arial" panose="020B0604020202020204" pitchFamily="34" charset="0"/>
              </a:rPr>
              <a:t>z Systems has the mobile tools that can support cloud-based development and production environments </a:t>
            </a:r>
          </a:p>
          <a:p>
            <a:pPr eaLnBrk="1" hangingPunct="1"/>
            <a:endParaRPr lang="en-US" altLang="en-US" sz="1100" dirty="0" smtClean="0">
              <a:latin typeface="Arial" panose="020B0604020202020204" pitchFamily="34" charset="0"/>
              <a:ea typeface="ＭＳ Ｐゴシック" panose="020B0600070205080204" pitchFamily="34" charset="-128"/>
              <a:cs typeface="Arial" panose="020B0604020202020204" pitchFamily="34" charset="0"/>
            </a:endParaRPr>
          </a:p>
          <a:p>
            <a:pPr eaLnBrk="1" hangingPunct="1"/>
            <a:r>
              <a:rPr lang="en-US" altLang="en-US" sz="1100" dirty="0" smtClean="0">
                <a:latin typeface="Arial" panose="020B0604020202020204" pitchFamily="34" charset="0"/>
                <a:ea typeface="ＭＳ Ｐゴシック" panose="020B0600070205080204" pitchFamily="34" charset="-128"/>
                <a:cs typeface="Arial" panose="020B0604020202020204" pitchFamily="34" charset="0"/>
              </a:rPr>
              <a:t>z Systems provides easy access for transactions and data. Also, it is very secure and is available at a low cost. </a:t>
            </a:r>
          </a:p>
          <a:p>
            <a:endParaRPr lang="en-US" dirty="0"/>
          </a:p>
        </p:txBody>
      </p:sp>
      <p:sp>
        <p:nvSpPr>
          <p:cNvPr id="4" name="Slide Number Placeholder 3"/>
          <p:cNvSpPr>
            <a:spLocks noGrp="1"/>
          </p:cNvSpPr>
          <p:nvPr>
            <p:ph type="sldNum" sz="quarter" idx="10"/>
          </p:nvPr>
        </p:nvSpPr>
        <p:spPr/>
        <p:txBody>
          <a:bodyPr/>
          <a:lstStyle/>
          <a:p>
            <a:pPr>
              <a:defRPr/>
            </a:pPr>
            <a:fld id="{5C5392FB-7279-47E3-823C-C5EA98328C0D}" type="slidenum">
              <a:rPr lang="en-US" altLang="en-US" smtClean="0"/>
              <a:pPr>
                <a:defRPr/>
              </a:pPr>
              <a:t>14</a:t>
            </a:fld>
            <a:endParaRPr lang="en-US" altLang="en-US"/>
          </a:p>
        </p:txBody>
      </p:sp>
    </p:spTree>
    <p:extLst>
      <p:ext uri="{BB962C8B-B14F-4D97-AF65-F5344CB8AC3E}">
        <p14:creationId xmlns:p14="http://schemas.microsoft.com/office/powerpoint/2010/main" val="15618359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pPr eaLnBrk="1" hangingPunct="1"/>
            <a:r>
              <a:rPr lang="en-US" altLang="en-US" sz="1200" dirty="0" smtClean="0">
                <a:latin typeface="Arial" panose="020B0604020202020204" pitchFamily="34" charset="0"/>
                <a:ea typeface="ＭＳ Ｐゴシック" panose="020B0600070205080204" pitchFamily="34" charset="-128"/>
                <a:cs typeface="Arial" panose="020B0604020202020204" pitchFamily="34" charset="0"/>
              </a:rPr>
              <a:t>Here is another image of the same concept of Systems of Engagement and Systems of Record. Here you have Linux on z Systems running the web apps that access z/OS and the Systems of Record such as accounting, data warehouse, fulfillment, and CICS transactions. With Linux on z Systems and z/VM®, Systems of Engagement are cloud-based and decentralized. IBM’s MobileFirst, running on Linux on z Systems, supports rapid app development. </a:t>
            </a:r>
          </a:p>
          <a:p>
            <a:pPr eaLnBrk="1" hangingPunct="1"/>
            <a:endParaRPr lang="en-US" altLang="en-US" sz="1200" dirty="0" smtClean="0">
              <a:latin typeface="Arial" panose="020B0604020202020204" pitchFamily="34" charset="0"/>
              <a:ea typeface="ＭＳ Ｐゴシック" panose="020B0600070205080204" pitchFamily="34" charset="-128"/>
              <a:cs typeface="Arial" panose="020B0604020202020204" pitchFamily="34" charset="0"/>
            </a:endParaRPr>
          </a:p>
          <a:p>
            <a:pPr eaLnBrk="1" hangingPunct="1"/>
            <a:r>
              <a:rPr lang="en-US" altLang="en-US" sz="1200" dirty="0" smtClean="0">
                <a:latin typeface="Arial" panose="020B0604020202020204" pitchFamily="34" charset="0"/>
                <a:ea typeface="ＭＳ Ｐゴシック" panose="020B0600070205080204" pitchFamily="34" charset="-128"/>
                <a:cs typeface="Arial" panose="020B0604020202020204" pitchFamily="34" charset="0"/>
              </a:rPr>
              <a:t>Existing cloud APIs (</a:t>
            </a:r>
            <a:r>
              <a:rPr lang="en-US" altLang="en-US" dirty="0" smtClean="0">
                <a:latin typeface="Arial" panose="020B0604020202020204" pitchFamily="34" charset="0"/>
                <a:ea typeface="ＭＳ Ｐゴシック" panose="020B0600070205080204" pitchFamily="34" charset="-128"/>
                <a:cs typeface="Arial" panose="020B0604020202020204" pitchFamily="34" charset="0"/>
              </a:rPr>
              <a:t>application-</a:t>
            </a:r>
            <a:r>
              <a:rPr lang="en-US" altLang="en-US" i="1" dirty="0" smtClean="0">
                <a:latin typeface="Arial" panose="020B0604020202020204" pitchFamily="34" charset="0"/>
                <a:ea typeface="ＭＳ Ｐゴシック" panose="020B0600070205080204" pitchFamily="34" charset="-128"/>
                <a:cs typeface="Arial" panose="020B0604020202020204" pitchFamily="34" charset="0"/>
              </a:rPr>
              <a:t>programming</a:t>
            </a:r>
            <a:r>
              <a:rPr lang="en-US" altLang="en-US" dirty="0" smtClean="0">
                <a:latin typeface="Arial" panose="020B0604020202020204" pitchFamily="34" charset="0"/>
                <a:ea typeface="ＭＳ Ｐゴシック" panose="020B0600070205080204" pitchFamily="34" charset="-128"/>
                <a:cs typeface="Arial" panose="020B0604020202020204" pitchFamily="34" charset="0"/>
              </a:rPr>
              <a:t> interfaces) are a set of </a:t>
            </a:r>
            <a:r>
              <a:rPr lang="en-US" altLang="en-US" i="1" dirty="0" smtClean="0">
                <a:latin typeface="Arial" panose="020B0604020202020204" pitchFamily="34" charset="0"/>
                <a:ea typeface="ＭＳ Ｐゴシック" panose="020B0600070205080204" pitchFamily="34" charset="-128"/>
                <a:cs typeface="Arial" panose="020B0604020202020204" pitchFamily="34" charset="0"/>
              </a:rPr>
              <a:t>programming</a:t>
            </a:r>
            <a:r>
              <a:rPr lang="en-US" altLang="en-US" dirty="0" smtClean="0">
                <a:latin typeface="Arial" panose="020B0604020202020204" pitchFamily="34" charset="0"/>
                <a:ea typeface="ＭＳ Ｐゴシック" panose="020B0600070205080204" pitchFamily="34" charset="-128"/>
                <a:cs typeface="Arial" panose="020B0604020202020204" pitchFamily="34" charset="0"/>
              </a:rPr>
              <a:t> instructions and standards for accessing a web-based software application. These are standard bits of code that reside in the cloud and can be accessed by mobile applications. An example would be a voice-to-text translation tool that is available in the cloud that can be used by any mobile application. </a:t>
            </a:r>
            <a:endParaRPr lang="en-US" dirty="0"/>
          </a:p>
        </p:txBody>
      </p:sp>
      <p:sp>
        <p:nvSpPr>
          <p:cNvPr id="4" name="Slide Number Placeholder 3"/>
          <p:cNvSpPr>
            <a:spLocks noGrp="1"/>
          </p:cNvSpPr>
          <p:nvPr>
            <p:ph type="sldNum" sz="quarter" idx="10"/>
          </p:nvPr>
        </p:nvSpPr>
        <p:spPr/>
        <p:txBody>
          <a:bodyPr/>
          <a:lstStyle/>
          <a:p>
            <a:pPr>
              <a:defRPr/>
            </a:pPr>
            <a:fld id="{5C5392FB-7279-47E3-823C-C5EA98328C0D}" type="slidenum">
              <a:rPr lang="en-US" altLang="en-US" smtClean="0"/>
              <a:pPr>
                <a:defRPr/>
              </a:pPr>
              <a:t>15</a:t>
            </a:fld>
            <a:endParaRPr lang="en-US" altLang="en-US"/>
          </a:p>
        </p:txBody>
      </p:sp>
    </p:spTree>
    <p:extLst>
      <p:ext uri="{BB962C8B-B14F-4D97-AF65-F5344CB8AC3E}">
        <p14:creationId xmlns:p14="http://schemas.microsoft.com/office/powerpoint/2010/main" val="27838639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pPr eaLnBrk="1" hangingPunct="1"/>
            <a:r>
              <a:rPr lang="en-US" altLang="en-US" sz="1200" dirty="0" smtClean="0">
                <a:latin typeface="Arial" panose="020B0604020202020204" pitchFamily="34" charset="0"/>
                <a:ea typeface="ＭＳ Ｐゴシック" panose="020B0600070205080204" pitchFamily="34" charset="-128"/>
                <a:cs typeface="Arial" panose="020B0604020202020204" pitchFamily="34" charset="0"/>
              </a:rPr>
              <a:t>Key MobileFirst Platform Components:</a:t>
            </a:r>
          </a:p>
          <a:p>
            <a:pPr eaLnBrk="1" hangingPunct="1"/>
            <a:endParaRPr lang="en-US" altLang="en-US" sz="1200" dirty="0" smtClean="0">
              <a:latin typeface="Arial" panose="020B0604020202020204" pitchFamily="34" charset="0"/>
              <a:ea typeface="ＭＳ Ｐゴシック" panose="020B0600070205080204" pitchFamily="34" charset="-128"/>
              <a:cs typeface="Arial" panose="020B0604020202020204" pitchFamily="34" charset="0"/>
            </a:endParaRPr>
          </a:p>
          <a:p>
            <a:r>
              <a:rPr lang="en-US" sz="1200" b="1" kern="1200" dirty="0" smtClean="0">
                <a:solidFill>
                  <a:schemeClr val="tx1"/>
                </a:solidFill>
                <a:effectLst/>
                <a:latin typeface="Arial" panose="020B0604020202020204" pitchFamily="34" charset="0"/>
                <a:ea typeface="+mn-ea"/>
                <a:cs typeface="Arial" panose="020B0604020202020204" pitchFamily="34" charset="0"/>
              </a:rPr>
              <a:t>IBM MobileFirst Platform Studio</a:t>
            </a:r>
            <a:endParaRPr lang="en-US" sz="1200" kern="1200" dirty="0" smtClean="0">
              <a:solidFill>
                <a:schemeClr val="tx1"/>
              </a:solidFill>
              <a:effectLst/>
              <a:latin typeface="Arial" panose="020B0604020202020204" pitchFamily="34" charset="0"/>
              <a:ea typeface="+mn-ea"/>
              <a:cs typeface="Arial" panose="020B0604020202020204" pitchFamily="34" charset="0"/>
            </a:endParaRPr>
          </a:p>
          <a:p>
            <a:r>
              <a:rPr lang="en-US" sz="1200" kern="1200" dirty="0" smtClean="0">
                <a:solidFill>
                  <a:schemeClr val="tx1"/>
                </a:solidFill>
                <a:effectLst/>
                <a:latin typeface="Arial" panose="020B0604020202020204" pitchFamily="34" charset="0"/>
                <a:ea typeface="+mn-ea"/>
                <a:cs typeface="Arial" panose="020B0604020202020204" pitchFamily="34" charset="0"/>
              </a:rPr>
              <a:t>In a mobile development platform, cross-platform portability of the application code is critical for mobile app development. A variety of methodologies exist to achieve this portability.  </a:t>
            </a:r>
          </a:p>
          <a:p>
            <a:r>
              <a:rPr lang="en-US" sz="1200" kern="1200" dirty="0" smtClean="0">
                <a:solidFill>
                  <a:schemeClr val="tx1"/>
                </a:solidFill>
                <a:effectLst/>
                <a:latin typeface="Arial" panose="020B0604020202020204" pitchFamily="34" charset="0"/>
                <a:ea typeface="+mn-ea"/>
                <a:cs typeface="Arial" panose="020B0604020202020204" pitchFamily="34" charset="0"/>
              </a:rPr>
              <a:t>IBM MobileFirst Platform Studio enables the development of rich multiplatform applications using its mobile development studio to address the unique requirements of the organization. </a:t>
            </a:r>
          </a:p>
          <a:p>
            <a:pPr eaLnBrk="1" hangingPunct="1"/>
            <a:endParaRPr lang="en-US" altLang="en-US" sz="1200" dirty="0" smtClean="0">
              <a:latin typeface="Arial" panose="020B0604020202020204" pitchFamily="34" charset="0"/>
              <a:ea typeface="ＭＳ Ｐゴシック" panose="020B0600070205080204" pitchFamily="34" charset="-128"/>
              <a:cs typeface="Arial" panose="020B0604020202020204" pitchFamily="34" charset="0"/>
            </a:endParaRPr>
          </a:p>
          <a:p>
            <a:r>
              <a:rPr lang="en-US" sz="1200" b="1" kern="1200" dirty="0" smtClean="0">
                <a:solidFill>
                  <a:schemeClr val="tx1"/>
                </a:solidFill>
                <a:effectLst/>
                <a:latin typeface="Arial" panose="020B0604020202020204" pitchFamily="34" charset="0"/>
                <a:ea typeface="+mn-ea"/>
                <a:cs typeface="Arial" panose="020B0604020202020204" pitchFamily="34" charset="0"/>
              </a:rPr>
              <a:t>IBM MobileFirst Platform Server</a:t>
            </a:r>
            <a:endParaRPr lang="en-US" sz="1200" kern="1200" dirty="0" smtClean="0">
              <a:solidFill>
                <a:schemeClr val="tx1"/>
              </a:solidFill>
              <a:effectLst/>
              <a:latin typeface="Arial" panose="020B0604020202020204" pitchFamily="34" charset="0"/>
              <a:ea typeface="+mn-ea"/>
              <a:cs typeface="Arial" panose="020B0604020202020204" pitchFamily="34" charset="0"/>
            </a:endParaRPr>
          </a:p>
          <a:p>
            <a:r>
              <a:rPr lang="en-US" sz="1200" kern="1200" dirty="0" smtClean="0">
                <a:solidFill>
                  <a:schemeClr val="tx1"/>
                </a:solidFill>
                <a:effectLst/>
                <a:latin typeface="Arial" panose="020B0604020202020204" pitchFamily="34" charset="0"/>
                <a:ea typeface="+mn-ea"/>
                <a:cs typeface="Arial" panose="020B0604020202020204" pitchFamily="34" charset="0"/>
              </a:rPr>
              <a:t>IBM MobileFirst Platform Server is designed to seamlessly integrate into the enterprise environment and leverage its existing resources and infrastructure. </a:t>
            </a:r>
            <a:r>
              <a:rPr lang="en-US" sz="1200" kern="1200" baseline="0" dirty="0" smtClean="0">
                <a:solidFill>
                  <a:schemeClr val="tx1"/>
                </a:solidFill>
                <a:effectLst/>
                <a:latin typeface="Arial" panose="020B0604020202020204" pitchFamily="34" charset="0"/>
                <a:ea typeface="+mn-ea"/>
                <a:cs typeface="Arial" panose="020B0604020202020204" pitchFamily="34" charset="0"/>
              </a:rPr>
              <a:t> </a:t>
            </a:r>
            <a:r>
              <a:rPr lang="en-US" sz="1200" kern="1200" dirty="0" smtClean="0">
                <a:solidFill>
                  <a:schemeClr val="tx1"/>
                </a:solidFill>
                <a:effectLst/>
                <a:latin typeface="Arial" panose="020B0604020202020204" pitchFamily="34" charset="0"/>
                <a:ea typeface="+mn-ea"/>
                <a:cs typeface="Arial" panose="020B0604020202020204" pitchFamily="34" charset="0"/>
              </a:rPr>
              <a:t>The IBM MobileFirst Platform integration paradigm is based on adapters: server-side software components responsible for channeling back-end enterprise systems and cloud-based services to the end-user device. </a:t>
            </a:r>
            <a:r>
              <a:rPr lang="en-US" sz="1200" kern="1200" baseline="0" dirty="0" smtClean="0">
                <a:solidFill>
                  <a:schemeClr val="tx1"/>
                </a:solidFill>
                <a:effectLst/>
                <a:latin typeface="Arial" panose="020B0604020202020204" pitchFamily="34" charset="0"/>
                <a:ea typeface="+mn-ea"/>
                <a:cs typeface="Arial" panose="020B0604020202020204" pitchFamily="34" charset="0"/>
              </a:rPr>
              <a:t> </a:t>
            </a:r>
            <a:r>
              <a:rPr lang="en-US" sz="1200" kern="1200" dirty="0" smtClean="0">
                <a:solidFill>
                  <a:schemeClr val="tx1"/>
                </a:solidFill>
                <a:effectLst/>
                <a:latin typeface="Arial" panose="020B0604020202020204" pitchFamily="34" charset="0"/>
                <a:ea typeface="+mn-ea"/>
                <a:cs typeface="Arial" panose="020B0604020202020204" pitchFamily="34" charset="0"/>
              </a:rPr>
              <a:t>Adapters can be used to retrieve and update data from information sources as well as allow end users to perform transactions and invoke other services and applications. </a:t>
            </a:r>
          </a:p>
          <a:p>
            <a:endParaRPr lang="en-US" sz="1200" kern="1200" dirty="0" smtClean="0">
              <a:solidFill>
                <a:schemeClr val="tx1"/>
              </a:solidFill>
              <a:effectLst/>
              <a:latin typeface="Arial" panose="020B0604020202020204" pitchFamily="34" charset="0"/>
              <a:ea typeface="+mn-ea"/>
              <a:cs typeface="Arial" panose="020B0604020202020204" pitchFamily="34" charset="0"/>
            </a:endParaRPr>
          </a:p>
          <a:p>
            <a:r>
              <a:rPr lang="en-US" sz="1200" b="1" kern="1200" dirty="0" smtClean="0">
                <a:solidFill>
                  <a:schemeClr val="tx1"/>
                </a:solidFill>
                <a:effectLst/>
                <a:latin typeface="Arial" panose="020B0604020202020204" pitchFamily="34" charset="0"/>
                <a:ea typeface="+mn-ea"/>
                <a:cs typeface="Arial" panose="020B0604020202020204" pitchFamily="34" charset="0"/>
              </a:rPr>
              <a:t>IBM MobileFirst Platform Device Runtime</a:t>
            </a:r>
            <a:endParaRPr lang="en-US" sz="1200" kern="1200" dirty="0" smtClean="0">
              <a:solidFill>
                <a:schemeClr val="tx1"/>
              </a:solidFill>
              <a:effectLst/>
              <a:latin typeface="Arial" panose="020B0604020202020204" pitchFamily="34" charset="0"/>
              <a:ea typeface="+mn-ea"/>
              <a:cs typeface="Arial" panose="020B0604020202020204" pitchFamily="34" charset="0"/>
            </a:endParaRPr>
          </a:p>
          <a:p>
            <a:r>
              <a:rPr lang="en-US" sz="1200" kern="1200" dirty="0" smtClean="0">
                <a:solidFill>
                  <a:schemeClr val="tx1"/>
                </a:solidFill>
                <a:effectLst/>
                <a:latin typeface="Arial" panose="020B0604020202020204" pitchFamily="34" charset="0"/>
                <a:ea typeface="+mn-ea"/>
                <a:cs typeface="Arial" panose="020B0604020202020204" pitchFamily="34" charset="0"/>
              </a:rPr>
              <a:t>IBM MobileFirst Platform Device Runtime components provide client-side runtime code that embeds server functionality within the target environment of deployed apps. These runtime client APIs are essential libraries that are integrated into the locally stored app code and complement the MobileFirst Platform Server by exposing a predefined interface for apps to access native device functionality. </a:t>
            </a:r>
            <a:r>
              <a:rPr lang="en-US" sz="1200" kern="1200" baseline="0" dirty="0" smtClean="0">
                <a:solidFill>
                  <a:schemeClr val="tx1"/>
                </a:solidFill>
                <a:effectLst/>
                <a:latin typeface="Arial" panose="020B0604020202020204" pitchFamily="34" charset="0"/>
                <a:ea typeface="+mn-ea"/>
                <a:cs typeface="Arial" panose="020B0604020202020204" pitchFamily="34" charset="0"/>
              </a:rPr>
              <a:t> </a:t>
            </a:r>
            <a:r>
              <a:rPr lang="en-US" sz="1200" kern="1200" dirty="0" smtClean="0">
                <a:solidFill>
                  <a:schemeClr val="tx1"/>
                </a:solidFill>
                <a:effectLst/>
                <a:latin typeface="Arial" panose="020B0604020202020204" pitchFamily="34" charset="0"/>
                <a:ea typeface="+mn-ea"/>
                <a:cs typeface="Arial" panose="020B0604020202020204" pitchFamily="34" charset="0"/>
              </a:rPr>
              <a:t>Among these APIs, MobileFirst Platform utilizes the Apache Cordova (previously known as </a:t>
            </a:r>
            <a:r>
              <a:rPr lang="en-US" sz="1200" kern="1200" dirty="0" err="1" smtClean="0">
                <a:solidFill>
                  <a:schemeClr val="tx1"/>
                </a:solidFill>
                <a:effectLst/>
                <a:latin typeface="Arial" panose="020B0604020202020204" pitchFamily="34" charset="0"/>
                <a:ea typeface="+mn-ea"/>
                <a:cs typeface="Arial" panose="020B0604020202020204" pitchFamily="34" charset="0"/>
              </a:rPr>
              <a:t>PhoneGap</a:t>
            </a:r>
            <a:r>
              <a:rPr lang="en-US" sz="1200" kern="1200" dirty="0" smtClean="0">
                <a:solidFill>
                  <a:schemeClr val="tx1"/>
                </a:solidFill>
                <a:effectLst/>
                <a:latin typeface="Arial" panose="020B0604020202020204" pitchFamily="34" charset="0"/>
                <a:ea typeface="+mn-ea"/>
                <a:cs typeface="Arial" panose="020B0604020202020204" pitchFamily="34" charset="0"/>
              </a:rPr>
              <a:t>) development framework to deliver a uniform bridge between standard web technologies (HTML5, CSS3, JavaScript) and the native functions that different mobile platforms provide. </a:t>
            </a:r>
          </a:p>
          <a:p>
            <a:endParaRPr lang="en-US" sz="1200" kern="1200" dirty="0" smtClean="0">
              <a:solidFill>
                <a:schemeClr val="tx1"/>
              </a:solidFill>
              <a:effectLst/>
              <a:latin typeface="Arial" panose="020B0604020202020204" pitchFamily="34" charset="0"/>
              <a:ea typeface="+mn-ea"/>
              <a:cs typeface="Arial" panose="020B0604020202020204" pitchFamily="34" charset="0"/>
            </a:endParaRPr>
          </a:p>
          <a:p>
            <a:r>
              <a:rPr lang="en-US" sz="1200" b="1" kern="1200" dirty="0" smtClean="0">
                <a:solidFill>
                  <a:schemeClr val="tx1"/>
                </a:solidFill>
                <a:effectLst/>
                <a:latin typeface="Arial" panose="020B0604020202020204" pitchFamily="34" charset="0"/>
                <a:ea typeface="+mn-ea"/>
                <a:cs typeface="Arial" panose="020B0604020202020204" pitchFamily="34" charset="0"/>
              </a:rPr>
              <a:t>IBM MobileFirst Platform Operations Console</a:t>
            </a:r>
            <a:endParaRPr lang="en-US" sz="1200" kern="1200" dirty="0" smtClean="0">
              <a:solidFill>
                <a:schemeClr val="tx1"/>
              </a:solidFill>
              <a:effectLst/>
              <a:latin typeface="Arial" panose="020B0604020202020204" pitchFamily="34" charset="0"/>
              <a:ea typeface="+mn-ea"/>
              <a:cs typeface="Arial" panose="020B0604020202020204" pitchFamily="34" charset="0"/>
            </a:endParaRPr>
          </a:p>
          <a:p>
            <a:r>
              <a:rPr lang="en-US" sz="1200" kern="1200" dirty="0" smtClean="0">
                <a:solidFill>
                  <a:schemeClr val="tx1"/>
                </a:solidFill>
                <a:effectLst/>
                <a:latin typeface="Arial" panose="020B0604020202020204" pitchFamily="34" charset="0"/>
                <a:ea typeface="+mn-ea"/>
                <a:cs typeface="Arial" panose="020B0604020202020204" pitchFamily="34" charset="0"/>
              </a:rPr>
              <a:t>The IBM MobileFirst Platform Operations Console plays a critical role in the ongoing control and management of the mobile organization, from managing "applications in the wild" to collecting and analyzing user statistics. </a:t>
            </a:r>
          </a:p>
          <a:p>
            <a:endParaRPr lang="en-US" sz="1200" kern="1200" dirty="0" smtClean="0">
              <a:solidFill>
                <a:schemeClr val="tx1"/>
              </a:solidFill>
              <a:effectLst/>
              <a:latin typeface="Arial" panose="020B0604020202020204" pitchFamily="34" charset="0"/>
              <a:ea typeface="+mn-ea"/>
              <a:cs typeface="Arial" panose="020B0604020202020204" pitchFamily="34" charset="0"/>
            </a:endParaRPr>
          </a:p>
          <a:p>
            <a:pPr eaLnBrk="1" hangingPunct="1"/>
            <a:endParaRPr lang="en-US" altLang="en-US" sz="1200" dirty="0" smtClean="0">
              <a:latin typeface="Arial" panose="020B0604020202020204" pitchFamily="34" charset="0"/>
              <a:ea typeface="ＭＳ Ｐゴシック" panose="020B0600070205080204" pitchFamily="34" charset="-128"/>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pPr>
              <a:defRPr/>
            </a:pPr>
            <a:fld id="{5C5392FB-7279-47E3-823C-C5EA98328C0D}" type="slidenum">
              <a:rPr lang="en-US" altLang="en-US" smtClean="0"/>
              <a:pPr>
                <a:defRPr/>
              </a:pPr>
              <a:t>16</a:t>
            </a:fld>
            <a:endParaRPr lang="en-US" altLang="en-US"/>
          </a:p>
        </p:txBody>
      </p:sp>
    </p:spTree>
    <p:extLst>
      <p:ext uri="{BB962C8B-B14F-4D97-AF65-F5344CB8AC3E}">
        <p14:creationId xmlns:p14="http://schemas.microsoft.com/office/powerpoint/2010/main" val="7412624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pPr>
              <a:lnSpc>
                <a:spcPct val="90000"/>
              </a:lnSpc>
            </a:pPr>
            <a:r>
              <a:rPr lang="en-US" altLang="en-US" dirty="0" smtClean="0">
                <a:latin typeface="Arial" panose="020B0604020202020204" pitchFamily="34" charset="0"/>
                <a:ea typeface="ＭＳ Ｐゴシック" panose="020B0600070205080204" pitchFamily="34" charset="-128"/>
                <a:cs typeface="Arial" panose="020B0604020202020204" pitchFamily="34" charset="0"/>
              </a:rPr>
              <a:t>Here we see the components in action. </a:t>
            </a:r>
            <a:br>
              <a:rPr lang="en-US" altLang="en-US" dirty="0" smtClean="0">
                <a:latin typeface="Arial" panose="020B0604020202020204" pitchFamily="34" charset="0"/>
                <a:ea typeface="ＭＳ Ｐゴシック" panose="020B0600070205080204" pitchFamily="34" charset="-128"/>
                <a:cs typeface="Arial" panose="020B0604020202020204" pitchFamily="34" charset="0"/>
              </a:rPr>
            </a:br>
            <a:r>
              <a:rPr lang="en-US" altLang="en-US" dirty="0" smtClean="0">
                <a:latin typeface="Arial" panose="020B0604020202020204" pitchFamily="34" charset="0"/>
                <a:ea typeface="ＭＳ Ｐゴシック" panose="020B0600070205080204" pitchFamily="34" charset="-128"/>
                <a:cs typeface="Arial" panose="020B0604020202020204" pitchFamily="34" charset="0"/>
              </a:rPr>
              <a:t>On the left, we have the mobile device with MobileFirst installed and with the following features: </a:t>
            </a:r>
          </a:p>
          <a:p>
            <a:pPr>
              <a:lnSpc>
                <a:spcPct val="90000"/>
              </a:lnSpc>
              <a:buFontTx/>
              <a:buChar char="•"/>
            </a:pPr>
            <a:r>
              <a:rPr lang="en-US" altLang="en-US" dirty="0" smtClean="0">
                <a:solidFill>
                  <a:srgbClr val="004E8A"/>
                </a:solidFill>
                <a:latin typeface="Arial" panose="020B0604020202020204" pitchFamily="34" charset="0"/>
                <a:ea typeface="ＭＳ Ｐゴシック" panose="020B0600070205080204" pitchFamily="34" charset="-128"/>
                <a:cs typeface="Arial" panose="020B0604020202020204" pitchFamily="34" charset="0"/>
              </a:rPr>
              <a:t>Security and authentication</a:t>
            </a:r>
          </a:p>
          <a:p>
            <a:pPr>
              <a:lnSpc>
                <a:spcPct val="90000"/>
              </a:lnSpc>
              <a:buFontTx/>
              <a:buChar char="•"/>
            </a:pPr>
            <a:r>
              <a:rPr lang="en-US" altLang="en-US" dirty="0" smtClean="0">
                <a:solidFill>
                  <a:srgbClr val="004E8A"/>
                </a:solidFill>
                <a:latin typeface="Arial" panose="020B0604020202020204" pitchFamily="34" charset="0"/>
                <a:ea typeface="ＭＳ Ｐゴシック" panose="020B0600070205080204" pitchFamily="34" charset="-128"/>
                <a:cs typeface="Arial" panose="020B0604020202020204" pitchFamily="34" charset="0"/>
              </a:rPr>
              <a:t>Back-end data integration</a:t>
            </a:r>
          </a:p>
          <a:p>
            <a:pPr>
              <a:lnSpc>
                <a:spcPct val="90000"/>
              </a:lnSpc>
              <a:buFontTx/>
              <a:buChar char="•"/>
            </a:pPr>
            <a:r>
              <a:rPr lang="de-DE" altLang="en-US" dirty="0" smtClean="0">
                <a:solidFill>
                  <a:srgbClr val="004E8A"/>
                </a:solidFill>
                <a:latin typeface="Arial" panose="020B0604020202020204" pitchFamily="34" charset="0"/>
                <a:ea typeface="ＭＳ Ｐゴシック" panose="020B0600070205080204" pitchFamily="34" charset="-128"/>
                <a:cs typeface="Arial" panose="020B0604020202020204" pitchFamily="34" charset="0"/>
              </a:rPr>
              <a:t>Caching and local data</a:t>
            </a:r>
          </a:p>
          <a:p>
            <a:pPr>
              <a:lnSpc>
                <a:spcPct val="90000"/>
              </a:lnSpc>
              <a:buFontTx/>
              <a:buChar char="•"/>
            </a:pPr>
            <a:endParaRPr lang="de-DE" altLang="en-US" dirty="0" smtClean="0">
              <a:solidFill>
                <a:srgbClr val="004E8A"/>
              </a:solidFill>
              <a:latin typeface="Arial" panose="020B0604020202020204" pitchFamily="34" charset="0"/>
              <a:ea typeface="ＭＳ Ｐゴシック" panose="020B0600070205080204" pitchFamily="34" charset="-128"/>
              <a:cs typeface="Arial" panose="020B0604020202020204" pitchFamily="34" charset="0"/>
            </a:endParaRPr>
          </a:p>
          <a:p>
            <a:pPr>
              <a:lnSpc>
                <a:spcPct val="90000"/>
              </a:lnSpc>
            </a:pPr>
            <a:r>
              <a:rPr lang="en-US" altLang="en-US" dirty="0" smtClean="0">
                <a:solidFill>
                  <a:srgbClr val="004E8A"/>
                </a:solidFill>
                <a:latin typeface="Arial" panose="020B0604020202020204" pitchFamily="34" charset="0"/>
                <a:ea typeface="ＭＳ Ｐゴシック" panose="020B0600070205080204" pitchFamily="34" charset="-128"/>
                <a:cs typeface="Arial" panose="020B0604020202020204" pitchFamily="34" charset="0"/>
              </a:rPr>
              <a:t>Then there is the MobileFirst Platform Server, on Linux on </a:t>
            </a:r>
            <a:r>
              <a:rPr lang="en-US" altLang="en-US" dirty="0" smtClean="0">
                <a:solidFill>
                  <a:srgbClr val="004E8A"/>
                </a:solidFill>
                <a:latin typeface="Arial" panose="020B0604020202020204" pitchFamily="34" charset="0"/>
                <a:ea typeface="ＭＳ Ｐゴシック" panose="020B0600070205080204" pitchFamily="34" charset="-128"/>
                <a:cs typeface="Arial" panose="020B0604020202020204" pitchFamily="34" charset="0"/>
              </a:rPr>
              <a:t>z Systems, </a:t>
            </a:r>
            <a:r>
              <a:rPr lang="en-US" altLang="en-US" dirty="0" smtClean="0">
                <a:solidFill>
                  <a:srgbClr val="004E8A"/>
                </a:solidFill>
                <a:latin typeface="Arial" panose="020B0604020202020204" pitchFamily="34" charset="0"/>
                <a:ea typeface="ＭＳ Ｐゴシック" panose="020B0600070205080204" pitchFamily="34" charset="-128"/>
                <a:cs typeface="Arial" panose="020B0604020202020204" pitchFamily="34" charset="0"/>
              </a:rPr>
              <a:t>with the following functions:</a:t>
            </a:r>
          </a:p>
          <a:p>
            <a:pPr>
              <a:lnSpc>
                <a:spcPct val="90000"/>
              </a:lnSpc>
              <a:buFontTx/>
              <a:buChar char="•"/>
            </a:pPr>
            <a:r>
              <a:rPr lang="en-US" altLang="en-US" dirty="0" smtClean="0">
                <a:solidFill>
                  <a:srgbClr val="004E8A"/>
                </a:solidFill>
                <a:latin typeface="Arial" panose="020B0604020202020204" pitchFamily="34" charset="0"/>
                <a:ea typeface="ＭＳ Ｐゴシック" panose="020B0600070205080204" pitchFamily="34" charset="-128"/>
                <a:cs typeface="Arial" panose="020B0604020202020204" pitchFamily="34" charset="0"/>
              </a:rPr>
              <a:t>Server-side Java code using WebSphere Application Server</a:t>
            </a:r>
          </a:p>
          <a:p>
            <a:pPr>
              <a:lnSpc>
                <a:spcPct val="90000"/>
              </a:lnSpc>
              <a:buFontTx/>
              <a:buChar char="•"/>
            </a:pPr>
            <a:r>
              <a:rPr lang="en-US" altLang="en-US" dirty="0" smtClean="0">
                <a:solidFill>
                  <a:srgbClr val="004E8A"/>
                </a:solidFill>
                <a:latin typeface="Arial" panose="020B0604020202020204" pitchFamily="34" charset="0"/>
                <a:ea typeface="ＭＳ Ｐゴシック" panose="020B0600070205080204" pitchFamily="34" charset="-128"/>
                <a:cs typeface="Arial" panose="020B0604020202020204" pitchFamily="34" charset="0"/>
              </a:rPr>
              <a:t>Worklight console</a:t>
            </a:r>
          </a:p>
          <a:p>
            <a:pPr>
              <a:lnSpc>
                <a:spcPct val="90000"/>
              </a:lnSpc>
              <a:buFontTx/>
              <a:buChar char="•"/>
            </a:pPr>
            <a:r>
              <a:rPr lang="en-US" altLang="en-US" dirty="0" smtClean="0">
                <a:solidFill>
                  <a:srgbClr val="004E8A"/>
                </a:solidFill>
                <a:latin typeface="Arial" panose="020B0604020202020204" pitchFamily="34" charset="0"/>
                <a:ea typeface="ＭＳ Ｐゴシック" panose="020B0600070205080204" pitchFamily="34" charset="-128"/>
                <a:cs typeface="Arial" panose="020B0604020202020204" pitchFamily="34" charset="0"/>
              </a:rPr>
              <a:t>Push notifications</a:t>
            </a:r>
          </a:p>
          <a:p>
            <a:pPr>
              <a:lnSpc>
                <a:spcPct val="90000"/>
              </a:lnSpc>
              <a:buFontTx/>
              <a:buChar char="•"/>
            </a:pPr>
            <a:r>
              <a:rPr lang="en-US" altLang="en-US" dirty="0" smtClean="0">
                <a:solidFill>
                  <a:srgbClr val="004E8A"/>
                </a:solidFill>
                <a:latin typeface="Arial" panose="020B0604020202020204" pitchFamily="34" charset="0"/>
                <a:ea typeface="ＭＳ Ｐゴシック" panose="020B0600070205080204" pitchFamily="34" charset="-128"/>
                <a:cs typeface="Arial" panose="020B0604020202020204" pitchFamily="34" charset="0"/>
              </a:rPr>
              <a:t>Analytics</a:t>
            </a:r>
          </a:p>
          <a:p>
            <a:pPr>
              <a:lnSpc>
                <a:spcPct val="90000"/>
              </a:lnSpc>
              <a:buFontTx/>
              <a:buChar char="•"/>
            </a:pPr>
            <a:r>
              <a:rPr lang="en-US" altLang="en-US" dirty="0" smtClean="0">
                <a:solidFill>
                  <a:srgbClr val="004E8A"/>
                </a:solidFill>
                <a:latin typeface="Arial" panose="020B0604020202020204" pitchFamily="34" charset="0"/>
                <a:ea typeface="ＭＳ Ｐゴシック" panose="020B0600070205080204" pitchFamily="34" charset="-128"/>
                <a:cs typeface="Arial" panose="020B0604020202020204" pitchFamily="34" charset="0"/>
              </a:rPr>
              <a:t>Application Center Enterprise App Store</a:t>
            </a:r>
          </a:p>
          <a:p>
            <a:pPr>
              <a:lnSpc>
                <a:spcPct val="90000"/>
              </a:lnSpc>
              <a:buFontTx/>
              <a:buChar char="•"/>
            </a:pPr>
            <a:r>
              <a:rPr lang="en-US" altLang="en-US" dirty="0" smtClean="0">
                <a:solidFill>
                  <a:srgbClr val="004E8A"/>
                </a:solidFill>
                <a:latin typeface="Arial" panose="020B0604020202020204" pitchFamily="34" charset="0"/>
                <a:ea typeface="ＭＳ Ｐゴシック" panose="020B0600070205080204" pitchFamily="34" charset="-128"/>
                <a:cs typeface="Arial" panose="020B0604020202020204" pitchFamily="34" charset="0"/>
              </a:rPr>
              <a:t>A MobileFirst</a:t>
            </a:r>
            <a:r>
              <a:rPr lang="en-US" altLang="en-US" baseline="0" dirty="0" smtClean="0">
                <a:solidFill>
                  <a:srgbClr val="004E8A"/>
                </a:solidFill>
                <a:latin typeface="Arial" panose="020B0604020202020204" pitchFamily="34" charset="0"/>
                <a:ea typeface="ＭＳ Ｐゴシック" panose="020B0600070205080204" pitchFamily="34" charset="-128"/>
                <a:cs typeface="Arial" panose="020B0604020202020204" pitchFamily="34" charset="0"/>
              </a:rPr>
              <a:t> Platform</a:t>
            </a:r>
            <a:r>
              <a:rPr lang="en-US" altLang="en-US" dirty="0" smtClean="0">
                <a:solidFill>
                  <a:srgbClr val="004E8A"/>
                </a:solidFill>
                <a:latin typeface="Arial" panose="020B0604020202020204" pitchFamily="34" charset="0"/>
                <a:ea typeface="ＭＳ Ｐゴシック" panose="020B0600070205080204" pitchFamily="34" charset="-128"/>
                <a:cs typeface="Arial" panose="020B0604020202020204" pitchFamily="34" charset="0"/>
              </a:rPr>
              <a:t> adapter library to talk to back-end applications on z/OS such as CICS, PeopleSoft, SAP, Siebel, and so on</a:t>
            </a:r>
          </a:p>
          <a:p>
            <a:pPr>
              <a:lnSpc>
                <a:spcPct val="90000"/>
              </a:lnSpc>
              <a:buFontTx/>
              <a:buChar char="•"/>
            </a:pPr>
            <a:endParaRPr lang="en-US" altLang="en-US" dirty="0" smtClean="0">
              <a:solidFill>
                <a:srgbClr val="004E8A"/>
              </a:solidFill>
              <a:latin typeface="Arial" panose="020B0604020202020204" pitchFamily="34" charset="0"/>
              <a:ea typeface="ＭＳ Ｐゴシック" panose="020B0600070205080204" pitchFamily="34" charset="-128"/>
              <a:cs typeface="Arial" panose="020B0604020202020204" pitchFamily="34" charset="0"/>
            </a:endParaRPr>
          </a:p>
          <a:p>
            <a:pPr>
              <a:lnSpc>
                <a:spcPct val="90000"/>
              </a:lnSpc>
            </a:pPr>
            <a:r>
              <a:rPr lang="en-US" altLang="en-US" dirty="0" smtClean="0">
                <a:solidFill>
                  <a:srgbClr val="004E8A"/>
                </a:solidFill>
                <a:latin typeface="Arial" panose="020B0604020202020204" pitchFamily="34" charset="0"/>
                <a:ea typeface="ＭＳ Ｐゴシック" panose="020B0600070205080204" pitchFamily="34" charset="-128"/>
                <a:cs typeface="Arial" panose="020B0604020202020204" pitchFamily="34" charset="0"/>
              </a:rPr>
              <a:t>On the right you see CICS and z/OS interacting with the adapters and managing data and transactions. </a:t>
            </a:r>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5C5392FB-7279-47E3-823C-C5EA98328C0D}" type="slidenum">
              <a:rPr lang="en-US" altLang="en-US" smtClean="0"/>
              <a:pPr>
                <a:defRPr/>
              </a:pPr>
              <a:t>17</a:t>
            </a:fld>
            <a:endParaRPr lang="en-US" altLang="en-US"/>
          </a:p>
        </p:txBody>
      </p:sp>
    </p:spTree>
    <p:extLst>
      <p:ext uri="{BB962C8B-B14F-4D97-AF65-F5344CB8AC3E}">
        <p14:creationId xmlns:p14="http://schemas.microsoft.com/office/powerpoint/2010/main" val="33901107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pPr rtl="0"/>
            <a:r>
              <a:rPr lang="en-US" sz="1200" b="1" i="0" u="none" strike="noStrike" kern="1200" baseline="0" dirty="0" smtClean="0">
                <a:solidFill>
                  <a:schemeClr val="tx1"/>
                </a:solidFill>
                <a:latin typeface="Arial" panose="020B0604020202020204" pitchFamily="34" charset="0"/>
                <a:ea typeface="+mn-ea"/>
                <a:cs typeface="Arial" panose="020B0604020202020204" pitchFamily="34" charset="0"/>
              </a:rPr>
              <a:t>IBM MobileFirst Platform benefits</a:t>
            </a:r>
          </a:p>
          <a:p>
            <a:pPr rtl="0"/>
            <a:r>
              <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rPr>
              <a:t>The IBM MobileFirst Platform offers your customers these key features and benefits:</a:t>
            </a:r>
          </a:p>
          <a:p>
            <a:pPr rtl="0"/>
            <a:r>
              <a:rPr lang="en-US" sz="1200" b="1" i="0" u="none" strike="noStrike" kern="1200" baseline="0" dirty="0" smtClean="0">
                <a:solidFill>
                  <a:schemeClr val="tx1"/>
                </a:solidFill>
                <a:latin typeface="Arial" panose="020B0604020202020204" pitchFamily="34" charset="0"/>
                <a:ea typeface="+mn-ea"/>
                <a:cs typeface="Arial" panose="020B0604020202020204" pitchFamily="34" charset="0"/>
              </a:rPr>
              <a:t>Accelerate development</a:t>
            </a:r>
          </a:p>
          <a:p>
            <a:pPr rtl="0"/>
            <a:r>
              <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rPr>
              <a:t>New command line tooling and richest mobile middleware for native apps, with secured and synched on-device storage, advanced analytics, and security using preferred IDEs</a:t>
            </a:r>
          </a:p>
          <a:p>
            <a:pPr rtl="0"/>
            <a:r>
              <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rPr>
              <a:t>Unsurpassed flexibility in hybrid development, enabling developers complete freedom in mixing native and HTML5 code in a single app</a:t>
            </a:r>
          </a:p>
          <a:p>
            <a:pPr rtl="0"/>
            <a:r>
              <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rPr>
              <a:t>Ability to enhance IBM MobileFirst Platform-based apps with IBM cloud services on Bluemix, sharing the IBM MobileFirst Platform user, app, and device authentication </a:t>
            </a:r>
          </a:p>
          <a:p>
            <a:pPr rtl="0"/>
            <a:r>
              <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rPr>
              <a:t>One development environment, one codebase to maintain; develop once to deploy to many different device.</a:t>
            </a:r>
          </a:p>
          <a:p>
            <a:pPr rtl="0"/>
            <a:r>
              <a:rPr lang="en-US" sz="1200" b="1" i="0" u="none" strike="noStrike" kern="1200" baseline="0" dirty="0" smtClean="0">
                <a:solidFill>
                  <a:schemeClr val="tx1"/>
                </a:solidFill>
                <a:latin typeface="Arial" panose="020B0604020202020204" pitchFamily="34" charset="0"/>
                <a:ea typeface="+mn-ea"/>
                <a:cs typeface="Arial" panose="020B0604020202020204" pitchFamily="34" charset="0"/>
              </a:rPr>
              <a:t>Support mobile operations</a:t>
            </a:r>
          </a:p>
          <a:p>
            <a:pPr rtl="0"/>
            <a:r>
              <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rPr>
              <a:t>Enhanced operational analytics, including response time analysis, on-device and on-wire data size reports, notification analysis, server workload analysis, and crash analysis</a:t>
            </a:r>
          </a:p>
          <a:p>
            <a:pPr rtl="0"/>
            <a:r>
              <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rPr>
              <a:t>Remote-controlled mobile device log collection to accelerate mobile app problem determination for apps in production</a:t>
            </a:r>
          </a:p>
          <a:p>
            <a:pPr rtl="0"/>
            <a:r>
              <a:rPr lang="en-US" sz="1200" b="1" i="0" u="none" strike="noStrike" kern="1200" baseline="0" dirty="0" smtClean="0">
                <a:solidFill>
                  <a:schemeClr val="tx1"/>
                </a:solidFill>
                <a:latin typeface="Arial" panose="020B0604020202020204" pitchFamily="34" charset="0"/>
                <a:ea typeface="+mn-ea"/>
                <a:cs typeface="Arial" panose="020B0604020202020204" pitchFamily="34" charset="0"/>
              </a:rPr>
              <a:t>Engage users with the enterprise</a:t>
            </a:r>
          </a:p>
          <a:p>
            <a:pPr rtl="0"/>
            <a:r>
              <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rPr>
              <a:t>Enhanced engagement with user preferences/segment-driven tag-based or broadcast unified push notifications with enhanced scalability and optional full campaign management (</a:t>
            </a:r>
            <a:r>
              <a:rPr lang="en-US" sz="1200" b="0" i="0" u="none" strike="noStrike" kern="1200" baseline="0" dirty="0" err="1" smtClean="0">
                <a:solidFill>
                  <a:schemeClr val="tx1"/>
                </a:solidFill>
                <a:latin typeface="Arial" panose="020B0604020202020204" pitchFamily="34" charset="0"/>
                <a:ea typeface="+mn-ea"/>
                <a:cs typeface="Arial" panose="020B0604020202020204" pitchFamily="34" charset="0"/>
              </a:rPr>
              <a:t>Xtify</a:t>
            </a:r>
            <a:r>
              <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rPr>
              <a:t>®)</a:t>
            </a:r>
          </a:p>
          <a:p>
            <a:pPr rtl="0"/>
            <a:r>
              <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rPr>
              <a:t>Reach feature phones over data-less networks with the new Unstructured Supplementary Service Data (USSD) support</a:t>
            </a:r>
          </a:p>
          <a:p>
            <a:pPr rtl="0"/>
            <a:r>
              <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rPr>
              <a:t>Enhanced experience for Windows Phone 8 users by enabling native development</a:t>
            </a:r>
            <a:r>
              <a:rPr lang="en-US" sz="1200" b="0" i="1" u="none" strike="noStrike" kern="1200" baseline="0" dirty="0" smtClean="0">
                <a:solidFill>
                  <a:schemeClr val="tx1"/>
                </a:solidFill>
                <a:latin typeface="Arial" panose="020B0604020202020204" pitchFamily="34" charset="0"/>
                <a:ea typeface="+mn-ea"/>
                <a:cs typeface="Arial" panose="020B0604020202020204" pitchFamily="34" charset="0"/>
              </a:rPr>
              <a:t>, </a:t>
            </a:r>
            <a:r>
              <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rPr>
              <a:t>further extending the breadth of devices and programming models supported</a:t>
            </a:r>
          </a:p>
          <a:p>
            <a:pPr rtl="0"/>
            <a:r>
              <a:rPr lang="en-US" sz="1200" b="1" i="0" u="none" strike="noStrike" kern="1200" baseline="0" dirty="0" smtClean="0">
                <a:solidFill>
                  <a:schemeClr val="tx1"/>
                </a:solidFill>
                <a:latin typeface="Arial" panose="020B0604020202020204" pitchFamily="34" charset="0"/>
                <a:ea typeface="+mn-ea"/>
                <a:cs typeface="Arial" panose="020B0604020202020204" pitchFamily="34" charset="0"/>
              </a:rPr>
              <a:t>Facilitate app security and trust</a:t>
            </a:r>
          </a:p>
          <a:p>
            <a:pPr rtl="0"/>
            <a:r>
              <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rPr>
              <a:t>MaaS360® integration supporting BYOD strategies, containerization, and app security</a:t>
            </a:r>
          </a:p>
          <a:p>
            <a:pPr rtl="0"/>
            <a:r>
              <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rPr>
              <a:t>Trusteer™ integration providing context-driven risk assessment, malware, and jailbreak detection</a:t>
            </a:r>
          </a:p>
          <a:p>
            <a:pPr rtl="0"/>
            <a:r>
              <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rPr>
              <a:t>Enhanced app authenticity for iOS and Android, reducing risks of malicious apps accessing corporate services </a:t>
            </a:r>
            <a:endParaRPr lang="en-US" u="none" dirty="0" smtClean="0"/>
          </a:p>
          <a:p>
            <a:endParaRPr lang="en-US" u="none" dirty="0"/>
          </a:p>
        </p:txBody>
      </p:sp>
      <p:sp>
        <p:nvSpPr>
          <p:cNvPr id="4" name="Slide Number Placeholder 3"/>
          <p:cNvSpPr>
            <a:spLocks noGrp="1"/>
          </p:cNvSpPr>
          <p:nvPr>
            <p:ph type="sldNum" sz="quarter" idx="10"/>
          </p:nvPr>
        </p:nvSpPr>
        <p:spPr/>
        <p:txBody>
          <a:bodyPr/>
          <a:lstStyle/>
          <a:p>
            <a:pPr>
              <a:defRPr/>
            </a:pPr>
            <a:fld id="{5C5392FB-7279-47E3-823C-C5EA98328C0D}" type="slidenum">
              <a:rPr lang="en-US" altLang="en-US" smtClean="0"/>
              <a:pPr>
                <a:defRPr/>
              </a:pPr>
              <a:t>18</a:t>
            </a:fld>
            <a:endParaRPr lang="en-US" altLang="en-US"/>
          </a:p>
        </p:txBody>
      </p:sp>
    </p:spTree>
    <p:extLst>
      <p:ext uri="{BB962C8B-B14F-4D97-AF65-F5344CB8AC3E}">
        <p14:creationId xmlns:p14="http://schemas.microsoft.com/office/powerpoint/2010/main" val="20587248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pPr eaLnBrk="1" hangingPunct="1">
              <a:spcBef>
                <a:spcPct val="0"/>
              </a:spcBef>
            </a:pPr>
            <a:r>
              <a:rPr lang="en-US" altLang="en-US" dirty="0" smtClean="0">
                <a:solidFill>
                  <a:srgbClr val="000000"/>
                </a:solidFill>
                <a:latin typeface="HelveticaNeueLT Std" charset="0"/>
                <a:ea typeface="HelveticaNeueLT Std" charset="0"/>
              </a:rPr>
              <a:t>This new class of apps is being created, imagined and developed based on IBM’s vast industry knowledge and expertise.  </a:t>
            </a:r>
          </a:p>
          <a:p>
            <a:pPr eaLnBrk="1" hangingPunct="1">
              <a:spcBef>
                <a:spcPct val="0"/>
              </a:spcBef>
            </a:pPr>
            <a:endParaRPr lang="en-US" altLang="en-US" dirty="0" smtClean="0">
              <a:solidFill>
                <a:srgbClr val="000000"/>
              </a:solidFill>
              <a:latin typeface="HelveticaNeueLT Std" charset="0"/>
              <a:ea typeface="HelveticaNeueLT Std" charset="0"/>
            </a:endParaRPr>
          </a:p>
          <a:p>
            <a:pPr eaLnBrk="1" hangingPunct="1">
              <a:spcBef>
                <a:spcPct val="0"/>
              </a:spcBef>
            </a:pPr>
            <a:r>
              <a:rPr lang="en-US" altLang="en-US" dirty="0" smtClean="0">
                <a:solidFill>
                  <a:srgbClr val="000000"/>
                </a:solidFill>
                <a:latin typeface="HelveticaNeueLT Std" charset="0"/>
                <a:ea typeface="HelveticaNeueLT Std" charset="0"/>
              </a:rPr>
              <a:t>IBM has mined and will continue to mine the knowledge of industry experts to uncover the unique challenges that mobility can address. With this crucial understanding, IBM is developing solutions in the most impactful industries, expanding across key verticals over time</a:t>
            </a:r>
            <a:endParaRPr lang="en-US" dirty="0" smtClean="0"/>
          </a:p>
          <a:p>
            <a:pPr eaLnBrk="1" hangingPunct="1">
              <a:spcBef>
                <a:spcPct val="0"/>
              </a:spcBef>
            </a:pPr>
            <a:endParaRPr lang="en-US" altLang="en-US" dirty="0" smtClean="0">
              <a:solidFill>
                <a:srgbClr val="000000"/>
              </a:solidFill>
              <a:latin typeface="HelveticaNeueLT Std" charset="0"/>
              <a:ea typeface="HelveticaNeueLT Std" charset="0"/>
            </a:endParaRPr>
          </a:p>
          <a:p>
            <a:pPr eaLnBrk="1" hangingPunct="1">
              <a:spcBef>
                <a:spcPct val="0"/>
              </a:spcBef>
            </a:pPr>
            <a:r>
              <a:rPr lang="en-US" altLang="en-US" dirty="0" smtClean="0">
                <a:solidFill>
                  <a:srgbClr val="000000"/>
                </a:solidFill>
                <a:latin typeface="HelveticaNeueLT Std" charset="0"/>
                <a:ea typeface="HelveticaNeueLT Std" charset="0"/>
              </a:rPr>
              <a:t>With this extensive industry knowledge, IBM has identified the workflows and the roles that make the most sense to go mobile and will benefit most from going mobile - really taking a laser focus on the pain points that need to solved and where mobile can have the most impact.</a:t>
            </a:r>
          </a:p>
          <a:p>
            <a:pPr eaLnBrk="1" hangingPunct="1">
              <a:spcBef>
                <a:spcPct val="0"/>
              </a:spcBef>
            </a:pPr>
            <a:endParaRPr lang="en-US" altLang="en-US" dirty="0" smtClean="0">
              <a:solidFill>
                <a:srgbClr val="000000"/>
              </a:solidFill>
              <a:latin typeface="HelveticaNeueLT Std" charset="0"/>
              <a:ea typeface="HelveticaNeueLT Std" charset="0"/>
            </a:endParaRPr>
          </a:p>
          <a:p>
            <a:pPr eaLnBrk="1" hangingPunct="1">
              <a:spcBef>
                <a:spcPct val="0"/>
              </a:spcBef>
            </a:pPr>
            <a:r>
              <a:rPr lang="en-US" altLang="en-US" dirty="0" smtClean="0">
                <a:solidFill>
                  <a:srgbClr val="000000"/>
                </a:solidFill>
                <a:latin typeface="HelveticaNeueLT Std" charset="0"/>
                <a:ea typeface="HelveticaNeueLT Std" charset="0"/>
              </a:rPr>
              <a:t>IBM will leverage efficiencies from these workflows to address industry specific needs across various other sectors. For example take Supply Chain. IBM has significant expertise redesigning efficient workflows in supply chain. IBM can build an app leveraging this expertise in Retail and then modify to fit industry needs for CPG, Electronics, Travel and Transportation and so on. This thinking and approach will have tremendous impact across enterprise.  Over the next 18 months, IBM - in collaboration with Apple’s experts in app design and user experience - will develop more than 100 apps across industries to help employees make better decisions and improve how business gets done. This new category of apps will be known as “IBM MobileFirst for iOS Apps”</a:t>
            </a:r>
            <a:r>
              <a:rPr lang="en-US" altLang="ja-JP" dirty="0" smtClean="0">
                <a:solidFill>
                  <a:srgbClr val="000000"/>
                </a:solidFill>
                <a:latin typeface="HelveticaNeueLT Std" charset="0"/>
                <a:ea typeface="HelveticaNeueLT Std" charset="0"/>
              </a:rPr>
              <a:t>.  IBM will be working with clients (customers) like you, to take these foundational apps and customize them to your business needs. </a:t>
            </a:r>
          </a:p>
          <a:p>
            <a:pPr eaLnBrk="1" hangingPunct="1">
              <a:spcBef>
                <a:spcPct val="0"/>
              </a:spcBef>
            </a:pPr>
            <a:endParaRPr lang="en-US" altLang="en-US" dirty="0" smtClean="0">
              <a:solidFill>
                <a:srgbClr val="000000"/>
              </a:solidFill>
              <a:latin typeface="HelveticaNeueLT Std" charset="0"/>
              <a:ea typeface="HelveticaNeueLT Std" charset="0"/>
            </a:endParaRPr>
          </a:p>
          <a:p>
            <a:pPr eaLnBrk="1" hangingPunct="1">
              <a:spcBef>
                <a:spcPct val="0"/>
              </a:spcBef>
            </a:pPr>
            <a:r>
              <a:rPr lang="en-US" altLang="en-US" dirty="0" smtClean="0">
                <a:solidFill>
                  <a:srgbClr val="000000"/>
                </a:solidFill>
                <a:latin typeface="HelveticaNeueLT Std" charset="0"/>
                <a:ea typeface="HelveticaNeueLT Std" charset="0"/>
              </a:rPr>
              <a:t>Later this Fall, the first wave of apps will be ready to share with our enterprise customers in these industries.</a:t>
            </a:r>
          </a:p>
          <a:p>
            <a:pPr eaLnBrk="1" hangingPunct="1">
              <a:spcBef>
                <a:spcPct val="0"/>
              </a:spcBef>
            </a:pPr>
            <a:endParaRPr lang="en-US" altLang="en-US" dirty="0" smtClean="0">
              <a:solidFill>
                <a:srgbClr val="000000"/>
              </a:solidFill>
              <a:latin typeface="HelveticaNeueLT Std" charset="0"/>
              <a:ea typeface="HelveticaNeueLT Std" charset="0"/>
            </a:endParaRPr>
          </a:p>
          <a:p>
            <a:pPr marL="0" marR="0" indent="0" algn="l" defTabSz="914400" rtl="0" eaLnBrk="1" fontAlgn="auto" latinLnBrk="0" hangingPunct="1">
              <a:lnSpc>
                <a:spcPct val="100000"/>
              </a:lnSpc>
              <a:spcBef>
                <a:spcPct val="0"/>
              </a:spcBef>
              <a:spcAft>
                <a:spcPts val="0"/>
              </a:spcAft>
              <a:buClrTx/>
              <a:buSzTx/>
              <a:buFontTx/>
              <a:buNone/>
              <a:tabLst/>
              <a:defRPr/>
            </a:pPr>
            <a:r>
              <a:rPr lang="en-US" altLang="en-US" dirty="0" smtClean="0">
                <a:solidFill>
                  <a:srgbClr val="000000"/>
                </a:solidFill>
                <a:latin typeface="HelveticaNeueLT Std" charset="0"/>
                <a:ea typeface="HelveticaNeueLT Std" charset="0"/>
              </a:rPr>
              <a:t>This is just the beginning. As I mentioned earlier, we have identified over 100 use cases across industries that we will ultimately bring to market.  </a:t>
            </a:r>
          </a:p>
          <a:p>
            <a:pPr eaLnBrk="1" hangingPunct="1">
              <a:spcBef>
                <a:spcPct val="0"/>
              </a:spcBef>
            </a:pPr>
            <a:endParaRPr lang="en-US" altLang="en-US" dirty="0" smtClean="0">
              <a:solidFill>
                <a:srgbClr val="000000"/>
              </a:solidFill>
              <a:latin typeface="HelveticaNeueLT Std" charset="0"/>
              <a:ea typeface="HelveticaNeueLT Std" charset="0"/>
            </a:endParaRPr>
          </a:p>
          <a:p>
            <a:endParaRPr lang="en-US" dirty="0"/>
          </a:p>
        </p:txBody>
      </p:sp>
      <p:sp>
        <p:nvSpPr>
          <p:cNvPr id="4" name="Slide Number Placeholder 3"/>
          <p:cNvSpPr>
            <a:spLocks noGrp="1"/>
          </p:cNvSpPr>
          <p:nvPr>
            <p:ph type="sldNum" sz="quarter" idx="10"/>
          </p:nvPr>
        </p:nvSpPr>
        <p:spPr/>
        <p:txBody>
          <a:bodyPr/>
          <a:lstStyle/>
          <a:p>
            <a:pPr>
              <a:defRPr/>
            </a:pPr>
            <a:fld id="{5C5392FB-7279-47E3-823C-C5EA98328C0D}" type="slidenum">
              <a:rPr lang="en-US" altLang="en-US" smtClean="0"/>
              <a:pPr>
                <a:defRPr/>
              </a:pPr>
              <a:t>19</a:t>
            </a:fld>
            <a:endParaRPr lang="en-US" altLang="en-US"/>
          </a:p>
        </p:txBody>
      </p:sp>
    </p:spTree>
    <p:extLst>
      <p:ext uri="{BB962C8B-B14F-4D97-AF65-F5344CB8AC3E}">
        <p14:creationId xmlns:p14="http://schemas.microsoft.com/office/powerpoint/2010/main" val="27598185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pPr eaLnBrk="1" hangingPunct="1"/>
            <a:r>
              <a:rPr lang="en-US" dirty="0" smtClean="0">
                <a:latin typeface="Arial" panose="020B0604020202020204" pitchFamily="34" charset="0"/>
              </a:rPr>
              <a:t>z Systems </a:t>
            </a:r>
            <a:r>
              <a:rPr lang="en-US" dirty="0" smtClean="0">
                <a:latin typeface="Arial" panose="020B0604020202020204" pitchFamily="34" charset="0"/>
              </a:rPr>
              <a:t>accelerates customers’ ability to re-use existing transactions and data in new mobile applications:</a:t>
            </a:r>
          </a:p>
          <a:p>
            <a:pPr marL="171450" indent="-171450" eaLnBrk="1" hangingPunct="1">
              <a:buFont typeface="Arial" panose="020B0604020202020204" pitchFamily="34" charset="0"/>
              <a:buChar char="•"/>
            </a:pPr>
            <a:r>
              <a:rPr lang="en-US" dirty="0" smtClean="0">
                <a:latin typeface="Arial" panose="020B0604020202020204" pitchFamily="34" charset="0"/>
              </a:rPr>
              <a:t>Make subsystems (CICS, IMS, DB2) “mobile-friendly”.</a:t>
            </a:r>
          </a:p>
          <a:p>
            <a:pPr marL="742950" lvl="1" indent="-285750" eaLnBrk="1" hangingPunct="1">
              <a:buFont typeface="Arial" panose="020B0604020202020204" pitchFamily="34" charset="0"/>
              <a:buChar char="•"/>
            </a:pPr>
            <a:r>
              <a:rPr lang="en-US" dirty="0" smtClean="0">
                <a:latin typeface="Arial" panose="020B0604020202020204" pitchFamily="34" charset="0"/>
              </a:rPr>
              <a:t>CICS Mobile Feature Pack.</a:t>
            </a:r>
          </a:p>
          <a:p>
            <a:pPr marL="742950" lvl="1" indent="-285750" eaLnBrk="1" hangingPunct="1">
              <a:buFont typeface="Arial" panose="020B0604020202020204" pitchFamily="34" charset="0"/>
              <a:buChar char="•"/>
            </a:pPr>
            <a:r>
              <a:rPr lang="en-US" dirty="0" smtClean="0">
                <a:latin typeface="Arial" panose="020B0604020202020204" pitchFamily="34" charset="0"/>
              </a:rPr>
              <a:t>IMS Mobile Feature pack.</a:t>
            </a:r>
          </a:p>
          <a:p>
            <a:pPr marL="742950" lvl="1" indent="-285750" eaLnBrk="1" hangingPunct="1">
              <a:buFont typeface="Arial" panose="020B0604020202020204" pitchFamily="34" charset="0"/>
              <a:buChar char="•"/>
            </a:pPr>
            <a:r>
              <a:rPr lang="en-US" dirty="0" smtClean="0">
                <a:latin typeface="Arial" panose="020B0604020202020204" pitchFamily="34" charset="0"/>
              </a:rPr>
              <a:t>DB2 JSON and NoSQL support.</a:t>
            </a:r>
          </a:p>
          <a:p>
            <a:pPr marL="171450" indent="-171450" eaLnBrk="1" hangingPunct="1">
              <a:buFont typeface="Arial" panose="020B0604020202020204" pitchFamily="34" charset="0"/>
              <a:buChar char="•"/>
            </a:pPr>
            <a:r>
              <a:rPr lang="en-US" dirty="0" smtClean="0">
                <a:latin typeface="Arial" panose="020B0604020202020204" pitchFamily="34" charset="0"/>
              </a:rPr>
              <a:t>Make z/OS transactions more “mobile-friendly”. – z/OS Connect.</a:t>
            </a:r>
          </a:p>
          <a:p>
            <a:pPr marL="171450" indent="-171450" eaLnBrk="1" hangingPunct="1">
              <a:buFont typeface="Arial" panose="020B0604020202020204" pitchFamily="34" charset="0"/>
              <a:buChar char="•"/>
            </a:pPr>
            <a:r>
              <a:rPr lang="en-US" dirty="0" smtClean="0">
                <a:latin typeface="Arial" panose="020B0604020202020204" pitchFamily="34" charset="0"/>
              </a:rPr>
              <a:t>Mobile Workload pricing.</a:t>
            </a:r>
          </a:p>
          <a:p>
            <a:pPr marL="171450" indent="-171450" eaLnBrk="1" hangingPunct="1">
              <a:buFont typeface="Arial" panose="020B0604020202020204" pitchFamily="34" charset="0"/>
              <a:buChar char="•"/>
            </a:pPr>
            <a:r>
              <a:rPr lang="en-US" dirty="0" smtClean="0">
                <a:latin typeface="Arial" panose="020B0604020202020204" pitchFamily="34" charset="0"/>
              </a:rPr>
              <a:t>MobileFirst Platform</a:t>
            </a:r>
          </a:p>
          <a:p>
            <a:pPr marL="628650" lvl="1" indent="-171450" eaLnBrk="1" hangingPunct="1">
              <a:buFont typeface="Arial" panose="020B0604020202020204" pitchFamily="34" charset="0"/>
              <a:buChar char="•"/>
            </a:pPr>
            <a:r>
              <a:rPr lang="en-US" dirty="0" smtClean="0">
                <a:latin typeface="Arial" panose="020B0604020202020204" pitchFamily="34" charset="0"/>
              </a:rPr>
              <a:t>MobileFirst Platform (formerly Worklight) provides the development and runtime environment for mobile applications.</a:t>
            </a:r>
          </a:p>
          <a:p>
            <a:pPr marL="628650" lvl="1" indent="-171450" eaLnBrk="1" hangingPunct="1">
              <a:buFont typeface="Arial" panose="020B0604020202020204" pitchFamily="34" charset="0"/>
              <a:buChar char="•"/>
            </a:pPr>
            <a:r>
              <a:rPr lang="en-US" dirty="0" smtClean="0">
                <a:latin typeface="Arial" panose="020B0604020202020204" pitchFamily="34" charset="0"/>
              </a:rPr>
              <a:t>MobileFirst Platform for iOS, is a special version that is tailored for the</a:t>
            </a:r>
            <a:r>
              <a:rPr lang="en-US" baseline="0" dirty="0" smtClean="0">
                <a:latin typeface="Arial" panose="020B0604020202020204" pitchFamily="34" charset="0"/>
              </a:rPr>
              <a:t> “MobileFirst Solutions for iOS” mobile apps</a:t>
            </a:r>
            <a:endParaRPr lang="en-US" dirty="0" smtClean="0">
              <a:latin typeface="Arial" panose="020B0604020202020204" pitchFamily="34" charset="0"/>
            </a:endParaRPr>
          </a:p>
          <a:p>
            <a:pPr eaLnBrk="1" hangingPunct="1"/>
            <a:endParaRPr lang="en-US" altLang="en-US" dirty="0" smtClean="0">
              <a:latin typeface="Arial" pitchFamily="34" charset="0"/>
              <a:cs typeface="Arial" pitchFamily="34" charset="0"/>
            </a:endParaRPr>
          </a:p>
          <a:p>
            <a:endParaRPr lang="en-US" dirty="0"/>
          </a:p>
        </p:txBody>
      </p:sp>
      <p:sp>
        <p:nvSpPr>
          <p:cNvPr id="4" name="Slide Number Placeholder 3"/>
          <p:cNvSpPr>
            <a:spLocks noGrp="1"/>
          </p:cNvSpPr>
          <p:nvPr>
            <p:ph type="sldNum" sz="quarter" idx="10"/>
          </p:nvPr>
        </p:nvSpPr>
        <p:spPr/>
        <p:txBody>
          <a:bodyPr/>
          <a:lstStyle/>
          <a:p>
            <a:pPr>
              <a:defRPr/>
            </a:pPr>
            <a:fld id="{5C5392FB-7279-47E3-823C-C5EA98328C0D}" type="slidenum">
              <a:rPr lang="en-US" altLang="en-US" smtClean="0"/>
              <a:pPr>
                <a:defRPr/>
              </a:pPr>
              <a:t>20</a:t>
            </a:fld>
            <a:endParaRPr lang="en-US" altLang="en-US"/>
          </a:p>
        </p:txBody>
      </p:sp>
    </p:spTree>
    <p:extLst>
      <p:ext uri="{BB962C8B-B14F-4D97-AF65-F5344CB8AC3E}">
        <p14:creationId xmlns:p14="http://schemas.microsoft.com/office/powerpoint/2010/main" val="35995421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1986" name="Rectangle 2"/>
          <p:cNvSpPr>
            <a:spLocks noGrp="1" noRot="1" noChangeAspect="1" noChangeArrowheads="1" noTextEdit="1"/>
          </p:cNvSpPr>
          <p:nvPr>
            <p:ph type="sldImg"/>
          </p:nvPr>
        </p:nvSpPr>
        <p:spPr>
          <a:xfrm>
            <a:off x="992188" y="768350"/>
            <a:ext cx="5114925" cy="3836988"/>
          </a:xfrm>
          <a:ln/>
        </p:spPr>
      </p:sp>
      <p:sp>
        <p:nvSpPr>
          <p:cNvPr id="681987" name="Rectangle 3"/>
          <p:cNvSpPr>
            <a:spLocks noGrp="1" noChangeArrowheads="1"/>
          </p:cNvSpPr>
          <p:nvPr>
            <p:ph type="body" idx="1"/>
          </p:nvPr>
        </p:nvSpPr>
        <p:spPr/>
        <p:txBody>
          <a:bodyPr/>
          <a:lstStyle/>
          <a:p>
            <a:r>
              <a:rPr lang="en-US" altLang="en-US" smtClean="0">
                <a:latin typeface="Arial" panose="020B0604020202020204" pitchFamily="34" charset="0"/>
                <a:cs typeface="Arial" panose="020B0604020202020204" pitchFamily="34" charset="0"/>
              </a:rPr>
              <a:t>Photo of crowds in St. Peter’s square, Rome.</a:t>
            </a:r>
          </a:p>
        </p:txBody>
      </p:sp>
    </p:spTree>
    <p:extLst>
      <p:ext uri="{BB962C8B-B14F-4D97-AF65-F5344CB8AC3E}">
        <p14:creationId xmlns:p14="http://schemas.microsoft.com/office/powerpoint/2010/main" val="32409832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anose="020B0604020202020204" pitchFamily="34" charset="0"/>
                <a:ea typeface="+mn-ea"/>
                <a:cs typeface="Arial" panose="020B0604020202020204" pitchFamily="34" charset="0"/>
              </a:rPr>
              <a:t>In the diagram below is the original mobile banking architecture. You see that the CICS resources, CICS Core Banking solution, and the CICS Transaction Gateway are in the box on the right, labeled z/OS. The CICS Transaction Gateway connects to customized web services in the WebSphere Application Server running on Linux on </a:t>
            </a:r>
            <a:r>
              <a:rPr lang="en-US" sz="1200" kern="1200" dirty="0" smtClean="0">
                <a:solidFill>
                  <a:schemeClr val="tx1"/>
                </a:solidFill>
                <a:effectLst/>
                <a:latin typeface="Arial" panose="020B0604020202020204" pitchFamily="34" charset="0"/>
                <a:ea typeface="+mn-ea"/>
                <a:cs typeface="Arial" panose="020B0604020202020204" pitchFamily="34" charset="0"/>
              </a:rPr>
              <a:t>z Systems. </a:t>
            </a:r>
            <a:r>
              <a:rPr lang="en-US" sz="1200" kern="1200" dirty="0" smtClean="0">
                <a:solidFill>
                  <a:schemeClr val="tx1"/>
                </a:solidFill>
                <a:effectLst/>
                <a:latin typeface="Arial" panose="020B0604020202020204" pitchFamily="34" charset="0"/>
                <a:ea typeface="+mn-ea"/>
                <a:cs typeface="Arial" panose="020B0604020202020204" pitchFamily="34" charset="0"/>
              </a:rPr>
              <a:t>These custom web services provide the connection for both online and mobile banking applications. AWS hosts the mobile banking app server and part of the mobile code. This AWS server is performing a role that could be performed by a Worklight Server. The mobile device user wants to check his or her bank balance. The mobile app sends a request to the mobile banking app server on AWS. This server communicates with the custom web service on Linux on </a:t>
            </a:r>
            <a:r>
              <a:rPr lang="en-US" sz="1200" kern="1200" dirty="0" smtClean="0">
                <a:solidFill>
                  <a:schemeClr val="tx1"/>
                </a:solidFill>
                <a:effectLst/>
                <a:latin typeface="Arial" panose="020B0604020202020204" pitchFamily="34" charset="0"/>
                <a:ea typeface="+mn-ea"/>
                <a:cs typeface="Arial" panose="020B0604020202020204" pitchFamily="34" charset="0"/>
              </a:rPr>
              <a:t>z Systems </a:t>
            </a:r>
            <a:r>
              <a:rPr lang="en-US" sz="1200" kern="1200" dirty="0" smtClean="0">
                <a:solidFill>
                  <a:schemeClr val="tx1"/>
                </a:solidFill>
                <a:effectLst/>
                <a:latin typeface="Arial" panose="020B0604020202020204" pitchFamily="34" charset="0"/>
                <a:ea typeface="+mn-ea"/>
                <a:cs typeface="Arial" panose="020B0604020202020204" pitchFamily="34" charset="0"/>
              </a:rPr>
              <a:t>to send a request to an API in the CICS Core Banking application. That request might be, “Display the balance of this account” or it could be “Display all of this customer’s account balances.” This would lead to calls into the CICS Core Banking solution from the CICS Transaction Gateway. Then the web services on WAS would send the balance information to the online or mobile banking app. Notice that there are only two mobile devices supported, and then, only in their native code. </a:t>
            </a:r>
          </a:p>
          <a:p>
            <a:endParaRPr lang="en-US" dirty="0"/>
          </a:p>
        </p:txBody>
      </p:sp>
      <p:sp>
        <p:nvSpPr>
          <p:cNvPr id="4" name="Slide Number Placeholder 3"/>
          <p:cNvSpPr>
            <a:spLocks noGrp="1"/>
          </p:cNvSpPr>
          <p:nvPr>
            <p:ph type="sldNum" sz="quarter" idx="10"/>
          </p:nvPr>
        </p:nvSpPr>
        <p:spPr/>
        <p:txBody>
          <a:bodyPr/>
          <a:lstStyle/>
          <a:p>
            <a:pPr>
              <a:defRPr/>
            </a:pPr>
            <a:fld id="{5C5392FB-7279-47E3-823C-C5EA98328C0D}" type="slidenum">
              <a:rPr lang="en-US" altLang="en-US" smtClean="0"/>
              <a:pPr>
                <a:defRPr/>
              </a:pPr>
              <a:t>22</a:t>
            </a:fld>
            <a:endParaRPr lang="en-US" altLang="en-US"/>
          </a:p>
        </p:txBody>
      </p:sp>
    </p:spTree>
    <p:extLst>
      <p:ext uri="{BB962C8B-B14F-4D97-AF65-F5344CB8AC3E}">
        <p14:creationId xmlns:p14="http://schemas.microsoft.com/office/powerpoint/2010/main" val="11647959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C5392FB-7279-47E3-823C-C5EA98328C0D}" type="slidenum">
              <a:rPr lang="en-US" altLang="en-US" smtClean="0"/>
              <a:pPr>
                <a:defRPr/>
              </a:pPr>
              <a:t>23</a:t>
            </a:fld>
            <a:endParaRPr lang="en-US" altLang="en-US" dirty="0"/>
          </a:p>
        </p:txBody>
      </p:sp>
    </p:spTree>
    <p:extLst>
      <p:ext uri="{BB962C8B-B14F-4D97-AF65-F5344CB8AC3E}">
        <p14:creationId xmlns:p14="http://schemas.microsoft.com/office/powerpoint/2010/main" val="40153422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pPr eaLnBrk="1" hangingPunct="1"/>
            <a:r>
              <a:rPr lang="en-US" sz="1000" dirty="0" smtClean="0">
                <a:latin typeface="Arial" panose="020B0604020202020204" pitchFamily="34" charset="0"/>
              </a:rPr>
              <a:t>This</a:t>
            </a:r>
            <a:r>
              <a:rPr lang="en-US" sz="1000" baseline="0" dirty="0" smtClean="0">
                <a:latin typeface="Arial" panose="020B0604020202020204" pitchFamily="34" charset="0"/>
              </a:rPr>
              <a:t> chart shows a</a:t>
            </a:r>
            <a:r>
              <a:rPr lang="en-US" sz="1000" dirty="0" smtClean="0">
                <a:latin typeface="Arial" panose="020B0604020202020204" pitchFamily="34" charset="0"/>
              </a:rPr>
              <a:t> mobile banking app that provides many functions</a:t>
            </a:r>
          </a:p>
          <a:p>
            <a:pPr marL="171450" indent="-171450" eaLnBrk="1" hangingPunct="1">
              <a:buFont typeface="Arial" panose="020B0604020202020204" pitchFamily="34" charset="0"/>
              <a:buChar char="•"/>
            </a:pPr>
            <a:r>
              <a:rPr lang="en-US" sz="1000" dirty="0" smtClean="0">
                <a:latin typeface="Arial" panose="020B0604020202020204" pitchFamily="34" charset="0"/>
              </a:rPr>
              <a:t>Balance inquiry, Transfer funds, Deposit checks, Pay Bills – These all are handled by the Core Banking system. That system can run in CICS or IMS, or can</a:t>
            </a:r>
            <a:r>
              <a:rPr lang="en-US" sz="1000" baseline="0" dirty="0" smtClean="0">
                <a:latin typeface="Arial" panose="020B0604020202020204" pitchFamily="34" charset="0"/>
              </a:rPr>
              <a:t> be a vendor product like FTM (Financial Transaction Manager) that runs on z.</a:t>
            </a:r>
          </a:p>
          <a:p>
            <a:pPr marL="171450" indent="-171450" eaLnBrk="1" hangingPunct="1">
              <a:buFont typeface="Arial" panose="020B0604020202020204" pitchFamily="34" charset="0"/>
              <a:buChar char="•"/>
            </a:pPr>
            <a:r>
              <a:rPr lang="en-US" sz="1000" dirty="0" smtClean="0">
                <a:latin typeface="Arial" panose="020B0604020202020204" pitchFamily="34" charset="0"/>
              </a:rPr>
              <a:t>Apply for a loan – This is a complex function which uses not only the Core Banking system, but also business rules to orchestrate and drive decisions based on several factors:</a:t>
            </a:r>
          </a:p>
          <a:p>
            <a:pPr marL="628650" lvl="1" indent="-171450" eaLnBrk="1" hangingPunct="1">
              <a:buFont typeface="Arial" panose="020B0604020202020204" pitchFamily="34" charset="0"/>
              <a:buChar char="•"/>
            </a:pPr>
            <a:r>
              <a:rPr lang="en-US" sz="1000" dirty="0" smtClean="0">
                <a:latin typeface="Arial" panose="020B0604020202020204" pitchFamily="34" charset="0"/>
              </a:rPr>
              <a:t>The customer’s credit score, obtained from</a:t>
            </a:r>
            <a:r>
              <a:rPr lang="en-US" sz="1000" baseline="0" dirty="0" smtClean="0">
                <a:latin typeface="Arial" panose="020B0604020202020204" pitchFamily="34" charset="0"/>
              </a:rPr>
              <a:t> </a:t>
            </a:r>
            <a:r>
              <a:rPr lang="en-US" sz="1000" dirty="0" smtClean="0">
                <a:latin typeface="Arial" panose="020B0604020202020204" pitchFamily="34" charset="0"/>
              </a:rPr>
              <a:t>cloud services</a:t>
            </a:r>
          </a:p>
          <a:p>
            <a:pPr marL="628650" lvl="1" indent="-171450" eaLnBrk="1" hangingPunct="1">
              <a:buFont typeface="Arial" panose="020B0604020202020204" pitchFamily="34" charset="0"/>
              <a:buChar char="•"/>
            </a:pPr>
            <a:r>
              <a:rPr lang="en-US" sz="1000" dirty="0" smtClean="0">
                <a:latin typeface="Arial" panose="020B0604020202020204" pitchFamily="34" charset="0"/>
              </a:rPr>
              <a:t>Analytics that looks through the customer’s history</a:t>
            </a:r>
            <a:r>
              <a:rPr lang="en-US" sz="1000" baseline="0" dirty="0" smtClean="0">
                <a:latin typeface="Arial" panose="020B0604020202020204" pitchFamily="34" charset="0"/>
              </a:rPr>
              <a:t> with the bank, current balances, </a:t>
            </a:r>
            <a:r>
              <a:rPr lang="en-US" sz="1000" baseline="0" dirty="0" err="1" smtClean="0">
                <a:latin typeface="Arial" panose="020B0604020202020204" pitchFamily="34" charset="0"/>
              </a:rPr>
              <a:t>etc</a:t>
            </a:r>
            <a:r>
              <a:rPr lang="en-US" sz="1000" baseline="0" dirty="0" smtClean="0">
                <a:latin typeface="Arial" panose="020B0604020202020204" pitchFamily="34" charset="0"/>
              </a:rPr>
              <a:t>, to come to a decision about the load.</a:t>
            </a:r>
            <a:endParaRPr lang="en-US" sz="1000" dirty="0" smtClean="0">
              <a:latin typeface="Arial" panose="020B0604020202020204" pitchFamily="34" charset="0"/>
            </a:endParaRPr>
          </a:p>
          <a:p>
            <a:pPr marL="171450" indent="-171450" eaLnBrk="1" hangingPunct="1">
              <a:buFont typeface="Arial" panose="020B0604020202020204" pitchFamily="34" charset="0"/>
              <a:buChar char="•"/>
            </a:pPr>
            <a:r>
              <a:rPr lang="en-US" sz="1000" dirty="0" smtClean="0">
                <a:latin typeface="Arial" panose="020B0604020202020204" pitchFamily="34" charset="0"/>
              </a:rPr>
              <a:t>Smart Offers – This can use the customer data in a data warehouse, advanced analytics like Next Best Action, and Campaign mgmt.</a:t>
            </a:r>
          </a:p>
          <a:p>
            <a:pPr eaLnBrk="1" hangingPunct="1">
              <a:buFontTx/>
              <a:buChar char="•"/>
            </a:pPr>
            <a:endParaRPr lang="en-US" sz="1000" dirty="0" smtClean="0">
              <a:latin typeface="Arial" panose="020B0604020202020204" pitchFamily="34" charset="0"/>
            </a:endParaRPr>
          </a:p>
          <a:p>
            <a:pPr eaLnBrk="1" hangingPunct="1">
              <a:buFontTx/>
              <a:buNone/>
            </a:pPr>
            <a:r>
              <a:rPr lang="en-US" sz="1000" dirty="0" smtClean="0">
                <a:latin typeface="Arial" panose="020B0604020202020204" pitchFamily="34" charset="0"/>
              </a:rPr>
              <a:t>This mobile app can run on any mobile platform, and uses the MobileFirst Platform (formerly Worklight server) to provide it’s run-time environment.</a:t>
            </a:r>
          </a:p>
          <a:p>
            <a:pPr eaLnBrk="1" hangingPunct="1">
              <a:buFontTx/>
              <a:buNone/>
            </a:pPr>
            <a:r>
              <a:rPr lang="en-US" sz="1000" dirty="0" smtClean="0">
                <a:latin typeface="Arial" panose="020B0604020202020204" pitchFamily="34" charset="0"/>
              </a:rPr>
              <a:t>Apps that are part of the “MobileFirst Solutions for iOS” package are iOS-specific applications for Employees. These would use the MobileFirst Platform for iOS to provide their run-time environment on Linux for </a:t>
            </a:r>
            <a:r>
              <a:rPr lang="en-US" sz="1000" dirty="0" smtClean="0">
                <a:latin typeface="Arial" panose="020B0604020202020204" pitchFamily="34" charset="0"/>
              </a:rPr>
              <a:t>z Systems.</a:t>
            </a:r>
            <a:endParaRPr lang="en-US" sz="1000" dirty="0" smtClean="0">
              <a:latin typeface="Arial" panose="020B0604020202020204" pitchFamily="34" charset="0"/>
            </a:endParaRPr>
          </a:p>
          <a:p>
            <a:pPr eaLnBrk="1" hangingPunct="1"/>
            <a:endParaRPr lang="en-US" altLang="en-US" sz="1000" dirty="0" smtClean="0">
              <a:latin typeface="Arial" pitchFamily="34" charset="0"/>
              <a:cs typeface="Arial" pitchFamily="34" charset="0"/>
            </a:endParaRPr>
          </a:p>
          <a:p>
            <a:pPr eaLnBrk="1" hangingPunct="1"/>
            <a:r>
              <a:rPr lang="en-US" altLang="en-US" sz="1000" dirty="0" smtClean="0">
                <a:latin typeface="Arial" pitchFamily="34" charset="0"/>
                <a:cs typeface="Arial" pitchFamily="34" charset="0"/>
              </a:rPr>
              <a:t>The mobile app provides many functions</a:t>
            </a:r>
          </a:p>
          <a:p>
            <a:pPr eaLnBrk="1" hangingPunct="1">
              <a:buFontTx/>
              <a:buChar char="•"/>
            </a:pPr>
            <a:r>
              <a:rPr lang="en-US" altLang="en-US" sz="1000" dirty="0" smtClean="0">
                <a:latin typeface="Arial" pitchFamily="34" charset="0"/>
                <a:cs typeface="Arial" pitchFamily="34" charset="0"/>
              </a:rPr>
              <a:t>Balance inquiry, Transfer funds, Deposit checks, Pay Bills – These all are handled by the Core Banking system.</a:t>
            </a:r>
          </a:p>
          <a:p>
            <a:pPr eaLnBrk="1" hangingPunct="1">
              <a:buFontTx/>
              <a:buChar char="•"/>
            </a:pPr>
            <a:r>
              <a:rPr lang="en-US" altLang="en-US" sz="1000" dirty="0" smtClean="0">
                <a:latin typeface="Arial" pitchFamily="34" charset="0"/>
                <a:cs typeface="Arial" pitchFamily="34" charset="0"/>
              </a:rPr>
              <a:t>Apply for a loan – This is a complex function which uses the Core Banking system, but also Business Rules, cloud services like Credit Check, and Campaign mgmt.</a:t>
            </a:r>
          </a:p>
          <a:p>
            <a:pPr eaLnBrk="1" hangingPunct="1">
              <a:buFontTx/>
              <a:buChar char="•"/>
            </a:pPr>
            <a:r>
              <a:rPr lang="en-US" altLang="en-US" sz="1000" dirty="0" smtClean="0">
                <a:latin typeface="Arial" pitchFamily="34" charset="0"/>
                <a:cs typeface="Arial" pitchFamily="34" charset="0"/>
              </a:rPr>
              <a:t>Smart Offers – This can use the customer data in a data warehouse, advanced analytics like Next Best Action, and Campaign mgmt.</a:t>
            </a:r>
          </a:p>
          <a:p>
            <a:endParaRPr lang="en-US" dirty="0"/>
          </a:p>
        </p:txBody>
      </p:sp>
      <p:sp>
        <p:nvSpPr>
          <p:cNvPr id="4" name="Slide Number Placeholder 3"/>
          <p:cNvSpPr>
            <a:spLocks noGrp="1"/>
          </p:cNvSpPr>
          <p:nvPr>
            <p:ph type="sldNum" sz="quarter" idx="10"/>
          </p:nvPr>
        </p:nvSpPr>
        <p:spPr/>
        <p:txBody>
          <a:bodyPr/>
          <a:lstStyle/>
          <a:p>
            <a:pPr>
              <a:defRPr/>
            </a:pPr>
            <a:fld id="{5C5392FB-7279-47E3-823C-C5EA98328C0D}" type="slidenum">
              <a:rPr lang="en-US" altLang="en-US" smtClean="0"/>
              <a:pPr>
                <a:defRPr/>
              </a:pPr>
              <a:t>25</a:t>
            </a:fld>
            <a:endParaRPr lang="en-US" altLang="en-US"/>
          </a:p>
        </p:txBody>
      </p:sp>
    </p:spTree>
    <p:extLst>
      <p:ext uri="{BB962C8B-B14F-4D97-AF65-F5344CB8AC3E}">
        <p14:creationId xmlns:p14="http://schemas.microsoft.com/office/powerpoint/2010/main" val="9409314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pPr eaLnBrk="1" hangingPunct="1"/>
            <a:r>
              <a:rPr lang="en-US" altLang="en-US" dirty="0" smtClean="0">
                <a:latin typeface="Arial" panose="020B0604020202020204" pitchFamily="34" charset="0"/>
                <a:cs typeface="Arial" panose="020B0604020202020204" pitchFamily="34" charset="0"/>
              </a:rPr>
              <a:t>The DFHLS2JS cataloged procedure generates a JSON schema and a JSON binding file from a high-level language structure. Use DFHLS2JS when you want to create a CICS® program that can parse or create JSON. </a:t>
            </a:r>
          </a:p>
          <a:p>
            <a:pPr eaLnBrk="1" hangingPunct="1"/>
            <a:endParaRPr lang="en-US" altLang="en-US" dirty="0" smtClean="0">
              <a:latin typeface="Arial" panose="020B0604020202020204" pitchFamily="34" charset="0"/>
              <a:cs typeface="Arial" panose="020B0604020202020204" pitchFamily="34" charset="0"/>
            </a:endParaRPr>
          </a:p>
          <a:p>
            <a:r>
              <a:rPr lang="en-US" altLang="en-US" dirty="0" smtClean="0">
                <a:latin typeface="Arial" panose="020B0604020202020204" pitchFamily="34" charset="0"/>
                <a:cs typeface="Arial" panose="020B0604020202020204" pitchFamily="34" charset="0"/>
              </a:rPr>
              <a:t>The CICS TS Feature Pack for Mobile Extensions V1.0 enables you to extend the reach of your existing COBOL, C/C++, and PL/I programs to mobile devices, without having to make costly changes to your applications. The feature pack adds support for web service requests using JavaScript Object Notation (JSON) and the conversion between JSON and high-level language data structures, creating an efficient method of consuming enterprise data on a mobile device. </a:t>
            </a:r>
          </a:p>
          <a:p>
            <a:r>
              <a:rPr lang="en-US" altLang="en-US" dirty="0" smtClean="0">
                <a:latin typeface="Arial" panose="020B0604020202020204" pitchFamily="34" charset="0"/>
                <a:cs typeface="Arial" panose="020B0604020202020204" pitchFamily="34" charset="0"/>
              </a:rPr>
              <a:t>Ideal for companies that wish to build mobile applications to exploit existing enterprise services hosted within the robust and scalable CICS environment </a:t>
            </a:r>
          </a:p>
          <a:p>
            <a:r>
              <a:rPr lang="en-US" altLang="en-US" dirty="0" smtClean="0">
                <a:latin typeface="Arial" panose="020B0604020202020204" pitchFamily="34" charset="0"/>
                <a:cs typeface="Arial" panose="020B0604020202020204" pitchFamily="34" charset="0"/>
              </a:rPr>
              <a:t>Uses existing CICS web service technology: a separate WSBIND file provides the mapping from the COBOL, C/C++, or PL/I language structures to JSON, or from JSON back to the language structure </a:t>
            </a:r>
          </a:p>
          <a:p>
            <a:r>
              <a:rPr lang="en-US" altLang="en-US" dirty="0" smtClean="0">
                <a:latin typeface="Arial" panose="020B0604020202020204" pitchFamily="34" charset="0"/>
                <a:cs typeface="Arial" panose="020B0604020202020204" pitchFamily="34" charset="0"/>
              </a:rPr>
              <a:t>Requests are process by CICS in a web service pipeline, taking advantage of the proven web service infrastructure within CICS Transaction Server </a:t>
            </a:r>
          </a:p>
          <a:p>
            <a:r>
              <a:rPr lang="en-US" altLang="en-US" dirty="0" smtClean="0">
                <a:latin typeface="Arial" panose="020B0604020202020204" pitchFamily="34" charset="0"/>
                <a:cs typeface="Arial" panose="020B0604020202020204" pitchFamily="34" charset="0"/>
              </a:rPr>
              <a:t>JSON greatly simplifies connectivity to mobile devices, particularly when using IBM Worklight Server, as you no longer need to write extensive custom adapter code to invoke CICS services </a:t>
            </a:r>
          </a:p>
          <a:p>
            <a:r>
              <a:rPr lang="en-US" altLang="en-US" dirty="0" smtClean="0">
                <a:latin typeface="Arial" panose="020B0604020202020204" pitchFamily="34" charset="0"/>
                <a:cs typeface="Arial" panose="020B0604020202020204" pitchFamily="34" charset="0"/>
              </a:rPr>
              <a:t>The CICS TS Feature Pack for Mobile Extensions V1.0 is available for CICS TS V4.2 and CICS TS V5.1 </a:t>
            </a:r>
          </a:p>
          <a:p>
            <a:endParaRPr lang="en-US" dirty="0"/>
          </a:p>
        </p:txBody>
      </p:sp>
      <p:sp>
        <p:nvSpPr>
          <p:cNvPr id="4" name="Slide Number Placeholder 3"/>
          <p:cNvSpPr>
            <a:spLocks noGrp="1"/>
          </p:cNvSpPr>
          <p:nvPr>
            <p:ph type="sldNum" sz="quarter" idx="10"/>
          </p:nvPr>
        </p:nvSpPr>
        <p:spPr/>
        <p:txBody>
          <a:bodyPr/>
          <a:lstStyle/>
          <a:p>
            <a:pPr>
              <a:defRPr/>
            </a:pPr>
            <a:fld id="{5C5392FB-7279-47E3-823C-C5EA98328C0D}" type="slidenum">
              <a:rPr lang="en-US" altLang="en-US" smtClean="0"/>
              <a:pPr>
                <a:defRPr/>
              </a:pPr>
              <a:t>26</a:t>
            </a:fld>
            <a:endParaRPr lang="en-US" altLang="en-US"/>
          </a:p>
        </p:txBody>
      </p:sp>
    </p:spTree>
    <p:extLst>
      <p:ext uri="{BB962C8B-B14F-4D97-AF65-F5344CB8AC3E}">
        <p14:creationId xmlns:p14="http://schemas.microsoft.com/office/powerpoint/2010/main" val="19014053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pPr eaLnBrk="1" hangingPunct="1">
              <a:spcBef>
                <a:spcPct val="0"/>
              </a:spcBef>
            </a:pPr>
            <a:r>
              <a:rPr lang="en-US" b="1" dirty="0" smtClean="0">
                <a:solidFill>
                  <a:srgbClr val="72BFC5"/>
                </a:solidFill>
                <a:latin typeface="Arial" pitchFamily="34" charset="0"/>
              </a:rPr>
              <a:t>Problem Statement</a:t>
            </a:r>
          </a:p>
          <a:p>
            <a:pPr eaLnBrk="1" hangingPunct="1">
              <a:spcBef>
                <a:spcPct val="0"/>
              </a:spcBef>
            </a:pPr>
            <a:endParaRPr lang="en-US" dirty="0" smtClean="0">
              <a:latin typeface="Arial" pitchFamily="34" charset="0"/>
            </a:endParaRPr>
          </a:p>
          <a:p>
            <a:pPr marL="171450" indent="-171450" eaLnBrk="1" hangingPunct="1">
              <a:spcBef>
                <a:spcPct val="0"/>
              </a:spcBef>
              <a:buFont typeface="Arial" panose="020B0604020202020204" pitchFamily="34" charset="0"/>
              <a:buChar char="•"/>
            </a:pPr>
            <a:r>
              <a:rPr lang="en-US" dirty="0" smtClean="0">
                <a:latin typeface="Arial" pitchFamily="34" charset="0"/>
              </a:rPr>
              <a:t>Clients on the z/OS platform today are increasingly expressing concerns about their ability to handle large spikes of new requests originating from any number of almost instantly available SOE clients and systems that have a need for the SOR business assets available on z/OS.  </a:t>
            </a:r>
          </a:p>
          <a:p>
            <a:pPr marL="171450" indent="-171450" eaLnBrk="1" hangingPunct="1">
              <a:spcBef>
                <a:spcPct val="0"/>
              </a:spcBef>
              <a:buFont typeface="Arial" panose="020B0604020202020204" pitchFamily="34" charset="0"/>
              <a:buChar char="•"/>
            </a:pPr>
            <a:r>
              <a:rPr lang="en-US" dirty="0" smtClean="0">
                <a:latin typeface="Arial" pitchFamily="34" charset="0"/>
              </a:rPr>
              <a:t>The fast advancing worlds of mobile and cloud computing are putting more and more pressure on applications and business logic located on z/OS in environments like CICS, IMS, Batch, and others.  </a:t>
            </a:r>
          </a:p>
          <a:p>
            <a:pPr marL="171450" indent="-171450" eaLnBrk="1" hangingPunct="1">
              <a:spcBef>
                <a:spcPct val="0"/>
              </a:spcBef>
              <a:buFont typeface="Arial" panose="020B0604020202020204" pitchFamily="34" charset="0"/>
              <a:buChar char="•"/>
            </a:pPr>
            <a:r>
              <a:rPr lang="en-US" dirty="0" smtClean="0">
                <a:latin typeface="Arial" pitchFamily="34" charset="0"/>
              </a:rPr>
              <a:t>Clients have expressed an interest in a common solution that can be used by cloud, mobile, web and components like API Management, that enables simple discovery and secure access to z/OS business and infrastructure assets using REST technology.</a:t>
            </a:r>
          </a:p>
          <a:p>
            <a:pPr marL="171450" indent="-171450" eaLnBrk="1" hangingPunct="1">
              <a:spcBef>
                <a:spcPct val="0"/>
              </a:spcBef>
              <a:buFont typeface="Arial" panose="020B0604020202020204" pitchFamily="34" charset="0"/>
              <a:buChar char="•"/>
            </a:pPr>
            <a:endParaRPr lang="en-US" dirty="0" smtClean="0">
              <a:latin typeface="Arial" pitchFamily="34" charset="0"/>
            </a:endParaRPr>
          </a:p>
          <a:p>
            <a:pPr marL="0" indent="0" eaLnBrk="1" hangingPunct="1">
              <a:spcBef>
                <a:spcPct val="0"/>
              </a:spcBef>
              <a:buFont typeface="Arial" panose="020B0604020202020204" pitchFamily="34" charset="0"/>
              <a:buNone/>
            </a:pPr>
            <a:r>
              <a:rPr lang="en-US" b="1" dirty="0" smtClean="0">
                <a:latin typeface="Arial" pitchFamily="34" charset="0"/>
              </a:rPr>
              <a:t>What is IBM WebSphere Liberty z/OS Connect (z/OS Connect)?</a:t>
            </a:r>
          </a:p>
          <a:p>
            <a:pPr marL="171450" indent="-171450" eaLnBrk="1" hangingPunct="1">
              <a:spcBef>
                <a:spcPct val="0"/>
              </a:spcBef>
              <a:buFont typeface="Arial" panose="020B0604020202020204" pitchFamily="34" charset="0"/>
              <a:buChar char="•"/>
            </a:pPr>
            <a:endParaRPr lang="en-US" dirty="0" smtClean="0">
              <a:latin typeface="Arial" pitchFamily="34" charset="0"/>
            </a:endParaRPr>
          </a:p>
          <a:p>
            <a:pPr marL="171450" indent="-171450" eaLnBrk="1" hangingPunct="1">
              <a:spcBef>
                <a:spcPct val="0"/>
              </a:spcBef>
              <a:buFont typeface="Arial" panose="020B0604020202020204" pitchFamily="34" charset="0"/>
              <a:buChar char="•"/>
            </a:pPr>
            <a:r>
              <a:rPr lang="en-US" dirty="0" smtClean="0">
                <a:latin typeface="Arial" pitchFamily="34" charset="0"/>
              </a:rPr>
              <a:t>z/OS Connect is a Liberty-based gateway that provides a simple, secure and scalable way to discover and call application assets/infrastructure on z/OS from Web/Cloud/Mobile applications using RESTful services.</a:t>
            </a:r>
          </a:p>
          <a:p>
            <a:pPr marL="171450" indent="-171450" eaLnBrk="1" hangingPunct="1">
              <a:spcBef>
                <a:spcPct val="0"/>
              </a:spcBef>
              <a:buFont typeface="Arial" panose="020B0604020202020204" pitchFamily="34" charset="0"/>
              <a:buChar char="•"/>
            </a:pPr>
            <a:endParaRPr lang="en-US" dirty="0" smtClean="0">
              <a:latin typeface="Arial" pitchFamily="34" charset="0"/>
            </a:endParaRPr>
          </a:p>
          <a:p>
            <a:pPr marL="0" indent="0" eaLnBrk="1" hangingPunct="1">
              <a:spcBef>
                <a:spcPct val="0"/>
              </a:spcBef>
              <a:buFont typeface="Arial" panose="020B0604020202020204" pitchFamily="34" charset="0"/>
              <a:buNone/>
            </a:pPr>
            <a:r>
              <a:rPr lang="en-US" b="1" dirty="0" smtClean="0">
                <a:latin typeface="Arial" pitchFamily="34" charset="0"/>
              </a:rPr>
              <a:t>The benefits of z/OS Connect to clients include :</a:t>
            </a:r>
          </a:p>
          <a:p>
            <a:pPr marL="171450" indent="-171450" eaLnBrk="1" hangingPunct="1">
              <a:spcBef>
                <a:spcPct val="0"/>
              </a:spcBef>
              <a:buFont typeface="Arial" panose="020B0604020202020204" pitchFamily="34" charset="0"/>
              <a:buChar char="•"/>
            </a:pPr>
            <a:endParaRPr lang="en-US" dirty="0" smtClean="0">
              <a:latin typeface="Arial" pitchFamily="34" charset="0"/>
            </a:endParaRPr>
          </a:p>
          <a:p>
            <a:pPr marL="171450" indent="-171450" eaLnBrk="1" hangingPunct="1">
              <a:spcBef>
                <a:spcPct val="0"/>
              </a:spcBef>
              <a:buFont typeface="Arial" panose="020B0604020202020204" pitchFamily="34" charset="0"/>
              <a:buChar char="•"/>
            </a:pPr>
            <a:r>
              <a:rPr lang="en-US" dirty="0" smtClean="0">
                <a:latin typeface="Arial" pitchFamily="34" charset="0"/>
              </a:rPr>
              <a:t>It is a fast “on-ramp” for z/OS clients to discover and reach z/OS assets simply and securely using RESTful services.  Service references can be copied from z/OS Connect and stored in any repository – cloud based (such as IBM Cloud OE) or mobile based (such as IBM Worklight) or any other web technology</a:t>
            </a:r>
          </a:p>
          <a:p>
            <a:pPr marL="171450" indent="-171450" eaLnBrk="1" hangingPunct="1">
              <a:spcBef>
                <a:spcPct val="0"/>
              </a:spcBef>
              <a:buFont typeface="Arial" panose="020B0604020202020204" pitchFamily="34" charset="0"/>
              <a:buChar char="•"/>
            </a:pPr>
            <a:r>
              <a:rPr lang="en-US" dirty="0" smtClean="0">
                <a:latin typeface="Arial" pitchFamily="34" charset="0"/>
              </a:rPr>
              <a:t>It is light-weight and modular, providing flexibility to run multiple copies on the same or different z/OS systems and assign higher/lower priority to specific Liberty servers</a:t>
            </a:r>
          </a:p>
          <a:p>
            <a:pPr marL="171450" indent="-171450" eaLnBrk="1" hangingPunct="1">
              <a:spcBef>
                <a:spcPct val="0"/>
              </a:spcBef>
              <a:buFont typeface="Arial" panose="020B0604020202020204" pitchFamily="34" charset="0"/>
              <a:buChar char="•"/>
            </a:pPr>
            <a:r>
              <a:rPr lang="en-US" dirty="0" smtClean="0">
                <a:latin typeface="Arial" pitchFamily="34" charset="0"/>
              </a:rPr>
              <a:t>Integration with z/OS management facilities makes the operations of the environment automated and consistent with the environments it is exposing</a:t>
            </a:r>
          </a:p>
          <a:p>
            <a:pPr marL="171450" indent="-171450" eaLnBrk="1" hangingPunct="1">
              <a:spcBef>
                <a:spcPct val="0"/>
              </a:spcBef>
              <a:buFont typeface="Arial" panose="020B0604020202020204" pitchFamily="34" charset="0"/>
              <a:buChar char="•"/>
            </a:pPr>
            <a:r>
              <a:rPr lang="en-US" dirty="0" smtClean="0">
                <a:latin typeface="Arial" pitchFamily="34" charset="0"/>
              </a:rPr>
              <a:t>It provides the ability to standardize on security access for calling in to z/OS applications in all major environments  - CICS, IMS, batch, Unix System Services, and ISV software.   It supports SAF-based security integration allowing for individual z/OS Connect services to have unique sets of authorized users.</a:t>
            </a:r>
          </a:p>
          <a:p>
            <a:pPr marL="171450" indent="-171450" eaLnBrk="1" hangingPunct="1">
              <a:spcBef>
                <a:spcPct val="0"/>
              </a:spcBef>
              <a:buFont typeface="Arial" panose="020B0604020202020204" pitchFamily="34" charset="0"/>
              <a:buChar char="•"/>
            </a:pPr>
            <a:r>
              <a:rPr lang="en-US" dirty="0" smtClean="0">
                <a:latin typeface="Arial" pitchFamily="34" charset="0"/>
              </a:rPr>
              <a:t>It provides the ability to track requests from cloud, mobile, and web-based external requestors using standard z/OS mechanisms like z/OS SMF, which fulfills audit/chargeback needs for access to z/OS applications</a:t>
            </a:r>
          </a:p>
          <a:p>
            <a:pPr marL="171450" indent="-171450" eaLnBrk="1" hangingPunct="1">
              <a:spcBef>
                <a:spcPct val="0"/>
              </a:spcBef>
              <a:buFont typeface="Arial" panose="020B0604020202020204" pitchFamily="34" charset="0"/>
              <a:buChar char="•"/>
            </a:pPr>
            <a:r>
              <a:rPr lang="en-US" dirty="0" smtClean="0">
                <a:latin typeface="Arial" pitchFamily="34" charset="0"/>
              </a:rPr>
              <a:t>It provides the ability to prioritize requests within a single Liberty server  - based on URIs and z/OS Connect service names – using z/OS WLM.</a:t>
            </a:r>
          </a:p>
          <a:p>
            <a:pPr eaLnBrk="1" hangingPunct="1">
              <a:spcBef>
                <a:spcPct val="0"/>
              </a:spcBef>
            </a:pPr>
            <a:endParaRPr lang="en-US" dirty="0" smtClean="0">
              <a:latin typeface="Arial" pitchFamily="34" charset="0"/>
            </a:endParaRPr>
          </a:p>
          <a:p>
            <a:endParaRPr lang="en-US" dirty="0"/>
          </a:p>
        </p:txBody>
      </p:sp>
      <p:sp>
        <p:nvSpPr>
          <p:cNvPr id="4" name="Slide Number Placeholder 3"/>
          <p:cNvSpPr>
            <a:spLocks noGrp="1"/>
          </p:cNvSpPr>
          <p:nvPr>
            <p:ph type="sldNum" sz="quarter" idx="10"/>
          </p:nvPr>
        </p:nvSpPr>
        <p:spPr/>
        <p:txBody>
          <a:bodyPr/>
          <a:lstStyle/>
          <a:p>
            <a:pPr>
              <a:defRPr/>
            </a:pPr>
            <a:fld id="{5C5392FB-7279-47E3-823C-C5EA98328C0D}" type="slidenum">
              <a:rPr lang="en-US" altLang="en-US" smtClean="0"/>
              <a:pPr>
                <a:defRPr/>
              </a:pPr>
              <a:t>27</a:t>
            </a:fld>
            <a:endParaRPr lang="en-US" altLang="en-US"/>
          </a:p>
        </p:txBody>
      </p:sp>
    </p:spTree>
    <p:extLst>
      <p:ext uri="{BB962C8B-B14F-4D97-AF65-F5344CB8AC3E}">
        <p14:creationId xmlns:p14="http://schemas.microsoft.com/office/powerpoint/2010/main" val="14451986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C5392FB-7279-47E3-823C-C5EA98328C0D}" type="slidenum">
              <a:rPr lang="en-US" altLang="en-US" smtClean="0"/>
              <a:pPr>
                <a:defRPr/>
              </a:pPr>
              <a:t>29</a:t>
            </a:fld>
            <a:endParaRPr lang="en-US" altLang="en-US"/>
          </a:p>
        </p:txBody>
      </p:sp>
    </p:spTree>
    <p:extLst>
      <p:ext uri="{BB962C8B-B14F-4D97-AF65-F5344CB8AC3E}">
        <p14:creationId xmlns:p14="http://schemas.microsoft.com/office/powerpoint/2010/main" val="40645712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C5392FB-7279-47E3-823C-C5EA98328C0D}" type="slidenum">
              <a:rPr lang="en-US" altLang="en-US" smtClean="0"/>
              <a:pPr>
                <a:defRPr/>
              </a:pPr>
              <a:t>30</a:t>
            </a:fld>
            <a:endParaRPr lang="en-US" altLang="en-US"/>
          </a:p>
        </p:txBody>
      </p:sp>
    </p:spTree>
    <p:extLst>
      <p:ext uri="{BB962C8B-B14F-4D97-AF65-F5344CB8AC3E}">
        <p14:creationId xmlns:p14="http://schemas.microsoft.com/office/powerpoint/2010/main" val="25989421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normAutofit fontScale="77500" lnSpcReduction="20000"/>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Mainframe customers are particularly concerned about security in their mainframe environment and the mission-critical nature of the data that is stored there. For example, the opportunity for banking and financial services customers to access their accounts and confidential data at any time is now required for a successful business model, and it opens up new security threats for these IBM customers, particularly around malware. </a:t>
            </a:r>
          </a:p>
          <a:p>
            <a:endParaRPr lang="en-US" dirty="0" smtClean="0"/>
          </a:p>
          <a:p>
            <a:r>
              <a:rPr lang="en-US" sz="1200" kern="1200" dirty="0" smtClean="0">
                <a:solidFill>
                  <a:schemeClr val="tx1"/>
                </a:solidFill>
                <a:effectLst/>
                <a:latin typeface="+mn-lt"/>
                <a:ea typeface="+mn-ea"/>
                <a:cs typeface="+mn-cs"/>
              </a:rPr>
              <a:t>Because of these threats, business must adapt and redefine security for mobile. Here are some customer comments from a survey conducted by IBM and Cisco:</a:t>
            </a:r>
          </a:p>
          <a:p>
            <a:pPr lvl="0"/>
            <a:r>
              <a:rPr lang="en-US" sz="1200" kern="1200" dirty="0" smtClean="0">
                <a:solidFill>
                  <a:schemeClr val="tx1"/>
                </a:solidFill>
                <a:effectLst/>
                <a:latin typeface="+mn-lt"/>
                <a:ea typeface="+mn-ea"/>
                <a:cs typeface="+mn-cs"/>
              </a:rPr>
              <a:t>“76% of responders say that the loss of a mobile device with access to corporate data could result in a significant security event.”</a:t>
            </a:r>
          </a:p>
          <a:p>
            <a:pPr lvl="0"/>
            <a:r>
              <a:rPr lang="en-US" sz="1200" kern="1200" dirty="0" smtClean="0">
                <a:solidFill>
                  <a:schemeClr val="tx1"/>
                </a:solidFill>
                <a:effectLst/>
                <a:latin typeface="+mn-lt"/>
                <a:ea typeface="+mn-ea"/>
                <a:cs typeface="+mn-cs"/>
              </a:rPr>
              <a:t>“Although many are planning to develop an enterprise strategy for mobile security (39%), a significant number have not done so yet (29%).”</a:t>
            </a:r>
          </a:p>
          <a:p>
            <a:pPr lvl="0"/>
            <a:r>
              <a:rPr lang="en-US" sz="1200" kern="1200" dirty="0" smtClean="0">
                <a:solidFill>
                  <a:schemeClr val="tx1"/>
                </a:solidFill>
                <a:effectLst/>
                <a:latin typeface="+mn-lt"/>
                <a:ea typeface="+mn-ea"/>
                <a:cs typeface="+mn-cs"/>
              </a:rPr>
              <a:t>“Mobile security is the #1 technology investment area.”</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Many customers who share mainframe data with their customers, such as banks, financial institutions, and government agencies, over the web via WebSphere Application Server, mobile is simply a new channel. But with mobile and cloud, the security landscape is changing. </a:t>
            </a:r>
          </a:p>
          <a:p>
            <a:r>
              <a:rPr lang="en-US" sz="1200" kern="1200" dirty="0" smtClean="0">
                <a:solidFill>
                  <a:schemeClr val="tx1"/>
                </a:solidFill>
                <a:effectLst/>
                <a:latin typeface="+mn-lt"/>
                <a:ea typeface="+mn-ea"/>
                <a:cs typeface="+mn-cs"/>
              </a:rPr>
              <a:t> </a:t>
            </a:r>
            <a:r>
              <a:rPr lang="en-US" sz="1200" u="none" strike="noStrike"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US" sz="1200" u="none" strike="noStrike"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Security is no longer controlled and enforced through the network perimeter</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Mobile is changing the way our customers view their security perimeter. Before mobile, securing connections from trusted, internal systems to the Internet involved much simpler segregation between the trusted and untrusted Internet. The access points were straightforward and our customers could focus on those access points and feel that they were doing a good job. But mobile deployments, cloud deployments, and the new ways customers are configuring their applications are creating new ways of interaction between the trusted intranet and the external, untrusted Internet. The pathways and </a:t>
            </a:r>
            <a:r>
              <a:rPr lang="en-US" sz="1200" kern="1200" dirty="0" err="1" smtClean="0">
                <a:solidFill>
                  <a:schemeClr val="tx1"/>
                </a:solidFill>
                <a:effectLst/>
                <a:latin typeface="+mn-lt"/>
                <a:ea typeface="+mn-ea"/>
                <a:cs typeface="+mn-cs"/>
              </a:rPr>
              <a:t>touchpoints</a:t>
            </a:r>
            <a:r>
              <a:rPr lang="en-US" sz="1200" kern="1200" dirty="0" smtClean="0">
                <a:solidFill>
                  <a:schemeClr val="tx1"/>
                </a:solidFill>
                <a:effectLst/>
                <a:latin typeface="+mn-lt"/>
                <a:ea typeface="+mn-ea"/>
                <a:cs typeface="+mn-cs"/>
              </a:rPr>
              <a:t> with the outside world increase the number of potential “attack surfaces” available. </a:t>
            </a:r>
          </a:p>
          <a:p>
            <a:r>
              <a:rPr lang="en-US" sz="1200" kern="1200" dirty="0" smtClean="0">
                <a:solidFill>
                  <a:schemeClr val="tx1"/>
                </a:solidFill>
                <a:effectLst/>
                <a:latin typeface="+mn-lt"/>
                <a:ea typeface="+mn-ea"/>
                <a:cs typeface="+mn-cs"/>
              </a:rPr>
              <a:t> </a:t>
            </a:r>
          </a:p>
          <a:p>
            <a:r>
              <a:rPr lang="en-US" sz="1200" u="none" strike="noStrike"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As the pathways and </a:t>
            </a:r>
            <a:r>
              <a:rPr lang="en-US" sz="1200" kern="1200" dirty="0" err="1" smtClean="0">
                <a:solidFill>
                  <a:schemeClr val="tx1"/>
                </a:solidFill>
                <a:effectLst/>
                <a:latin typeface="+mn-lt"/>
                <a:ea typeface="+mn-ea"/>
                <a:cs typeface="+mn-cs"/>
              </a:rPr>
              <a:t>touchpoints</a:t>
            </a:r>
            <a:r>
              <a:rPr lang="en-US" sz="1200" kern="1200" dirty="0" smtClean="0">
                <a:solidFill>
                  <a:schemeClr val="tx1"/>
                </a:solidFill>
                <a:effectLst/>
                <a:latin typeface="+mn-lt"/>
                <a:ea typeface="+mn-ea"/>
                <a:cs typeface="+mn-cs"/>
              </a:rPr>
              <a:t> with the outside world increase, more potential “attack surfaces” become available. This new security environment is causing clients to take a new look at their perimeter and rethink what their perimeter is today.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5E8D5F1E-4B3B-4B2E-986D-D36369FD59FB}" type="slidenum">
              <a:rPr lang="en-US" smtClean="0"/>
              <a:pPr/>
              <a:t>32</a:t>
            </a:fld>
            <a:endParaRPr lang="en-US"/>
          </a:p>
        </p:txBody>
      </p:sp>
    </p:spTree>
    <p:extLst>
      <p:ext uri="{BB962C8B-B14F-4D97-AF65-F5344CB8AC3E}">
        <p14:creationId xmlns:p14="http://schemas.microsoft.com/office/powerpoint/2010/main" val="38939745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pPr rtl="0"/>
            <a:r>
              <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rPr>
              <a:t>Let us take a look at the broad, overarching security strategy for the MobileFirst initiative, which is designed to address the concerns IBM clients have regarding mobile deployments. </a:t>
            </a:r>
          </a:p>
          <a:p>
            <a:pPr rtl="0"/>
            <a:endPar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pPr rtl="0"/>
            <a:endPar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endParaRPr>
          </a:p>
          <a:p>
            <a:pPr rtl="0"/>
            <a:r>
              <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rPr>
              <a:t>What do clients need to do to secure their mobile enterprise properly?</a:t>
            </a:r>
          </a:p>
          <a:p>
            <a:pPr rtl="0"/>
            <a:endPar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endParaRPr>
          </a:p>
          <a:p>
            <a:pPr rtl="0"/>
            <a:r>
              <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rPr>
              <a:t>Device security – How secure is the device? What would happen if the owner lost it or had it stolen? Would a simple swipe of a finger unlock the device? What about the device? Is it BYOD, or are the devices issued by the company? </a:t>
            </a:r>
          </a:p>
          <a:p>
            <a:pPr lvl="1" rtl="0"/>
            <a:r>
              <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rPr>
              <a:t>Enroll, provision, and configure devices, settings, and mobile policy</a:t>
            </a:r>
          </a:p>
          <a:p>
            <a:pPr lvl="1" rtl="0"/>
            <a:r>
              <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rPr>
              <a:t>Fingerprint devices with a unique and persistent mobile device ID</a:t>
            </a:r>
          </a:p>
          <a:p>
            <a:pPr lvl="1" rtl="0"/>
            <a:r>
              <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rPr>
              <a:t>Remotely locate, lock and wipe lost or stolen devices</a:t>
            </a:r>
          </a:p>
          <a:p>
            <a:pPr lvl="1" rtl="0"/>
            <a:r>
              <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rPr>
              <a:t>Enforce device security compliance: passcode, encryption, jailbreak, and device-rooting detection</a:t>
            </a:r>
          </a:p>
          <a:p>
            <a:pPr lvl="1" rtl="0"/>
            <a:endPar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endParaRPr>
          </a:p>
          <a:p>
            <a:pPr rtl="0"/>
            <a:r>
              <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rPr>
              <a:t>Content security – How secure are the business-critical content and data? How easy would it be to share information and data to others if the device fell into the wrong hands?  </a:t>
            </a:r>
          </a:p>
          <a:p>
            <a:pPr lvl="1" rtl="0"/>
            <a:r>
              <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rPr>
              <a:t>Restrict copy, paste, and share</a:t>
            </a:r>
          </a:p>
          <a:p>
            <a:pPr lvl="1" rtl="0"/>
            <a:r>
              <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rPr>
              <a:t>Integration with Connections, SharePoint, Box, Google Drive, and Windows File Share</a:t>
            </a:r>
          </a:p>
          <a:p>
            <a:pPr lvl="1" rtl="0"/>
            <a:r>
              <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rPr>
              <a:t>Secure access to corporate mail, calendar, and contacts</a:t>
            </a:r>
          </a:p>
          <a:p>
            <a:pPr lvl="1" rtl="0"/>
            <a:r>
              <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rPr>
              <a:t>Secure access to corporate intranet sites and network</a:t>
            </a:r>
          </a:p>
          <a:p>
            <a:pPr lvl="1" rtl="0"/>
            <a:endPar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endParaRPr>
          </a:p>
          <a:p>
            <a:pPr rtl="0"/>
            <a:r>
              <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rPr>
              <a:t>Application security – How secure are the enterprise apps? Can they protect themselves in the wild, outside the corporate firewall?  Applications are the key way that users access their infrastructure, and they need to be secure.</a:t>
            </a:r>
          </a:p>
          <a:p>
            <a:pPr lvl="1" rtl="0"/>
            <a:r>
              <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rPr>
              <a:t>Software Development Lifecycle</a:t>
            </a:r>
          </a:p>
          <a:p>
            <a:pPr lvl="2" rtl="0"/>
            <a:r>
              <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rPr>
              <a:t>Integrated Development Environment</a:t>
            </a:r>
          </a:p>
          <a:p>
            <a:pPr lvl="2" rtl="0"/>
            <a:r>
              <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rPr>
              <a:t>iOS / Android Static Scanning</a:t>
            </a:r>
          </a:p>
          <a:p>
            <a:pPr lvl="1" rtl="0"/>
            <a:r>
              <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rPr>
              <a:t>Application Protection</a:t>
            </a:r>
          </a:p>
          <a:p>
            <a:pPr lvl="2" rtl="0"/>
            <a:r>
              <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rPr>
              <a:t>App Wrapping or SDK Container</a:t>
            </a:r>
          </a:p>
          <a:p>
            <a:pPr lvl="2" rtl="0"/>
            <a:r>
              <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rPr>
              <a:t>App Hardening and Run-Time Protection</a:t>
            </a:r>
          </a:p>
          <a:p>
            <a:pPr lvl="2" rtl="0"/>
            <a:r>
              <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rPr>
              <a:t>Defend, Detect, React to Attacks</a:t>
            </a:r>
          </a:p>
          <a:p>
            <a:pPr lvl="2" rtl="0"/>
            <a:r>
              <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rPr>
              <a:t>Runtime Risk Detection</a:t>
            </a:r>
          </a:p>
          <a:p>
            <a:pPr lvl="2" rtl="0"/>
            <a:endPar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endParaRPr>
          </a:p>
          <a:p>
            <a:pPr rtl="0"/>
            <a:r>
              <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rPr>
              <a:t>Transaction security – How secure are the transactions? Is the access to the Systems of Record secure?  Is there a potential for fraud?  </a:t>
            </a:r>
          </a:p>
          <a:p>
            <a:pPr lvl="1" rtl="0"/>
            <a:r>
              <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rPr>
              <a:t>Mobile Access Management</a:t>
            </a:r>
          </a:p>
          <a:p>
            <a:pPr lvl="1" rtl="0"/>
            <a:r>
              <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rPr>
              <a:t>Identity Federation</a:t>
            </a:r>
          </a:p>
          <a:p>
            <a:pPr lvl="1" rtl="0"/>
            <a:r>
              <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rPr>
              <a:t>API Connectivity</a:t>
            </a:r>
          </a:p>
          <a:p>
            <a:pPr lvl="1" rtl="0"/>
            <a:r>
              <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rPr>
              <a:t>Transactions</a:t>
            </a:r>
          </a:p>
          <a:p>
            <a:pPr lvl="2" rtl="0"/>
            <a:r>
              <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rPr>
              <a:t>Mobile Fraud Risk Detection</a:t>
            </a:r>
          </a:p>
          <a:p>
            <a:pPr lvl="2" rtl="0"/>
            <a:r>
              <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rPr>
              <a:t>Cross-channel Fraud Detection</a:t>
            </a:r>
          </a:p>
          <a:p>
            <a:pPr lvl="2" rtl="0"/>
            <a:r>
              <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rPr>
              <a:t>Browser Security/URL Filtering</a:t>
            </a:r>
          </a:p>
          <a:p>
            <a:pPr lvl="2" rtl="0"/>
            <a:r>
              <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rPr>
              <a:t>IP Velocity</a:t>
            </a:r>
          </a:p>
          <a:p>
            <a:pPr rtl="0"/>
            <a:r>
              <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rPr>
              <a:t>Security intelligence – With so many systems in place to support mobile and the different levels of security, is there a way to step back and view the security environment holistically and, from that viewpoint, to make the best decisions to avoid future threats?</a:t>
            </a:r>
          </a:p>
          <a:p>
            <a:pPr lvl="1" rtl="0"/>
            <a:r>
              <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rPr>
              <a:t>Advanced threat detection with greater visibility</a:t>
            </a:r>
          </a:p>
          <a:p>
            <a:pPr rtl="0"/>
            <a:endPar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endParaRPr>
          </a:p>
          <a:p>
            <a:pPr rtl="0"/>
            <a:r>
              <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rPr>
              <a:t>Fortunately, for each of the capabilities described above, IBM has a mobile security solution. </a:t>
            </a:r>
          </a:p>
          <a:p>
            <a:pPr rtl="0"/>
            <a:endPar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endParaRPr>
          </a:p>
          <a:p>
            <a:pPr rtl="0"/>
            <a:r>
              <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rPr>
              <a:t> </a:t>
            </a:r>
          </a:p>
          <a:p>
            <a:pPr rtl="0"/>
            <a:endPar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endParaRPr>
          </a:p>
          <a:p>
            <a:pPr rtl="0"/>
            <a:r>
              <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rPr>
              <a:t>The IBM MobileFirst Platform provides a complete development environment to create secure, mobile applications:</a:t>
            </a:r>
          </a:p>
          <a:p>
            <a:pPr marL="171450" indent="-171450" rtl="0">
              <a:buFont typeface="Arial" panose="020B0604020202020204" pitchFamily="34" charset="0"/>
              <a:buChar char="•"/>
            </a:pPr>
            <a:r>
              <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rPr>
              <a:t>IBM MobileFirst Platform Application Scanning (for properly analyzing the security of applications)</a:t>
            </a:r>
          </a:p>
          <a:p>
            <a:pPr marL="171450" indent="-171450" rtl="0">
              <a:buFont typeface="Arial" panose="020B0604020202020204" pitchFamily="34" charset="0"/>
              <a:buChar char="•"/>
            </a:pPr>
            <a:r>
              <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rPr>
              <a:t>IBM Security Access Manager </a:t>
            </a:r>
          </a:p>
          <a:p>
            <a:pPr marL="171450" indent="-171450" rtl="0">
              <a:buFont typeface="Arial" panose="020B0604020202020204" pitchFamily="34" charset="0"/>
              <a:buChar char="•"/>
            </a:pPr>
            <a:r>
              <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rPr>
              <a:t>Trusteer for fraud protection at the device level</a:t>
            </a:r>
          </a:p>
          <a:p>
            <a:pPr marL="171450" indent="-171450" rtl="0">
              <a:buFont typeface="Arial" panose="020B0604020202020204" pitchFamily="34" charset="0"/>
              <a:buChar char="•"/>
            </a:pPr>
            <a:r>
              <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rPr>
              <a:t>Arxan to prevent the app from being hacked</a:t>
            </a:r>
          </a:p>
          <a:p>
            <a:pPr marL="171450" indent="-171450" rtl="0">
              <a:buFont typeface="Arial" panose="020B0604020202020204" pitchFamily="34" charset="0"/>
              <a:buChar char="•"/>
            </a:pPr>
            <a:r>
              <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rPr>
              <a:t>IBM Secure zSecure</a:t>
            </a:r>
          </a:p>
          <a:p>
            <a:pPr marL="171450" indent="-171450" rtl="0">
              <a:buFont typeface="Arial" panose="020B0604020202020204" pitchFamily="34" charset="0"/>
              <a:buChar char="•"/>
            </a:pPr>
            <a:r>
              <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rPr>
              <a:t>IBM RACF® </a:t>
            </a:r>
          </a:p>
          <a:p>
            <a:pPr marL="171450" indent="-171450" rtl="0">
              <a:buFont typeface="Arial" panose="020B0604020202020204" pitchFamily="34" charset="0"/>
              <a:buChar char="•"/>
            </a:pPr>
            <a:r>
              <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rPr>
              <a:t>IBM Distributed Identity Data</a:t>
            </a:r>
          </a:p>
          <a:p>
            <a:pPr marL="171450" indent="-171450" rtl="0">
              <a:buFont typeface="Arial" panose="020B0604020202020204" pitchFamily="34" charset="0"/>
              <a:buChar char="•"/>
            </a:pPr>
            <a:r>
              <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rPr>
              <a:t>IBM InfoSphere Guardium® </a:t>
            </a:r>
          </a:p>
          <a:p>
            <a:pPr marL="171450" indent="-171450" rtl="0">
              <a:buFont typeface="Arial" panose="020B0604020202020204" pitchFamily="34" charset="0"/>
              <a:buChar char="•"/>
            </a:pPr>
            <a:r>
              <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rPr>
              <a:t>IBM QRadar Security Intelligence Platform</a:t>
            </a:r>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5C5392FB-7279-47E3-823C-C5EA98328C0D}" type="slidenum">
              <a:rPr lang="en-US" altLang="en-US" smtClean="0"/>
              <a:pPr>
                <a:defRPr/>
              </a:pPr>
              <a:t>34</a:t>
            </a:fld>
            <a:endParaRPr lang="en-US" altLang="en-US"/>
          </a:p>
        </p:txBody>
      </p:sp>
    </p:spTree>
    <p:extLst>
      <p:ext uri="{BB962C8B-B14F-4D97-AF65-F5344CB8AC3E}">
        <p14:creationId xmlns:p14="http://schemas.microsoft.com/office/powerpoint/2010/main" val="31108929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Arial" panose="020B0604020202020204" pitchFamily="34" charset="0"/>
                <a:ea typeface="+mn-ea"/>
                <a:cs typeface="Arial" panose="020B0604020202020204" pitchFamily="34" charset="0"/>
              </a:rPr>
              <a:t>How do I develop and deliver across platforms?</a:t>
            </a:r>
            <a:endParaRPr lang="en-US" sz="1200" kern="1200" dirty="0" smtClean="0">
              <a:solidFill>
                <a:schemeClr val="tx1"/>
              </a:solidFill>
              <a:effectLst/>
              <a:latin typeface="Arial" panose="020B0604020202020204" pitchFamily="34" charset="0"/>
              <a:ea typeface="+mn-ea"/>
              <a:cs typeface="Arial" panose="020B0604020202020204" pitchFamily="34" charset="0"/>
            </a:endParaRPr>
          </a:p>
          <a:p>
            <a:r>
              <a:rPr lang="en-US" sz="1200" kern="1200" dirty="0" smtClean="0">
                <a:solidFill>
                  <a:schemeClr val="tx1"/>
                </a:solidFill>
                <a:effectLst/>
                <a:latin typeface="Arial" panose="020B0604020202020204" pitchFamily="34" charset="0"/>
                <a:ea typeface="+mn-ea"/>
                <a:cs typeface="Arial" panose="020B0604020202020204" pitchFamily="34" charset="0"/>
              </a:rPr>
              <a:t>Organizations are struggling with the number of platforms that they need to support, as well as the high velocity of change within those platforms. In Business-to-Consumer apps, clients typically support  mobile platforms: iOS (Apple), Android, Blackberry, and Windows 8. Each mobile OS comes with its own native development tool stack, its own branded app store, and its own native software development kit (SDK) and development language. So, for organizations that support four different platforms, that means four development stacks to maintain for each application.</a:t>
            </a:r>
          </a:p>
          <a:p>
            <a:r>
              <a:rPr lang="en-US" sz="1200" kern="1200" dirty="0" smtClean="0">
                <a:solidFill>
                  <a:schemeClr val="tx1"/>
                </a:solidFill>
                <a:effectLst/>
                <a:latin typeface="Arial" panose="020B0604020202020204" pitchFamily="34" charset="0"/>
                <a:ea typeface="+mn-ea"/>
                <a:cs typeface="Arial" panose="020B0604020202020204" pitchFamily="34" charset="0"/>
              </a:rPr>
              <a:t> </a:t>
            </a:r>
          </a:p>
          <a:p>
            <a:r>
              <a:rPr lang="en-US" sz="1200" kern="1200" dirty="0" smtClean="0">
                <a:solidFill>
                  <a:schemeClr val="tx1"/>
                </a:solidFill>
                <a:effectLst/>
                <a:latin typeface="Arial" panose="020B0604020202020204" pitchFamily="34" charset="0"/>
                <a:ea typeface="+mn-ea"/>
                <a:cs typeface="Arial" panose="020B0604020202020204" pitchFamily="34" charset="0"/>
              </a:rPr>
              <a:t>Mobile is more than </a:t>
            </a:r>
            <a:r>
              <a:rPr lang="en-US" sz="1200" b="1" kern="1200" dirty="0" smtClean="0">
                <a:solidFill>
                  <a:schemeClr val="tx1"/>
                </a:solidFill>
                <a:effectLst/>
                <a:latin typeface="Arial" panose="020B0604020202020204" pitchFamily="34" charset="0"/>
                <a:ea typeface="+mn-ea"/>
                <a:cs typeface="Arial" panose="020B0604020202020204" pitchFamily="34" charset="0"/>
              </a:rPr>
              <a:t>just </a:t>
            </a:r>
            <a:r>
              <a:rPr lang="en-US" sz="1200" kern="1200" dirty="0" smtClean="0">
                <a:solidFill>
                  <a:schemeClr val="tx1"/>
                </a:solidFill>
                <a:effectLst/>
                <a:latin typeface="Arial" panose="020B0604020202020204" pitchFamily="34" charset="0"/>
                <a:ea typeface="+mn-ea"/>
                <a:cs typeface="Arial" panose="020B0604020202020204" pitchFamily="34" charset="0"/>
              </a:rPr>
              <a:t>the mobile front-end experience. Mobile apps represent the new “System of Engagement.” About 90% of mobile apps talk to back-end systems and services called “System of Record.” Dependencies across teams, tools, processes, and platforms increase the need for coordination, collaboration, and transparency even more.</a:t>
            </a:r>
          </a:p>
          <a:p>
            <a:r>
              <a:rPr lang="en-US" sz="1200" kern="1200" dirty="0" smtClean="0">
                <a:solidFill>
                  <a:schemeClr val="tx1"/>
                </a:solidFill>
                <a:effectLst/>
                <a:latin typeface="Arial" panose="020B0604020202020204" pitchFamily="34" charset="0"/>
                <a:ea typeface="+mn-ea"/>
                <a:cs typeface="Arial" panose="020B0604020202020204" pitchFamily="34" charset="0"/>
              </a:rPr>
              <a:t> </a:t>
            </a:r>
          </a:p>
          <a:p>
            <a:r>
              <a:rPr lang="en-US" sz="1200" b="1" kern="1200" dirty="0" smtClean="0">
                <a:solidFill>
                  <a:schemeClr val="tx1"/>
                </a:solidFill>
                <a:effectLst/>
                <a:latin typeface="Arial" panose="020B0604020202020204" pitchFamily="34" charset="0"/>
                <a:ea typeface="+mn-ea"/>
                <a:cs typeface="Arial" panose="020B0604020202020204" pitchFamily="34" charset="0"/>
              </a:rPr>
              <a:t>How do I test and manage the lifecycle of the app?</a:t>
            </a:r>
            <a:endParaRPr lang="en-US" sz="1200" kern="1200" dirty="0" smtClean="0">
              <a:solidFill>
                <a:schemeClr val="tx1"/>
              </a:solidFill>
              <a:effectLst/>
              <a:latin typeface="Arial" panose="020B0604020202020204" pitchFamily="34" charset="0"/>
              <a:ea typeface="+mn-ea"/>
              <a:cs typeface="Arial" panose="020B0604020202020204" pitchFamily="34" charset="0"/>
            </a:endParaRPr>
          </a:p>
          <a:p>
            <a:r>
              <a:rPr lang="en-US" sz="1200" kern="1200" dirty="0" smtClean="0">
                <a:solidFill>
                  <a:schemeClr val="tx1"/>
                </a:solidFill>
                <a:effectLst/>
                <a:latin typeface="Arial" panose="020B0604020202020204" pitchFamily="34" charset="0"/>
                <a:ea typeface="+mn-ea"/>
                <a:cs typeface="Arial" panose="020B0604020202020204" pitchFamily="34" charset="0"/>
              </a:rPr>
              <a:t>Once the app is developed, it must work flawlessly on multiple-device operating systems and on hundreds of devices in market at any time. These devices each have their own form factor and device-specific features. And at any time, dozens of new model upgrades are being introduced to the mobile arena. Therefore, formulating an automated testing strategy is essential for quality mobile development.</a:t>
            </a:r>
          </a:p>
          <a:p>
            <a:endParaRPr lang="en-US" sz="1200" kern="1200" dirty="0" smtClean="0">
              <a:solidFill>
                <a:schemeClr val="tx1"/>
              </a:solidFill>
              <a:effectLst/>
              <a:latin typeface="Arial" panose="020B0604020202020204" pitchFamily="34" charset="0"/>
              <a:ea typeface="+mn-ea"/>
              <a:cs typeface="Arial" panose="020B0604020202020204" pitchFamily="34" charset="0"/>
            </a:endParaRPr>
          </a:p>
          <a:p>
            <a:r>
              <a:rPr lang="en-US" sz="1200" b="1" kern="1200" dirty="0" smtClean="0">
                <a:solidFill>
                  <a:schemeClr val="tx1"/>
                </a:solidFill>
                <a:effectLst/>
                <a:latin typeface="Arial" panose="020B0604020202020204" pitchFamily="34" charset="0"/>
                <a:ea typeface="+mn-ea"/>
                <a:cs typeface="Arial" panose="020B0604020202020204" pitchFamily="34" charset="0"/>
              </a:rPr>
              <a:t>How do I integrate into existing systems?</a:t>
            </a:r>
            <a:endParaRPr lang="en-US" sz="1200" kern="1200" dirty="0" smtClean="0">
              <a:solidFill>
                <a:schemeClr val="tx1"/>
              </a:solidFill>
              <a:effectLst/>
              <a:latin typeface="Arial" panose="020B0604020202020204" pitchFamily="34" charset="0"/>
              <a:ea typeface="+mn-ea"/>
              <a:cs typeface="Arial" panose="020B0604020202020204" pitchFamily="34" charset="0"/>
            </a:endParaRPr>
          </a:p>
          <a:p>
            <a:r>
              <a:rPr lang="en-US" sz="1200" kern="1200" dirty="0" smtClean="0">
                <a:solidFill>
                  <a:schemeClr val="tx1"/>
                </a:solidFill>
                <a:effectLst/>
                <a:latin typeface="Arial" panose="020B0604020202020204" pitchFamily="34" charset="0"/>
                <a:ea typeface="+mn-ea"/>
                <a:cs typeface="Arial" panose="020B0604020202020204" pitchFamily="34" charset="0"/>
              </a:rPr>
              <a:t>Organizations are struggling with the need to integrate into existing systems in a consistent and secure manner that ensures that the content is delivered in context, to only authorized users, in a secure manner with end-to-end encryption.</a:t>
            </a:r>
          </a:p>
          <a:p>
            <a:endParaRPr lang="en-US" sz="1200" kern="1200" dirty="0" smtClean="0">
              <a:solidFill>
                <a:schemeClr val="tx1"/>
              </a:solidFill>
              <a:effectLst/>
              <a:latin typeface="Arial" panose="020B0604020202020204" pitchFamily="34" charset="0"/>
              <a:ea typeface="+mn-ea"/>
              <a:cs typeface="Arial" panose="020B0604020202020204" pitchFamily="34" charset="0"/>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5C5392FB-7279-47E3-823C-C5EA98328C0D}" type="slidenum">
              <a:rPr lang="en-US" altLang="en-US" smtClean="0"/>
              <a:pPr>
                <a:defRPr/>
              </a:pPr>
              <a:t>35</a:t>
            </a:fld>
            <a:endParaRPr lang="en-US" altLang="en-US"/>
          </a:p>
        </p:txBody>
      </p:sp>
    </p:spTree>
    <p:extLst>
      <p:ext uri="{BB962C8B-B14F-4D97-AF65-F5344CB8AC3E}">
        <p14:creationId xmlns:p14="http://schemas.microsoft.com/office/powerpoint/2010/main" val="22321634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noTextEdit="1"/>
          </p:cNvSpPr>
          <p:nvPr>
            <p:ph type="sldImg"/>
          </p:nvPr>
        </p:nvSpPr>
        <p:spPr>
          <a:xfrm>
            <a:off x="992188" y="768350"/>
            <a:ext cx="5114925" cy="3836988"/>
          </a:xfrm>
          <a:ln/>
        </p:spPr>
      </p:sp>
      <p:sp>
        <p:nvSpPr>
          <p:cNvPr id="50178"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i="1" smtClean="0">
                <a:solidFill>
                  <a:srgbClr val="0000FF"/>
                </a:solidFill>
                <a:latin typeface="Arial" panose="020B0604020202020204" pitchFamily="34" charset="0"/>
              </a:rPr>
              <a:t>Phones are, after all, instant devices</a:t>
            </a:r>
          </a:p>
          <a:p>
            <a:r>
              <a:rPr lang="en-US" altLang="en-US" i="1" smtClean="0">
                <a:solidFill>
                  <a:srgbClr val="0000FF"/>
                </a:solidFill>
                <a:latin typeface="Arial" panose="020B0604020202020204" pitchFamily="34" charset="0"/>
              </a:rPr>
              <a:t>Phones cost more than browsers, driving expectations</a:t>
            </a:r>
          </a:p>
          <a:p>
            <a:endParaRPr lang="en-US" altLang="en-US" smtClean="0">
              <a:latin typeface="Arial" panose="020B0604020202020204" pitchFamily="34" charset="0"/>
            </a:endParaRPr>
          </a:p>
          <a:p>
            <a:endParaRPr lang="en-US" altLang="en-US" smtClean="0">
              <a:latin typeface="Arial" panose="020B0604020202020204" pitchFamily="34" charset="0"/>
            </a:endParaRPr>
          </a:p>
          <a:p>
            <a:r>
              <a:rPr lang="en-US" altLang="en-US" smtClean="0">
                <a:latin typeface="Arial" panose="020B0604020202020204" pitchFamily="34" charset="0"/>
              </a:rPr>
              <a:t>http://www.bostonglobe.com/lifestyle/style/2013/02/01/the-growing-culture-impatience-where-instant-gratification-makes-crave-more-instant-gratification/q8tWDNGeJB2mm45fQxtTQP/story.html</a:t>
            </a:r>
          </a:p>
          <a:p>
            <a:r>
              <a:rPr lang="en-US" altLang="en-US" smtClean="0">
                <a:latin typeface="Arial" panose="020B0604020202020204" pitchFamily="34" charset="0"/>
              </a:rPr>
              <a:t>http://www.theguardian.com/media-network/media-network-blog/2012/mar/19/attention-span-internet-consumer</a:t>
            </a:r>
          </a:p>
          <a:p>
            <a:r>
              <a:rPr lang="en-US" altLang="en-US" smtClean="0">
                <a:latin typeface="Arial" panose="020B0604020202020204" pitchFamily="34" charset="0"/>
              </a:rPr>
              <a:t>http://networksasia.net/article/singapore-smartphone-and-tablet-penetration-rise-app-usage-increasing-1371518626/page/0/1</a:t>
            </a:r>
          </a:p>
        </p:txBody>
      </p:sp>
      <p:sp>
        <p:nvSpPr>
          <p:cNvPr id="50179"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2200">
                <a:solidFill>
                  <a:schemeClr val="hlink"/>
                </a:solidFill>
                <a:latin typeface="Arial" panose="020B0604020202020204" pitchFamily="34" charset="0"/>
                <a:ea typeface="MS PGothic" panose="020B0600070205080204" pitchFamily="34" charset="-128"/>
              </a:defRPr>
            </a:lvl1pPr>
            <a:lvl2pPr marL="742950" indent="-285750" defTabSz="930275">
              <a:defRPr sz="2200">
                <a:solidFill>
                  <a:schemeClr val="hlink"/>
                </a:solidFill>
                <a:latin typeface="Arial" panose="020B0604020202020204" pitchFamily="34" charset="0"/>
                <a:ea typeface="MS PGothic" panose="020B0600070205080204" pitchFamily="34" charset="-128"/>
              </a:defRPr>
            </a:lvl2pPr>
            <a:lvl3pPr marL="1143000" indent="-228600" defTabSz="930275">
              <a:defRPr sz="2200">
                <a:solidFill>
                  <a:schemeClr val="hlink"/>
                </a:solidFill>
                <a:latin typeface="Arial" panose="020B0604020202020204" pitchFamily="34" charset="0"/>
                <a:ea typeface="MS PGothic" panose="020B0600070205080204" pitchFamily="34" charset="-128"/>
              </a:defRPr>
            </a:lvl3pPr>
            <a:lvl4pPr marL="1600200" indent="-228600" defTabSz="930275">
              <a:defRPr sz="2200">
                <a:solidFill>
                  <a:schemeClr val="hlink"/>
                </a:solidFill>
                <a:latin typeface="Arial" panose="020B0604020202020204" pitchFamily="34" charset="0"/>
                <a:ea typeface="MS PGothic" panose="020B0600070205080204" pitchFamily="34" charset="-128"/>
              </a:defRPr>
            </a:lvl4pPr>
            <a:lvl5pPr marL="2057400" indent="-228600" defTabSz="930275">
              <a:defRPr sz="2200">
                <a:solidFill>
                  <a:schemeClr val="hlink"/>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9pPr>
          </a:lstStyle>
          <a:p>
            <a:fld id="{6201CE58-3752-46AE-B1DD-E85C6E765C84}" type="slidenum">
              <a:rPr lang="en-US" altLang="en-US" sz="1300">
                <a:solidFill>
                  <a:schemeClr val="tx1"/>
                </a:solidFill>
              </a:rPr>
              <a:pPr/>
              <a:t>4</a:t>
            </a:fld>
            <a:endParaRPr lang="en-US" altLang="en-US" sz="1300">
              <a:solidFill>
                <a:schemeClr val="tx1"/>
              </a:solidFill>
            </a:endParaRPr>
          </a:p>
        </p:txBody>
      </p:sp>
    </p:spTree>
    <p:extLst>
      <p:ext uri="{BB962C8B-B14F-4D97-AF65-F5344CB8AC3E}">
        <p14:creationId xmlns:p14="http://schemas.microsoft.com/office/powerpoint/2010/main" val="25430708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2706" name="Rectangle 1"/>
          <p:cNvSpPr txBox="1">
            <a:spLocks noGrp="1" noChangeArrowheads="1"/>
          </p:cNvSpPr>
          <p:nvPr/>
        </p:nvSpPr>
        <p:spPr bwMode="auto">
          <a:xfrm>
            <a:off x="654050" y="153988"/>
            <a:ext cx="22193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401638" eaLnBrk="0" hangingPunct="0">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1pPr>
            <a:lvl2pPr marL="742950" indent="-285750" defTabSz="401638" eaLnBrk="0" hangingPunct="0">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2pPr>
            <a:lvl3pPr marL="1143000" indent="-228600" defTabSz="401638" eaLnBrk="0" hangingPunct="0">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3pPr>
            <a:lvl4pPr marL="1600200" indent="-228600" defTabSz="401638" eaLnBrk="0" hangingPunct="0">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4pPr>
            <a:lvl5pPr marL="2057400" indent="-228600" defTabSz="401638" eaLnBrk="0" hangingPunct="0">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5pPr>
            <a:lvl6pPr marL="2514600" indent="-228600" defTabSz="401638" eaLnBrk="0" fontAlgn="base" hangingPunct="0">
              <a:spcBef>
                <a:spcPct val="0"/>
              </a:spcBef>
              <a:spcAft>
                <a:spcPct val="0"/>
              </a:spcAft>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6pPr>
            <a:lvl7pPr marL="2971800" indent="-228600" defTabSz="401638" eaLnBrk="0" fontAlgn="base" hangingPunct="0">
              <a:spcBef>
                <a:spcPct val="0"/>
              </a:spcBef>
              <a:spcAft>
                <a:spcPct val="0"/>
              </a:spcAft>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7pPr>
            <a:lvl8pPr marL="3429000" indent="-228600" defTabSz="401638" eaLnBrk="0" fontAlgn="base" hangingPunct="0">
              <a:spcBef>
                <a:spcPct val="0"/>
              </a:spcBef>
              <a:spcAft>
                <a:spcPct val="0"/>
              </a:spcAft>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8pPr>
            <a:lvl9pPr marL="3886200" indent="-228600" defTabSz="401638" eaLnBrk="0" fontAlgn="base" hangingPunct="0">
              <a:spcBef>
                <a:spcPct val="0"/>
              </a:spcBef>
              <a:spcAft>
                <a:spcPct val="0"/>
              </a:spcAft>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9pPr>
          </a:lstStyle>
          <a:p>
            <a:pPr eaLnBrk="1">
              <a:buSzPct val="100000"/>
            </a:pPr>
            <a:r>
              <a:rPr lang="en-US" altLang="en-US" sz="1100">
                <a:solidFill>
                  <a:srgbClr val="000000"/>
                </a:solidFill>
                <a:ea typeface="SimSun" panose="02010600030101010101" pitchFamily="2" charset="-122"/>
              </a:rPr>
              <a:t> </a:t>
            </a:r>
          </a:p>
        </p:txBody>
      </p:sp>
      <p:sp>
        <p:nvSpPr>
          <p:cNvPr id="72707" name="Rectangle 2"/>
          <p:cNvSpPr txBox="1">
            <a:spLocks noGrp="1" noChangeArrowheads="1"/>
          </p:cNvSpPr>
          <p:nvPr/>
        </p:nvSpPr>
        <p:spPr bwMode="auto">
          <a:xfrm>
            <a:off x="3983038" y="153988"/>
            <a:ext cx="22193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401638" eaLnBrk="0" hangingPunct="0">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1pPr>
            <a:lvl2pPr marL="742950" indent="-285750" defTabSz="401638" eaLnBrk="0" hangingPunct="0">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2pPr>
            <a:lvl3pPr marL="1143000" indent="-228600" defTabSz="401638" eaLnBrk="0" hangingPunct="0">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3pPr>
            <a:lvl4pPr marL="1600200" indent="-228600" defTabSz="401638" eaLnBrk="0" hangingPunct="0">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4pPr>
            <a:lvl5pPr marL="2057400" indent="-228600" defTabSz="401638" eaLnBrk="0" hangingPunct="0">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5pPr>
            <a:lvl6pPr marL="2514600" indent="-228600" defTabSz="401638" eaLnBrk="0" fontAlgn="base" hangingPunct="0">
              <a:spcBef>
                <a:spcPct val="0"/>
              </a:spcBef>
              <a:spcAft>
                <a:spcPct val="0"/>
              </a:spcAft>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6pPr>
            <a:lvl7pPr marL="2971800" indent="-228600" defTabSz="401638" eaLnBrk="0" fontAlgn="base" hangingPunct="0">
              <a:spcBef>
                <a:spcPct val="0"/>
              </a:spcBef>
              <a:spcAft>
                <a:spcPct val="0"/>
              </a:spcAft>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7pPr>
            <a:lvl8pPr marL="3429000" indent="-228600" defTabSz="401638" eaLnBrk="0" fontAlgn="base" hangingPunct="0">
              <a:spcBef>
                <a:spcPct val="0"/>
              </a:spcBef>
              <a:spcAft>
                <a:spcPct val="0"/>
              </a:spcAft>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8pPr>
            <a:lvl9pPr marL="3886200" indent="-228600" defTabSz="401638" eaLnBrk="0" fontAlgn="base" hangingPunct="0">
              <a:spcBef>
                <a:spcPct val="0"/>
              </a:spcBef>
              <a:spcAft>
                <a:spcPct val="0"/>
              </a:spcAft>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9pPr>
          </a:lstStyle>
          <a:p>
            <a:pPr eaLnBrk="1">
              <a:buSzPct val="100000"/>
            </a:pPr>
            <a:r>
              <a:rPr lang="en-US" altLang="en-US" sz="1100">
                <a:solidFill>
                  <a:srgbClr val="000000"/>
                </a:solidFill>
                <a:ea typeface="SimSun" panose="02010600030101010101" pitchFamily="2" charset="-122"/>
              </a:rPr>
              <a:t> </a:t>
            </a:r>
          </a:p>
        </p:txBody>
      </p:sp>
      <p:sp>
        <p:nvSpPr>
          <p:cNvPr id="72708" name="Rectangle 3"/>
          <p:cNvSpPr txBox="1">
            <a:spLocks noGrp="1" noChangeArrowheads="1"/>
          </p:cNvSpPr>
          <p:nvPr/>
        </p:nvSpPr>
        <p:spPr bwMode="auto">
          <a:xfrm>
            <a:off x="654050" y="8682038"/>
            <a:ext cx="221932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401638" eaLnBrk="0" hangingPunct="0">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1pPr>
            <a:lvl2pPr marL="742950" indent="-285750" defTabSz="401638" eaLnBrk="0" hangingPunct="0">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2pPr>
            <a:lvl3pPr marL="1143000" indent="-228600" defTabSz="401638" eaLnBrk="0" hangingPunct="0">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3pPr>
            <a:lvl4pPr marL="1600200" indent="-228600" defTabSz="401638" eaLnBrk="0" hangingPunct="0">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4pPr>
            <a:lvl5pPr marL="2057400" indent="-228600" defTabSz="401638" eaLnBrk="0" hangingPunct="0">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5pPr>
            <a:lvl6pPr marL="2514600" indent="-228600" defTabSz="401638" eaLnBrk="0" fontAlgn="base" hangingPunct="0">
              <a:spcBef>
                <a:spcPct val="0"/>
              </a:spcBef>
              <a:spcAft>
                <a:spcPct val="0"/>
              </a:spcAft>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6pPr>
            <a:lvl7pPr marL="2971800" indent="-228600" defTabSz="401638" eaLnBrk="0" fontAlgn="base" hangingPunct="0">
              <a:spcBef>
                <a:spcPct val="0"/>
              </a:spcBef>
              <a:spcAft>
                <a:spcPct val="0"/>
              </a:spcAft>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7pPr>
            <a:lvl8pPr marL="3429000" indent="-228600" defTabSz="401638" eaLnBrk="0" fontAlgn="base" hangingPunct="0">
              <a:spcBef>
                <a:spcPct val="0"/>
              </a:spcBef>
              <a:spcAft>
                <a:spcPct val="0"/>
              </a:spcAft>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8pPr>
            <a:lvl9pPr marL="3886200" indent="-228600" defTabSz="401638" eaLnBrk="0" fontAlgn="base" hangingPunct="0">
              <a:spcBef>
                <a:spcPct val="0"/>
              </a:spcBef>
              <a:spcAft>
                <a:spcPct val="0"/>
              </a:spcAft>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9pPr>
          </a:lstStyle>
          <a:p>
            <a:pPr eaLnBrk="1">
              <a:buSzPct val="100000"/>
            </a:pPr>
            <a:r>
              <a:rPr lang="en-US" altLang="en-US" sz="1100">
                <a:solidFill>
                  <a:srgbClr val="000000"/>
                </a:solidFill>
                <a:ea typeface="SimSun" panose="02010600030101010101" pitchFamily="2" charset="-122"/>
              </a:rPr>
              <a:t> </a:t>
            </a:r>
          </a:p>
        </p:txBody>
      </p:sp>
      <p:sp>
        <p:nvSpPr>
          <p:cNvPr id="72709" name="Rectangle 4"/>
          <p:cNvSpPr txBox="1">
            <a:spLocks noGrp="1" noChangeArrowheads="1"/>
          </p:cNvSpPr>
          <p:nvPr/>
        </p:nvSpPr>
        <p:spPr bwMode="auto">
          <a:xfrm>
            <a:off x="3983038" y="8682038"/>
            <a:ext cx="221932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401638" eaLnBrk="0" hangingPunct="0">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1pPr>
            <a:lvl2pPr marL="742950" indent="-285750" defTabSz="401638" eaLnBrk="0" hangingPunct="0">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2pPr>
            <a:lvl3pPr marL="1143000" indent="-228600" defTabSz="401638" eaLnBrk="0" hangingPunct="0">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3pPr>
            <a:lvl4pPr marL="1600200" indent="-228600" defTabSz="401638" eaLnBrk="0" hangingPunct="0">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4pPr>
            <a:lvl5pPr marL="2057400" indent="-228600" defTabSz="401638" eaLnBrk="0" hangingPunct="0">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5pPr>
            <a:lvl6pPr marL="2514600" indent="-228600" defTabSz="401638" eaLnBrk="0" fontAlgn="base" hangingPunct="0">
              <a:spcBef>
                <a:spcPct val="0"/>
              </a:spcBef>
              <a:spcAft>
                <a:spcPct val="0"/>
              </a:spcAft>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6pPr>
            <a:lvl7pPr marL="2971800" indent="-228600" defTabSz="401638" eaLnBrk="0" fontAlgn="base" hangingPunct="0">
              <a:spcBef>
                <a:spcPct val="0"/>
              </a:spcBef>
              <a:spcAft>
                <a:spcPct val="0"/>
              </a:spcAft>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7pPr>
            <a:lvl8pPr marL="3429000" indent="-228600" defTabSz="401638" eaLnBrk="0" fontAlgn="base" hangingPunct="0">
              <a:spcBef>
                <a:spcPct val="0"/>
              </a:spcBef>
              <a:spcAft>
                <a:spcPct val="0"/>
              </a:spcAft>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8pPr>
            <a:lvl9pPr marL="3886200" indent="-228600" defTabSz="401638" eaLnBrk="0" fontAlgn="base" hangingPunct="0">
              <a:spcBef>
                <a:spcPct val="0"/>
              </a:spcBef>
              <a:spcAft>
                <a:spcPct val="0"/>
              </a:spcAft>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9pPr>
          </a:lstStyle>
          <a:p>
            <a:pPr eaLnBrk="1">
              <a:buSzPct val="100000"/>
            </a:pPr>
            <a:fld id="{A39ED7B0-2ABD-4C90-8FA2-EABCBFAD9120}" type="slidenum">
              <a:rPr lang="en-US" altLang="en-US" sz="1100">
                <a:solidFill>
                  <a:srgbClr val="000000"/>
                </a:solidFill>
              </a:rPr>
              <a:pPr eaLnBrk="1">
                <a:buSzPct val="100000"/>
              </a:pPr>
              <a:t>36</a:t>
            </a:fld>
            <a:r>
              <a:rPr lang="en-US" altLang="en-US" sz="1100">
                <a:solidFill>
                  <a:srgbClr val="000000"/>
                </a:solidFill>
              </a:rPr>
              <a:t> </a:t>
            </a:r>
          </a:p>
        </p:txBody>
      </p:sp>
      <p:sp>
        <p:nvSpPr>
          <p:cNvPr id="72710" name="Rectangle 1"/>
          <p:cNvSpPr>
            <a:spLocks noGrp="1" noRot="1" noChangeAspect="1" noChangeArrowheads="1" noTextEdit="1"/>
          </p:cNvSpPr>
          <p:nvPr>
            <p:ph type="sldImg"/>
          </p:nvPr>
        </p:nvSpPr>
        <p:spPr>
          <a:xfrm>
            <a:off x="1141413" y="684213"/>
            <a:ext cx="4575175" cy="3430587"/>
          </a:xfrm>
          <a:solidFill>
            <a:srgbClr val="FFFFFF"/>
          </a:solidFill>
          <a:extLs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sp>
      <p:sp>
        <p:nvSpPr>
          <p:cNvPr id="72711" name="Text Box 2"/>
          <p:cNvSpPr>
            <a:spLocks noGrp="1" noChangeArrowheads="1"/>
          </p:cNvSpPr>
          <p:nvPr>
            <p:ph type="body" idx="1"/>
          </p:nvPr>
        </p:nvSpPr>
        <p:spPr>
          <a:xfrm>
            <a:off x="1060450" y="4349750"/>
            <a:ext cx="4741863" cy="3509963"/>
          </a:xfrm>
          <a:noFill/>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0" tIns="0" rIns="0" bIns="0">
            <a:normAutofit fontScale="47500" lnSpcReduction="20000"/>
          </a:bodyPr>
          <a:lstStyle/>
          <a:p>
            <a:pPr defTabSz="455613" eaLnBrk="1" hangingPunct="1">
              <a:lnSpc>
                <a:spcPct val="110000"/>
              </a:lnSpc>
              <a:spcBef>
                <a:spcPct val="0"/>
              </a:spcBef>
              <a:buSzPct val="110000"/>
              <a:tabLst>
                <a:tab pos="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7625" algn="l"/>
                <a:tab pos="6854825" algn="l"/>
                <a:tab pos="7312025" algn="l"/>
                <a:tab pos="7769225" algn="l"/>
                <a:tab pos="8226425" algn="l"/>
                <a:tab pos="8683625" algn="l"/>
                <a:tab pos="9140825" algn="l"/>
              </a:tabLst>
            </a:pPr>
            <a:r>
              <a:rPr lang="en-US" altLang="en-US" b="1" dirty="0" smtClean="0">
                <a:solidFill>
                  <a:srgbClr val="0000FF"/>
                </a:solidFill>
                <a:latin typeface="Arial" panose="020B0604020202020204" pitchFamily="34" charset="0"/>
                <a:ea typeface="ＭＳ Ｐゴシック" panose="020B0600070205080204" pitchFamily="34" charset="-128"/>
                <a:cs typeface="Arial" panose="020B0604020202020204" pitchFamily="34" charset="0"/>
              </a:rPr>
              <a:t>Main point:  </a:t>
            </a:r>
            <a:r>
              <a:rPr lang="en-US" altLang="en-US" dirty="0" smtClean="0">
                <a:solidFill>
                  <a:srgbClr val="0000FF"/>
                </a:solidFill>
                <a:latin typeface="Arial" panose="020B0604020202020204" pitchFamily="34" charset="0"/>
                <a:ea typeface="ＭＳ Ｐゴシック" panose="020B0600070205080204" pitchFamily="34" charset="-128"/>
                <a:cs typeface="Arial" panose="020B0604020202020204" pitchFamily="34" charset="0"/>
              </a:rPr>
              <a:t>DevOps is an e</a:t>
            </a:r>
            <a:r>
              <a:rPr lang="en-US" altLang="en-US" dirty="0" smtClean="0">
                <a:solidFill>
                  <a:srgbClr val="134B8C"/>
                </a:solidFill>
                <a:latin typeface="Arial" panose="020B0604020202020204" pitchFamily="34" charset="0"/>
                <a:ea typeface="ＭＳ Ｐゴシック" panose="020B0600070205080204" pitchFamily="34" charset="-128"/>
                <a:cs typeface="Arial" panose="020B0604020202020204" pitchFamily="34" charset="0"/>
              </a:rPr>
              <a:t>nterprise capability for continuous software delivery that enables clients to seize market opportunities and reduce time to customer feedback</a:t>
            </a:r>
          </a:p>
          <a:p>
            <a:pPr defTabSz="455613" eaLnBrk="1" hangingPunct="1">
              <a:lnSpc>
                <a:spcPct val="110000"/>
              </a:lnSpc>
              <a:spcBef>
                <a:spcPct val="0"/>
              </a:spcBef>
              <a:buSzPct val="110000"/>
              <a:tabLst>
                <a:tab pos="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7625" algn="l"/>
                <a:tab pos="6854825" algn="l"/>
                <a:tab pos="7312025" algn="l"/>
                <a:tab pos="7769225" algn="l"/>
                <a:tab pos="8226425" algn="l"/>
                <a:tab pos="8683625" algn="l"/>
                <a:tab pos="9140825" algn="l"/>
              </a:tabLst>
            </a:pPr>
            <a:r>
              <a:rPr lang="en-US" altLang="en-US" b="1" dirty="0" smtClean="0">
                <a:solidFill>
                  <a:srgbClr val="134B8C"/>
                </a:solidFill>
                <a:latin typeface="Arial" panose="020B0604020202020204" pitchFamily="34" charset="0"/>
                <a:ea typeface="ＭＳ Ｐゴシック" panose="020B0600070205080204" pitchFamily="34" charset="-128"/>
                <a:cs typeface="Arial" panose="020B0604020202020204" pitchFamily="34" charset="0"/>
              </a:rPr>
              <a:t>----------------------------------------------------------------------------------------------------------------------------------------------------------------------------------</a:t>
            </a:r>
            <a:endParaRPr lang="en-US" altLang="en-US" b="1" dirty="0" smtClean="0">
              <a:solidFill>
                <a:srgbClr val="0000FF"/>
              </a:solidFill>
              <a:latin typeface="Arial" panose="020B0604020202020204" pitchFamily="34" charset="0"/>
              <a:ea typeface="ＭＳ Ｐゴシック" panose="020B0600070205080204" pitchFamily="34" charset="-128"/>
              <a:cs typeface="Arial" panose="020B0604020202020204" pitchFamily="34" charset="0"/>
            </a:endParaRPr>
          </a:p>
          <a:p>
            <a:pPr defTabSz="455613" eaLnBrk="1" hangingPunct="1">
              <a:lnSpc>
                <a:spcPct val="110000"/>
              </a:lnSpc>
              <a:spcBef>
                <a:spcPct val="0"/>
              </a:spcBef>
              <a:buSzPct val="110000"/>
              <a:tabLst>
                <a:tab pos="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7625" algn="l"/>
                <a:tab pos="6854825" algn="l"/>
                <a:tab pos="7312025" algn="l"/>
                <a:tab pos="7769225" algn="l"/>
                <a:tab pos="8226425" algn="l"/>
                <a:tab pos="8683625" algn="l"/>
                <a:tab pos="9140825" algn="l"/>
              </a:tabLst>
            </a:pPr>
            <a:r>
              <a:rPr lang="en-US" altLang="en-US" dirty="0" smtClean="0">
                <a:latin typeface="Arial" panose="020B0604020202020204" pitchFamily="34" charset="0"/>
                <a:ea typeface="ＭＳ Ｐゴシック" panose="020B0600070205080204" pitchFamily="34" charset="-128"/>
                <a:cs typeface="Arial" panose="020B0604020202020204" pitchFamily="34" charset="0"/>
              </a:rPr>
              <a:t>Here is the IBM definition of DevOps. It enables clients to:</a:t>
            </a:r>
          </a:p>
          <a:p>
            <a:pPr defTabSz="455613" eaLnBrk="1" hangingPunct="1">
              <a:lnSpc>
                <a:spcPct val="110000"/>
              </a:lnSpc>
              <a:spcBef>
                <a:spcPct val="0"/>
              </a:spcBef>
              <a:buSzPct val="110000"/>
              <a:tabLst>
                <a:tab pos="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7625" algn="l"/>
                <a:tab pos="6854825" algn="l"/>
                <a:tab pos="7312025" algn="l"/>
                <a:tab pos="7769225" algn="l"/>
                <a:tab pos="8226425" algn="l"/>
                <a:tab pos="8683625" algn="l"/>
                <a:tab pos="9140825" algn="l"/>
              </a:tabLst>
            </a:pPr>
            <a:endParaRPr lang="en-US" altLang="en-US" b="1" dirty="0" smtClean="0">
              <a:latin typeface="Arial" panose="020B0604020202020204" pitchFamily="34" charset="0"/>
              <a:ea typeface="ＭＳ Ｐゴシック" panose="020B0600070205080204" pitchFamily="34" charset="-128"/>
              <a:cs typeface="Arial" panose="020B0604020202020204" pitchFamily="34" charset="0"/>
            </a:endParaRPr>
          </a:p>
          <a:p>
            <a:pPr defTabSz="455613" eaLnBrk="1" hangingPunct="1">
              <a:lnSpc>
                <a:spcPct val="110000"/>
              </a:lnSpc>
              <a:spcBef>
                <a:spcPct val="0"/>
              </a:spcBef>
              <a:buSzPct val="110000"/>
              <a:buFont typeface="Wingdings" panose="05000000000000000000" pitchFamily="2" charset="2"/>
              <a:buAutoNum type="arabicPeriod"/>
              <a:tabLst>
                <a:tab pos="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7625" algn="l"/>
                <a:tab pos="6854825" algn="l"/>
                <a:tab pos="7312025" algn="l"/>
                <a:tab pos="7769225" algn="l"/>
                <a:tab pos="8226425" algn="l"/>
                <a:tab pos="8683625" algn="l"/>
                <a:tab pos="9140825" algn="l"/>
              </a:tabLst>
            </a:pPr>
            <a:r>
              <a:rPr lang="en-US" altLang="en-US" b="1" dirty="0" smtClean="0">
                <a:latin typeface="Arial" panose="020B0604020202020204" pitchFamily="34" charset="0"/>
                <a:ea typeface="ＭＳ Ｐゴシック" panose="020B0600070205080204" pitchFamily="34" charset="-128"/>
                <a:cs typeface="Arial" panose="020B0604020202020204" pitchFamily="34" charset="0"/>
              </a:rPr>
              <a:t>Accelerate software delivery</a:t>
            </a:r>
            <a:r>
              <a:rPr lang="en-US" altLang="en-US" dirty="0" smtClean="0">
                <a:latin typeface="Arial" panose="020B0604020202020204" pitchFamily="34" charset="0"/>
                <a:ea typeface="ＭＳ Ｐゴシック" panose="020B0600070205080204" pitchFamily="34" charset="-128"/>
                <a:cs typeface="Arial" panose="020B0604020202020204" pitchFamily="34" charset="0"/>
              </a:rPr>
              <a:t> - by enabling collaboration between customers and enterprises and eliminating organizational silos</a:t>
            </a:r>
          </a:p>
          <a:p>
            <a:pPr defTabSz="455613" eaLnBrk="1" hangingPunct="1">
              <a:lnSpc>
                <a:spcPct val="110000"/>
              </a:lnSpc>
              <a:spcBef>
                <a:spcPct val="0"/>
              </a:spcBef>
              <a:buSzPct val="110000"/>
              <a:buFont typeface="Wingdings" panose="05000000000000000000" pitchFamily="2" charset="2"/>
              <a:buAutoNum type="arabicPeriod"/>
              <a:tabLst>
                <a:tab pos="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7625" algn="l"/>
                <a:tab pos="6854825" algn="l"/>
                <a:tab pos="7312025" algn="l"/>
                <a:tab pos="7769225" algn="l"/>
                <a:tab pos="8226425" algn="l"/>
                <a:tab pos="8683625" algn="l"/>
                <a:tab pos="9140825" algn="l"/>
              </a:tabLst>
            </a:pPr>
            <a:r>
              <a:rPr lang="en-US" altLang="en-US" b="1" dirty="0" smtClean="0">
                <a:latin typeface="Arial" panose="020B0604020202020204" pitchFamily="34" charset="0"/>
                <a:ea typeface="ＭＳ Ｐゴシック" panose="020B0600070205080204" pitchFamily="34" charset="-128"/>
                <a:cs typeface="Arial" panose="020B0604020202020204" pitchFamily="34" charset="0"/>
              </a:rPr>
              <a:t>Balance speed, cost, quality and risk-</a:t>
            </a:r>
            <a:r>
              <a:rPr lang="en-US" altLang="en-US" dirty="0" smtClean="0">
                <a:latin typeface="Arial" panose="020B0604020202020204" pitchFamily="34" charset="0"/>
                <a:ea typeface="ＭＳ Ｐゴシック" panose="020B0600070205080204" pitchFamily="34" charset="-128"/>
                <a:cs typeface="Arial" panose="020B0604020202020204" pitchFamily="34" charset="0"/>
              </a:rPr>
              <a:t> By automating manual processes and eliminating waste</a:t>
            </a:r>
          </a:p>
          <a:p>
            <a:pPr defTabSz="455613" eaLnBrk="1" hangingPunct="1">
              <a:lnSpc>
                <a:spcPct val="110000"/>
              </a:lnSpc>
              <a:spcBef>
                <a:spcPct val="0"/>
              </a:spcBef>
              <a:buSzPct val="110000"/>
              <a:buFont typeface="Wingdings" panose="05000000000000000000" pitchFamily="2" charset="2"/>
              <a:buAutoNum type="arabicPeriod"/>
              <a:tabLst>
                <a:tab pos="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7625" algn="l"/>
                <a:tab pos="6854825" algn="l"/>
                <a:tab pos="7312025" algn="l"/>
                <a:tab pos="7769225" algn="l"/>
                <a:tab pos="8226425" algn="l"/>
                <a:tab pos="8683625" algn="l"/>
                <a:tab pos="9140825" algn="l"/>
              </a:tabLst>
            </a:pPr>
            <a:r>
              <a:rPr lang="en-US" altLang="en-US" b="1" dirty="0" smtClean="0">
                <a:latin typeface="Arial" panose="020B0604020202020204" pitchFamily="34" charset="0"/>
                <a:ea typeface="ＭＳ Ｐゴシック" panose="020B0600070205080204" pitchFamily="34" charset="-128"/>
                <a:cs typeface="Arial" panose="020B0604020202020204" pitchFamily="34" charset="0"/>
              </a:rPr>
              <a:t>Improve client experience</a:t>
            </a:r>
            <a:r>
              <a:rPr lang="en-US" altLang="en-US" dirty="0" smtClean="0">
                <a:latin typeface="Arial" panose="020B0604020202020204" pitchFamily="34" charset="0"/>
                <a:ea typeface="ＭＳ Ｐゴシック" panose="020B0600070205080204" pitchFamily="34" charset="-128"/>
                <a:cs typeface="Arial" panose="020B0604020202020204" pitchFamily="34" charset="0"/>
              </a:rPr>
              <a:t> - By speeding the customer feedback loop</a:t>
            </a:r>
          </a:p>
          <a:p>
            <a:pPr defTabSz="455613" eaLnBrk="1" hangingPunct="1">
              <a:lnSpc>
                <a:spcPct val="110000"/>
              </a:lnSpc>
              <a:spcBef>
                <a:spcPct val="0"/>
              </a:spcBef>
              <a:buSzPct val="110000"/>
              <a:buFont typeface="Wingdings" panose="05000000000000000000" pitchFamily="2" charset="2"/>
              <a:buAutoNum type="arabicPeriod"/>
              <a:tabLst>
                <a:tab pos="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7625" algn="l"/>
                <a:tab pos="6854825" algn="l"/>
                <a:tab pos="7312025" algn="l"/>
                <a:tab pos="7769225" algn="l"/>
                <a:tab pos="8226425" algn="l"/>
                <a:tab pos="8683625" algn="l"/>
                <a:tab pos="9140825" algn="l"/>
              </a:tabLst>
            </a:pPr>
            <a:endParaRPr lang="en-US" altLang="en-US" dirty="0" smtClean="0">
              <a:latin typeface="Arial" panose="020B0604020202020204" pitchFamily="34" charset="0"/>
              <a:ea typeface="ＭＳ Ｐゴシック" panose="020B0600070205080204" pitchFamily="34" charset="-128"/>
              <a:cs typeface="Arial" panose="020B0604020202020204" pitchFamily="34" charset="0"/>
            </a:endParaRPr>
          </a:p>
          <a:p>
            <a:r>
              <a:rPr lang="en-US" sz="1200" kern="1200" dirty="0" smtClean="0">
                <a:solidFill>
                  <a:schemeClr val="tx1"/>
                </a:solidFill>
                <a:effectLst/>
                <a:latin typeface="+mn-lt"/>
                <a:ea typeface="+mn-ea"/>
                <a:cs typeface="+mn-cs"/>
              </a:rPr>
              <a:t>DevOps is an approach based on Lean and Agile principles in which business owners, development, operations, and quality assurance departments collaborate to deliver software in a continuous manner that enables the business to quickly seize market opportunities and reduce the time to customer feedback. </a:t>
            </a:r>
          </a:p>
          <a:p>
            <a:r>
              <a:rPr lang="en-US" sz="1200" kern="1200" dirty="0" smtClean="0">
                <a:solidFill>
                  <a:schemeClr val="tx1"/>
                </a:solidFill>
                <a:effectLst/>
                <a:latin typeface="+mn-lt"/>
                <a:ea typeface="+mn-ea"/>
                <a:cs typeface="+mn-cs"/>
              </a:rPr>
              <a:t> </a:t>
            </a:r>
            <a:r>
              <a:rPr lang="en-US" sz="1200" u="none" strike="noStrike"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DevOps takes a closed-loop approach to application delivery and in the process extends Lean and Agile practices across the entire software value chain. </a:t>
            </a:r>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Today, customers expect better product quality and shorter release cycles. Businesses must meet this challenge while keeping costs low. DevOps is a process that can help address this challenge.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DevOps principles include the following:</a:t>
            </a:r>
          </a:p>
          <a:p>
            <a:pPr lvl="0"/>
            <a:r>
              <a:rPr lang="en-US" sz="1200" kern="1200" dirty="0" smtClean="0">
                <a:solidFill>
                  <a:schemeClr val="tx1"/>
                </a:solidFill>
                <a:effectLst/>
                <a:latin typeface="+mn-lt"/>
                <a:ea typeface="+mn-ea"/>
                <a:cs typeface="+mn-cs"/>
              </a:rPr>
              <a:t>Develop and test against production-like systems</a:t>
            </a:r>
          </a:p>
          <a:p>
            <a:pPr lvl="0"/>
            <a:r>
              <a:rPr lang="en-US" sz="1200" kern="1200" dirty="0" smtClean="0">
                <a:solidFill>
                  <a:schemeClr val="tx1"/>
                </a:solidFill>
                <a:effectLst/>
                <a:latin typeface="+mn-lt"/>
                <a:ea typeface="+mn-ea"/>
                <a:cs typeface="+mn-cs"/>
              </a:rPr>
              <a:t>Deploy with repeatable, reliable processes</a:t>
            </a:r>
          </a:p>
          <a:p>
            <a:pPr lvl="0"/>
            <a:r>
              <a:rPr lang="en-US" sz="1200" kern="1200" dirty="0" smtClean="0">
                <a:solidFill>
                  <a:schemeClr val="tx1"/>
                </a:solidFill>
                <a:effectLst/>
                <a:latin typeface="+mn-lt"/>
                <a:ea typeface="+mn-ea"/>
                <a:cs typeface="+mn-cs"/>
              </a:rPr>
              <a:t>Monitor and validate operational quality</a:t>
            </a:r>
          </a:p>
          <a:p>
            <a:pPr lvl="0"/>
            <a:r>
              <a:rPr lang="en-US" sz="1200" kern="1200" dirty="0" smtClean="0">
                <a:solidFill>
                  <a:schemeClr val="tx1"/>
                </a:solidFill>
                <a:effectLst/>
                <a:latin typeface="+mn-lt"/>
                <a:ea typeface="+mn-ea"/>
                <a:cs typeface="+mn-cs"/>
              </a:rPr>
              <a:t>Amplify feedback loops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IBM has tools that enable a DevOps approach by extending Lean and Agile practices across the entire software value chain. IBM has four key adoption paths and six practices make up the total DevOps solution (see diagram).</a:t>
            </a:r>
          </a:p>
          <a:p>
            <a:pPr defTabSz="455613" eaLnBrk="1" hangingPunct="1">
              <a:spcBef>
                <a:spcPct val="0"/>
              </a:spcBef>
              <a:tabLst>
                <a:tab pos="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7625" algn="l"/>
                <a:tab pos="6854825" algn="l"/>
                <a:tab pos="7312025" algn="l"/>
                <a:tab pos="7769225" algn="l"/>
                <a:tab pos="8226425" algn="l"/>
                <a:tab pos="8683625" algn="l"/>
                <a:tab pos="9140825" algn="l"/>
              </a:tabLst>
            </a:pPr>
            <a:endParaRPr lang="en-US" altLang="en-US" dirty="0" smtClean="0">
              <a:latin typeface="Arial" panose="020B0604020202020204" pitchFamily="34" charset="0"/>
              <a:ea typeface="ＭＳ Ｐゴシック" panose="020B0600070205080204" pitchFamily="34" charset="-128"/>
              <a:cs typeface="Arial" panose="020B0604020202020204" pitchFamily="34" charset="0"/>
            </a:endParaRPr>
          </a:p>
          <a:p>
            <a:pPr defTabSz="455613" eaLnBrk="1" hangingPunct="1">
              <a:spcBef>
                <a:spcPct val="0"/>
              </a:spcBef>
              <a:tabLst>
                <a:tab pos="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7625" algn="l"/>
                <a:tab pos="6854825" algn="l"/>
                <a:tab pos="7312025" algn="l"/>
                <a:tab pos="7769225" algn="l"/>
                <a:tab pos="8226425" algn="l"/>
                <a:tab pos="8683625" algn="l"/>
                <a:tab pos="9140825" algn="l"/>
              </a:tabLst>
            </a:pPr>
            <a:endParaRPr lang="en-US" altLang="en-US" dirty="0" smtClean="0">
              <a:latin typeface="Arial" panose="020B0604020202020204" pitchFamily="34" charset="0"/>
              <a:ea typeface="ＭＳ Ｐゴシック" panose="020B0600070205080204" pitchFamily="34" charset="-128"/>
              <a:cs typeface="Arial" panose="020B0604020202020204" pitchFamily="34" charset="0"/>
            </a:endParaRPr>
          </a:p>
          <a:p>
            <a:pPr defTabSz="455613" eaLnBrk="1" hangingPunct="1">
              <a:spcBef>
                <a:spcPct val="0"/>
              </a:spcBef>
              <a:tabLst>
                <a:tab pos="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7625" algn="l"/>
                <a:tab pos="6854825" algn="l"/>
                <a:tab pos="7312025" algn="l"/>
                <a:tab pos="7769225" algn="l"/>
                <a:tab pos="8226425" algn="l"/>
                <a:tab pos="8683625" algn="l"/>
                <a:tab pos="9140825" algn="l"/>
              </a:tabLst>
            </a:pPr>
            <a:r>
              <a:rPr lang="en-US" altLang="en-US" b="1" dirty="0" smtClean="0">
                <a:latin typeface="Arial" panose="020B0604020202020204" pitchFamily="34" charset="0"/>
                <a:ea typeface="ＭＳ Ｐゴシック" panose="020B0600070205080204" pitchFamily="34" charset="-128"/>
                <a:cs typeface="Arial" panose="020B0604020202020204" pitchFamily="34" charset="0"/>
              </a:rPr>
              <a:t>Notes</a:t>
            </a:r>
            <a:r>
              <a:rPr lang="en-US" altLang="en-US" dirty="0" smtClean="0">
                <a:latin typeface="Arial" panose="020B0604020202020204" pitchFamily="34" charset="0"/>
                <a:ea typeface="ＭＳ Ｐゴシック" panose="020B0600070205080204" pitchFamily="34" charset="-128"/>
                <a:cs typeface="Arial" panose="020B0604020202020204" pitchFamily="34" charset="0"/>
              </a:rPr>
              <a:t>:</a:t>
            </a:r>
          </a:p>
          <a:p>
            <a:pPr defTabSz="455613" eaLnBrk="1" hangingPunct="1">
              <a:lnSpc>
                <a:spcPct val="110000"/>
              </a:lnSpc>
              <a:spcBef>
                <a:spcPct val="0"/>
              </a:spcBef>
              <a:buSzPct val="110000"/>
              <a:tabLst>
                <a:tab pos="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7625" algn="l"/>
                <a:tab pos="6854825" algn="l"/>
                <a:tab pos="7312025" algn="l"/>
                <a:tab pos="7769225" algn="l"/>
                <a:tab pos="8226425" algn="l"/>
                <a:tab pos="8683625" algn="l"/>
                <a:tab pos="9140825" algn="l"/>
              </a:tabLst>
            </a:pPr>
            <a:r>
              <a:rPr lang="en-US" altLang="en-US" b="1" dirty="0" smtClean="0">
                <a:solidFill>
                  <a:srgbClr val="0000FF"/>
                </a:solidFill>
                <a:latin typeface="Arial" panose="020B0604020202020204" pitchFamily="34" charset="0"/>
                <a:ea typeface="ＭＳ Ｐゴシック" panose="020B0600070205080204" pitchFamily="34" charset="-128"/>
                <a:cs typeface="Arial" panose="020B0604020202020204" pitchFamily="34" charset="0"/>
              </a:rPr>
              <a:t>-----------------------------------------------------------------------------------------------------------------------------------------------------------------------------------------</a:t>
            </a:r>
          </a:p>
          <a:p>
            <a:pPr defTabSz="455613" eaLnBrk="1" hangingPunct="1">
              <a:lnSpc>
                <a:spcPct val="110000"/>
              </a:lnSpc>
              <a:spcBef>
                <a:spcPct val="0"/>
              </a:spcBef>
              <a:buSzPct val="110000"/>
              <a:tabLst>
                <a:tab pos="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7625" algn="l"/>
                <a:tab pos="6854825" algn="l"/>
                <a:tab pos="7312025" algn="l"/>
                <a:tab pos="7769225" algn="l"/>
                <a:tab pos="8226425" algn="l"/>
                <a:tab pos="8683625" algn="l"/>
                <a:tab pos="9140825" algn="l"/>
              </a:tabLst>
            </a:pPr>
            <a:r>
              <a:rPr lang="ja-JP" altLang="en-US" dirty="0" smtClean="0">
                <a:solidFill>
                  <a:srgbClr val="0000FF"/>
                </a:solidFill>
                <a:latin typeface="Arial" panose="020B0604020202020204" pitchFamily="34" charset="0"/>
                <a:ea typeface="ＭＳ Ｐゴシック" panose="020B0600070205080204" pitchFamily="34" charset="-128"/>
                <a:cs typeface="Arial" panose="020B0604020202020204" pitchFamily="34" charset="0"/>
              </a:rPr>
              <a:t>“</a:t>
            </a:r>
            <a:r>
              <a:rPr lang="en-US" altLang="ja-JP" dirty="0" smtClean="0">
                <a:solidFill>
                  <a:srgbClr val="0000FF"/>
                </a:solidFill>
                <a:latin typeface="Arial" panose="020B0604020202020204" pitchFamily="34" charset="0"/>
                <a:ea typeface="ＭＳ Ｐゴシック" panose="020B0600070205080204" pitchFamily="34" charset="-128"/>
                <a:cs typeface="Arial" panose="020B0604020202020204" pitchFamily="34" charset="0"/>
              </a:rPr>
              <a:t>Companies that master effective software development and delivery in rapidly changing environments such as cloud, mobile and social will have a significant competitive advantage,</a:t>
            </a:r>
            <a:r>
              <a:rPr lang="ja-JP" altLang="en-US" dirty="0" smtClean="0">
                <a:solidFill>
                  <a:srgbClr val="0000FF"/>
                </a:solidFill>
                <a:latin typeface="Arial" panose="020B0604020202020204" pitchFamily="34" charset="0"/>
                <a:ea typeface="ＭＳ Ｐゴシック" panose="020B0600070205080204" pitchFamily="34" charset="-128"/>
                <a:cs typeface="Arial" panose="020B0604020202020204" pitchFamily="34" charset="0"/>
              </a:rPr>
              <a:t>”</a:t>
            </a:r>
            <a:r>
              <a:rPr lang="en-US" altLang="ja-JP" dirty="0" smtClean="0">
                <a:solidFill>
                  <a:srgbClr val="0000FF"/>
                </a:solidFill>
                <a:latin typeface="Arial" panose="020B0604020202020204" pitchFamily="34" charset="0"/>
                <a:ea typeface="ＭＳ Ｐゴシック" panose="020B0600070205080204" pitchFamily="34" charset="-128"/>
                <a:cs typeface="Arial" panose="020B0604020202020204" pitchFamily="34" charset="0"/>
              </a:rPr>
              <a:t> - Kristof </a:t>
            </a:r>
            <a:r>
              <a:rPr lang="en-US" altLang="ja-JP" dirty="0" err="1" smtClean="0">
                <a:solidFill>
                  <a:srgbClr val="0000FF"/>
                </a:solidFill>
                <a:latin typeface="Arial" panose="020B0604020202020204" pitchFamily="34" charset="0"/>
                <a:ea typeface="ＭＳ Ｐゴシック" panose="020B0600070205080204" pitchFamily="34" charset="-128"/>
                <a:cs typeface="Arial" panose="020B0604020202020204" pitchFamily="34" charset="0"/>
              </a:rPr>
              <a:t>Kloeckner</a:t>
            </a:r>
            <a:r>
              <a:rPr lang="en-US" altLang="ja-JP" dirty="0" smtClean="0">
                <a:solidFill>
                  <a:srgbClr val="0000FF"/>
                </a:solidFill>
                <a:latin typeface="Arial" panose="020B0604020202020204" pitchFamily="34" charset="0"/>
                <a:ea typeface="ＭＳ Ｐゴシック" panose="020B0600070205080204" pitchFamily="34" charset="-128"/>
                <a:cs typeface="Arial" panose="020B0604020202020204" pitchFamily="34" charset="0"/>
              </a:rPr>
              <a:t>, general manager, IBM Rational Software. </a:t>
            </a:r>
          </a:p>
          <a:p>
            <a:pPr defTabSz="455613" eaLnBrk="1" hangingPunct="1">
              <a:spcBef>
                <a:spcPct val="0"/>
              </a:spcBef>
              <a:tabLst>
                <a:tab pos="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7625" algn="l"/>
                <a:tab pos="6854825" algn="l"/>
                <a:tab pos="7312025" algn="l"/>
                <a:tab pos="7769225" algn="l"/>
                <a:tab pos="8226425" algn="l"/>
                <a:tab pos="8683625" algn="l"/>
                <a:tab pos="9140825" algn="l"/>
              </a:tabLst>
            </a:pPr>
            <a:endParaRPr lang="en-US" altLang="en-US" dirty="0" smtClean="0">
              <a:latin typeface="Arial" panose="020B0604020202020204" pitchFamily="34" charset="0"/>
              <a:ea typeface="ＭＳ Ｐゴシック" panose="020B0600070205080204" pitchFamily="34" charset="-128"/>
              <a:cs typeface="Arial" panose="020B0604020202020204" pitchFamily="34" charset="0"/>
            </a:endParaRPr>
          </a:p>
        </p:txBody>
      </p:sp>
      <p:sp>
        <p:nvSpPr>
          <p:cNvPr id="72712" name="Text Box 3"/>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01" tIns="45750" rIns="91501" bIns="45750" anchor="b"/>
          <a:lstStyle>
            <a:lvl1pPr defTabSz="401638" eaLnBrk="0" hangingPunct="0">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1pPr>
            <a:lvl2pPr marL="742950" indent="-285750" defTabSz="401638" eaLnBrk="0" hangingPunct="0">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2pPr>
            <a:lvl3pPr marL="1143000" indent="-228600" defTabSz="401638" eaLnBrk="0" hangingPunct="0">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3pPr>
            <a:lvl4pPr marL="1600200" indent="-228600" defTabSz="401638" eaLnBrk="0" hangingPunct="0">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4pPr>
            <a:lvl5pPr marL="2057400" indent="-228600" defTabSz="401638" eaLnBrk="0" hangingPunct="0">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5pPr>
            <a:lvl6pPr marL="2514600" indent="-228600" defTabSz="401638" eaLnBrk="0" fontAlgn="base" hangingPunct="0">
              <a:spcBef>
                <a:spcPct val="0"/>
              </a:spcBef>
              <a:spcAft>
                <a:spcPct val="0"/>
              </a:spcAft>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6pPr>
            <a:lvl7pPr marL="2971800" indent="-228600" defTabSz="401638" eaLnBrk="0" fontAlgn="base" hangingPunct="0">
              <a:spcBef>
                <a:spcPct val="0"/>
              </a:spcBef>
              <a:spcAft>
                <a:spcPct val="0"/>
              </a:spcAft>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7pPr>
            <a:lvl8pPr marL="3429000" indent="-228600" defTabSz="401638" eaLnBrk="0" fontAlgn="base" hangingPunct="0">
              <a:spcBef>
                <a:spcPct val="0"/>
              </a:spcBef>
              <a:spcAft>
                <a:spcPct val="0"/>
              </a:spcAft>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8pPr>
            <a:lvl9pPr marL="3886200" indent="-228600" defTabSz="401638" eaLnBrk="0" fontAlgn="base" hangingPunct="0">
              <a:spcBef>
                <a:spcPct val="0"/>
              </a:spcBef>
              <a:spcAft>
                <a:spcPct val="0"/>
              </a:spcAft>
              <a:tabLst>
                <a:tab pos="0" algn="l"/>
                <a:tab pos="401638" algn="l"/>
                <a:tab pos="801688" algn="l"/>
                <a:tab pos="1203325" algn="l"/>
                <a:tab pos="1603375" algn="l"/>
                <a:tab pos="2003425" algn="l"/>
                <a:tab pos="2403475" algn="l"/>
                <a:tab pos="2805113" algn="l"/>
                <a:tab pos="3206750" algn="l"/>
                <a:tab pos="3606800" algn="l"/>
                <a:tab pos="4008438" algn="l"/>
                <a:tab pos="4408488" algn="l"/>
                <a:tab pos="4810125" algn="l"/>
                <a:tab pos="5210175" algn="l"/>
                <a:tab pos="5611813" algn="l"/>
                <a:tab pos="6011863" algn="l"/>
                <a:tab pos="6411913" algn="l"/>
                <a:tab pos="6813550" algn="l"/>
                <a:tab pos="7213600" algn="l"/>
                <a:tab pos="7613650" algn="l"/>
                <a:tab pos="8013700" algn="l"/>
              </a:tabLst>
              <a:defRPr>
                <a:solidFill>
                  <a:schemeClr val="tx1"/>
                </a:solidFill>
                <a:latin typeface="Arial" panose="020B0604020202020204" pitchFamily="34" charset="0"/>
                <a:ea typeface="ＭＳ Ｐゴシック" panose="020B0600070205080204" pitchFamily="34" charset="-128"/>
              </a:defRPr>
            </a:lvl9pPr>
          </a:lstStyle>
          <a:p>
            <a:pPr algn="r" eaLnBrk="1" hangingPunct="1">
              <a:buSzPct val="100000"/>
            </a:pPr>
            <a:fld id="{4B2095DE-06A5-48C8-95B2-21D2D56AE0E6}" type="slidenum">
              <a:rPr lang="en-US" altLang="en-US" sz="1200">
                <a:solidFill>
                  <a:srgbClr val="000000"/>
                </a:solidFill>
              </a:rPr>
              <a:pPr algn="r" eaLnBrk="1" hangingPunct="1">
                <a:buSzPct val="100000"/>
              </a:pPr>
              <a:t>36</a:t>
            </a:fld>
            <a:endParaRPr lang="en-US" altLang="en-US" sz="1200">
              <a:solidFill>
                <a:srgbClr val="000000"/>
              </a:solidFill>
            </a:endParaRPr>
          </a:p>
        </p:txBody>
      </p:sp>
    </p:spTree>
    <p:extLst>
      <p:ext uri="{BB962C8B-B14F-4D97-AF65-F5344CB8AC3E}">
        <p14:creationId xmlns:p14="http://schemas.microsoft.com/office/powerpoint/2010/main" val="38115092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pPr rtl="0"/>
            <a:r>
              <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rPr>
              <a:t>Customers are pressing enterprises to interact on a mobile landscape. These enterprises need to build customer-facing mobile applications that build upon their existing systems. Enterprises can extend the reach of </a:t>
            </a:r>
            <a:r>
              <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rPr>
              <a:t>z Systems </a:t>
            </a:r>
            <a:r>
              <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rPr>
              <a:t>applications by combining the IBM Integrated Solution for </a:t>
            </a:r>
            <a:r>
              <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rPr>
              <a:t>z Systems </a:t>
            </a:r>
            <a:r>
              <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rPr>
              <a:t>Development with the IBM MobileFirst Platform technology.</a:t>
            </a:r>
          </a:p>
          <a:p>
            <a:pPr rtl="0"/>
            <a:endPar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pPr rtl="0"/>
            <a:r>
              <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rPr>
              <a:t>These solutions combine a collaborative development environment and a mobile application platform. To develop mobile applications, we leverage the IBM MobileFirst Platform Studio, which is part of the IBM MobileFirst Platform. IBM MobileFirst Platform Studio provides the following:</a:t>
            </a:r>
          </a:p>
          <a:p>
            <a:pPr rtl="0"/>
            <a:r>
              <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rPr>
              <a:t>Open, comprehensive, and advanced mobile application platform for smartphones and tablets, helping organizations of all sizes to efficiently develop, test, and package HTML5, hybrid, and native applications</a:t>
            </a:r>
          </a:p>
          <a:p>
            <a:pPr rtl="0"/>
            <a:endPar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pPr rtl="0"/>
            <a:r>
              <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rPr>
              <a:t>The IBM Integrated Solution for </a:t>
            </a:r>
            <a:r>
              <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rPr>
              <a:t>z Systems </a:t>
            </a:r>
            <a:r>
              <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rPr>
              <a:t>Development is a modern environment for mainframe development that offers team collaboration, unit testing, and software configuration management that accelerate the development of applications that leverage </a:t>
            </a:r>
            <a:r>
              <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rPr>
              <a:t>z Systems. </a:t>
            </a:r>
            <a:endPar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pPr rtl="0"/>
            <a:endPar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endParaRPr>
          </a:p>
          <a:p>
            <a:pPr rtl="0"/>
            <a:endPar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endParaRPr>
          </a:p>
          <a:p>
            <a:pPr rtl="0"/>
            <a:r>
              <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rPr>
              <a:t>ISDz is a combined solution that is composed of four Rational products specifically tailored for </a:t>
            </a:r>
            <a:r>
              <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rPr>
              <a:t>z Systems </a:t>
            </a:r>
            <a:r>
              <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rPr>
              <a:t>development. Used together, ISDz and the IBM MobileFirst Platform can truly bridge mainframe and mobile application development. </a:t>
            </a:r>
          </a:p>
          <a:p>
            <a:pPr rtl="0"/>
            <a:endPar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pPr rtl="0"/>
            <a:r>
              <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rPr>
              <a:t>Rational Team Concert™ brings the software team together. Team members use it to track work, manage source code, execute builds, and more. Rational Team Concert seamlessly integrates with the IBM MobileFirst Platform Studio. The IBM MobileFirst Platform Studio provides a development environment for mobile applications and their user interfaces. Together, developers can easily access lists of open work items and defects whether they are working on mobile front-end or back-end code. </a:t>
            </a:r>
          </a:p>
          <a:p>
            <a:pPr rtl="0"/>
            <a:endPar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pPr rtl="0"/>
            <a:r>
              <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rPr>
              <a:t>Another asset of ISDz is Rational Asset Analyzer®. This tool provides insight into mainframe and distributed applications by scanning application code, configuration files, data files, and more. It is easy to see what needs to change and what other applications may be impacted by that change. </a:t>
            </a:r>
          </a:p>
          <a:p>
            <a:pPr rtl="0"/>
            <a:endPar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pPr rtl="0"/>
            <a:r>
              <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rPr>
              <a:t>Rational Developer for </a:t>
            </a:r>
            <a:r>
              <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rPr>
              <a:t>z Systems </a:t>
            </a:r>
            <a:r>
              <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rPr>
              <a:t>is a modern interactive, workstation-based environment used to connect to a mainframe and develop mainframe-based applications. It features powerful editors with code completion, multi-window editing, and more. Rational Developer for </a:t>
            </a:r>
            <a:r>
              <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rPr>
              <a:t>z Systems </a:t>
            </a:r>
            <a:r>
              <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rPr>
              <a:t>also integrates with Rational Team Concert. Source code management and build execution are easily accomplished without ever leaving the development environment. Rational Team Concert can execute personal, team, and release builds on distributed and mainframe systems. Rational Team Concert is creating a personal build of development code on an instance of Rational Development and Test Environment for </a:t>
            </a:r>
            <a:r>
              <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rPr>
              <a:t>z Systems. </a:t>
            </a:r>
            <a:r>
              <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rPr>
              <a:t>This is a low-cost z/OS development and test environment that runs on x86 hardware. </a:t>
            </a:r>
          </a:p>
          <a:p>
            <a:pPr rtl="0"/>
            <a:endParaRPr lang="en-US" sz="1200" b="0" i="0" u="sng" strike="noStrike" kern="1200" baseline="0" dirty="0" smtClean="0">
              <a:solidFill>
                <a:schemeClr val="tx1"/>
              </a:solidFill>
              <a:latin typeface="Arial" panose="020B0604020202020204" pitchFamily="34" charset="0"/>
              <a:ea typeface="+mn-ea"/>
              <a:cs typeface="Arial" panose="020B0604020202020204" pitchFamily="34" charset="0"/>
            </a:endParaRPr>
          </a:p>
          <a:p>
            <a:pPr rtl="0"/>
            <a:r>
              <a:rPr lang="en-US" sz="1200" b="1" i="0" u="none" strike="noStrike" kern="1200" baseline="0" dirty="0" smtClean="0">
                <a:solidFill>
                  <a:schemeClr val="tx1"/>
                </a:solidFill>
                <a:latin typeface="Arial" panose="020B0604020202020204" pitchFamily="34" charset="0"/>
                <a:ea typeface="+mn-ea"/>
                <a:cs typeface="Arial" panose="020B0604020202020204" pitchFamily="34" charset="0"/>
              </a:rPr>
              <a:t>Benefits of ISDz</a:t>
            </a:r>
          </a:p>
          <a:p>
            <a:pPr rtl="0"/>
            <a:r>
              <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rPr>
              <a:t>IBM integrates the capabilities of these products, optimizing them to implement the continuous integration process. Your customer does not have to adopt all four applications to get started. These capabilities can be adopted incrementally or integrated into the customer’s existing software delivery lifecycle tools, to aid in building a collaborative development solution over time and at their own pace.</a:t>
            </a:r>
          </a:p>
          <a:p>
            <a:pPr rtl="0"/>
            <a:endPar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pPr rtl="0"/>
            <a:r>
              <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rPr>
              <a:t>The elements of ISDz can be deployed as a complete solution; also, elements of the solution can be adopted in any order based on the client’s needs.</a:t>
            </a:r>
            <a:endParaRPr lang="en-US" u="none" dirty="0" smtClean="0"/>
          </a:p>
          <a:p>
            <a:endParaRPr lang="en-US" dirty="0"/>
          </a:p>
        </p:txBody>
      </p:sp>
      <p:sp>
        <p:nvSpPr>
          <p:cNvPr id="4" name="Slide Number Placeholder 3"/>
          <p:cNvSpPr>
            <a:spLocks noGrp="1"/>
          </p:cNvSpPr>
          <p:nvPr>
            <p:ph type="sldNum" sz="quarter" idx="10"/>
          </p:nvPr>
        </p:nvSpPr>
        <p:spPr/>
        <p:txBody>
          <a:bodyPr/>
          <a:lstStyle/>
          <a:p>
            <a:pPr>
              <a:defRPr/>
            </a:pPr>
            <a:fld id="{5C5392FB-7279-47E3-823C-C5EA98328C0D}" type="slidenum">
              <a:rPr lang="en-US" altLang="en-US" smtClean="0"/>
              <a:pPr>
                <a:defRPr/>
              </a:pPr>
              <a:t>37</a:t>
            </a:fld>
            <a:endParaRPr lang="en-US" altLang="en-US"/>
          </a:p>
        </p:txBody>
      </p:sp>
    </p:spTree>
    <p:extLst>
      <p:ext uri="{BB962C8B-B14F-4D97-AF65-F5344CB8AC3E}">
        <p14:creationId xmlns:p14="http://schemas.microsoft.com/office/powerpoint/2010/main" val="26717399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US" dirty="0" smtClean="0">
                <a:latin typeface="Times New Roman" pitchFamily="18" charset="0"/>
                <a:ea typeface="ＭＳ Ｐゴシック" pitchFamily="34" charset="-128"/>
              </a:rPr>
              <a:t>Client value:  </a:t>
            </a:r>
          </a:p>
          <a:p>
            <a:r>
              <a:rPr lang="en-US" dirty="0" smtClean="0">
                <a:latin typeface="Times New Roman" pitchFamily="18" charset="0"/>
                <a:ea typeface="ＭＳ Ｐゴシック" pitchFamily="34" charset="-128"/>
              </a:rPr>
              <a:t>Industry expertise and maturity assessment:  In-depth knowledge by IBM SME on how mobile fits within their industry imperatives and the top use cases.  </a:t>
            </a:r>
          </a:p>
          <a:p>
            <a:endParaRPr lang="en-US" dirty="0" smtClean="0">
              <a:latin typeface="Times New Roman" pitchFamily="18" charset="0"/>
              <a:ea typeface="ＭＳ Ｐゴシック" pitchFamily="34" charset="-128"/>
            </a:endParaRPr>
          </a:p>
          <a:p>
            <a:r>
              <a:rPr lang="en-US" dirty="0" smtClean="0">
                <a:latin typeface="Times New Roman" pitchFamily="18" charset="0"/>
                <a:ea typeface="ＭＳ Ｐゴシック" pitchFamily="34" charset="-128"/>
              </a:rPr>
              <a:t>Detailed roadmap:   </a:t>
            </a:r>
          </a:p>
          <a:p>
            <a:endParaRPr lang="en-US" dirty="0" smtClean="0">
              <a:latin typeface="Times New Roman" pitchFamily="18" charset="0"/>
              <a:ea typeface="ＭＳ Ｐゴシック" pitchFamily="34" charset="-128"/>
            </a:endParaRPr>
          </a:p>
          <a:p>
            <a:endParaRPr lang="en-US" dirty="0" smtClean="0">
              <a:latin typeface="Times New Roman" pitchFamily="18" charset="0"/>
              <a:ea typeface="ＭＳ Ｐゴシック" pitchFamily="34" charset="-128"/>
            </a:endParaRPr>
          </a:p>
          <a:p>
            <a:endParaRPr lang="en-US" dirty="0" smtClean="0">
              <a:latin typeface="Times New Roman" pitchFamily="18" charset="0"/>
              <a:ea typeface="ＭＳ Ｐゴシック" pitchFamily="34" charset="-128"/>
            </a:endParaRPr>
          </a:p>
          <a:p>
            <a:r>
              <a:rPr lang="en-US" dirty="0" smtClean="0">
                <a:latin typeface="Times New Roman" pitchFamily="18" charset="0"/>
                <a:ea typeface="ＭＳ Ｐゴシック" pitchFamily="34" charset="-128"/>
              </a:rPr>
              <a:t>Workshop Objectives </a:t>
            </a:r>
          </a:p>
          <a:p>
            <a:endParaRPr lang="en-US" dirty="0" smtClean="0">
              <a:latin typeface="Times New Roman" pitchFamily="18" charset="0"/>
              <a:ea typeface="ＭＳ Ｐゴシック" pitchFamily="34" charset="-128"/>
            </a:endParaRPr>
          </a:p>
          <a:p>
            <a:r>
              <a:rPr lang="en-US" dirty="0" smtClean="0">
                <a:latin typeface="Times New Roman" pitchFamily="18" charset="0"/>
                <a:ea typeface="ＭＳ Ｐゴシック" pitchFamily="34" charset="-128"/>
              </a:rPr>
              <a:t>Client conversation - listen to the client describe their key</a:t>
            </a:r>
          </a:p>
          <a:p>
            <a:r>
              <a:rPr lang="en-US" dirty="0" smtClean="0">
                <a:latin typeface="Times New Roman" pitchFamily="18" charset="0"/>
                <a:ea typeface="ＭＳ Ｐゴシック" pitchFamily="34" charset="-128"/>
              </a:rPr>
              <a:t>business drivers, pains and requirements</a:t>
            </a:r>
          </a:p>
          <a:p>
            <a:endParaRPr lang="en-US" dirty="0" smtClean="0">
              <a:latin typeface="Times New Roman" pitchFamily="18" charset="0"/>
              <a:ea typeface="ＭＳ Ｐゴシック" pitchFamily="34" charset="-128"/>
            </a:endParaRPr>
          </a:p>
          <a:p>
            <a:r>
              <a:rPr lang="en-US" dirty="0" smtClean="0">
                <a:latin typeface="Times New Roman" pitchFamily="18" charset="0"/>
                <a:ea typeface="ＭＳ Ｐゴシック" pitchFamily="34" charset="-128"/>
              </a:rPr>
              <a:t>IBM's MobileFirst Overview - share IBM's strategy, technology</a:t>
            </a:r>
          </a:p>
          <a:p>
            <a:r>
              <a:rPr lang="en-US" dirty="0" smtClean="0">
                <a:latin typeface="Times New Roman" pitchFamily="18" charset="0"/>
                <a:ea typeface="ＭＳ Ｐゴシック" pitchFamily="34" charset="-128"/>
              </a:rPr>
              <a:t>POV, delivery and products</a:t>
            </a:r>
          </a:p>
          <a:p>
            <a:endParaRPr lang="en-US" dirty="0" smtClean="0">
              <a:latin typeface="Times New Roman" pitchFamily="18" charset="0"/>
              <a:ea typeface="ＭＳ Ｐゴシック" pitchFamily="34" charset="-128"/>
            </a:endParaRPr>
          </a:p>
          <a:p>
            <a:r>
              <a:rPr lang="en-US" dirty="0" smtClean="0">
                <a:latin typeface="Times New Roman" pitchFamily="18" charset="0"/>
                <a:ea typeface="ＭＳ Ｐゴシック" pitchFamily="34" charset="-128"/>
              </a:rPr>
              <a:t>Lunch and demos</a:t>
            </a:r>
          </a:p>
          <a:p>
            <a:endParaRPr lang="en-US" dirty="0" smtClean="0">
              <a:latin typeface="Times New Roman" pitchFamily="18" charset="0"/>
              <a:ea typeface="ＭＳ Ｐゴシック" pitchFamily="34" charset="-128"/>
            </a:endParaRPr>
          </a:p>
          <a:p>
            <a:r>
              <a:rPr lang="en-US" dirty="0" smtClean="0">
                <a:latin typeface="Times New Roman" pitchFamily="18" charset="0"/>
                <a:ea typeface="ＭＳ Ｐゴシック" pitchFamily="34" charset="-128"/>
              </a:rPr>
              <a:t>Roadmap working session: 2 hours - Structured discussion to outline key follow-on activities and initiatives.  Put in place next steps in your Mobile First Journey. Facilitated path forward discussion, with POV on where they could/should start, pros/cons....services led workshop that is the most appropriate...purchasing and implementing better foundational tooling to create a quick win</a:t>
            </a:r>
          </a:p>
          <a:p>
            <a:endParaRPr lang="en-US" dirty="0" smtClean="0">
              <a:latin typeface="Times New Roman" pitchFamily="18" charset="0"/>
              <a:ea typeface="ＭＳ Ｐゴシック" pitchFamily="34" charset="-128"/>
            </a:endParaRPr>
          </a:p>
          <a:p>
            <a:r>
              <a:rPr lang="en-US" dirty="0" smtClean="0">
                <a:latin typeface="Times New Roman" pitchFamily="18" charset="0"/>
                <a:ea typeface="ＭＳ Ｐゴシック" pitchFamily="34" charset="-128"/>
              </a:rPr>
              <a:t>Materials: </a:t>
            </a:r>
          </a:p>
          <a:p>
            <a:endParaRPr lang="en-US" dirty="0" smtClean="0">
              <a:latin typeface="Times New Roman" pitchFamily="18" charset="0"/>
              <a:ea typeface="ＭＳ Ｐゴシック" pitchFamily="34" charset="-128"/>
            </a:endParaRPr>
          </a:p>
          <a:p>
            <a:r>
              <a:rPr lang="en-US" dirty="0" smtClean="0">
                <a:latin typeface="Times New Roman" pitchFamily="18" charset="0"/>
                <a:ea typeface="ＭＳ Ｐゴシック" pitchFamily="34" charset="-128"/>
              </a:rPr>
              <a:t>Follow up:  Within a week deliver the Workshop Client Report to the client</a:t>
            </a:r>
          </a:p>
          <a:p>
            <a:endParaRPr lang="en-US" dirty="0" smtClean="0">
              <a:latin typeface="Times New Roman" pitchFamily="18" charset="0"/>
              <a:ea typeface="ＭＳ Ｐゴシック" pitchFamily="34" charset="-128"/>
            </a:endParaRPr>
          </a:p>
          <a:p>
            <a:endParaRPr lang="en-US" dirty="0" smtClean="0">
              <a:latin typeface="Times New Roman" pitchFamily="18" charset="0"/>
              <a:ea typeface="ＭＳ Ｐゴシック" pitchFamily="34" charset="-128"/>
            </a:endParaRPr>
          </a:p>
        </p:txBody>
      </p:sp>
      <p:sp>
        <p:nvSpPr>
          <p:cNvPr id="4" name="Slide Number Placeholder 3"/>
          <p:cNvSpPr>
            <a:spLocks noGrp="1"/>
          </p:cNvSpPr>
          <p:nvPr>
            <p:ph type="sldNum" sz="quarter" idx="10"/>
          </p:nvPr>
        </p:nvSpPr>
        <p:spPr/>
        <p:txBody>
          <a:bodyPr/>
          <a:lstStyle/>
          <a:p>
            <a:pPr>
              <a:defRPr/>
            </a:pPr>
            <a:fld id="{5C5392FB-7279-47E3-823C-C5EA98328C0D}" type="slidenum">
              <a:rPr lang="en-US" altLang="en-US" smtClean="0"/>
              <a:pPr>
                <a:defRPr/>
              </a:pPr>
              <a:t>38</a:t>
            </a:fld>
            <a:endParaRPr lang="en-US" altLang="en-US"/>
          </a:p>
        </p:txBody>
      </p:sp>
    </p:spTree>
    <p:extLst>
      <p:ext uri="{BB962C8B-B14F-4D97-AF65-F5344CB8AC3E}">
        <p14:creationId xmlns:p14="http://schemas.microsoft.com/office/powerpoint/2010/main" val="42029401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noTextEdit="1"/>
          </p:cNvSpPr>
          <p:nvPr>
            <p:ph type="sldImg"/>
          </p:nvPr>
        </p:nvSpPr>
        <p:spPr>
          <a:xfrm>
            <a:off x="1104900" y="696913"/>
            <a:ext cx="4648200" cy="3486150"/>
          </a:xfrm>
          <a:noFill/>
          <a:ln/>
          <a:extLst>
            <a:ext uri="{909E8E84-426E-40DD-AFC4-6F175D3DCCD1}">
              <a14:hiddenFill xmlns:a14="http://schemas.microsoft.com/office/drawing/2010/main">
                <a:solidFill>
                  <a:srgbClr val="FFFFFF"/>
                </a:solidFill>
              </a14:hiddenFill>
            </a:ext>
          </a:extLst>
        </p:spPr>
      </p:sp>
      <p:sp>
        <p:nvSpPr>
          <p:cNvPr id="6041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a:lnSpc>
                <a:spcPct val="80000"/>
              </a:lnSpc>
            </a:pPr>
            <a:r>
              <a:rPr lang="en-US" altLang="en-US" sz="1000" smtClean="0">
                <a:latin typeface="Arial" panose="020B0604020202020204" pitchFamily="34" charset="0"/>
                <a:cs typeface="Arial" panose="020B0604020202020204" pitchFamily="34" charset="0"/>
              </a:rPr>
              <a:t>There is a lot of compelling data in the marketplace, but we have identified five key trends or observations – supported by market data and by customer successes – that we believe have strong implications for the future of mobile.  </a:t>
            </a:r>
          </a:p>
          <a:p>
            <a:pPr>
              <a:lnSpc>
                <a:spcPct val="80000"/>
              </a:lnSpc>
            </a:pPr>
            <a:r>
              <a:rPr lang="en-US" altLang="en-US" sz="1000" smtClean="0">
                <a:latin typeface="Arial" panose="020B0604020202020204" pitchFamily="34" charset="0"/>
                <a:cs typeface="Arial" panose="020B0604020202020204" pitchFamily="34" charset="0"/>
              </a:rPr>
              <a:t> </a:t>
            </a:r>
          </a:p>
          <a:p>
            <a:pPr>
              <a:lnSpc>
                <a:spcPct val="80000"/>
              </a:lnSpc>
            </a:pPr>
            <a:r>
              <a:rPr lang="en-US" altLang="en-US" sz="1000" b="1" smtClean="0">
                <a:latin typeface="Arial" panose="020B0604020202020204" pitchFamily="34" charset="0"/>
                <a:cs typeface="Arial" panose="020B0604020202020204" pitchFamily="34" charset="0"/>
              </a:rPr>
              <a:t>[1: People are transacting via mobile …] </a:t>
            </a:r>
            <a:r>
              <a:rPr lang="en-US" altLang="en-US" sz="1000" smtClean="0">
                <a:latin typeface="Arial" panose="020B0604020202020204" pitchFamily="34" charset="0"/>
                <a:cs typeface="Arial" panose="020B0604020202020204" pitchFamily="34" charset="0"/>
              </a:rPr>
              <a:t>Mobile is the universal sensor.  It is with most of us 100% of the time and is the primary means we use to interact with our employers, our customers, our family and our friends. These interactions inherently become transactions.  Whether shopping, purchasing, searching for or providing information, collaborating or seeking service, mobile enabled people and objects are seeking not simply to connect, but to complete tasks when, where and how they wish.  </a:t>
            </a:r>
          </a:p>
          <a:p>
            <a:pPr>
              <a:lnSpc>
                <a:spcPct val="80000"/>
              </a:lnSpc>
              <a:buFontTx/>
              <a:buChar char="•"/>
            </a:pPr>
            <a:r>
              <a:rPr lang="en-US" altLang="en-US" sz="1000" smtClean="0">
                <a:latin typeface="Arial" panose="020B0604020202020204" pitchFamily="34" charset="0"/>
                <a:cs typeface="Arial" panose="020B0604020202020204" pitchFamily="34" charset="0"/>
              </a:rPr>
              <a:t> Stat: The average mobile phone user checks their phone 150 times a day </a:t>
            </a:r>
          </a:p>
          <a:p>
            <a:pPr>
              <a:lnSpc>
                <a:spcPct val="80000"/>
              </a:lnSpc>
              <a:buFontTx/>
              <a:buChar char="•"/>
            </a:pPr>
            <a:r>
              <a:rPr lang="en-US" altLang="en-US" sz="1000" smtClean="0">
                <a:latin typeface="Arial" panose="020B0604020202020204" pitchFamily="34" charset="0"/>
                <a:cs typeface="Arial" panose="020B0604020202020204" pitchFamily="34" charset="0"/>
              </a:rPr>
              <a:t> Source: http://www.kpcb.com/insights/2013-internet-trends</a:t>
            </a:r>
          </a:p>
          <a:p>
            <a:pPr>
              <a:lnSpc>
                <a:spcPct val="80000"/>
              </a:lnSpc>
            </a:pPr>
            <a:endParaRPr lang="en-US" altLang="en-US" sz="1000" smtClean="0">
              <a:latin typeface="Arial" panose="020B0604020202020204" pitchFamily="34" charset="0"/>
              <a:cs typeface="Arial" panose="020B0604020202020204" pitchFamily="34" charset="0"/>
            </a:endParaRPr>
          </a:p>
          <a:p>
            <a:pPr>
              <a:lnSpc>
                <a:spcPct val="80000"/>
              </a:lnSpc>
            </a:pPr>
            <a:r>
              <a:rPr lang="en-US" altLang="en-US" sz="1000" b="1" smtClean="0">
                <a:latin typeface="Arial" panose="020B0604020202020204" pitchFamily="34" charset="0"/>
                <a:cs typeface="Arial" panose="020B0604020202020204" pitchFamily="34" charset="0"/>
              </a:rPr>
              <a:t>[2: Experience of mobile is critical …] </a:t>
            </a:r>
            <a:r>
              <a:rPr lang="en-US" altLang="en-US" sz="1000" smtClean="0">
                <a:latin typeface="Arial" panose="020B0604020202020204" pitchFamily="34" charset="0"/>
                <a:cs typeface="Arial" panose="020B0604020202020204" pitchFamily="34" charset="0"/>
              </a:rPr>
              <a:t>But market data shows many times we are not meeting their expectations in how they wish to interact. Thus, the mobile experience must transcend any single device to accommodate multiple screens and touchpoints and attention to detail on design and usability is paramount. </a:t>
            </a:r>
          </a:p>
          <a:p>
            <a:pPr eaLnBrk="1" hangingPunct="1">
              <a:lnSpc>
                <a:spcPct val="80000"/>
              </a:lnSpc>
              <a:spcBef>
                <a:spcPct val="0"/>
              </a:spcBef>
              <a:buFontTx/>
              <a:buChar char="•"/>
            </a:pPr>
            <a:r>
              <a:rPr lang="en-US" altLang="en-US" sz="1000" smtClean="0">
                <a:latin typeface="Arial" panose="020B0604020202020204" pitchFamily="34" charset="0"/>
                <a:cs typeface="Arial" panose="020B0604020202020204" pitchFamily="34" charset="0"/>
              </a:rPr>
              <a:t> Stat: 80% of apps are used once then deleted </a:t>
            </a:r>
          </a:p>
          <a:p>
            <a:pPr eaLnBrk="1" hangingPunct="1">
              <a:lnSpc>
                <a:spcPct val="80000"/>
              </a:lnSpc>
              <a:spcBef>
                <a:spcPct val="0"/>
              </a:spcBef>
              <a:buFontTx/>
              <a:buChar char="•"/>
            </a:pPr>
            <a:r>
              <a:rPr lang="en-US" altLang="en-US" sz="1000" smtClean="0">
                <a:latin typeface="Arial" panose="020B0604020202020204" pitchFamily="34" charset="0"/>
                <a:cs typeface="Arial" panose="020B0604020202020204" pitchFamily="34" charset="0"/>
              </a:rPr>
              <a:t> Source: http://www.digitaltrends.com/mobile/16-percent-of-mobile-userstry-out-a-buggy-app-more-than-twice/</a:t>
            </a:r>
          </a:p>
          <a:p>
            <a:pPr>
              <a:lnSpc>
                <a:spcPct val="80000"/>
              </a:lnSpc>
            </a:pPr>
            <a:endParaRPr lang="en-US" altLang="en-US" sz="1000" smtClean="0">
              <a:latin typeface="Arial" panose="020B0604020202020204" pitchFamily="34" charset="0"/>
              <a:cs typeface="Arial" panose="020B0604020202020204" pitchFamily="34" charset="0"/>
            </a:endParaRPr>
          </a:p>
          <a:p>
            <a:pPr>
              <a:lnSpc>
                <a:spcPct val="80000"/>
              </a:lnSpc>
            </a:pPr>
            <a:r>
              <a:rPr lang="en-US" altLang="en-US" sz="1000" b="1" smtClean="0">
                <a:latin typeface="Arial" panose="020B0604020202020204" pitchFamily="34" charset="0"/>
                <a:cs typeface="Arial" panose="020B0604020202020204" pitchFamily="34" charset="0"/>
              </a:rPr>
              <a:t>[3: All of these transactions and experiences drive massive amounts of data into the enterprise…]</a:t>
            </a:r>
            <a:r>
              <a:rPr lang="en-US" altLang="en-US" sz="1000" smtClean="0">
                <a:latin typeface="Arial" panose="020B0604020202020204" pitchFamily="34" charset="0"/>
                <a:cs typeface="Arial" panose="020B0604020202020204" pitchFamily="34" charset="0"/>
              </a:rPr>
              <a:t> This data generated doesn’t just come from devices like phones and tablets. The ability to tag things, sense things, power things and shrink things has extended mobility beyond people to nearly every other type of object on the planet. As we have said since the start of smarter planet things are becoming more instrumented, interconnected and intelligent than ever before, and mobile is right at the center of that story and will fundamentally change the way the world works.</a:t>
            </a:r>
          </a:p>
          <a:p>
            <a:pPr>
              <a:lnSpc>
                <a:spcPct val="80000"/>
              </a:lnSpc>
              <a:buFontTx/>
              <a:buChar char="•"/>
            </a:pPr>
            <a:r>
              <a:rPr lang="en-US" altLang="en-US" sz="1000" smtClean="0">
                <a:latin typeface="Arial" panose="020B0604020202020204" pitchFamily="34" charset="0"/>
                <a:cs typeface="Arial" panose="020B0604020202020204" pitchFamily="34" charset="0"/>
              </a:rPr>
              <a:t> Stat: Global mobile data traffic will increase 26-fold between 2010 and 2015, reaching 6.3 exabytes per month by 2015</a:t>
            </a:r>
          </a:p>
          <a:p>
            <a:pPr>
              <a:lnSpc>
                <a:spcPct val="80000"/>
              </a:lnSpc>
              <a:buFontTx/>
              <a:buChar char="•"/>
            </a:pPr>
            <a:r>
              <a:rPr lang="en-US" altLang="en-US" sz="1000" smtClean="0">
                <a:latin typeface="Arial" panose="020B0604020202020204" pitchFamily="34" charset="0"/>
                <a:cs typeface="Arial" panose="020B0604020202020204" pitchFamily="34" charset="0"/>
              </a:rPr>
              <a:t> Source: http://www.cisco.com/c/en/us/solutions/collateral/service-provider/visual-networking-index-vni/white_paper_c11-520862.html</a:t>
            </a:r>
          </a:p>
          <a:p>
            <a:pPr>
              <a:lnSpc>
                <a:spcPct val="80000"/>
              </a:lnSpc>
              <a:buFontTx/>
              <a:buChar char="•"/>
            </a:pPr>
            <a:endParaRPr lang="en-US" altLang="en-US" sz="1000" smtClean="0">
              <a:latin typeface="Arial" panose="020B0604020202020204" pitchFamily="34" charset="0"/>
              <a:cs typeface="Arial" panose="020B0604020202020204" pitchFamily="34" charset="0"/>
            </a:endParaRPr>
          </a:p>
          <a:p>
            <a:pPr>
              <a:lnSpc>
                <a:spcPct val="80000"/>
              </a:lnSpc>
            </a:pPr>
            <a:r>
              <a:rPr lang="en-US" altLang="en-US" sz="1000" b="1" smtClean="0">
                <a:latin typeface="Arial" panose="020B0604020202020204" pitchFamily="34" charset="0"/>
                <a:cs typeface="Arial" panose="020B0604020202020204" pitchFamily="34" charset="0"/>
              </a:rPr>
              <a:t>[4: All of that data and transactions within your enterprise must be secure …] </a:t>
            </a:r>
            <a:r>
              <a:rPr lang="en-US" altLang="en-US" sz="1000" smtClean="0">
                <a:latin typeface="Arial" panose="020B0604020202020204" pitchFamily="34" charset="0"/>
                <a:cs typeface="Arial" panose="020B0604020202020204" pitchFamily="34" charset="0"/>
              </a:rPr>
              <a:t>And data isn’t just helpful in B2C use cases … but also B2E internally for mobile enterprises to leverage mobile internally to drive up productivity, drive down costs, and ensure corporate security throughout. </a:t>
            </a:r>
          </a:p>
          <a:p>
            <a:pPr eaLnBrk="1" hangingPunct="1">
              <a:lnSpc>
                <a:spcPct val="80000"/>
              </a:lnSpc>
              <a:spcBef>
                <a:spcPct val="0"/>
              </a:spcBef>
              <a:buFontTx/>
              <a:buChar char="•"/>
            </a:pPr>
            <a:r>
              <a:rPr lang="en-US" altLang="en-US" sz="1000" smtClean="0">
                <a:latin typeface="Arial" panose="020B0604020202020204" pitchFamily="34" charset="0"/>
                <a:cs typeface="Arial" panose="020B0604020202020204" pitchFamily="34" charset="0"/>
              </a:rPr>
              <a:t> Stat: By 2015, 2/3 of the workforce will own a smartphone, and 40% of the workforce will be mobile</a:t>
            </a:r>
          </a:p>
          <a:p>
            <a:pPr eaLnBrk="1" hangingPunct="1">
              <a:lnSpc>
                <a:spcPct val="80000"/>
              </a:lnSpc>
              <a:spcBef>
                <a:spcPct val="0"/>
              </a:spcBef>
              <a:buFontTx/>
              <a:buChar char="•"/>
            </a:pPr>
            <a:r>
              <a:rPr lang="en-US" altLang="en-US" sz="1000" smtClean="0">
                <a:latin typeface="Arial" panose="020B0604020202020204" pitchFamily="34" charset="0"/>
                <a:cs typeface="Arial" panose="020B0604020202020204" pitchFamily="34" charset="0"/>
              </a:rPr>
              <a:t> Source: http://www.gartner.co.jp/info/2012_symposium_orlando_keynote/pdf/2012_symposium_orlando_keynote.pdf</a:t>
            </a:r>
          </a:p>
          <a:p>
            <a:pPr>
              <a:lnSpc>
                <a:spcPct val="80000"/>
              </a:lnSpc>
            </a:pPr>
            <a:endParaRPr lang="en-US" altLang="en-US" sz="1000" smtClean="0">
              <a:latin typeface="Arial" panose="020B0604020202020204" pitchFamily="34" charset="0"/>
              <a:cs typeface="Arial" panose="020B0604020202020204" pitchFamily="34" charset="0"/>
            </a:endParaRPr>
          </a:p>
          <a:p>
            <a:pPr>
              <a:lnSpc>
                <a:spcPct val="80000"/>
              </a:lnSpc>
            </a:pPr>
            <a:r>
              <a:rPr lang="en-US" altLang="en-US" sz="1000" b="1" smtClean="0">
                <a:latin typeface="Arial" panose="020B0604020202020204" pitchFamily="34" charset="0"/>
                <a:cs typeface="Arial" panose="020B0604020202020204" pitchFamily="34" charset="0"/>
              </a:rPr>
              <a:t>[5: Internally and externally mobile is affecting enterprises – what are you doing about it?…] </a:t>
            </a:r>
            <a:endParaRPr lang="en-US" altLang="en-US" sz="1000" smtClean="0">
              <a:latin typeface="Arial" panose="020B0604020202020204" pitchFamily="34" charset="0"/>
              <a:cs typeface="Arial" panose="020B0604020202020204" pitchFamily="34" charset="0"/>
            </a:endParaRPr>
          </a:p>
          <a:p>
            <a:pPr eaLnBrk="1" hangingPunct="1">
              <a:lnSpc>
                <a:spcPct val="80000"/>
              </a:lnSpc>
              <a:spcBef>
                <a:spcPct val="0"/>
              </a:spcBef>
              <a:buFontTx/>
              <a:buChar char="•"/>
            </a:pPr>
            <a:r>
              <a:rPr lang="en-US" altLang="en-US" sz="1000" smtClean="0">
                <a:latin typeface="Arial" panose="020B0604020202020204" pitchFamily="34" charset="0"/>
                <a:cs typeface="Arial" panose="020B0604020202020204" pitchFamily="34" charset="0"/>
              </a:rPr>
              <a:t> Stat: Fewer than half of all companies have a mobile strategy, and this is despite the fact that 73% of strategy leaders have realized ROI on their investments</a:t>
            </a:r>
          </a:p>
          <a:p>
            <a:pPr eaLnBrk="1" hangingPunct="1">
              <a:lnSpc>
                <a:spcPct val="80000"/>
              </a:lnSpc>
              <a:spcBef>
                <a:spcPct val="0"/>
              </a:spcBef>
              <a:buFontTx/>
              <a:buChar char="•"/>
            </a:pPr>
            <a:r>
              <a:rPr lang="en-US" altLang="en-US" sz="1000" smtClean="0">
                <a:latin typeface="Arial" panose="020B0604020202020204" pitchFamily="34" charset="0"/>
                <a:cs typeface="Arial" panose="020B0604020202020204" pitchFamily="34" charset="0"/>
              </a:rPr>
              <a:t> Source: http://www-935.ibm.com/services/us/gbs/thoughtleadership/upwardly-mobile/</a:t>
            </a:r>
          </a:p>
          <a:p>
            <a:pPr eaLnBrk="1" hangingPunct="1">
              <a:lnSpc>
                <a:spcPct val="80000"/>
              </a:lnSpc>
              <a:spcBef>
                <a:spcPct val="0"/>
              </a:spcBef>
              <a:buFontTx/>
              <a:buChar char="•"/>
            </a:pPr>
            <a:endParaRPr lang="en-US" altLang="en-US" sz="1000" smtClean="0">
              <a:latin typeface="Arial" panose="020B0604020202020204" pitchFamily="34" charset="0"/>
              <a:cs typeface="Arial" panose="020B0604020202020204" pitchFamily="34" charset="0"/>
            </a:endParaRPr>
          </a:p>
          <a:p>
            <a:pPr>
              <a:lnSpc>
                <a:spcPct val="80000"/>
              </a:lnSpc>
              <a:buFontTx/>
              <a:buChar char="•"/>
            </a:pPr>
            <a:endParaRPr lang="en-US" altLang="en-US" sz="1000" smtClean="0">
              <a:latin typeface="Arial" panose="020B0604020202020204" pitchFamily="34" charset="0"/>
              <a:cs typeface="Arial" panose="020B0604020202020204" pitchFamily="34" charset="0"/>
            </a:endParaRPr>
          </a:p>
          <a:p>
            <a:pPr>
              <a:lnSpc>
                <a:spcPct val="80000"/>
              </a:lnSpc>
            </a:pPr>
            <a:endParaRPr lang="en-US" altLang="en-US" sz="1000" smtClean="0">
              <a:latin typeface="Arial" panose="020B0604020202020204" pitchFamily="34" charset="0"/>
              <a:cs typeface="Arial" panose="020B0604020202020204" pitchFamily="34" charset="0"/>
            </a:endParaRPr>
          </a:p>
          <a:p>
            <a:pPr>
              <a:lnSpc>
                <a:spcPct val="80000"/>
              </a:lnSpc>
            </a:pPr>
            <a:endParaRPr lang="en-US" altLang="en-US" sz="1000" smtClean="0">
              <a:latin typeface="Arial" panose="020B0604020202020204" pitchFamily="34" charset="0"/>
              <a:cs typeface="Arial" panose="020B0604020202020204" pitchFamily="34" charset="0"/>
            </a:endParaRPr>
          </a:p>
          <a:p>
            <a:pPr>
              <a:lnSpc>
                <a:spcPct val="80000"/>
              </a:lnSpc>
            </a:pPr>
            <a:endParaRPr lang="en-US" altLang="en-US" sz="1000" smtClean="0">
              <a:latin typeface="Arial" panose="020B0604020202020204" pitchFamily="34" charset="0"/>
              <a:cs typeface="Arial" panose="020B0604020202020204" pitchFamily="34" charset="0"/>
            </a:endParaRPr>
          </a:p>
        </p:txBody>
      </p:sp>
      <p:sp>
        <p:nvSpPr>
          <p:cNvPr id="60419" name="Slide Number Placeholder 3"/>
          <p:cNvSpPr>
            <a:spLocks noGrp="1"/>
          </p:cNvSpPr>
          <p:nvPr>
            <p:ph type="sldNum" sz="quarter"/>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000000"/>
                </a:solidFill>
                <a:round/>
                <a:headEnd/>
                <a:tailEnd/>
              </a14:hiddenLine>
            </a:ext>
          </a:extLst>
        </p:spPr>
        <p:txBody>
          <a:bodyPr/>
          <a:lstStyle>
            <a:lvl1pPr marL="358775" indent="-342900" defTabSz="407988" eaLnBrk="0" hangingPunct="0">
              <a:tabLst>
                <a:tab pos="358775" algn="l"/>
                <a:tab pos="815975" algn="l"/>
                <a:tab pos="1273175" algn="l"/>
                <a:tab pos="1730375" algn="l"/>
                <a:tab pos="2187575" algn="l"/>
                <a:tab pos="2644775" algn="l"/>
                <a:tab pos="3101975" algn="l"/>
                <a:tab pos="3559175" algn="l"/>
                <a:tab pos="4016375" algn="l"/>
                <a:tab pos="4473575" algn="l"/>
                <a:tab pos="4930775" algn="l"/>
                <a:tab pos="5387975" algn="l"/>
                <a:tab pos="5845175" algn="l"/>
                <a:tab pos="6302375" algn="l"/>
                <a:tab pos="6759575" algn="l"/>
                <a:tab pos="7216775" algn="l"/>
                <a:tab pos="7673975" algn="l"/>
                <a:tab pos="8131175" algn="l"/>
                <a:tab pos="8588375" algn="l"/>
                <a:tab pos="9045575" algn="l"/>
                <a:tab pos="9502775" algn="l"/>
              </a:tabLst>
              <a:defRPr sz="2400">
                <a:solidFill>
                  <a:srgbClr val="000000"/>
                </a:solidFill>
                <a:latin typeface="Arial" panose="020B0604020202020204" pitchFamily="34" charset="0"/>
                <a:ea typeface="ＭＳ Ｐゴシック" panose="020B0600070205080204" pitchFamily="34" charset="-128"/>
              </a:defRPr>
            </a:lvl1pPr>
            <a:lvl2pPr marL="742950" indent="-285750" defTabSz="407988" eaLnBrk="0" hangingPunct="0">
              <a:tabLst>
                <a:tab pos="358775" algn="l"/>
                <a:tab pos="815975" algn="l"/>
                <a:tab pos="1273175" algn="l"/>
                <a:tab pos="1730375" algn="l"/>
                <a:tab pos="2187575" algn="l"/>
                <a:tab pos="2644775" algn="l"/>
                <a:tab pos="3101975" algn="l"/>
                <a:tab pos="3559175" algn="l"/>
                <a:tab pos="4016375" algn="l"/>
                <a:tab pos="4473575" algn="l"/>
                <a:tab pos="4930775" algn="l"/>
                <a:tab pos="5387975" algn="l"/>
                <a:tab pos="5845175" algn="l"/>
                <a:tab pos="6302375" algn="l"/>
                <a:tab pos="6759575" algn="l"/>
                <a:tab pos="7216775" algn="l"/>
                <a:tab pos="7673975" algn="l"/>
                <a:tab pos="8131175" algn="l"/>
                <a:tab pos="8588375" algn="l"/>
                <a:tab pos="9045575" algn="l"/>
                <a:tab pos="9502775" algn="l"/>
              </a:tabLst>
              <a:defRPr sz="2400">
                <a:solidFill>
                  <a:srgbClr val="000000"/>
                </a:solidFill>
                <a:latin typeface="Arial" panose="020B0604020202020204" pitchFamily="34" charset="0"/>
                <a:ea typeface="ＭＳ Ｐゴシック" panose="020B0600070205080204" pitchFamily="34" charset="-128"/>
              </a:defRPr>
            </a:lvl2pPr>
            <a:lvl3pPr marL="1143000" indent="-228600" defTabSz="407988" eaLnBrk="0" hangingPunct="0">
              <a:tabLst>
                <a:tab pos="358775" algn="l"/>
                <a:tab pos="815975" algn="l"/>
                <a:tab pos="1273175" algn="l"/>
                <a:tab pos="1730375" algn="l"/>
                <a:tab pos="2187575" algn="l"/>
                <a:tab pos="2644775" algn="l"/>
                <a:tab pos="3101975" algn="l"/>
                <a:tab pos="3559175" algn="l"/>
                <a:tab pos="4016375" algn="l"/>
                <a:tab pos="4473575" algn="l"/>
                <a:tab pos="4930775" algn="l"/>
                <a:tab pos="5387975" algn="l"/>
                <a:tab pos="5845175" algn="l"/>
                <a:tab pos="6302375" algn="l"/>
                <a:tab pos="6759575" algn="l"/>
                <a:tab pos="7216775" algn="l"/>
                <a:tab pos="7673975" algn="l"/>
                <a:tab pos="8131175" algn="l"/>
                <a:tab pos="8588375" algn="l"/>
                <a:tab pos="9045575" algn="l"/>
                <a:tab pos="9502775" algn="l"/>
              </a:tabLst>
              <a:defRPr sz="2400">
                <a:solidFill>
                  <a:srgbClr val="000000"/>
                </a:solidFill>
                <a:latin typeface="Arial" panose="020B0604020202020204" pitchFamily="34" charset="0"/>
                <a:ea typeface="ＭＳ Ｐゴシック" panose="020B0600070205080204" pitchFamily="34" charset="-128"/>
              </a:defRPr>
            </a:lvl3pPr>
            <a:lvl4pPr marL="1600200" indent="-228600" defTabSz="407988" eaLnBrk="0" hangingPunct="0">
              <a:tabLst>
                <a:tab pos="358775" algn="l"/>
                <a:tab pos="815975" algn="l"/>
                <a:tab pos="1273175" algn="l"/>
                <a:tab pos="1730375" algn="l"/>
                <a:tab pos="2187575" algn="l"/>
                <a:tab pos="2644775" algn="l"/>
                <a:tab pos="3101975" algn="l"/>
                <a:tab pos="3559175" algn="l"/>
                <a:tab pos="4016375" algn="l"/>
                <a:tab pos="4473575" algn="l"/>
                <a:tab pos="4930775" algn="l"/>
                <a:tab pos="5387975" algn="l"/>
                <a:tab pos="5845175" algn="l"/>
                <a:tab pos="6302375" algn="l"/>
                <a:tab pos="6759575" algn="l"/>
                <a:tab pos="7216775" algn="l"/>
                <a:tab pos="7673975" algn="l"/>
                <a:tab pos="8131175" algn="l"/>
                <a:tab pos="8588375" algn="l"/>
                <a:tab pos="9045575" algn="l"/>
                <a:tab pos="9502775" algn="l"/>
              </a:tabLst>
              <a:defRPr sz="2400">
                <a:solidFill>
                  <a:srgbClr val="000000"/>
                </a:solidFill>
                <a:latin typeface="Arial" panose="020B0604020202020204" pitchFamily="34" charset="0"/>
                <a:ea typeface="ＭＳ Ｐゴシック" panose="020B0600070205080204" pitchFamily="34" charset="-128"/>
              </a:defRPr>
            </a:lvl4pPr>
            <a:lvl5pPr marL="2057400" indent="-228600" defTabSz="407988" eaLnBrk="0" hangingPunct="0">
              <a:tabLst>
                <a:tab pos="358775" algn="l"/>
                <a:tab pos="815975" algn="l"/>
                <a:tab pos="1273175" algn="l"/>
                <a:tab pos="1730375" algn="l"/>
                <a:tab pos="2187575" algn="l"/>
                <a:tab pos="2644775" algn="l"/>
                <a:tab pos="3101975" algn="l"/>
                <a:tab pos="3559175" algn="l"/>
                <a:tab pos="4016375" algn="l"/>
                <a:tab pos="4473575" algn="l"/>
                <a:tab pos="4930775" algn="l"/>
                <a:tab pos="5387975" algn="l"/>
                <a:tab pos="5845175" algn="l"/>
                <a:tab pos="6302375" algn="l"/>
                <a:tab pos="6759575" algn="l"/>
                <a:tab pos="7216775" algn="l"/>
                <a:tab pos="7673975" algn="l"/>
                <a:tab pos="8131175" algn="l"/>
                <a:tab pos="8588375" algn="l"/>
                <a:tab pos="9045575" algn="l"/>
                <a:tab pos="9502775"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07988" eaLnBrk="0" fontAlgn="base" hangingPunct="0">
              <a:spcBef>
                <a:spcPct val="0"/>
              </a:spcBef>
              <a:spcAft>
                <a:spcPct val="0"/>
              </a:spcAft>
              <a:buClr>
                <a:srgbClr val="000000"/>
              </a:buClr>
              <a:buSzPct val="100000"/>
              <a:buFont typeface="Times New Roman" panose="02020603050405020304" pitchFamily="18" charset="0"/>
              <a:tabLst>
                <a:tab pos="358775" algn="l"/>
                <a:tab pos="815975" algn="l"/>
                <a:tab pos="1273175" algn="l"/>
                <a:tab pos="1730375" algn="l"/>
                <a:tab pos="2187575" algn="l"/>
                <a:tab pos="2644775" algn="l"/>
                <a:tab pos="3101975" algn="l"/>
                <a:tab pos="3559175" algn="l"/>
                <a:tab pos="4016375" algn="l"/>
                <a:tab pos="4473575" algn="l"/>
                <a:tab pos="4930775" algn="l"/>
                <a:tab pos="5387975" algn="l"/>
                <a:tab pos="5845175" algn="l"/>
                <a:tab pos="6302375" algn="l"/>
                <a:tab pos="6759575" algn="l"/>
                <a:tab pos="7216775" algn="l"/>
                <a:tab pos="7673975" algn="l"/>
                <a:tab pos="8131175" algn="l"/>
                <a:tab pos="8588375" algn="l"/>
                <a:tab pos="9045575" algn="l"/>
                <a:tab pos="9502775"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07988" eaLnBrk="0" fontAlgn="base" hangingPunct="0">
              <a:spcBef>
                <a:spcPct val="0"/>
              </a:spcBef>
              <a:spcAft>
                <a:spcPct val="0"/>
              </a:spcAft>
              <a:buClr>
                <a:srgbClr val="000000"/>
              </a:buClr>
              <a:buSzPct val="100000"/>
              <a:buFont typeface="Times New Roman" panose="02020603050405020304" pitchFamily="18" charset="0"/>
              <a:tabLst>
                <a:tab pos="358775" algn="l"/>
                <a:tab pos="815975" algn="l"/>
                <a:tab pos="1273175" algn="l"/>
                <a:tab pos="1730375" algn="l"/>
                <a:tab pos="2187575" algn="l"/>
                <a:tab pos="2644775" algn="l"/>
                <a:tab pos="3101975" algn="l"/>
                <a:tab pos="3559175" algn="l"/>
                <a:tab pos="4016375" algn="l"/>
                <a:tab pos="4473575" algn="l"/>
                <a:tab pos="4930775" algn="l"/>
                <a:tab pos="5387975" algn="l"/>
                <a:tab pos="5845175" algn="l"/>
                <a:tab pos="6302375" algn="l"/>
                <a:tab pos="6759575" algn="l"/>
                <a:tab pos="7216775" algn="l"/>
                <a:tab pos="7673975" algn="l"/>
                <a:tab pos="8131175" algn="l"/>
                <a:tab pos="8588375" algn="l"/>
                <a:tab pos="9045575" algn="l"/>
                <a:tab pos="9502775"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07988" eaLnBrk="0" fontAlgn="base" hangingPunct="0">
              <a:spcBef>
                <a:spcPct val="0"/>
              </a:spcBef>
              <a:spcAft>
                <a:spcPct val="0"/>
              </a:spcAft>
              <a:buClr>
                <a:srgbClr val="000000"/>
              </a:buClr>
              <a:buSzPct val="100000"/>
              <a:buFont typeface="Times New Roman" panose="02020603050405020304" pitchFamily="18" charset="0"/>
              <a:tabLst>
                <a:tab pos="358775" algn="l"/>
                <a:tab pos="815975" algn="l"/>
                <a:tab pos="1273175" algn="l"/>
                <a:tab pos="1730375" algn="l"/>
                <a:tab pos="2187575" algn="l"/>
                <a:tab pos="2644775" algn="l"/>
                <a:tab pos="3101975" algn="l"/>
                <a:tab pos="3559175" algn="l"/>
                <a:tab pos="4016375" algn="l"/>
                <a:tab pos="4473575" algn="l"/>
                <a:tab pos="4930775" algn="l"/>
                <a:tab pos="5387975" algn="l"/>
                <a:tab pos="5845175" algn="l"/>
                <a:tab pos="6302375" algn="l"/>
                <a:tab pos="6759575" algn="l"/>
                <a:tab pos="7216775" algn="l"/>
                <a:tab pos="7673975" algn="l"/>
                <a:tab pos="8131175" algn="l"/>
                <a:tab pos="8588375" algn="l"/>
                <a:tab pos="9045575" algn="l"/>
                <a:tab pos="9502775"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07988" eaLnBrk="0" fontAlgn="base" hangingPunct="0">
              <a:spcBef>
                <a:spcPct val="0"/>
              </a:spcBef>
              <a:spcAft>
                <a:spcPct val="0"/>
              </a:spcAft>
              <a:buClr>
                <a:srgbClr val="000000"/>
              </a:buClr>
              <a:buSzPct val="100000"/>
              <a:buFont typeface="Times New Roman" panose="02020603050405020304" pitchFamily="18" charset="0"/>
              <a:tabLst>
                <a:tab pos="358775" algn="l"/>
                <a:tab pos="815975" algn="l"/>
                <a:tab pos="1273175" algn="l"/>
                <a:tab pos="1730375" algn="l"/>
                <a:tab pos="2187575" algn="l"/>
                <a:tab pos="2644775" algn="l"/>
                <a:tab pos="3101975" algn="l"/>
                <a:tab pos="3559175" algn="l"/>
                <a:tab pos="4016375" algn="l"/>
                <a:tab pos="4473575" algn="l"/>
                <a:tab pos="4930775" algn="l"/>
                <a:tab pos="5387975" algn="l"/>
                <a:tab pos="5845175" algn="l"/>
                <a:tab pos="6302375" algn="l"/>
                <a:tab pos="6759575" algn="l"/>
                <a:tab pos="7216775" algn="l"/>
                <a:tab pos="7673975" algn="l"/>
                <a:tab pos="8131175" algn="l"/>
                <a:tab pos="8588375" algn="l"/>
                <a:tab pos="9045575" algn="l"/>
                <a:tab pos="9502775" algn="l"/>
              </a:tabLst>
              <a:defRPr sz="2400">
                <a:solidFill>
                  <a:srgbClr val="000000"/>
                </a:solidFill>
                <a:latin typeface="Arial" panose="020B0604020202020204" pitchFamily="34" charset="0"/>
                <a:ea typeface="ＭＳ Ｐゴシック" panose="020B0600070205080204" pitchFamily="34" charset="-128"/>
              </a:defRPr>
            </a:lvl9pPr>
          </a:lstStyle>
          <a:p>
            <a:pPr eaLnBrk="1" hangingPunct="1"/>
            <a:fld id="{92636AE4-CF7A-4E99-913D-C468A2C494D9}" type="slidenum">
              <a:rPr lang="en-US" altLang="en-US" sz="1200">
                <a:latin typeface="Calibri" panose="020F0502020204030204" pitchFamily="34" charset="0"/>
                <a:cs typeface="Arial" panose="020B0604020202020204" pitchFamily="34" charset="0"/>
              </a:rPr>
              <a:pPr eaLnBrk="1" hangingPunct="1"/>
              <a:t>5</a:t>
            </a:fld>
            <a:endParaRPr lang="en-US" altLang="en-US" sz="120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0063086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noTextEdit="1"/>
          </p:cNvSpPr>
          <p:nvPr>
            <p:ph type="sldImg"/>
          </p:nvPr>
        </p:nvSpPr>
        <p:spPr>
          <a:xfrm>
            <a:off x="992188" y="768350"/>
            <a:ext cx="5114925" cy="3836988"/>
          </a:xfrm>
          <a:ln/>
        </p:spPr>
      </p:sp>
      <p:sp>
        <p:nvSpPr>
          <p:cNvPr id="54274"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Globally, Ericsson estimates that total smartphone subscriptions reached 1.2 billion at the end of 2012 and are expected to reach 4.5 billion in 2018</a:t>
            </a:r>
          </a:p>
        </p:txBody>
      </p:sp>
      <p:sp>
        <p:nvSpPr>
          <p:cNvPr id="54275"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2200">
                <a:solidFill>
                  <a:schemeClr val="hlink"/>
                </a:solidFill>
                <a:latin typeface="Arial" panose="020B0604020202020204" pitchFamily="34" charset="0"/>
                <a:ea typeface="MS PGothic" panose="020B0600070205080204" pitchFamily="34" charset="-128"/>
              </a:defRPr>
            </a:lvl1pPr>
            <a:lvl2pPr marL="742950" indent="-285750" defTabSz="930275">
              <a:defRPr sz="2200">
                <a:solidFill>
                  <a:schemeClr val="hlink"/>
                </a:solidFill>
                <a:latin typeface="Arial" panose="020B0604020202020204" pitchFamily="34" charset="0"/>
                <a:ea typeface="MS PGothic" panose="020B0600070205080204" pitchFamily="34" charset="-128"/>
              </a:defRPr>
            </a:lvl2pPr>
            <a:lvl3pPr marL="1143000" indent="-228600" defTabSz="930275">
              <a:defRPr sz="2200">
                <a:solidFill>
                  <a:schemeClr val="hlink"/>
                </a:solidFill>
                <a:latin typeface="Arial" panose="020B0604020202020204" pitchFamily="34" charset="0"/>
                <a:ea typeface="MS PGothic" panose="020B0600070205080204" pitchFamily="34" charset="-128"/>
              </a:defRPr>
            </a:lvl3pPr>
            <a:lvl4pPr marL="1600200" indent="-228600" defTabSz="930275">
              <a:defRPr sz="2200">
                <a:solidFill>
                  <a:schemeClr val="hlink"/>
                </a:solidFill>
                <a:latin typeface="Arial" panose="020B0604020202020204" pitchFamily="34" charset="0"/>
                <a:ea typeface="MS PGothic" panose="020B0600070205080204" pitchFamily="34" charset="-128"/>
              </a:defRPr>
            </a:lvl4pPr>
            <a:lvl5pPr marL="2057400" indent="-228600" defTabSz="930275">
              <a:defRPr sz="2200">
                <a:solidFill>
                  <a:schemeClr val="hlink"/>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9pPr>
          </a:lstStyle>
          <a:p>
            <a:fld id="{58E7A010-8A2B-4C06-A7CE-5AD43E1A338D}" type="slidenum">
              <a:rPr lang="en-US" altLang="en-US" sz="1300">
                <a:solidFill>
                  <a:schemeClr val="tx1"/>
                </a:solidFill>
              </a:rPr>
              <a:pPr/>
              <a:t>6</a:t>
            </a:fld>
            <a:endParaRPr lang="en-US" altLang="en-US" sz="1300">
              <a:solidFill>
                <a:schemeClr val="tx1"/>
              </a:solidFill>
            </a:endParaRPr>
          </a:p>
        </p:txBody>
      </p:sp>
    </p:spTree>
    <p:extLst>
      <p:ext uri="{BB962C8B-B14F-4D97-AF65-F5344CB8AC3E}">
        <p14:creationId xmlns:p14="http://schemas.microsoft.com/office/powerpoint/2010/main" val="3587829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90000"/>
              </a:lnSpc>
              <a:spcBef>
                <a:spcPts val="0"/>
              </a:spcBef>
              <a:spcAft>
                <a:spcPts val="0"/>
              </a:spcAft>
              <a:buClrTx/>
              <a:buSzTx/>
              <a:buFontTx/>
              <a:buNone/>
              <a:tabLst/>
              <a:defRPr/>
            </a:pPr>
            <a:r>
              <a:rPr lang="en-US" dirty="0" smtClean="0"/>
              <a:t>There</a:t>
            </a:r>
            <a:r>
              <a:rPr lang="en-US" baseline="0" dirty="0" smtClean="0"/>
              <a:t> is a massive explosion in transactions driven by mobility and the internet of things.  </a:t>
            </a:r>
            <a:r>
              <a:rPr lang="en-US" dirty="0" smtClean="0"/>
              <a:t>By 2016 there</a:t>
            </a:r>
            <a:r>
              <a:rPr lang="en-US" baseline="0" dirty="0" smtClean="0"/>
              <a:t> will be 2.5 billion smartphones in the world and billions of sensors will monitor machines and infrastructure and all are driving transaction growth.  There are 15x more applications and quadruple the number of mobile transactions compared to four years ago.  All of these transactions are hitting the backend Systems of Record and must be served fast, accurate and securely.  All these mobile devices are fueling exponential growth in transactions like never before.  Mobility and internet of things transaction growth will be magnitudes higher then when the internet when mainstream.</a:t>
            </a:r>
          </a:p>
          <a:p>
            <a:pPr marL="0" marR="0" indent="0" algn="l" defTabSz="914400" rtl="0" eaLnBrk="1" fontAlgn="auto" latinLnBrk="0" hangingPunct="1">
              <a:lnSpc>
                <a:spcPct val="90000"/>
              </a:lnSpc>
              <a:spcBef>
                <a:spcPts val="0"/>
              </a:spcBef>
              <a:spcAft>
                <a:spcPts val="0"/>
              </a:spcAft>
              <a:buClrTx/>
              <a:buSzTx/>
              <a:buFontTx/>
              <a:buNone/>
              <a:tabLst/>
              <a:defRPr/>
            </a:pPr>
            <a:endParaRPr lang="en-US" altLang="en-US" sz="1200" baseline="0" dirty="0" smtClean="0">
              <a:latin typeface="Times New Roman" pitchFamily="18" charset="0"/>
              <a:ea typeface="ヒラギノ角ゴ Pro W3"/>
              <a:cs typeface="ヒラギノ角ゴ Pro W3"/>
            </a:endParaRPr>
          </a:p>
          <a:p>
            <a:pPr marL="0" marR="0" indent="0" algn="l" defTabSz="914400" rtl="0" eaLnBrk="1" fontAlgn="auto" latinLnBrk="0" hangingPunct="1">
              <a:lnSpc>
                <a:spcPct val="90000"/>
              </a:lnSpc>
              <a:spcBef>
                <a:spcPts val="0"/>
              </a:spcBef>
              <a:spcAft>
                <a:spcPts val="0"/>
              </a:spcAft>
              <a:buClrTx/>
              <a:buSzTx/>
              <a:buFontTx/>
              <a:buNone/>
              <a:tabLst/>
              <a:defRPr/>
            </a:pPr>
            <a:r>
              <a:rPr lang="en-US" altLang="en-US" sz="1200" dirty="0" smtClean="0">
                <a:latin typeface="Times New Roman" pitchFamily="18" charset="0"/>
                <a:ea typeface="ヒラギノ角ゴ Pro W3"/>
                <a:cs typeface="ヒラギノ角ゴ Pro W3"/>
              </a:rPr>
              <a:t> </a:t>
            </a:r>
            <a:r>
              <a:rPr lang="en-US" sz="1200" kern="1200" dirty="0" smtClean="0">
                <a:solidFill>
                  <a:schemeClr val="tx1"/>
                </a:solidFill>
                <a:effectLst/>
                <a:latin typeface="Arial" panose="020B0604020202020204" pitchFamily="34" charset="0"/>
                <a:ea typeface="+mn-ea"/>
                <a:cs typeface="Arial" panose="020B0604020202020204" pitchFamily="34" charset="0"/>
              </a:rPr>
              <a:t>If you had any doubts about the transformational nature of mobile computing, consider this: On Cyber Monday 2014, mobile transactions accounted for 41 percent of all online </a:t>
            </a:r>
            <a:r>
              <a:rPr lang="en-US" sz="1200" i="1" kern="1200" dirty="0" smtClean="0">
                <a:solidFill>
                  <a:schemeClr val="tx1"/>
                </a:solidFill>
                <a:effectLst/>
                <a:latin typeface="Arial" panose="020B0604020202020204" pitchFamily="34" charset="0"/>
                <a:ea typeface="+mn-ea"/>
                <a:cs typeface="Arial" panose="020B0604020202020204" pitchFamily="34" charset="0"/>
              </a:rPr>
              <a:t>traffic</a:t>
            </a:r>
            <a:r>
              <a:rPr lang="en-US" sz="1200" kern="1200" dirty="0" smtClean="0">
                <a:solidFill>
                  <a:schemeClr val="tx1"/>
                </a:solidFill>
                <a:effectLst/>
                <a:latin typeface="Arial" panose="020B0604020202020204" pitchFamily="34" charset="0"/>
                <a:ea typeface="+mn-ea"/>
                <a:cs typeface="Arial" panose="020B0604020202020204" pitchFamily="34" charset="0"/>
              </a:rPr>
              <a:t>, up 30 percent over 2013.  Mobile accounted for 22 percent of all online </a:t>
            </a:r>
            <a:r>
              <a:rPr lang="en-US" sz="1200" i="1" kern="1200" dirty="0" smtClean="0">
                <a:solidFill>
                  <a:schemeClr val="tx1"/>
                </a:solidFill>
                <a:effectLst/>
                <a:latin typeface="Arial" panose="020B0604020202020204" pitchFamily="34" charset="0"/>
                <a:ea typeface="+mn-ea"/>
                <a:cs typeface="Arial" panose="020B0604020202020204" pitchFamily="34" charset="0"/>
              </a:rPr>
              <a:t>sales</a:t>
            </a:r>
            <a:r>
              <a:rPr lang="en-US" sz="1200" kern="1200" dirty="0" smtClean="0">
                <a:solidFill>
                  <a:schemeClr val="tx1"/>
                </a:solidFill>
                <a:effectLst/>
                <a:latin typeface="Arial" panose="020B0604020202020204" pitchFamily="34" charset="0"/>
                <a:ea typeface="+mn-ea"/>
                <a:cs typeface="Arial" panose="020B0604020202020204" pitchFamily="34" charset="0"/>
              </a:rPr>
              <a:t>, up 27 percent over 2013. </a:t>
            </a:r>
            <a:endParaRPr lang="en-US" altLang="en-US" sz="1200" dirty="0" smtClean="0">
              <a:latin typeface="Times New Roman" pitchFamily="18" charset="0"/>
              <a:ea typeface="ヒラギノ角ゴ Pro W3"/>
              <a:cs typeface="ヒラギノ角ゴ Pro W3"/>
            </a:endParaRPr>
          </a:p>
          <a:p>
            <a:pPr eaLnBrk="1" hangingPunct="1">
              <a:lnSpc>
                <a:spcPct val="90000"/>
              </a:lnSpc>
            </a:pPr>
            <a:endParaRPr lang="en-US" altLang="en-US" dirty="0" smtClean="0">
              <a:latin typeface="Arial" pitchFamily="34" charset="0"/>
              <a:cs typeface="Arial" pitchFamily="34" charset="0"/>
            </a:endParaRPr>
          </a:p>
          <a:p>
            <a:pPr eaLnBrk="1" hangingPunct="1">
              <a:lnSpc>
                <a:spcPct val="90000"/>
              </a:lnSpc>
            </a:pPr>
            <a:endParaRPr lang="en-US" altLang="en-US" dirty="0" smtClean="0">
              <a:latin typeface="Arial" pitchFamily="34" charset="0"/>
              <a:cs typeface="Arial" pitchFamily="34" charset="0"/>
            </a:endParaRPr>
          </a:p>
          <a:p>
            <a:pPr eaLnBrk="1" hangingPunct="1">
              <a:lnSpc>
                <a:spcPct val="90000"/>
              </a:lnSpc>
            </a:pPr>
            <a:r>
              <a:rPr lang="en-US" altLang="en-US" dirty="0" smtClean="0">
                <a:latin typeface="Arial" pitchFamily="34" charset="0"/>
                <a:cs typeface="Arial" pitchFamily="34" charset="0"/>
              </a:rPr>
              <a:t>Gain Insights</a:t>
            </a:r>
          </a:p>
          <a:p>
            <a:pPr marL="171450" indent="-171450" eaLnBrk="1" hangingPunct="1">
              <a:lnSpc>
                <a:spcPct val="80000"/>
              </a:lnSpc>
              <a:spcBef>
                <a:spcPct val="10000"/>
              </a:spcBef>
              <a:buFont typeface="Arial" panose="020B0604020202020204" pitchFamily="34" charset="0"/>
              <a:buChar char="•"/>
            </a:pPr>
            <a:r>
              <a:rPr lang="en-US" altLang="en-US" dirty="0" smtClean="0">
                <a:latin typeface="Helvetica"/>
                <a:cs typeface="Arial" pitchFamily="34" charset="0"/>
              </a:rPr>
              <a:t>How do I enable a single view of the customer in real time?</a:t>
            </a:r>
          </a:p>
          <a:p>
            <a:pPr marL="171450" indent="-171450" eaLnBrk="1" hangingPunct="1">
              <a:lnSpc>
                <a:spcPct val="80000"/>
              </a:lnSpc>
              <a:spcBef>
                <a:spcPct val="10000"/>
              </a:spcBef>
              <a:buFont typeface="Arial" panose="020B0604020202020204" pitchFamily="34" charset="0"/>
              <a:buChar char="•"/>
            </a:pPr>
            <a:r>
              <a:rPr lang="en-US" altLang="en-US" dirty="0" smtClean="0">
                <a:latin typeface="Helvetica"/>
                <a:cs typeface="Arial" pitchFamily="34" charset="0"/>
              </a:rPr>
              <a:t>How do I identify high-value customers and act on customer insights to avoid missed sales opportunities?</a:t>
            </a:r>
          </a:p>
          <a:p>
            <a:pPr marL="171450" indent="-171450" eaLnBrk="1" hangingPunct="1">
              <a:lnSpc>
                <a:spcPct val="80000"/>
              </a:lnSpc>
              <a:spcBef>
                <a:spcPct val="10000"/>
              </a:spcBef>
              <a:buFont typeface="Arial" panose="020B0604020202020204" pitchFamily="34" charset="0"/>
              <a:buChar char="•"/>
            </a:pPr>
            <a:r>
              <a:rPr lang="en-US" altLang="en-US" dirty="0" smtClean="0">
                <a:latin typeface="Helvetica"/>
                <a:cs typeface="Arial" pitchFamily="34" charset="0"/>
              </a:rPr>
              <a:t>How do I use mobile contextual information to offer more personalized promotions?</a:t>
            </a:r>
          </a:p>
          <a:p>
            <a:pPr marL="0" indent="0" eaLnBrk="1" hangingPunct="1">
              <a:lnSpc>
                <a:spcPct val="90000"/>
              </a:lnSpc>
              <a:buFont typeface="Arial" panose="020B0604020202020204" pitchFamily="34" charset="0"/>
              <a:buNone/>
            </a:pPr>
            <a:endParaRPr lang="en-US" altLang="en-US" dirty="0" smtClean="0">
              <a:latin typeface="Arial" pitchFamily="34" charset="0"/>
              <a:cs typeface="Arial" pitchFamily="34" charset="0"/>
            </a:endParaRPr>
          </a:p>
          <a:p>
            <a:pPr marL="0" indent="0" eaLnBrk="1" hangingPunct="1">
              <a:lnSpc>
                <a:spcPct val="90000"/>
              </a:lnSpc>
              <a:buFont typeface="Arial" panose="020B0604020202020204" pitchFamily="34" charset="0"/>
              <a:buNone/>
            </a:pPr>
            <a:r>
              <a:rPr lang="en-US" altLang="en-US" dirty="0" smtClean="0">
                <a:latin typeface="Arial" pitchFamily="34" charset="0"/>
                <a:cs typeface="Arial" pitchFamily="34" charset="0"/>
              </a:rPr>
              <a:t>Manage Security</a:t>
            </a:r>
          </a:p>
          <a:p>
            <a:pPr marL="171450" indent="-171450" eaLnBrk="1" hangingPunct="1">
              <a:lnSpc>
                <a:spcPct val="80000"/>
              </a:lnSpc>
              <a:spcBef>
                <a:spcPct val="10000"/>
              </a:spcBef>
              <a:buFont typeface="Arial" panose="020B0604020202020204" pitchFamily="34" charset="0"/>
              <a:buChar char="•"/>
            </a:pPr>
            <a:r>
              <a:rPr lang="en-US" altLang="en-US" dirty="0" smtClean="0">
                <a:latin typeface="Helvetica"/>
                <a:cs typeface="Arial" pitchFamily="34" charset="0"/>
              </a:rPr>
              <a:t>How to I protect sensitive data?</a:t>
            </a:r>
          </a:p>
          <a:p>
            <a:pPr marL="171450" indent="-171450" eaLnBrk="1" hangingPunct="1">
              <a:lnSpc>
                <a:spcPct val="80000"/>
              </a:lnSpc>
              <a:spcBef>
                <a:spcPct val="10000"/>
              </a:spcBef>
              <a:buFont typeface="Arial" panose="020B0604020202020204" pitchFamily="34" charset="0"/>
              <a:buChar char="•"/>
            </a:pPr>
            <a:r>
              <a:rPr lang="en-US" altLang="en-US" dirty="0" smtClean="0">
                <a:latin typeface="Helvetica"/>
                <a:cs typeface="Arial" pitchFamily="34" charset="0"/>
              </a:rPr>
              <a:t>Do I need to change my processes to extend real customer experience management to mobile?</a:t>
            </a:r>
          </a:p>
          <a:p>
            <a:pPr marL="0" indent="0" eaLnBrk="1" hangingPunct="1">
              <a:lnSpc>
                <a:spcPct val="90000"/>
              </a:lnSpc>
              <a:buFont typeface="Arial" panose="020B0604020202020204" pitchFamily="34" charset="0"/>
              <a:buNone/>
            </a:pPr>
            <a:endParaRPr lang="en-US" altLang="en-US" dirty="0" smtClean="0">
              <a:latin typeface="Arial" pitchFamily="34" charset="0"/>
              <a:cs typeface="Arial" pitchFamily="34" charset="0"/>
            </a:endParaRPr>
          </a:p>
          <a:p>
            <a:pPr marL="0" indent="0" eaLnBrk="1" hangingPunct="1">
              <a:lnSpc>
                <a:spcPct val="90000"/>
              </a:lnSpc>
              <a:buFont typeface="Arial" panose="020B0604020202020204" pitchFamily="34" charset="0"/>
              <a:buNone/>
            </a:pPr>
            <a:r>
              <a:rPr lang="en-US" altLang="en-US" dirty="0" smtClean="0">
                <a:latin typeface="Arial" pitchFamily="34" charset="0"/>
                <a:cs typeface="Arial" pitchFamily="34" charset="0"/>
              </a:rPr>
              <a:t>Enrich Customer Data</a:t>
            </a:r>
          </a:p>
          <a:p>
            <a:pPr marL="171450" indent="-171450" eaLnBrk="1" hangingPunct="1">
              <a:lnSpc>
                <a:spcPct val="80000"/>
              </a:lnSpc>
              <a:spcBef>
                <a:spcPct val="10000"/>
              </a:spcBef>
              <a:buFont typeface="Arial" panose="020B0604020202020204" pitchFamily="34" charset="0"/>
              <a:buChar char="•"/>
            </a:pPr>
            <a:r>
              <a:rPr lang="en-US" altLang="en-US" dirty="0" smtClean="0">
                <a:latin typeface="Helvetica"/>
                <a:cs typeface="Arial" pitchFamily="34" charset="0"/>
              </a:rPr>
              <a:t>How use virtual reality to shape experiences that reflect their interests and lifestyles?</a:t>
            </a:r>
          </a:p>
          <a:p>
            <a:pPr marL="171450" indent="-171450" eaLnBrk="1" hangingPunct="1">
              <a:lnSpc>
                <a:spcPct val="80000"/>
              </a:lnSpc>
              <a:spcBef>
                <a:spcPct val="10000"/>
              </a:spcBef>
              <a:buFont typeface="Arial" panose="020B0604020202020204" pitchFamily="34" charset="0"/>
              <a:buChar char="•"/>
            </a:pPr>
            <a:r>
              <a:rPr lang="en-US" altLang="en-US" dirty="0" smtClean="0">
                <a:latin typeface="Helvetica"/>
                <a:cs typeface="Arial" pitchFamily="34" charset="0"/>
              </a:rPr>
              <a:t>How do I create wow factor?</a:t>
            </a:r>
          </a:p>
          <a:p>
            <a:pPr marL="171450" indent="-171450" eaLnBrk="1" hangingPunct="1">
              <a:lnSpc>
                <a:spcPct val="80000"/>
              </a:lnSpc>
              <a:spcBef>
                <a:spcPct val="10000"/>
              </a:spcBef>
              <a:buFont typeface="Arial" panose="020B0604020202020204" pitchFamily="34" charset="0"/>
              <a:buChar char="•"/>
            </a:pPr>
            <a:r>
              <a:rPr lang="en-US" altLang="en-US" dirty="0" smtClean="0">
                <a:latin typeface="Helvetica"/>
                <a:cs typeface="Arial" pitchFamily="34" charset="0"/>
              </a:rPr>
              <a:t>How do I deliver a superior brand experience?</a:t>
            </a:r>
          </a:p>
          <a:p>
            <a:pPr marL="171450" indent="-171450" eaLnBrk="1" hangingPunct="1">
              <a:lnSpc>
                <a:spcPct val="80000"/>
              </a:lnSpc>
              <a:spcBef>
                <a:spcPct val="10000"/>
              </a:spcBef>
              <a:buFont typeface="Arial" panose="020B0604020202020204" pitchFamily="34" charset="0"/>
              <a:buChar char="•"/>
            </a:pPr>
            <a:r>
              <a:rPr lang="en-US" altLang="en-US" dirty="0" smtClean="0">
                <a:latin typeface="Helvetica"/>
                <a:cs typeface="Arial" pitchFamily="34" charset="0"/>
              </a:rPr>
              <a:t>How do I create new value added services to drive loyalty?</a:t>
            </a:r>
          </a:p>
          <a:p>
            <a:pPr marL="0" indent="0" eaLnBrk="1" hangingPunct="1">
              <a:lnSpc>
                <a:spcPct val="80000"/>
              </a:lnSpc>
              <a:spcBef>
                <a:spcPct val="10000"/>
              </a:spcBef>
              <a:buFont typeface="Arial" panose="020B0604020202020204" pitchFamily="34" charset="0"/>
              <a:buNone/>
            </a:pPr>
            <a:endParaRPr lang="en-US" altLang="en-US" dirty="0" smtClean="0">
              <a:latin typeface="Helvetica"/>
              <a:cs typeface="Arial" pitchFamily="34" charset="0"/>
            </a:endParaRPr>
          </a:p>
          <a:p>
            <a:pPr marL="0" indent="0" eaLnBrk="1" hangingPunct="1">
              <a:lnSpc>
                <a:spcPct val="80000"/>
              </a:lnSpc>
              <a:spcBef>
                <a:spcPct val="10000"/>
              </a:spcBef>
              <a:buFont typeface="Arial" panose="020B0604020202020204" pitchFamily="34" charset="0"/>
              <a:buNone/>
            </a:pPr>
            <a:r>
              <a:rPr lang="en-US" altLang="en-US" dirty="0" smtClean="0">
                <a:latin typeface="Helvetica"/>
                <a:cs typeface="Arial" pitchFamily="34" charset="0"/>
              </a:rPr>
              <a:t>Cross channel campaigns</a:t>
            </a:r>
          </a:p>
          <a:p>
            <a:pPr marL="171450" indent="-171450" eaLnBrk="1" hangingPunct="1">
              <a:lnSpc>
                <a:spcPct val="80000"/>
              </a:lnSpc>
              <a:spcBef>
                <a:spcPct val="10000"/>
              </a:spcBef>
              <a:buFont typeface="Arial" panose="020B0604020202020204" pitchFamily="34" charset="0"/>
              <a:buChar char="•"/>
            </a:pPr>
            <a:r>
              <a:rPr lang="en-US" altLang="en-US" dirty="0" smtClean="0">
                <a:latin typeface="Helvetica"/>
                <a:cs typeface="Arial" pitchFamily="34" charset="0"/>
              </a:rPr>
              <a:t>How do I create seamless cross-channel shopping?</a:t>
            </a:r>
          </a:p>
          <a:p>
            <a:pPr marL="171450" indent="-171450" eaLnBrk="1" hangingPunct="1">
              <a:lnSpc>
                <a:spcPct val="80000"/>
              </a:lnSpc>
              <a:spcBef>
                <a:spcPct val="10000"/>
              </a:spcBef>
              <a:buFont typeface="Arial" panose="020B0604020202020204" pitchFamily="34" charset="0"/>
              <a:buChar char="•"/>
            </a:pPr>
            <a:r>
              <a:rPr lang="en-US" altLang="en-US" dirty="0" smtClean="0">
                <a:latin typeface="Helvetica"/>
                <a:cs typeface="Arial" pitchFamily="34" charset="0"/>
              </a:rPr>
              <a:t>How do I create new value added services to drive loyalty?</a:t>
            </a:r>
          </a:p>
          <a:p>
            <a:pPr marL="171450" indent="-171450" eaLnBrk="1" hangingPunct="1">
              <a:lnSpc>
                <a:spcPct val="80000"/>
              </a:lnSpc>
              <a:spcBef>
                <a:spcPct val="10000"/>
              </a:spcBef>
              <a:buFont typeface="Arial" panose="020B0604020202020204" pitchFamily="34" charset="0"/>
              <a:buChar char="•"/>
            </a:pPr>
            <a:r>
              <a:rPr lang="en-US" altLang="en-US" dirty="0" smtClean="0">
                <a:latin typeface="Helvetica"/>
                <a:cs typeface="Arial" pitchFamily="34" charset="0"/>
              </a:rPr>
              <a:t>How do I maximize revenues with real time offers?</a:t>
            </a:r>
          </a:p>
          <a:p>
            <a:pPr marL="171450" indent="-171450" eaLnBrk="1" hangingPunct="1">
              <a:lnSpc>
                <a:spcPct val="80000"/>
              </a:lnSpc>
              <a:spcBef>
                <a:spcPct val="10000"/>
              </a:spcBef>
              <a:buFont typeface="Arial" panose="020B0604020202020204" pitchFamily="34" charset="0"/>
              <a:buChar char="•"/>
            </a:pPr>
            <a:r>
              <a:rPr lang="en-US" altLang="en-US" dirty="0" smtClean="0">
                <a:latin typeface="Helvetica"/>
                <a:cs typeface="Arial" pitchFamily="34" charset="0"/>
              </a:rPr>
              <a:t>How do I </a:t>
            </a:r>
            <a:r>
              <a:rPr lang="en-US" altLang="en-US" dirty="0" smtClean="0">
                <a:latin typeface="Apple Chancery"/>
                <a:cs typeface="Arial" pitchFamily="34" charset="0"/>
              </a:rPr>
              <a:t>take advantage of reduced-cost delivery models, and establish much better visibility into organizational performance</a:t>
            </a:r>
            <a:r>
              <a:rPr lang="en-US" altLang="en-US" dirty="0" smtClean="0">
                <a:latin typeface="Arial" pitchFamily="34" charset="0"/>
                <a:cs typeface="Arial" pitchFamily="34" charset="0"/>
              </a:rPr>
              <a:t>?</a:t>
            </a:r>
          </a:p>
          <a:p>
            <a:pPr marL="0" indent="0" eaLnBrk="1" hangingPunct="1">
              <a:lnSpc>
                <a:spcPct val="80000"/>
              </a:lnSpc>
              <a:spcBef>
                <a:spcPct val="10000"/>
              </a:spcBef>
              <a:buFont typeface="Arial" panose="020B0604020202020204" pitchFamily="34" charset="0"/>
              <a:buNone/>
            </a:pPr>
            <a:endParaRPr lang="en-US" altLang="en-US" dirty="0" smtClean="0">
              <a:latin typeface="Helvetica"/>
              <a:cs typeface="Arial" pitchFamily="34" charset="0"/>
            </a:endParaRPr>
          </a:p>
          <a:p>
            <a:pPr marL="0" indent="0" eaLnBrk="1" hangingPunct="1">
              <a:lnSpc>
                <a:spcPct val="80000"/>
              </a:lnSpc>
              <a:spcBef>
                <a:spcPct val="10000"/>
              </a:spcBef>
              <a:buFont typeface="Arial" panose="020B0604020202020204" pitchFamily="34" charset="0"/>
              <a:buNone/>
            </a:pPr>
            <a:r>
              <a:rPr lang="en-US" altLang="en-US" dirty="0" smtClean="0">
                <a:latin typeface="Helvetica"/>
                <a:cs typeface="Arial" pitchFamily="34" charset="0"/>
              </a:rPr>
              <a:t>Improve Operations</a:t>
            </a:r>
          </a:p>
          <a:p>
            <a:pPr marL="171450" indent="-171450" eaLnBrk="1" hangingPunct="1">
              <a:lnSpc>
                <a:spcPct val="80000"/>
              </a:lnSpc>
              <a:spcBef>
                <a:spcPct val="10000"/>
              </a:spcBef>
              <a:buFont typeface="Arial" panose="020B0604020202020204" pitchFamily="34" charset="0"/>
              <a:buChar char="•"/>
            </a:pPr>
            <a:r>
              <a:rPr lang="en-US" altLang="en-US" dirty="0" smtClean="0">
                <a:latin typeface="Helvetica"/>
                <a:cs typeface="Arial" pitchFamily="34" charset="0"/>
              </a:rPr>
              <a:t>How do I empower employees to act as best customer advisor anytime anywhere?</a:t>
            </a:r>
          </a:p>
          <a:p>
            <a:pPr marL="171450" indent="-171450" eaLnBrk="1" hangingPunct="1">
              <a:lnSpc>
                <a:spcPct val="80000"/>
              </a:lnSpc>
              <a:spcBef>
                <a:spcPct val="10000"/>
              </a:spcBef>
              <a:buFont typeface="Arial" panose="020B0604020202020204" pitchFamily="34" charset="0"/>
              <a:buChar char="•"/>
            </a:pPr>
            <a:r>
              <a:rPr lang="en-US" altLang="en-US" dirty="0" smtClean="0">
                <a:latin typeface="Helvetica"/>
                <a:cs typeface="Arial" pitchFamily="34" charset="0"/>
              </a:rPr>
              <a:t>How do I enable an agile supply chain to optimize inventory investment across channels?</a:t>
            </a:r>
          </a:p>
          <a:p>
            <a:pPr marL="171450" indent="-171450" eaLnBrk="1" hangingPunct="1">
              <a:lnSpc>
                <a:spcPct val="80000"/>
              </a:lnSpc>
              <a:spcBef>
                <a:spcPct val="10000"/>
              </a:spcBef>
              <a:buFont typeface="Arial" panose="020B0604020202020204" pitchFamily="34" charset="0"/>
              <a:buChar char="•"/>
            </a:pPr>
            <a:r>
              <a:rPr lang="en-US" altLang="en-US" dirty="0" smtClean="0">
                <a:latin typeface="Helvetica"/>
                <a:cs typeface="Arial" pitchFamily="34" charset="0"/>
              </a:rPr>
              <a:t>How do I consistently monitor supply chain execution to operational strategic plans from supplier to consumer?</a:t>
            </a:r>
          </a:p>
          <a:p>
            <a:pPr eaLnBrk="1" hangingPunct="1">
              <a:lnSpc>
                <a:spcPct val="80000"/>
              </a:lnSpc>
              <a:spcBef>
                <a:spcPct val="10000"/>
              </a:spcBef>
            </a:pPr>
            <a:endParaRPr lang="en-US" altLang="en-US" dirty="0" smtClean="0">
              <a:latin typeface="Helvetica"/>
              <a:cs typeface="Arial" pitchFamily="34" charset="0"/>
            </a:endParaRPr>
          </a:p>
          <a:p>
            <a:pPr eaLnBrk="1" hangingPunct="1">
              <a:lnSpc>
                <a:spcPct val="80000"/>
              </a:lnSpc>
              <a:spcBef>
                <a:spcPct val="10000"/>
              </a:spcBef>
            </a:pPr>
            <a:endParaRPr lang="en-US" altLang="en-US" dirty="0" smtClean="0">
              <a:latin typeface="Helvetica"/>
              <a:cs typeface="Arial" pitchFamily="34" charset="0"/>
            </a:endParaRPr>
          </a:p>
          <a:p>
            <a:pPr eaLnBrk="1" hangingPunct="1">
              <a:lnSpc>
                <a:spcPct val="90000"/>
              </a:lnSpc>
            </a:pPr>
            <a:endParaRPr lang="en-US" altLang="en-US" dirty="0" smtClean="0">
              <a:latin typeface="Arial" pitchFamily="34" charset="0"/>
              <a:cs typeface="Arial" pitchFamily="34" charset="0"/>
            </a:endParaRPr>
          </a:p>
          <a:p>
            <a:endParaRPr lang="en-US" dirty="0"/>
          </a:p>
        </p:txBody>
      </p:sp>
      <p:sp>
        <p:nvSpPr>
          <p:cNvPr id="4" name="Slide Number Placeholder 3"/>
          <p:cNvSpPr>
            <a:spLocks noGrp="1"/>
          </p:cNvSpPr>
          <p:nvPr>
            <p:ph type="sldNum" sz="quarter" idx="10"/>
          </p:nvPr>
        </p:nvSpPr>
        <p:spPr/>
        <p:txBody>
          <a:bodyPr/>
          <a:lstStyle/>
          <a:p>
            <a:pPr>
              <a:defRPr/>
            </a:pPr>
            <a:fld id="{5C5392FB-7279-47E3-823C-C5EA98328C0D}" type="slidenum">
              <a:rPr lang="en-US" altLang="en-US" smtClean="0"/>
              <a:pPr>
                <a:defRPr/>
              </a:pPr>
              <a:t>7</a:t>
            </a:fld>
            <a:endParaRPr lang="en-US" altLang="en-US" dirty="0"/>
          </a:p>
        </p:txBody>
      </p:sp>
    </p:spTree>
    <p:extLst>
      <p:ext uri="{BB962C8B-B14F-4D97-AF65-F5344CB8AC3E}">
        <p14:creationId xmlns:p14="http://schemas.microsoft.com/office/powerpoint/2010/main" val="17415227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pPr marL="0" marR="0" indent="0" algn="l" defTabSz="604838"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anose="020B0604020202020204" pitchFamily="34" charset="0"/>
                <a:ea typeface="+mn-ea"/>
                <a:cs typeface="Arial" panose="020B0604020202020204" pitchFamily="34" charset="0"/>
              </a:rPr>
              <a:t>Becoming a mobile enterprise is about re-imagining your business around constantly connected customers and employees. </a:t>
            </a:r>
            <a:r>
              <a:rPr lang="en-US" altLang="ja-JP" sz="1200" dirty="0" smtClean="0">
                <a:latin typeface="Times New Roman" pitchFamily="18" charset="0"/>
              </a:rPr>
              <a:t>Mobile devices have transcended from being a consumer only device, to one that is empowering enterprise workforce to execute their day to day activities anytime anywhere. Mobile devices are now beginning to become an essential component of enterprises in all industries as they try to improve internal processes, reach out to customers more effectively, reduce costs and increase sales</a:t>
            </a:r>
          </a:p>
          <a:p>
            <a:endParaRPr lang="en-US" altLang="en-US" dirty="0" smtClean="0">
              <a:latin typeface="Arial" charset="0"/>
            </a:endParaRPr>
          </a:p>
          <a:p>
            <a:r>
              <a:rPr lang="en-US" altLang="en-US" dirty="0" smtClean="0">
                <a:latin typeface="Arial" charset="0"/>
              </a:rPr>
              <a:t>Mobile is the universal sensor.  It is with most of us 100% of the time and is the primary means we use to interact with our employers, our customers, our family and our friends. These interactions inherently become transactions.  Whether shopping, purchasing, searching for or providing information, collaborating or seeking service, mobile enabled people and objects are seeking not simply to connect, but to complete tasks when, where and how they wish. </a:t>
            </a:r>
          </a:p>
          <a:p>
            <a:endParaRPr lang="en-US" altLang="en-US" dirty="0" smtClean="0">
              <a:latin typeface="Arial" charset="0"/>
            </a:endParaRPr>
          </a:p>
          <a:p>
            <a:r>
              <a:rPr lang="en-US" altLang="en-US" dirty="0" smtClean="0">
                <a:latin typeface="Arial" charset="0"/>
              </a:rPr>
              <a:t>But market data shows many times the mobile experience does not meet expectations in how we wish to interact. Thus, the mobile experience must transcend any single device to accommodate multiple screens and touch points and attention to detail on design and usability is paramount. </a:t>
            </a:r>
          </a:p>
          <a:p>
            <a:endParaRPr lang="en-US" altLang="en-US" dirty="0" smtClean="0">
              <a:latin typeface="Arial" charset="0"/>
            </a:endParaRPr>
          </a:p>
          <a:p>
            <a:r>
              <a:rPr lang="en-US" altLang="en-US" dirty="0" smtClean="0">
                <a:latin typeface="Arial" charset="0"/>
              </a:rPr>
              <a:t>As consumers interact they are creating vast streams of data that, with the right analytics, can teach us things about their behavior and their preferences that we could not learn in any other way enabling us to optimize the mobile experience.</a:t>
            </a:r>
          </a:p>
          <a:p>
            <a:endParaRPr lang="en-US" altLang="en-US" dirty="0" smtClean="0">
              <a:latin typeface="Arial" charset="0"/>
            </a:endParaRPr>
          </a:p>
          <a:p>
            <a:r>
              <a:rPr lang="en-US" altLang="en-US" dirty="0" smtClean="0">
                <a:latin typeface="Arial" charset="0"/>
              </a:rPr>
              <a:t>Data generated doesn’t just come from devices like phones and tablets. The ability to tag things, sense things, power things and shrink things has extended mobility beyond people to nearly every other type of object on the planet.  We are becoming more instrumented, interconnected and intelligent than ever before, and mobile is right at the center of that story and will fundamentally change the way the world works.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eaLnBrk="1" hangingPunct="1"/>
            <a:endParaRPr lang="en-US" altLang="en-US" dirty="0" smtClean="0">
              <a:latin typeface="Arial" pitchFamily="34" charset="0"/>
              <a:cs typeface="Arial" pitchFamily="34" charset="0"/>
            </a:endParaRPr>
          </a:p>
          <a:p>
            <a:endParaRPr lang="en-US" dirty="0"/>
          </a:p>
        </p:txBody>
      </p:sp>
      <p:sp>
        <p:nvSpPr>
          <p:cNvPr id="4" name="Slide Number Placeholder 3"/>
          <p:cNvSpPr>
            <a:spLocks noGrp="1"/>
          </p:cNvSpPr>
          <p:nvPr>
            <p:ph type="sldNum" sz="quarter" idx="10"/>
          </p:nvPr>
        </p:nvSpPr>
        <p:spPr/>
        <p:txBody>
          <a:bodyPr/>
          <a:lstStyle/>
          <a:p>
            <a:pPr>
              <a:defRPr/>
            </a:pPr>
            <a:fld id="{5C5392FB-7279-47E3-823C-C5EA98328C0D}" type="slidenum">
              <a:rPr lang="en-US" altLang="en-US" smtClean="0"/>
              <a:pPr>
                <a:defRPr/>
              </a:pPr>
              <a:t>8</a:t>
            </a:fld>
            <a:endParaRPr lang="en-US" altLang="en-US" dirty="0"/>
          </a:p>
        </p:txBody>
      </p:sp>
    </p:spTree>
    <p:extLst>
      <p:ext uri="{BB962C8B-B14F-4D97-AF65-F5344CB8AC3E}">
        <p14:creationId xmlns:p14="http://schemas.microsoft.com/office/powerpoint/2010/main" val="18053596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anose="020B0604020202020204" pitchFamily="34" charset="0"/>
                <a:ea typeface="+mn-ea"/>
                <a:cs typeface="Arial" panose="020B0604020202020204" pitchFamily="34" charset="0"/>
              </a:rPr>
              <a:t>The speed of mobile adoption dictates transformational innovation rather than incremental innovation. By extending existing enterprise applications onto a mobile platform, your business can capitalize on its existing investment without the need to develop an entirely new solution to support mobile services.   </a:t>
            </a:r>
            <a:endParaRPr lang="en-US" altLang="en-US" dirty="0" smtClean="0">
              <a:latin typeface="Arial" pitchFamily="34" charset="0"/>
              <a:cs typeface="Arial" pitchFamily="34" charset="0"/>
            </a:endParaRPr>
          </a:p>
          <a:p>
            <a:endParaRPr lang="en-US" dirty="0"/>
          </a:p>
        </p:txBody>
      </p:sp>
      <p:sp>
        <p:nvSpPr>
          <p:cNvPr id="4" name="Slide Number Placeholder 3"/>
          <p:cNvSpPr>
            <a:spLocks noGrp="1"/>
          </p:cNvSpPr>
          <p:nvPr>
            <p:ph type="sldNum" sz="quarter" idx="10"/>
          </p:nvPr>
        </p:nvSpPr>
        <p:spPr/>
        <p:txBody>
          <a:bodyPr/>
          <a:lstStyle/>
          <a:p>
            <a:pPr>
              <a:defRPr/>
            </a:pPr>
            <a:fld id="{5C5392FB-7279-47E3-823C-C5EA98328C0D}" type="slidenum">
              <a:rPr lang="en-US" altLang="en-US" smtClean="0"/>
              <a:pPr>
                <a:defRPr/>
              </a:pPr>
              <a:t>9</a:t>
            </a:fld>
            <a:endParaRPr lang="en-US" altLang="en-US"/>
          </a:p>
        </p:txBody>
      </p:sp>
    </p:spTree>
    <p:extLst>
      <p:ext uri="{BB962C8B-B14F-4D97-AF65-F5344CB8AC3E}">
        <p14:creationId xmlns:p14="http://schemas.microsoft.com/office/powerpoint/2010/main" val="24264684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Arial" panose="020B0604020202020204" pitchFamily="34" charset="0"/>
                <a:ea typeface="+mn-ea"/>
                <a:cs typeface="Arial" panose="020B0604020202020204" pitchFamily="34" charset="0"/>
              </a:rPr>
              <a:t>The power of z Systems is being always on, because customers are always on—using mobile in real time, at all times.  </a:t>
            </a:r>
            <a:r>
              <a:rPr lang="en-US" i="1" dirty="0" smtClean="0"/>
              <a:t>z</a:t>
            </a:r>
            <a:r>
              <a:rPr lang="en-US" i="1" baseline="0" dirty="0" smtClean="0"/>
              <a:t> Systems is the</a:t>
            </a:r>
            <a:r>
              <a:rPr lang="en-US" i="1" dirty="0" smtClean="0"/>
              <a:t> world</a:t>
            </a:r>
            <a:r>
              <a:rPr lang="ja-JP" altLang="en-US" i="1" dirty="0" smtClean="0"/>
              <a:t>’</a:t>
            </a:r>
            <a:r>
              <a:rPr lang="en-US" altLang="ja-JP" i="1" dirty="0" smtClean="0"/>
              <a:t>s premier data and transaction engine for the </a:t>
            </a:r>
            <a:r>
              <a:rPr lang="en-US" altLang="ja-JP" i="1" u="sng" dirty="0" smtClean="0"/>
              <a:t>mobil</a:t>
            </a:r>
            <a:r>
              <a:rPr lang="en-US" altLang="ja-JP" i="1" dirty="0" smtClean="0"/>
              <a:t>e generation  - </a:t>
            </a:r>
            <a:r>
              <a:rPr lang="en-US" altLang="ja-JP" dirty="0" smtClean="0"/>
              <a:t>the new mobile generation impacts the volume of transactions and the requirements to always be on as well as to deliver transactions securely at lightning speeds.  But</a:t>
            </a:r>
            <a:r>
              <a:rPr lang="en-US" altLang="ja-JP" baseline="0" dirty="0" smtClean="0"/>
              <a:t> mainframe customers have a crucial </a:t>
            </a:r>
            <a:r>
              <a:rPr lang="en-US" sz="1200" kern="1200" dirty="0" smtClean="0">
                <a:solidFill>
                  <a:schemeClr val="tx1"/>
                </a:solidFill>
                <a:effectLst/>
                <a:latin typeface="Arial" panose="020B0604020202020204" pitchFamily="34" charset="0"/>
                <a:ea typeface="+mn-ea"/>
                <a:cs typeface="Arial" panose="020B0604020202020204" pitchFamily="34" charset="0"/>
              </a:rPr>
              <a:t>head start, and can embrace mobile with speed by extending existing enterprise applications onto a mobile platform</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Arial" panose="020B0604020202020204" pitchFamily="34" charset="0"/>
              <a:ea typeface="+mn-ea"/>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Arial" panose="020B0604020202020204" pitchFamily="34" charset="0"/>
                <a:ea typeface="+mn-ea"/>
                <a:cs typeface="Arial" panose="020B0604020202020204" pitchFamily="34" charset="0"/>
              </a:rPr>
              <a:t>But the role of z Systems is not just as a key system of record. Mobile applications too will find a secure and scalable home on the mainframe. IBM MobileFirst Platform is a powerful development and execution environment for mobile applications that can now use server-side </a:t>
            </a:r>
            <a:r>
              <a:rPr lang="en-US" sz="1200" kern="1200" dirty="0" err="1" smtClean="0">
                <a:solidFill>
                  <a:schemeClr val="tx1"/>
                </a:solidFill>
                <a:effectLst/>
                <a:latin typeface="Arial" panose="020B0604020202020204" pitchFamily="34" charset="0"/>
                <a:ea typeface="+mn-ea"/>
                <a:cs typeface="Arial" panose="020B0604020202020204" pitchFamily="34" charset="0"/>
              </a:rPr>
              <a:t>Javascript</a:t>
            </a:r>
            <a:r>
              <a:rPr lang="en-US" sz="1200" kern="1200" dirty="0" smtClean="0">
                <a:solidFill>
                  <a:schemeClr val="tx1"/>
                </a:solidFill>
                <a:effectLst/>
                <a:latin typeface="Arial" panose="020B0604020202020204" pitchFamily="34" charset="0"/>
                <a:ea typeface="+mn-ea"/>
                <a:cs typeface="Arial" panose="020B0604020202020204" pitchFamily="34" charset="0"/>
              </a:rPr>
              <a:t> with our Node.js support. IBM recently announced MobileFirst Solutions for iOS and MobileFirst Platform for iOS that provide pre-built mobile applications, ready for clients to customize. The mainframe can host those mobile applications for 16 percent lower cost per transaction and 36 percent better response time than x86 Linux.</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Arial" panose="020B0604020202020204" pitchFamily="34" charset="0"/>
              <a:ea typeface="+mn-ea"/>
              <a:cs typeface="Arial" panose="020B0604020202020204" pitchFamily="34" charset="0"/>
            </a:endParaRPr>
          </a:p>
          <a:p>
            <a:r>
              <a:rPr lang="en-US" sz="1200" kern="1200" dirty="0" smtClean="0">
                <a:solidFill>
                  <a:schemeClr val="tx1"/>
                </a:solidFill>
                <a:effectLst/>
                <a:latin typeface="Arial" panose="020B0604020202020204" pitchFamily="34" charset="0"/>
                <a:ea typeface="+mn-ea"/>
                <a:cs typeface="Arial" panose="020B0604020202020204" pitchFamily="34" charset="0"/>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Arial" panose="020B0604020202020204" pitchFamily="34" charset="0"/>
                <a:ea typeface="+mn-ea"/>
                <a:cs typeface="Arial" panose="020B0604020202020204" pitchFamily="34" charset="0"/>
              </a:rPr>
              <a:t> </a:t>
            </a:r>
            <a:endParaRPr lang="en-US" altLang="en-US" dirty="0" smtClean="0">
              <a:latin typeface="Arial" pitchFamily="34" charset="0"/>
              <a:cs typeface="Arial" pitchFamily="34" charset="0"/>
            </a:endParaRPr>
          </a:p>
          <a:p>
            <a:endParaRPr lang="en-US" dirty="0"/>
          </a:p>
        </p:txBody>
      </p:sp>
      <p:sp>
        <p:nvSpPr>
          <p:cNvPr id="4" name="Slide Number Placeholder 3"/>
          <p:cNvSpPr>
            <a:spLocks noGrp="1"/>
          </p:cNvSpPr>
          <p:nvPr>
            <p:ph type="sldNum" sz="quarter" idx="10"/>
          </p:nvPr>
        </p:nvSpPr>
        <p:spPr/>
        <p:txBody>
          <a:bodyPr/>
          <a:lstStyle/>
          <a:p>
            <a:pPr>
              <a:defRPr/>
            </a:pPr>
            <a:fld id="{5C5392FB-7279-47E3-823C-C5EA98328C0D}" type="slidenum">
              <a:rPr lang="en-US" altLang="en-US" smtClean="0"/>
              <a:pPr>
                <a:defRPr/>
              </a:pPr>
              <a:t>10</a:t>
            </a:fld>
            <a:endParaRPr lang="en-US" altLang="en-US"/>
          </a:p>
        </p:txBody>
      </p:sp>
    </p:spTree>
    <p:extLst>
      <p:ext uri="{BB962C8B-B14F-4D97-AF65-F5344CB8AC3E}">
        <p14:creationId xmlns:p14="http://schemas.microsoft.com/office/powerpoint/2010/main" val="37170390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3" descr="PPT_0003_Z_Primary.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4638" y="3671888"/>
            <a:ext cx="8585200" cy="223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6"/>
          <p:cNvSpPr>
            <a:spLocks noChangeArrowheads="1"/>
          </p:cNvSpPr>
          <p:nvPr/>
        </p:nvSpPr>
        <p:spPr bwMode="black">
          <a:xfrm>
            <a:off x="7589838" y="6537325"/>
            <a:ext cx="1371600" cy="184150"/>
          </a:xfrm>
          <a:prstGeom prst="rect">
            <a:avLst/>
          </a:prstGeom>
          <a:noFill/>
          <a:ln>
            <a:noFill/>
          </a:ln>
          <a:extLst/>
        </p:spPr>
        <p:txBody>
          <a:bodyPr lIns="92075" tIns="46038" rIns="92075" bIns="46038"/>
          <a:lstStyle>
            <a:lvl1pPr>
              <a:defRPr b="1" baseline="50000">
                <a:solidFill>
                  <a:schemeClr val="tx1"/>
                </a:solidFill>
                <a:latin typeface="Arial" panose="020B0604020202020204" pitchFamily="34" charset="0"/>
                <a:ea typeface="MS PGothic" panose="020B0600070205080204" pitchFamily="34" charset="-128"/>
              </a:defRPr>
            </a:lvl1pPr>
            <a:lvl2pPr marL="742950" indent="-285750">
              <a:defRPr b="1" baseline="50000">
                <a:solidFill>
                  <a:schemeClr val="tx1"/>
                </a:solidFill>
                <a:latin typeface="Arial" panose="020B0604020202020204" pitchFamily="34" charset="0"/>
                <a:ea typeface="MS PGothic" panose="020B0600070205080204" pitchFamily="34" charset="-128"/>
              </a:defRPr>
            </a:lvl2pPr>
            <a:lvl3pPr marL="1143000" indent="-228600">
              <a:defRPr b="1" baseline="50000">
                <a:solidFill>
                  <a:schemeClr val="tx1"/>
                </a:solidFill>
                <a:latin typeface="Arial" panose="020B0604020202020204" pitchFamily="34" charset="0"/>
                <a:ea typeface="MS PGothic" panose="020B0600070205080204" pitchFamily="34" charset="-128"/>
              </a:defRPr>
            </a:lvl3pPr>
            <a:lvl4pPr marL="1600200" indent="-228600">
              <a:defRPr b="1" baseline="50000">
                <a:solidFill>
                  <a:schemeClr val="tx1"/>
                </a:solidFill>
                <a:latin typeface="Arial" panose="020B0604020202020204" pitchFamily="34" charset="0"/>
                <a:ea typeface="MS PGothic" panose="020B0600070205080204" pitchFamily="34" charset="-128"/>
              </a:defRPr>
            </a:lvl4pPr>
            <a:lvl5pPr marL="2057400" indent="-228600">
              <a:defRPr b="1" baseline="50000">
                <a:solidFill>
                  <a:schemeClr val="tx1"/>
                </a:solidFill>
                <a:latin typeface="Arial" panose="020B0604020202020204" pitchFamily="34" charset="0"/>
                <a:ea typeface="MS PGothic" panose="020B0600070205080204" pitchFamily="34" charset="-128"/>
              </a:defRPr>
            </a:lvl5pPr>
            <a:lvl6pPr marL="2514600" indent="-228600" fontAlgn="base">
              <a:spcBef>
                <a:spcPct val="0"/>
              </a:spcBef>
              <a:spcAft>
                <a:spcPct val="0"/>
              </a:spcAft>
              <a:defRPr b="1" baseline="50000">
                <a:solidFill>
                  <a:schemeClr val="tx1"/>
                </a:solidFill>
                <a:latin typeface="Arial" panose="020B0604020202020204" pitchFamily="34" charset="0"/>
                <a:ea typeface="MS PGothic" panose="020B0600070205080204" pitchFamily="34" charset="-128"/>
              </a:defRPr>
            </a:lvl6pPr>
            <a:lvl7pPr marL="2971800" indent="-228600" fontAlgn="base">
              <a:spcBef>
                <a:spcPct val="0"/>
              </a:spcBef>
              <a:spcAft>
                <a:spcPct val="0"/>
              </a:spcAft>
              <a:defRPr b="1" baseline="50000">
                <a:solidFill>
                  <a:schemeClr val="tx1"/>
                </a:solidFill>
                <a:latin typeface="Arial" panose="020B0604020202020204" pitchFamily="34" charset="0"/>
                <a:ea typeface="MS PGothic" panose="020B0600070205080204" pitchFamily="34" charset="-128"/>
              </a:defRPr>
            </a:lvl7pPr>
            <a:lvl8pPr marL="3429000" indent="-228600" fontAlgn="base">
              <a:spcBef>
                <a:spcPct val="0"/>
              </a:spcBef>
              <a:spcAft>
                <a:spcPct val="0"/>
              </a:spcAft>
              <a:defRPr b="1" baseline="50000">
                <a:solidFill>
                  <a:schemeClr val="tx1"/>
                </a:solidFill>
                <a:latin typeface="Arial" panose="020B0604020202020204" pitchFamily="34" charset="0"/>
                <a:ea typeface="MS PGothic" panose="020B0600070205080204" pitchFamily="34" charset="-128"/>
              </a:defRPr>
            </a:lvl8pPr>
            <a:lvl9pPr marL="3886200" indent="-228600" fontAlgn="base">
              <a:spcBef>
                <a:spcPct val="0"/>
              </a:spcBef>
              <a:spcAft>
                <a:spcPct val="0"/>
              </a:spcAft>
              <a:defRPr b="1" baseline="50000">
                <a:solidFill>
                  <a:schemeClr val="tx1"/>
                </a:solidFill>
                <a:latin typeface="Arial" panose="020B0604020202020204" pitchFamily="34" charset="0"/>
                <a:ea typeface="MS PGothic" panose="020B0600070205080204" pitchFamily="34" charset="-128"/>
              </a:defRPr>
            </a:lvl9pPr>
          </a:lstStyle>
          <a:p>
            <a:pPr algn="r" eaLnBrk="1" hangingPunct="1">
              <a:defRPr/>
            </a:pPr>
            <a:r>
              <a:rPr lang="en-US" sz="800" b="0" baseline="0" dirty="0" smtClean="0"/>
              <a:t>© 2015 IBM Corporation</a:t>
            </a:r>
          </a:p>
          <a:p>
            <a:pPr algn="r" eaLnBrk="1" hangingPunct="1">
              <a:defRPr/>
            </a:pPr>
            <a:r>
              <a:rPr lang="en-US" sz="800" b="0" baseline="0" dirty="0" smtClean="0"/>
              <a:t>All rights reserved</a:t>
            </a:r>
            <a:endParaRPr lang="en-US" sz="1800" b="0" baseline="0" dirty="0" smtClean="0"/>
          </a:p>
        </p:txBody>
      </p:sp>
      <p:sp>
        <p:nvSpPr>
          <p:cNvPr id="6" name="Line 4"/>
          <p:cNvSpPr>
            <a:spLocks noChangeShapeType="1"/>
          </p:cNvSpPr>
          <p:nvPr/>
        </p:nvSpPr>
        <p:spPr bwMode="auto">
          <a:xfrm flipV="1">
            <a:off x="274638" y="1050925"/>
            <a:ext cx="85947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7" name="Picture 1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89838" y="611188"/>
            <a:ext cx="1309687"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46"/>
          <p:cNvSpPr txBox="1">
            <a:spLocks noChangeArrowheads="1"/>
          </p:cNvSpPr>
          <p:nvPr/>
        </p:nvSpPr>
        <p:spPr bwMode="auto">
          <a:xfrm>
            <a:off x="279400" y="828675"/>
            <a:ext cx="3395663" cy="184150"/>
          </a:xfrm>
          <a:prstGeom prst="rect">
            <a:avLst/>
          </a:prstGeom>
          <a:noFill/>
          <a:ln w="9525">
            <a:noFill/>
            <a:miter lim="800000"/>
            <a:headEnd/>
            <a:tailEnd/>
          </a:ln>
        </p:spPr>
        <p:txBody>
          <a:bodyPr lIns="0" tIns="0" rIns="0" bIns="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Aft>
                <a:spcPts val="900"/>
              </a:spcAft>
              <a:defRPr/>
            </a:pPr>
            <a:r>
              <a:rPr lang="en-US" sz="1200" dirty="0">
                <a:solidFill>
                  <a:srgbClr val="000000"/>
                </a:solidFill>
                <a:ea typeface="Geneva"/>
                <a:cs typeface="Geneva"/>
              </a:rPr>
              <a:t>Advanced Top Gun: Winning with </a:t>
            </a:r>
            <a:r>
              <a:rPr lang="en-US" sz="1200" dirty="0" smtClean="0">
                <a:solidFill>
                  <a:srgbClr val="000000"/>
                </a:solidFill>
                <a:ea typeface="Geneva"/>
                <a:cs typeface="Geneva"/>
              </a:rPr>
              <a:t>z Systems</a:t>
            </a:r>
            <a:endParaRPr lang="en-US" sz="900" baseline="30000" dirty="0">
              <a:solidFill>
                <a:srgbClr val="000000"/>
              </a:solidFill>
              <a:ea typeface="Geneva"/>
              <a:cs typeface="Arial Unicode MS" panose="020B0604020202020204" pitchFamily="34" charset="-128"/>
            </a:endParaRPr>
          </a:p>
        </p:txBody>
      </p:sp>
      <p:sp>
        <p:nvSpPr>
          <p:cNvPr id="244739" name="Rectangle 3"/>
          <p:cNvSpPr>
            <a:spLocks noGrp="1" noChangeArrowheads="1"/>
          </p:cNvSpPr>
          <p:nvPr>
            <p:ph type="subTitle" idx="1"/>
          </p:nvPr>
        </p:nvSpPr>
        <p:spPr>
          <a:xfrm>
            <a:off x="182563" y="2971800"/>
            <a:ext cx="6310312" cy="549275"/>
          </a:xfrm>
        </p:spPr>
        <p:txBody>
          <a:bodyPr/>
          <a:lstStyle>
            <a:lvl1pPr marL="0" indent="0">
              <a:buFont typeface="Wingdings" panose="05000000000000000000" pitchFamily="2" charset="2"/>
              <a:buNone/>
              <a:defRPr>
                <a:solidFill>
                  <a:schemeClr val="accent1"/>
                </a:solidFill>
              </a:defRPr>
            </a:lvl1pPr>
          </a:lstStyle>
          <a:p>
            <a:pPr lvl="0"/>
            <a:r>
              <a:rPr lang="en-US" noProof="0" smtClean="0"/>
              <a:t>Click to edit Master subtitle style</a:t>
            </a:r>
          </a:p>
        </p:txBody>
      </p:sp>
      <p:sp>
        <p:nvSpPr>
          <p:cNvPr id="244742" name="Rectangle 13"/>
          <p:cNvSpPr>
            <a:spLocks noGrp="1" noChangeArrowheads="1"/>
          </p:cNvSpPr>
          <p:nvPr>
            <p:ph type="ctrTitle"/>
          </p:nvPr>
        </p:nvSpPr>
        <p:spPr>
          <a:xfrm>
            <a:off x="182563" y="1303338"/>
            <a:ext cx="8686800" cy="1470025"/>
          </a:xfrm>
        </p:spPr>
        <p:txBody>
          <a:bodyPr/>
          <a:lstStyle>
            <a:lvl1pPr>
              <a:defRPr sz="3500">
                <a:solidFill>
                  <a:schemeClr val="tx1"/>
                </a:solidFill>
              </a:defRPr>
            </a:lvl1pPr>
          </a:lstStyle>
          <a:p>
            <a:pPr lvl="0"/>
            <a:r>
              <a:rPr lang="en-US" noProof="0" smtClean="0"/>
              <a:t>Click to edit Master title style</a:t>
            </a:r>
          </a:p>
        </p:txBody>
      </p:sp>
      <p:sp>
        <p:nvSpPr>
          <p:cNvPr id="9" name="Rectangle 8"/>
          <p:cNvSpPr>
            <a:spLocks noGrp="1" noChangeArrowheads="1"/>
          </p:cNvSpPr>
          <p:nvPr>
            <p:ph type="ftr" sz="quarter" idx="10"/>
          </p:nvPr>
        </p:nvSpPr>
        <p:spPr>
          <a:xfrm>
            <a:off x="3124200" y="6245225"/>
            <a:ext cx="2895600" cy="476250"/>
          </a:xfrm>
        </p:spPr>
        <p:txBody>
          <a:bodyPr/>
          <a:lstStyle>
            <a:lvl1pPr>
              <a:defRPr/>
            </a:lvl1pPr>
          </a:lstStyle>
          <a:p>
            <a:pPr>
              <a:defRPr/>
            </a:pPr>
            <a:endParaRPr lang="en-US"/>
          </a:p>
        </p:txBody>
      </p:sp>
    </p:spTree>
    <p:extLst>
      <p:ext uri="{BB962C8B-B14F-4D97-AF65-F5344CB8AC3E}">
        <p14:creationId xmlns:p14="http://schemas.microsoft.com/office/powerpoint/2010/main" val="33299827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sldNum" sz="quarter" idx="10"/>
          </p:nvPr>
        </p:nvSpPr>
        <p:spPr>
          <a:ln/>
        </p:spPr>
        <p:txBody>
          <a:bodyPr/>
          <a:lstStyle>
            <a:lvl1pPr>
              <a:defRPr/>
            </a:lvl1pPr>
          </a:lstStyle>
          <a:p>
            <a:pPr>
              <a:defRPr/>
            </a:pPr>
            <a:fld id="{B083108E-2F2C-4461-98D2-E07C554A8D31}" type="slidenum">
              <a:rPr lang="en-US" altLang="en-US"/>
              <a:pPr>
                <a:defRPr/>
              </a:pPr>
              <a:t>‹#›</a:t>
            </a:fld>
            <a:endParaRPr lang="en-US" altLang="en-US"/>
          </a:p>
        </p:txBody>
      </p:sp>
      <p:sp>
        <p:nvSpPr>
          <p:cNvPr id="5" name="Rectangle 8"/>
          <p:cNvSpPr>
            <a:spLocks noGrp="1" noChangeArrowheads="1"/>
          </p:cNvSpPr>
          <p:nvPr>
            <p:ph type="ftr" sz="quarter" idx="11"/>
          </p:nvPr>
        </p:nvSpPr>
        <p:spPr>
          <a:ln/>
        </p:spPr>
        <p:txBody>
          <a:bodyPr/>
          <a:lstStyle>
            <a:lvl1pPr>
              <a:defRPr/>
            </a:lvl1pPr>
          </a:lstStyle>
          <a:p>
            <a:pPr>
              <a:defRPr/>
            </a:pPr>
            <a:endParaRPr lang="en-US"/>
          </a:p>
        </p:txBody>
      </p:sp>
      <p:sp>
        <p:nvSpPr>
          <p:cNvPr id="6" name="Rectangle 9"/>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5497635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7663" y="593725"/>
            <a:ext cx="2171700" cy="58912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82563" y="593725"/>
            <a:ext cx="6362700" cy="58912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sldNum" sz="quarter" idx="10"/>
          </p:nvPr>
        </p:nvSpPr>
        <p:spPr>
          <a:ln/>
        </p:spPr>
        <p:txBody>
          <a:bodyPr/>
          <a:lstStyle>
            <a:lvl1pPr>
              <a:defRPr/>
            </a:lvl1pPr>
          </a:lstStyle>
          <a:p>
            <a:pPr>
              <a:defRPr/>
            </a:pPr>
            <a:fld id="{0BE5181E-8182-41BE-8544-17A689E10B02}" type="slidenum">
              <a:rPr lang="en-US" altLang="en-US"/>
              <a:pPr>
                <a:defRPr/>
              </a:pPr>
              <a:t>‹#›</a:t>
            </a:fld>
            <a:endParaRPr lang="en-US" altLang="en-US"/>
          </a:p>
        </p:txBody>
      </p:sp>
      <p:sp>
        <p:nvSpPr>
          <p:cNvPr id="5" name="Rectangle 8"/>
          <p:cNvSpPr>
            <a:spLocks noGrp="1" noChangeArrowheads="1"/>
          </p:cNvSpPr>
          <p:nvPr>
            <p:ph type="ftr" sz="quarter" idx="11"/>
          </p:nvPr>
        </p:nvSpPr>
        <p:spPr>
          <a:ln/>
        </p:spPr>
        <p:txBody>
          <a:bodyPr/>
          <a:lstStyle>
            <a:lvl1pPr>
              <a:defRPr/>
            </a:lvl1pPr>
          </a:lstStyle>
          <a:p>
            <a:pPr>
              <a:defRPr/>
            </a:pPr>
            <a:endParaRPr lang="en-US"/>
          </a:p>
        </p:txBody>
      </p:sp>
      <p:sp>
        <p:nvSpPr>
          <p:cNvPr id="6" name="Rectangle 9"/>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0793594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04800" y="215900"/>
            <a:ext cx="8610600" cy="792163"/>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304800" y="1295400"/>
            <a:ext cx="8610600" cy="23383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304800" y="3786188"/>
            <a:ext cx="8610600" cy="23399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304800" y="6324600"/>
            <a:ext cx="2133600" cy="476250"/>
          </a:xfrm>
        </p:spPr>
        <p:txBody>
          <a:bodyPr/>
          <a:lstStyle>
            <a:lvl1pPr>
              <a:defRPr/>
            </a:lvl1pPr>
          </a:lstStyle>
          <a:p>
            <a:pPr>
              <a:defRPr/>
            </a:pPr>
            <a:endParaRPr lang="en-US"/>
          </a:p>
        </p:txBody>
      </p:sp>
      <p:sp>
        <p:nvSpPr>
          <p:cNvPr id="6" name="Footer Placeholder 5"/>
          <p:cNvSpPr>
            <a:spLocks noGrp="1"/>
          </p:cNvSpPr>
          <p:nvPr>
            <p:ph type="ftr" sz="quarter" idx="11"/>
          </p:nvPr>
        </p:nvSpPr>
        <p:spPr>
          <a:xfrm>
            <a:off x="2471738" y="6588125"/>
            <a:ext cx="4273550" cy="212725"/>
          </a:xfrm>
        </p:spPr>
        <p:txBody>
          <a:bodyPr/>
          <a:lstStyle>
            <a:lvl1pPr>
              <a:defRPr/>
            </a:lvl1pPr>
          </a:lstStyle>
          <a:p>
            <a:pPr>
              <a:defRPr/>
            </a:pPr>
            <a:endParaRPr lang="en-US"/>
          </a:p>
        </p:txBody>
      </p:sp>
      <p:sp>
        <p:nvSpPr>
          <p:cNvPr id="7" name="Slide Number Placeholder 6"/>
          <p:cNvSpPr>
            <a:spLocks noGrp="1"/>
          </p:cNvSpPr>
          <p:nvPr>
            <p:ph type="sldNum" sz="quarter" idx="12"/>
          </p:nvPr>
        </p:nvSpPr>
        <p:spPr>
          <a:xfrm>
            <a:off x="6781800" y="6600825"/>
            <a:ext cx="2133600" cy="180975"/>
          </a:xfrm>
        </p:spPr>
        <p:txBody>
          <a:bodyPr/>
          <a:lstStyle>
            <a:lvl1pPr>
              <a:defRPr smtClean="0"/>
            </a:lvl1pPr>
          </a:lstStyle>
          <a:p>
            <a:pPr>
              <a:defRPr/>
            </a:pPr>
            <a:fld id="{701A0318-F470-45EF-BD51-0F8349186860}" type="slidenum">
              <a:rPr lang="en-US" altLang="en-US"/>
              <a:pPr>
                <a:defRPr/>
              </a:pPr>
              <a:t>‹#›</a:t>
            </a:fld>
            <a:endParaRPr lang="en-US" altLang="en-US"/>
          </a:p>
        </p:txBody>
      </p:sp>
    </p:spTree>
    <p:extLst>
      <p:ext uri="{BB962C8B-B14F-4D97-AF65-F5344CB8AC3E}">
        <p14:creationId xmlns:p14="http://schemas.microsoft.com/office/powerpoint/2010/main" val="5810125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21510" name="Rectangle 6"/>
          <p:cNvSpPr>
            <a:spLocks noGrp="1" noChangeArrowheads="1"/>
          </p:cNvSpPr>
          <p:nvPr>
            <p:ph type="ctrTitle"/>
          </p:nvPr>
        </p:nvSpPr>
        <p:spPr>
          <a:xfrm>
            <a:off x="1371600" y="2286000"/>
            <a:ext cx="7239000" cy="1444625"/>
          </a:xfrm>
        </p:spPr>
        <p:txBody>
          <a:bodyPr/>
          <a:lstStyle>
            <a:lvl1pPr>
              <a:defRPr sz="4000"/>
            </a:lvl1pPr>
          </a:lstStyle>
          <a:p>
            <a:pPr lvl="0"/>
            <a:r>
              <a:rPr lang="en-US" noProof="0" smtClean="0"/>
              <a:t>Click to type vocabulary word</a:t>
            </a:r>
          </a:p>
        </p:txBody>
      </p:sp>
    </p:spTree>
    <p:extLst>
      <p:ext uri="{BB962C8B-B14F-4D97-AF65-F5344CB8AC3E}">
        <p14:creationId xmlns:p14="http://schemas.microsoft.com/office/powerpoint/2010/main" val="13018521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sldNum" sz="quarter" idx="10"/>
          </p:nvPr>
        </p:nvSpPr>
        <p:spPr>
          <a:ln/>
        </p:spPr>
        <p:txBody>
          <a:bodyPr/>
          <a:lstStyle>
            <a:lvl1pPr>
              <a:defRPr/>
            </a:lvl1pPr>
          </a:lstStyle>
          <a:p>
            <a:pPr>
              <a:defRPr/>
            </a:pPr>
            <a:fld id="{64AEB73C-C3E6-4D10-A987-9894AFCE1ECD}" type="slidenum">
              <a:rPr lang="en-US" altLang="en-US"/>
              <a:pPr>
                <a:defRPr/>
              </a:pPr>
              <a:t>‹#›</a:t>
            </a:fld>
            <a:endParaRPr lang="en-US" altLang="en-US"/>
          </a:p>
        </p:txBody>
      </p:sp>
      <p:sp>
        <p:nvSpPr>
          <p:cNvPr id="5" name="Rectangle 8"/>
          <p:cNvSpPr>
            <a:spLocks noGrp="1" noChangeArrowheads="1"/>
          </p:cNvSpPr>
          <p:nvPr>
            <p:ph type="ftr" sz="quarter" idx="11"/>
          </p:nvPr>
        </p:nvSpPr>
        <p:spPr>
          <a:ln/>
        </p:spPr>
        <p:txBody>
          <a:bodyPr/>
          <a:lstStyle>
            <a:lvl1pPr>
              <a:defRPr/>
            </a:lvl1pPr>
          </a:lstStyle>
          <a:p>
            <a:pPr>
              <a:defRPr/>
            </a:pPr>
            <a:endParaRPr lang="en-US"/>
          </a:p>
        </p:txBody>
      </p:sp>
      <p:sp>
        <p:nvSpPr>
          <p:cNvPr id="6" name="Rectangle 9"/>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7055176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7"/>
          <p:cNvSpPr>
            <a:spLocks noGrp="1" noChangeArrowheads="1"/>
          </p:cNvSpPr>
          <p:nvPr>
            <p:ph type="sldNum" sz="quarter" idx="10"/>
          </p:nvPr>
        </p:nvSpPr>
        <p:spPr>
          <a:ln/>
        </p:spPr>
        <p:txBody>
          <a:bodyPr/>
          <a:lstStyle>
            <a:lvl1pPr>
              <a:defRPr/>
            </a:lvl1pPr>
          </a:lstStyle>
          <a:p>
            <a:pPr>
              <a:defRPr/>
            </a:pPr>
            <a:fld id="{0981423C-74FE-4B2C-9F53-470A3C4ED10C}" type="slidenum">
              <a:rPr lang="en-US" altLang="en-US"/>
              <a:pPr>
                <a:defRPr/>
              </a:pPr>
              <a:t>‹#›</a:t>
            </a:fld>
            <a:endParaRPr lang="en-US" altLang="en-US"/>
          </a:p>
        </p:txBody>
      </p:sp>
      <p:sp>
        <p:nvSpPr>
          <p:cNvPr id="5" name="Rectangle 8"/>
          <p:cNvSpPr>
            <a:spLocks noGrp="1" noChangeArrowheads="1"/>
          </p:cNvSpPr>
          <p:nvPr>
            <p:ph type="ftr" sz="quarter" idx="11"/>
          </p:nvPr>
        </p:nvSpPr>
        <p:spPr>
          <a:ln/>
        </p:spPr>
        <p:txBody>
          <a:bodyPr/>
          <a:lstStyle>
            <a:lvl1pPr>
              <a:defRPr/>
            </a:lvl1pPr>
          </a:lstStyle>
          <a:p>
            <a:pPr>
              <a:defRPr/>
            </a:pPr>
            <a:endParaRPr lang="en-US"/>
          </a:p>
        </p:txBody>
      </p:sp>
      <p:sp>
        <p:nvSpPr>
          <p:cNvPr id="6" name="Rectangle 9"/>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89467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82563" y="1446213"/>
            <a:ext cx="4267200" cy="5038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02163" y="1446213"/>
            <a:ext cx="4267200" cy="5038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sldNum" sz="quarter" idx="10"/>
          </p:nvPr>
        </p:nvSpPr>
        <p:spPr>
          <a:ln/>
        </p:spPr>
        <p:txBody>
          <a:bodyPr/>
          <a:lstStyle>
            <a:lvl1pPr>
              <a:defRPr/>
            </a:lvl1pPr>
          </a:lstStyle>
          <a:p>
            <a:pPr>
              <a:defRPr/>
            </a:pPr>
            <a:fld id="{DA898E8C-BA9A-4ABF-BFA4-28EFFE4DF63A}" type="slidenum">
              <a:rPr lang="en-US" altLang="en-US"/>
              <a:pPr>
                <a:defRPr/>
              </a:pPr>
              <a:t>‹#›</a:t>
            </a:fld>
            <a:endParaRPr lang="en-US" altLang="en-US"/>
          </a:p>
        </p:txBody>
      </p:sp>
      <p:sp>
        <p:nvSpPr>
          <p:cNvPr id="6" name="Rectangle 8"/>
          <p:cNvSpPr>
            <a:spLocks noGrp="1" noChangeArrowheads="1"/>
          </p:cNvSpPr>
          <p:nvPr>
            <p:ph type="ftr" sz="quarter" idx="11"/>
          </p:nvPr>
        </p:nvSpPr>
        <p:spPr>
          <a:ln/>
        </p:spPr>
        <p:txBody>
          <a:bodyPr/>
          <a:lstStyle>
            <a:lvl1pPr>
              <a:defRPr/>
            </a:lvl1pPr>
          </a:lstStyle>
          <a:p>
            <a:pPr>
              <a:defRPr/>
            </a:pPr>
            <a:endParaRPr lang="en-US"/>
          </a:p>
        </p:txBody>
      </p:sp>
      <p:sp>
        <p:nvSpPr>
          <p:cNvPr id="7" name="Rectangle 9"/>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5939889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7"/>
          <p:cNvSpPr>
            <a:spLocks noGrp="1" noChangeArrowheads="1"/>
          </p:cNvSpPr>
          <p:nvPr>
            <p:ph type="sldNum" sz="quarter" idx="10"/>
          </p:nvPr>
        </p:nvSpPr>
        <p:spPr>
          <a:ln/>
        </p:spPr>
        <p:txBody>
          <a:bodyPr/>
          <a:lstStyle>
            <a:lvl1pPr>
              <a:defRPr/>
            </a:lvl1pPr>
          </a:lstStyle>
          <a:p>
            <a:pPr>
              <a:defRPr/>
            </a:pPr>
            <a:fld id="{313156BE-B9CF-4804-9D7F-17479B7AE123}" type="slidenum">
              <a:rPr lang="en-US" altLang="en-US"/>
              <a:pPr>
                <a:defRPr/>
              </a:pPr>
              <a:t>‹#›</a:t>
            </a:fld>
            <a:endParaRPr lang="en-US" altLang="en-US"/>
          </a:p>
        </p:txBody>
      </p:sp>
      <p:sp>
        <p:nvSpPr>
          <p:cNvPr id="8" name="Rectangle 8"/>
          <p:cNvSpPr>
            <a:spLocks noGrp="1" noChangeArrowheads="1"/>
          </p:cNvSpPr>
          <p:nvPr>
            <p:ph type="ftr" sz="quarter" idx="11"/>
          </p:nvPr>
        </p:nvSpPr>
        <p:spPr>
          <a:ln/>
        </p:spPr>
        <p:txBody>
          <a:bodyPr/>
          <a:lstStyle>
            <a:lvl1pPr>
              <a:defRPr/>
            </a:lvl1pPr>
          </a:lstStyle>
          <a:p>
            <a:pPr>
              <a:defRPr/>
            </a:pPr>
            <a:endParaRPr lang="en-US"/>
          </a:p>
        </p:txBody>
      </p:sp>
      <p:sp>
        <p:nvSpPr>
          <p:cNvPr id="9" name="Rectangle 9"/>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727239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7"/>
          <p:cNvSpPr>
            <a:spLocks noGrp="1" noChangeArrowheads="1"/>
          </p:cNvSpPr>
          <p:nvPr>
            <p:ph type="sldNum" sz="quarter" idx="10"/>
          </p:nvPr>
        </p:nvSpPr>
        <p:spPr>
          <a:ln/>
        </p:spPr>
        <p:txBody>
          <a:bodyPr/>
          <a:lstStyle>
            <a:lvl1pPr>
              <a:defRPr/>
            </a:lvl1pPr>
          </a:lstStyle>
          <a:p>
            <a:pPr>
              <a:defRPr/>
            </a:pPr>
            <a:fld id="{F2453344-A235-4243-8819-4F32E8C93D74}" type="slidenum">
              <a:rPr lang="en-US" altLang="en-US"/>
              <a:pPr>
                <a:defRPr/>
              </a:pPr>
              <a:t>‹#›</a:t>
            </a:fld>
            <a:endParaRPr lang="en-US" altLang="en-US"/>
          </a:p>
        </p:txBody>
      </p:sp>
      <p:sp>
        <p:nvSpPr>
          <p:cNvPr id="4" name="Rectangle 8"/>
          <p:cNvSpPr>
            <a:spLocks noGrp="1" noChangeArrowheads="1"/>
          </p:cNvSpPr>
          <p:nvPr>
            <p:ph type="ftr" sz="quarter" idx="11"/>
          </p:nvPr>
        </p:nvSpPr>
        <p:spPr>
          <a:ln/>
        </p:spPr>
        <p:txBody>
          <a:bodyPr/>
          <a:lstStyle>
            <a:lvl1pPr>
              <a:defRPr/>
            </a:lvl1pPr>
          </a:lstStyle>
          <a:p>
            <a:pPr>
              <a:defRPr/>
            </a:pPr>
            <a:endParaRPr lang="en-US"/>
          </a:p>
        </p:txBody>
      </p:sp>
      <p:sp>
        <p:nvSpPr>
          <p:cNvPr id="5" name="Rectangle 9"/>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5519530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sldNum" sz="quarter" idx="10"/>
          </p:nvPr>
        </p:nvSpPr>
        <p:spPr>
          <a:ln/>
        </p:spPr>
        <p:txBody>
          <a:bodyPr/>
          <a:lstStyle>
            <a:lvl1pPr>
              <a:defRPr/>
            </a:lvl1pPr>
          </a:lstStyle>
          <a:p>
            <a:pPr>
              <a:defRPr/>
            </a:pPr>
            <a:fld id="{4BDB8340-034F-4720-9274-6DBC939F87F3}" type="slidenum">
              <a:rPr lang="en-US" altLang="en-US"/>
              <a:pPr>
                <a:defRPr/>
              </a:pPr>
              <a:t>‹#›</a:t>
            </a:fld>
            <a:endParaRPr lang="en-US" altLang="en-US"/>
          </a:p>
        </p:txBody>
      </p:sp>
      <p:sp>
        <p:nvSpPr>
          <p:cNvPr id="3" name="Rectangle 8"/>
          <p:cNvSpPr>
            <a:spLocks noGrp="1" noChangeArrowheads="1"/>
          </p:cNvSpPr>
          <p:nvPr>
            <p:ph type="ftr" sz="quarter" idx="11"/>
          </p:nvPr>
        </p:nvSpPr>
        <p:spPr>
          <a:ln/>
        </p:spPr>
        <p:txBody>
          <a:bodyPr/>
          <a:lstStyle>
            <a:lvl1pPr>
              <a:defRPr/>
            </a:lvl1pPr>
          </a:lstStyle>
          <a:p>
            <a:pPr>
              <a:defRPr/>
            </a:pPr>
            <a:endParaRPr lang="en-US"/>
          </a:p>
        </p:txBody>
      </p:sp>
      <p:sp>
        <p:nvSpPr>
          <p:cNvPr id="4" name="Rectangle 9"/>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7308766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7"/>
          <p:cNvSpPr>
            <a:spLocks noGrp="1" noChangeArrowheads="1"/>
          </p:cNvSpPr>
          <p:nvPr>
            <p:ph type="sldNum" sz="quarter" idx="10"/>
          </p:nvPr>
        </p:nvSpPr>
        <p:spPr>
          <a:ln/>
        </p:spPr>
        <p:txBody>
          <a:bodyPr/>
          <a:lstStyle>
            <a:lvl1pPr>
              <a:defRPr/>
            </a:lvl1pPr>
          </a:lstStyle>
          <a:p>
            <a:pPr>
              <a:defRPr/>
            </a:pPr>
            <a:fld id="{1386E382-229B-4091-8F10-8833DF1B7BC7}" type="slidenum">
              <a:rPr lang="en-US" altLang="en-US"/>
              <a:pPr>
                <a:defRPr/>
              </a:pPr>
              <a:t>‹#›</a:t>
            </a:fld>
            <a:endParaRPr lang="en-US" altLang="en-US"/>
          </a:p>
        </p:txBody>
      </p:sp>
      <p:sp>
        <p:nvSpPr>
          <p:cNvPr id="6" name="Rectangle 8"/>
          <p:cNvSpPr>
            <a:spLocks noGrp="1" noChangeArrowheads="1"/>
          </p:cNvSpPr>
          <p:nvPr>
            <p:ph type="ftr" sz="quarter" idx="11"/>
          </p:nvPr>
        </p:nvSpPr>
        <p:spPr>
          <a:ln/>
        </p:spPr>
        <p:txBody>
          <a:bodyPr/>
          <a:lstStyle>
            <a:lvl1pPr>
              <a:defRPr/>
            </a:lvl1pPr>
          </a:lstStyle>
          <a:p>
            <a:pPr>
              <a:defRPr/>
            </a:pPr>
            <a:endParaRPr lang="en-US"/>
          </a:p>
        </p:txBody>
      </p:sp>
      <p:sp>
        <p:nvSpPr>
          <p:cNvPr id="7" name="Rectangle 9"/>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4255744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7"/>
          <p:cNvSpPr>
            <a:spLocks noGrp="1" noChangeArrowheads="1"/>
          </p:cNvSpPr>
          <p:nvPr>
            <p:ph type="sldNum" sz="quarter" idx="10"/>
          </p:nvPr>
        </p:nvSpPr>
        <p:spPr>
          <a:ln/>
        </p:spPr>
        <p:txBody>
          <a:bodyPr/>
          <a:lstStyle>
            <a:lvl1pPr>
              <a:defRPr/>
            </a:lvl1pPr>
          </a:lstStyle>
          <a:p>
            <a:pPr>
              <a:defRPr/>
            </a:pPr>
            <a:fld id="{C0778A3C-4199-4AF0-9759-086320CECE37}" type="slidenum">
              <a:rPr lang="en-US" altLang="en-US"/>
              <a:pPr>
                <a:defRPr/>
              </a:pPr>
              <a:t>‹#›</a:t>
            </a:fld>
            <a:endParaRPr lang="en-US" altLang="en-US"/>
          </a:p>
        </p:txBody>
      </p:sp>
      <p:sp>
        <p:nvSpPr>
          <p:cNvPr id="6" name="Rectangle 8"/>
          <p:cNvSpPr>
            <a:spLocks noGrp="1" noChangeArrowheads="1"/>
          </p:cNvSpPr>
          <p:nvPr>
            <p:ph type="ftr" sz="quarter" idx="11"/>
          </p:nvPr>
        </p:nvSpPr>
        <p:spPr>
          <a:ln/>
        </p:spPr>
        <p:txBody>
          <a:bodyPr/>
          <a:lstStyle>
            <a:lvl1pPr>
              <a:defRPr/>
            </a:lvl1pPr>
          </a:lstStyle>
          <a:p>
            <a:pPr>
              <a:defRPr/>
            </a:pPr>
            <a:endParaRPr lang="en-US"/>
          </a:p>
        </p:txBody>
      </p:sp>
      <p:sp>
        <p:nvSpPr>
          <p:cNvPr id="7" name="Rectangle 9"/>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7613141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182563" y="1446213"/>
            <a:ext cx="8686800" cy="503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p:txBody>
      </p:sp>
      <p:sp>
        <p:nvSpPr>
          <p:cNvPr id="1027" name="Line 4"/>
          <p:cNvSpPr>
            <a:spLocks noChangeShapeType="1"/>
          </p:cNvSpPr>
          <p:nvPr/>
        </p:nvSpPr>
        <p:spPr bwMode="auto">
          <a:xfrm flipV="1">
            <a:off x="274638" y="549275"/>
            <a:ext cx="85947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3716" name="Rectangle 6"/>
          <p:cNvSpPr>
            <a:spLocks noChangeArrowheads="1"/>
          </p:cNvSpPr>
          <p:nvPr/>
        </p:nvSpPr>
        <p:spPr bwMode="black">
          <a:xfrm>
            <a:off x="7589838" y="6537325"/>
            <a:ext cx="1371600" cy="184150"/>
          </a:xfrm>
          <a:prstGeom prst="rect">
            <a:avLst/>
          </a:prstGeom>
          <a:noFill/>
          <a:ln>
            <a:noFill/>
          </a:ln>
          <a:extLst/>
        </p:spPr>
        <p:txBody>
          <a:bodyPr lIns="92075" tIns="46038" rIns="92075" bIns="46038"/>
          <a:lstStyle>
            <a:lvl1pPr>
              <a:defRPr b="1" baseline="50000">
                <a:solidFill>
                  <a:schemeClr val="tx1"/>
                </a:solidFill>
                <a:latin typeface="Arial" panose="020B0604020202020204" pitchFamily="34" charset="0"/>
                <a:ea typeface="MS PGothic" panose="020B0600070205080204" pitchFamily="34" charset="-128"/>
              </a:defRPr>
            </a:lvl1pPr>
            <a:lvl2pPr marL="742950" indent="-285750">
              <a:defRPr b="1" baseline="50000">
                <a:solidFill>
                  <a:schemeClr val="tx1"/>
                </a:solidFill>
                <a:latin typeface="Arial" panose="020B0604020202020204" pitchFamily="34" charset="0"/>
                <a:ea typeface="MS PGothic" panose="020B0600070205080204" pitchFamily="34" charset="-128"/>
              </a:defRPr>
            </a:lvl2pPr>
            <a:lvl3pPr marL="1143000" indent="-228600">
              <a:defRPr b="1" baseline="50000">
                <a:solidFill>
                  <a:schemeClr val="tx1"/>
                </a:solidFill>
                <a:latin typeface="Arial" panose="020B0604020202020204" pitchFamily="34" charset="0"/>
                <a:ea typeface="MS PGothic" panose="020B0600070205080204" pitchFamily="34" charset="-128"/>
              </a:defRPr>
            </a:lvl3pPr>
            <a:lvl4pPr marL="1600200" indent="-228600">
              <a:defRPr b="1" baseline="50000">
                <a:solidFill>
                  <a:schemeClr val="tx1"/>
                </a:solidFill>
                <a:latin typeface="Arial" panose="020B0604020202020204" pitchFamily="34" charset="0"/>
                <a:ea typeface="MS PGothic" panose="020B0600070205080204" pitchFamily="34" charset="-128"/>
              </a:defRPr>
            </a:lvl4pPr>
            <a:lvl5pPr marL="2057400" indent="-228600">
              <a:defRPr b="1" baseline="50000">
                <a:solidFill>
                  <a:schemeClr val="tx1"/>
                </a:solidFill>
                <a:latin typeface="Arial" panose="020B0604020202020204" pitchFamily="34" charset="0"/>
                <a:ea typeface="MS PGothic" panose="020B0600070205080204" pitchFamily="34" charset="-128"/>
              </a:defRPr>
            </a:lvl5pPr>
            <a:lvl6pPr marL="2514600" indent="-228600" fontAlgn="base">
              <a:spcBef>
                <a:spcPct val="0"/>
              </a:spcBef>
              <a:spcAft>
                <a:spcPct val="0"/>
              </a:spcAft>
              <a:defRPr b="1" baseline="50000">
                <a:solidFill>
                  <a:schemeClr val="tx1"/>
                </a:solidFill>
                <a:latin typeface="Arial" panose="020B0604020202020204" pitchFamily="34" charset="0"/>
                <a:ea typeface="MS PGothic" panose="020B0600070205080204" pitchFamily="34" charset="-128"/>
              </a:defRPr>
            </a:lvl6pPr>
            <a:lvl7pPr marL="2971800" indent="-228600" fontAlgn="base">
              <a:spcBef>
                <a:spcPct val="0"/>
              </a:spcBef>
              <a:spcAft>
                <a:spcPct val="0"/>
              </a:spcAft>
              <a:defRPr b="1" baseline="50000">
                <a:solidFill>
                  <a:schemeClr val="tx1"/>
                </a:solidFill>
                <a:latin typeface="Arial" panose="020B0604020202020204" pitchFamily="34" charset="0"/>
                <a:ea typeface="MS PGothic" panose="020B0600070205080204" pitchFamily="34" charset="-128"/>
              </a:defRPr>
            </a:lvl7pPr>
            <a:lvl8pPr marL="3429000" indent="-228600" fontAlgn="base">
              <a:spcBef>
                <a:spcPct val="0"/>
              </a:spcBef>
              <a:spcAft>
                <a:spcPct val="0"/>
              </a:spcAft>
              <a:defRPr b="1" baseline="50000">
                <a:solidFill>
                  <a:schemeClr val="tx1"/>
                </a:solidFill>
                <a:latin typeface="Arial" panose="020B0604020202020204" pitchFamily="34" charset="0"/>
                <a:ea typeface="MS PGothic" panose="020B0600070205080204" pitchFamily="34" charset="-128"/>
              </a:defRPr>
            </a:lvl8pPr>
            <a:lvl9pPr marL="3886200" indent="-228600" fontAlgn="base">
              <a:spcBef>
                <a:spcPct val="0"/>
              </a:spcBef>
              <a:spcAft>
                <a:spcPct val="0"/>
              </a:spcAft>
              <a:defRPr b="1" baseline="50000">
                <a:solidFill>
                  <a:schemeClr val="tx1"/>
                </a:solidFill>
                <a:latin typeface="Arial" panose="020B0604020202020204" pitchFamily="34" charset="0"/>
                <a:ea typeface="MS PGothic" panose="020B0600070205080204" pitchFamily="34" charset="-128"/>
              </a:defRPr>
            </a:lvl9pPr>
          </a:lstStyle>
          <a:p>
            <a:pPr algn="r" eaLnBrk="1" hangingPunct="1">
              <a:defRPr/>
            </a:pPr>
            <a:r>
              <a:rPr lang="en-US" sz="800" b="0" baseline="0" dirty="0" smtClean="0"/>
              <a:t>© 2015 IBM Corporation</a:t>
            </a:r>
            <a:endParaRPr lang="en-US" sz="1800" b="0" baseline="0" dirty="0" smtClean="0"/>
          </a:p>
        </p:txBody>
      </p:sp>
      <p:sp>
        <p:nvSpPr>
          <p:cNvPr id="67591" name="Rectangle 7"/>
          <p:cNvSpPr>
            <a:spLocks noGrp="1" noChangeArrowheads="1"/>
          </p:cNvSpPr>
          <p:nvPr>
            <p:ph type="sldNum" sz="quarter" idx="4"/>
          </p:nvPr>
        </p:nvSpPr>
        <p:spPr bwMode="black">
          <a:xfrm>
            <a:off x="182563" y="6537325"/>
            <a:ext cx="366712" cy="18415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lvl1pPr eaLnBrk="1" hangingPunct="1">
              <a:defRPr sz="800" b="0" smtClean="0">
                <a:ea typeface="MS PGothic" panose="020B0600070205080204" pitchFamily="34" charset="-128"/>
              </a:defRPr>
            </a:lvl1pPr>
          </a:lstStyle>
          <a:p>
            <a:pPr>
              <a:defRPr/>
            </a:pPr>
            <a:fld id="{00416207-270F-4FD0-8F6B-874C655BD16F}" type="slidenum">
              <a:rPr lang="en-US" altLang="en-US"/>
              <a:pPr>
                <a:defRPr/>
              </a:pPr>
              <a:t>‹#›</a:t>
            </a:fld>
            <a:endParaRPr lang="en-US" altLang="en-US"/>
          </a:p>
        </p:txBody>
      </p:sp>
      <p:sp>
        <p:nvSpPr>
          <p:cNvPr id="67592" name="Rectangle 8"/>
          <p:cNvSpPr>
            <a:spLocks noGrp="1" noChangeArrowheads="1"/>
          </p:cNvSpPr>
          <p:nvPr>
            <p:ph type="ftr" sz="quarter" idx="3"/>
          </p:nvPr>
        </p:nvSpPr>
        <p:spPr bwMode="auto">
          <a:xfrm>
            <a:off x="1554163" y="6537325"/>
            <a:ext cx="5943600" cy="18415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lvl1pPr eaLnBrk="1" hangingPunct="1">
              <a:lnSpc>
                <a:spcPct val="100000"/>
              </a:lnSpc>
              <a:defRPr sz="800" b="0" baseline="0">
                <a:ea typeface="MS PGothic" panose="020B0600070205080204" pitchFamily="34" charset="-128"/>
                <a:cs typeface="Arial" panose="020B0604020202020204" pitchFamily="34" charset="0"/>
              </a:defRPr>
            </a:lvl1pPr>
          </a:lstStyle>
          <a:p>
            <a:pPr>
              <a:defRPr/>
            </a:pPr>
            <a:endParaRPr lang="en-US"/>
          </a:p>
        </p:txBody>
      </p:sp>
      <p:sp>
        <p:nvSpPr>
          <p:cNvPr id="67593" name="Rectangle 9"/>
          <p:cNvSpPr>
            <a:spLocks noGrp="1" noChangeArrowheads="1"/>
          </p:cNvSpPr>
          <p:nvPr>
            <p:ph type="dt" sz="half" idx="2"/>
          </p:nvPr>
        </p:nvSpPr>
        <p:spPr bwMode="auto">
          <a:xfrm>
            <a:off x="549275" y="6537325"/>
            <a:ext cx="1004888" cy="18415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lvl1pPr eaLnBrk="1" hangingPunct="1">
              <a:lnSpc>
                <a:spcPct val="100000"/>
              </a:lnSpc>
              <a:defRPr sz="800" b="0" baseline="0">
                <a:solidFill>
                  <a:schemeClr val="tx1"/>
                </a:solidFill>
                <a:latin typeface="+mn-lt"/>
                <a:ea typeface="MS PGothic" panose="020B0600070205080204" pitchFamily="34" charset="-128"/>
                <a:cs typeface="+mn-cs"/>
              </a:defRPr>
            </a:lvl1pPr>
          </a:lstStyle>
          <a:p>
            <a:pPr>
              <a:defRPr/>
            </a:pPr>
            <a:endParaRPr lang="en-US"/>
          </a:p>
        </p:txBody>
      </p:sp>
      <p:sp>
        <p:nvSpPr>
          <p:cNvPr id="1032" name="Rectangle 13"/>
          <p:cNvSpPr>
            <a:spLocks noGrp="1" noChangeArrowheads="1"/>
          </p:cNvSpPr>
          <p:nvPr>
            <p:ph type="title"/>
          </p:nvPr>
        </p:nvSpPr>
        <p:spPr bwMode="auto">
          <a:xfrm>
            <a:off x="182563" y="593725"/>
            <a:ext cx="86868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p>
        </p:txBody>
      </p:sp>
      <p:pic>
        <p:nvPicPr>
          <p:cNvPr id="1033" name="Picture 10"/>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047038" y="246063"/>
            <a:ext cx="8223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Box 46"/>
          <p:cNvSpPr txBox="1">
            <a:spLocks noChangeArrowheads="1"/>
          </p:cNvSpPr>
          <p:nvPr/>
        </p:nvSpPr>
        <p:spPr bwMode="auto">
          <a:xfrm>
            <a:off x="279400" y="352425"/>
            <a:ext cx="3395663" cy="184150"/>
          </a:xfrm>
          <a:prstGeom prst="rect">
            <a:avLst/>
          </a:prstGeom>
          <a:noFill/>
          <a:ln w="9525">
            <a:noFill/>
            <a:miter lim="800000"/>
            <a:headEnd/>
            <a:tailEnd/>
          </a:ln>
        </p:spPr>
        <p:txBody>
          <a:bodyPr lIns="0" tIns="0" rIns="0" bIns="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Aft>
                <a:spcPts val="900"/>
              </a:spcAft>
              <a:defRPr/>
            </a:pPr>
            <a:r>
              <a:rPr lang="en-US" sz="1200" dirty="0">
                <a:solidFill>
                  <a:srgbClr val="000000"/>
                </a:solidFill>
                <a:ea typeface="Geneva"/>
                <a:cs typeface="Geneva"/>
              </a:rPr>
              <a:t>Advanced Top Gun: Winning with </a:t>
            </a:r>
            <a:r>
              <a:rPr lang="en-US" sz="1200" dirty="0" smtClean="0">
                <a:solidFill>
                  <a:srgbClr val="000000"/>
                </a:solidFill>
                <a:ea typeface="Geneva"/>
                <a:cs typeface="Geneva"/>
              </a:rPr>
              <a:t>z Systems</a:t>
            </a:r>
            <a:endParaRPr lang="en-US" sz="900" baseline="50000" dirty="0">
              <a:solidFill>
                <a:srgbClr val="000000"/>
              </a:solidFill>
              <a:ea typeface="Geneva"/>
              <a:cs typeface="Arial Unicode MS" panose="020B0604020202020204" pitchFamily="34" charset="-128"/>
            </a:endParaRPr>
          </a:p>
        </p:txBody>
      </p:sp>
    </p:spTree>
  </p:cSld>
  <p:clrMap bg1="lt1" tx1="dk1" bg2="lt2" tx2="dk2" accent1="accent1" accent2="accent2" accent3="accent3" accent4="accent4" accent5="accent5" accent6="accent6" hlink="hlink" folHlink="folHlink"/>
  <p:sldLayoutIdLst>
    <p:sldLayoutId id="2147483706"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7" r:id="rId12"/>
    <p:sldLayoutId id="2147483708" r:id="rId13"/>
  </p:sldLayoutIdLst>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2200" b="1" kern="1200">
          <a:solidFill>
            <a:schemeClr val="accent1"/>
          </a:solidFill>
          <a:latin typeface="+mj-lt"/>
          <a:ea typeface="ＭＳ Ｐゴシック" panose="020B0600070205080204" pitchFamily="34" charset="-128"/>
          <a:cs typeface="+mj-cs"/>
        </a:defRPr>
      </a:lvl1pPr>
      <a:lvl2pPr algn="l" rtl="0" eaLnBrk="0" fontAlgn="base" hangingPunct="0">
        <a:lnSpc>
          <a:spcPct val="90000"/>
        </a:lnSpc>
        <a:spcBef>
          <a:spcPct val="0"/>
        </a:spcBef>
        <a:spcAft>
          <a:spcPct val="0"/>
        </a:spcAft>
        <a:defRPr sz="2200" b="1">
          <a:solidFill>
            <a:schemeClr val="accent1"/>
          </a:solidFill>
          <a:latin typeface="Arial" panose="020B0604020202020204" pitchFamily="34" charset="0"/>
          <a:ea typeface="ＭＳ Ｐゴシック" panose="020B0600070205080204" pitchFamily="34" charset="-128"/>
          <a:cs typeface="Arial" panose="020B0604020202020204" pitchFamily="34" charset="0"/>
        </a:defRPr>
      </a:lvl2pPr>
      <a:lvl3pPr algn="l" rtl="0" eaLnBrk="0" fontAlgn="base" hangingPunct="0">
        <a:lnSpc>
          <a:spcPct val="90000"/>
        </a:lnSpc>
        <a:spcBef>
          <a:spcPct val="0"/>
        </a:spcBef>
        <a:spcAft>
          <a:spcPct val="0"/>
        </a:spcAft>
        <a:defRPr sz="2200" b="1">
          <a:solidFill>
            <a:schemeClr val="accent1"/>
          </a:solidFill>
          <a:latin typeface="Arial" panose="020B0604020202020204" pitchFamily="34" charset="0"/>
          <a:ea typeface="ＭＳ Ｐゴシック" panose="020B0600070205080204" pitchFamily="34" charset="-128"/>
          <a:cs typeface="Arial" panose="020B0604020202020204" pitchFamily="34" charset="0"/>
        </a:defRPr>
      </a:lvl3pPr>
      <a:lvl4pPr algn="l" rtl="0" eaLnBrk="0" fontAlgn="base" hangingPunct="0">
        <a:lnSpc>
          <a:spcPct val="90000"/>
        </a:lnSpc>
        <a:spcBef>
          <a:spcPct val="0"/>
        </a:spcBef>
        <a:spcAft>
          <a:spcPct val="0"/>
        </a:spcAft>
        <a:defRPr sz="2200" b="1">
          <a:solidFill>
            <a:schemeClr val="accent1"/>
          </a:solidFill>
          <a:latin typeface="Arial" panose="020B0604020202020204" pitchFamily="34" charset="0"/>
          <a:ea typeface="ＭＳ Ｐゴシック" panose="020B0600070205080204" pitchFamily="34" charset="-128"/>
          <a:cs typeface="Arial" panose="020B0604020202020204" pitchFamily="34" charset="0"/>
        </a:defRPr>
      </a:lvl4pPr>
      <a:lvl5pPr algn="l" rtl="0" eaLnBrk="0" fontAlgn="base" hangingPunct="0">
        <a:lnSpc>
          <a:spcPct val="90000"/>
        </a:lnSpc>
        <a:spcBef>
          <a:spcPct val="0"/>
        </a:spcBef>
        <a:spcAft>
          <a:spcPct val="0"/>
        </a:spcAft>
        <a:defRPr sz="2200" b="1">
          <a:solidFill>
            <a:schemeClr val="accent1"/>
          </a:solidFill>
          <a:latin typeface="Arial" panose="020B0604020202020204" pitchFamily="34" charset="0"/>
          <a:ea typeface="ＭＳ Ｐゴシック" panose="020B0600070205080204" pitchFamily="34" charset="-128"/>
          <a:cs typeface="Arial" panose="020B0604020202020204" pitchFamily="34" charset="0"/>
        </a:defRPr>
      </a:lvl5pPr>
      <a:lvl6pPr marL="457200" algn="l" rtl="0" fontAlgn="base">
        <a:lnSpc>
          <a:spcPct val="90000"/>
        </a:lnSpc>
        <a:spcBef>
          <a:spcPct val="0"/>
        </a:spcBef>
        <a:spcAft>
          <a:spcPct val="0"/>
        </a:spcAft>
        <a:defRPr sz="2200" b="1">
          <a:solidFill>
            <a:schemeClr val="accent1"/>
          </a:solidFill>
          <a:latin typeface="Arial" panose="020B0604020202020204" pitchFamily="34" charset="0"/>
          <a:ea typeface="MS PGothic" panose="020B0600070205080204" pitchFamily="34" charset="-128"/>
          <a:cs typeface="Arial" panose="020B0604020202020204" pitchFamily="34" charset="0"/>
        </a:defRPr>
      </a:lvl6pPr>
      <a:lvl7pPr marL="914400" algn="l" rtl="0" fontAlgn="base">
        <a:lnSpc>
          <a:spcPct val="90000"/>
        </a:lnSpc>
        <a:spcBef>
          <a:spcPct val="0"/>
        </a:spcBef>
        <a:spcAft>
          <a:spcPct val="0"/>
        </a:spcAft>
        <a:defRPr sz="2200" b="1">
          <a:solidFill>
            <a:schemeClr val="accent1"/>
          </a:solidFill>
          <a:latin typeface="Arial" panose="020B0604020202020204" pitchFamily="34" charset="0"/>
          <a:ea typeface="MS PGothic" panose="020B0600070205080204" pitchFamily="34" charset="-128"/>
          <a:cs typeface="Arial" panose="020B0604020202020204" pitchFamily="34" charset="0"/>
        </a:defRPr>
      </a:lvl7pPr>
      <a:lvl8pPr marL="1371600" algn="l" rtl="0" fontAlgn="base">
        <a:lnSpc>
          <a:spcPct val="90000"/>
        </a:lnSpc>
        <a:spcBef>
          <a:spcPct val="0"/>
        </a:spcBef>
        <a:spcAft>
          <a:spcPct val="0"/>
        </a:spcAft>
        <a:defRPr sz="2200" b="1">
          <a:solidFill>
            <a:schemeClr val="accent1"/>
          </a:solidFill>
          <a:latin typeface="Arial" panose="020B0604020202020204" pitchFamily="34" charset="0"/>
          <a:ea typeface="MS PGothic" panose="020B0600070205080204" pitchFamily="34" charset="-128"/>
          <a:cs typeface="Arial" panose="020B0604020202020204" pitchFamily="34" charset="0"/>
        </a:defRPr>
      </a:lvl8pPr>
      <a:lvl9pPr marL="1828800" algn="l" rtl="0" fontAlgn="base">
        <a:lnSpc>
          <a:spcPct val="90000"/>
        </a:lnSpc>
        <a:spcBef>
          <a:spcPct val="0"/>
        </a:spcBef>
        <a:spcAft>
          <a:spcPct val="0"/>
        </a:spcAft>
        <a:defRPr sz="2200" b="1">
          <a:solidFill>
            <a:schemeClr val="accent1"/>
          </a:solidFill>
          <a:latin typeface="Arial" panose="020B0604020202020204" pitchFamily="34" charset="0"/>
          <a:ea typeface="MS PGothic" panose="020B0600070205080204" pitchFamily="34" charset="-128"/>
          <a:cs typeface="Arial" panose="020B0604020202020204" pitchFamily="34" charset="0"/>
        </a:defRPr>
      </a:lvl9pPr>
    </p:titleStyle>
    <p:bodyStyle>
      <a:lvl1pPr marL="231775" indent="-231775" algn="l" rtl="0" eaLnBrk="0" fontAlgn="base" hangingPunct="0">
        <a:spcBef>
          <a:spcPct val="50000"/>
        </a:spcBef>
        <a:spcAft>
          <a:spcPct val="0"/>
        </a:spcAft>
        <a:buClr>
          <a:schemeClr val="tx1"/>
        </a:buClr>
        <a:buFont typeface="Wingdings" panose="05000000000000000000" pitchFamily="2" charset="2"/>
        <a:buChar char="§"/>
        <a:defRPr sz="1600" kern="1200">
          <a:solidFill>
            <a:schemeClr val="tx1"/>
          </a:solidFill>
          <a:latin typeface="+mn-lt"/>
          <a:ea typeface="ＭＳ Ｐゴシック" panose="020B0600070205080204" pitchFamily="34" charset="-128"/>
          <a:cs typeface="+mn-cs"/>
        </a:defRPr>
      </a:lvl1pPr>
      <a:lvl2pPr marL="571500" indent="-230188" algn="l" rtl="0" eaLnBrk="0" fontAlgn="base" hangingPunct="0">
        <a:spcBef>
          <a:spcPct val="0"/>
        </a:spcBef>
        <a:spcAft>
          <a:spcPct val="0"/>
        </a:spcAft>
        <a:buClr>
          <a:schemeClr val="tx1"/>
        </a:buClr>
        <a:buFont typeface="Arial" panose="020B0604020202020204" pitchFamily="34" charset="0"/>
        <a:buChar char="–"/>
        <a:defRPr sz="1600" kern="1200">
          <a:solidFill>
            <a:schemeClr val="tx1"/>
          </a:solidFill>
          <a:latin typeface="+mn-lt"/>
          <a:ea typeface="ＭＳ Ｐゴシック" panose="020B0600070205080204" pitchFamily="34" charset="-128"/>
          <a:cs typeface="+mn-cs"/>
        </a:defRPr>
      </a:lvl2pPr>
      <a:lvl3pPr marL="855663" indent="-228600" algn="l" rtl="0" eaLnBrk="0" fontAlgn="base" hangingPunct="0">
        <a:spcBef>
          <a:spcPct val="0"/>
        </a:spcBef>
        <a:spcAft>
          <a:spcPct val="0"/>
        </a:spcAft>
        <a:buClr>
          <a:schemeClr val="tx1"/>
        </a:buClr>
        <a:buChar char="•"/>
        <a:defRPr sz="1600" kern="1200">
          <a:solidFill>
            <a:schemeClr val="tx1"/>
          </a:solidFill>
          <a:latin typeface="+mn-lt"/>
          <a:ea typeface="ＭＳ Ｐゴシック" panose="020B0600070205080204" pitchFamily="34" charset="-128"/>
          <a:cs typeface="+mn-cs"/>
        </a:defRPr>
      </a:lvl3pPr>
      <a:lvl4pPr marL="1203325" indent="-173038" algn="l" rtl="0" eaLnBrk="0" fontAlgn="base" hangingPunct="0">
        <a:spcBef>
          <a:spcPct val="20000"/>
        </a:spcBef>
        <a:spcAft>
          <a:spcPct val="0"/>
        </a:spcAft>
        <a:buClr>
          <a:schemeClr val="bg1"/>
        </a:buClr>
        <a:defRPr sz="1600" kern="1200">
          <a:solidFill>
            <a:schemeClr val="bg1"/>
          </a:solidFill>
          <a:latin typeface="+mn-lt"/>
          <a:ea typeface="ＭＳ Ｐゴシック" panose="020B0600070205080204" pitchFamily="34" charset="-128"/>
          <a:cs typeface="+mn-cs"/>
        </a:defRPr>
      </a:lvl4pPr>
      <a:lvl5pPr marL="1539875" indent="-163513" algn="l" rtl="0" eaLnBrk="0" fontAlgn="base" hangingPunct="0">
        <a:spcBef>
          <a:spcPct val="20000"/>
        </a:spcBef>
        <a:spcAft>
          <a:spcPct val="0"/>
        </a:spcAft>
        <a:buClr>
          <a:schemeClr val="bg1"/>
        </a:buClr>
        <a:buChar char="»"/>
        <a:defRPr sz="1600" kern="1200">
          <a:solidFill>
            <a:schemeClr val="bg1"/>
          </a:solidFill>
          <a:latin typeface="+mn-lt"/>
          <a:ea typeface="ＭＳ Ｐゴシック" panose="020B0600070205080204"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jpeg"/><Relationship Id="rId7" Type="http://schemas.openxmlformats.org/officeDocument/2006/relationships/image" Target="../media/image32.png"/><Relationship Id="rId12"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31.jpeg"/><Relationship Id="rId11" Type="http://schemas.openxmlformats.org/officeDocument/2006/relationships/image" Target="../media/image36.png"/><Relationship Id="rId5" Type="http://schemas.openxmlformats.org/officeDocument/2006/relationships/image" Target="../media/image3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s>
</file>

<file path=ppt/slides/_rels/slide15.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7.jpeg"/><Relationship Id="rId3" Type="http://schemas.openxmlformats.org/officeDocument/2006/relationships/image" Target="../media/image38.png"/><Relationship Id="rId7" Type="http://schemas.openxmlformats.org/officeDocument/2006/relationships/image" Target="../media/image42.png"/><Relationship Id="rId12" Type="http://schemas.openxmlformats.org/officeDocument/2006/relationships/image" Target="../media/image46.png"/><Relationship Id="rId2" Type="http://schemas.openxmlformats.org/officeDocument/2006/relationships/notesSlide" Target="../notesSlides/notesSlide14.xml"/><Relationship Id="rId16" Type="http://schemas.openxmlformats.org/officeDocument/2006/relationships/image" Target="../media/image50.png"/><Relationship Id="rId1" Type="http://schemas.openxmlformats.org/officeDocument/2006/relationships/slideLayout" Target="../slideLayouts/slideLayout6.xml"/><Relationship Id="rId6" Type="http://schemas.openxmlformats.org/officeDocument/2006/relationships/image" Target="../media/image41.png"/><Relationship Id="rId11" Type="http://schemas.openxmlformats.org/officeDocument/2006/relationships/hyperlink" Target="https://www.paypal.com/us/cgi-bin/webscr?cmd=_home" TargetMode="External"/><Relationship Id="rId5" Type="http://schemas.openxmlformats.org/officeDocument/2006/relationships/image" Target="../media/image40.png"/><Relationship Id="rId15" Type="http://schemas.openxmlformats.org/officeDocument/2006/relationships/image" Target="../media/image49.jpeg"/><Relationship Id="rId10" Type="http://schemas.openxmlformats.org/officeDocument/2006/relationships/image" Target="../media/image45.png"/><Relationship Id="rId4" Type="http://schemas.openxmlformats.org/officeDocument/2006/relationships/image" Target="../media/image39.png"/><Relationship Id="rId9" Type="http://schemas.openxmlformats.org/officeDocument/2006/relationships/image" Target="../media/image44.png"/><Relationship Id="rId14" Type="http://schemas.openxmlformats.org/officeDocument/2006/relationships/image" Target="../media/image48.png"/></Relationships>
</file>

<file path=ppt/slides/_rels/slide16.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image" Target="../media/image61.jpeg"/><Relationship Id="rId18" Type="http://schemas.openxmlformats.org/officeDocument/2006/relationships/image" Target="../media/image66.png"/><Relationship Id="rId3" Type="http://schemas.openxmlformats.org/officeDocument/2006/relationships/image" Target="../media/image51.png"/><Relationship Id="rId21" Type="http://schemas.openxmlformats.org/officeDocument/2006/relationships/image" Target="../media/image69.png"/><Relationship Id="rId7" Type="http://schemas.openxmlformats.org/officeDocument/2006/relationships/image" Target="../media/image55.png"/><Relationship Id="rId12" Type="http://schemas.openxmlformats.org/officeDocument/2006/relationships/image" Target="../media/image60.png"/><Relationship Id="rId17" Type="http://schemas.openxmlformats.org/officeDocument/2006/relationships/image" Target="../media/image65.png"/><Relationship Id="rId2" Type="http://schemas.openxmlformats.org/officeDocument/2006/relationships/notesSlide" Target="../notesSlides/notesSlide15.xml"/><Relationship Id="rId16" Type="http://schemas.openxmlformats.org/officeDocument/2006/relationships/image" Target="../media/image64.png"/><Relationship Id="rId20" Type="http://schemas.openxmlformats.org/officeDocument/2006/relationships/image" Target="../media/image68.png"/><Relationship Id="rId1" Type="http://schemas.openxmlformats.org/officeDocument/2006/relationships/slideLayout" Target="../slideLayouts/slideLayout6.xml"/><Relationship Id="rId6" Type="http://schemas.openxmlformats.org/officeDocument/2006/relationships/image" Target="../media/image54.png"/><Relationship Id="rId11" Type="http://schemas.openxmlformats.org/officeDocument/2006/relationships/image" Target="../media/image59.png"/><Relationship Id="rId5" Type="http://schemas.openxmlformats.org/officeDocument/2006/relationships/image" Target="../media/image53.png"/><Relationship Id="rId15" Type="http://schemas.openxmlformats.org/officeDocument/2006/relationships/image" Target="../media/image63.png"/><Relationship Id="rId23" Type="http://schemas.openxmlformats.org/officeDocument/2006/relationships/image" Target="../media/image71.png"/><Relationship Id="rId10" Type="http://schemas.openxmlformats.org/officeDocument/2006/relationships/image" Target="../media/image58.jpeg"/><Relationship Id="rId19" Type="http://schemas.openxmlformats.org/officeDocument/2006/relationships/image" Target="../media/image67.png"/><Relationship Id="rId4" Type="http://schemas.openxmlformats.org/officeDocument/2006/relationships/image" Target="../media/image52.png"/><Relationship Id="rId9" Type="http://schemas.openxmlformats.org/officeDocument/2006/relationships/image" Target="../media/image57.png"/><Relationship Id="rId14" Type="http://schemas.openxmlformats.org/officeDocument/2006/relationships/image" Target="../media/image62.png"/><Relationship Id="rId22" Type="http://schemas.openxmlformats.org/officeDocument/2006/relationships/image" Target="../media/image70.jpeg"/></Relationships>
</file>

<file path=ppt/slides/_rels/slide1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8" Type="http://schemas.openxmlformats.org/officeDocument/2006/relationships/image" Target="../media/image74.png"/><Relationship Id="rId13" Type="http://schemas.openxmlformats.org/officeDocument/2006/relationships/image" Target="../media/image79.png"/><Relationship Id="rId18" Type="http://schemas.openxmlformats.org/officeDocument/2006/relationships/image" Target="../media/image84.jpeg"/><Relationship Id="rId3" Type="http://schemas.openxmlformats.org/officeDocument/2006/relationships/tags" Target="../tags/tag3.xml"/><Relationship Id="rId7" Type="http://schemas.openxmlformats.org/officeDocument/2006/relationships/image" Target="../media/image73.jpeg"/><Relationship Id="rId12" Type="http://schemas.openxmlformats.org/officeDocument/2006/relationships/image" Target="../media/image78.png"/><Relationship Id="rId17" Type="http://schemas.openxmlformats.org/officeDocument/2006/relationships/image" Target="../media/image83.jpeg"/><Relationship Id="rId2" Type="http://schemas.openxmlformats.org/officeDocument/2006/relationships/tags" Target="../tags/tag2.xml"/><Relationship Id="rId16" Type="http://schemas.openxmlformats.org/officeDocument/2006/relationships/image" Target="../media/image82.png"/><Relationship Id="rId1" Type="http://schemas.openxmlformats.org/officeDocument/2006/relationships/tags" Target="../tags/tag1.xml"/><Relationship Id="rId6" Type="http://schemas.openxmlformats.org/officeDocument/2006/relationships/notesSlide" Target="../notesSlides/notesSlide17.xml"/><Relationship Id="rId11" Type="http://schemas.openxmlformats.org/officeDocument/2006/relationships/image" Target="../media/image77.png"/><Relationship Id="rId5" Type="http://schemas.openxmlformats.org/officeDocument/2006/relationships/slideLayout" Target="../slideLayouts/slideLayout6.xml"/><Relationship Id="rId15" Type="http://schemas.openxmlformats.org/officeDocument/2006/relationships/image" Target="../media/image81.png"/><Relationship Id="rId10" Type="http://schemas.openxmlformats.org/officeDocument/2006/relationships/image" Target="../media/image76.png"/><Relationship Id="rId4" Type="http://schemas.openxmlformats.org/officeDocument/2006/relationships/tags" Target="../tags/tag4.xml"/><Relationship Id="rId9" Type="http://schemas.openxmlformats.org/officeDocument/2006/relationships/image" Target="../media/image75.png"/><Relationship Id="rId14" Type="http://schemas.openxmlformats.org/officeDocument/2006/relationships/image" Target="../media/image80.jpeg"/></Relationships>
</file>

<file path=ppt/slides/_rels/slide19.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image" Target="../media/image88.jpeg"/><Relationship Id="rId5" Type="http://schemas.openxmlformats.org/officeDocument/2006/relationships/image" Target="../media/image87.jpeg"/><Relationship Id="rId4" Type="http://schemas.openxmlformats.org/officeDocument/2006/relationships/image" Target="../media/image86.jpeg"/></Relationships>
</file>

<file path=ppt/slides/_rels/slide2.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0.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92.jpg"/></Relationships>
</file>

<file path=ppt/slides/_rels/slide23.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91.jpg"/></Relationships>
</file>

<file path=ppt/slides/_rels/slide24.xml.rels><?xml version="1.0" encoding="UTF-8" standalone="yes"?>
<Relationships xmlns="http://schemas.openxmlformats.org/package/2006/relationships"><Relationship Id="rId2" Type="http://schemas.openxmlformats.org/officeDocument/2006/relationships/image" Target="../media/image94.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95.png"/><Relationship Id="rId7" Type="http://schemas.openxmlformats.org/officeDocument/2006/relationships/image" Target="../media/image42.png"/><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image" Target="../media/image97.jpeg"/><Relationship Id="rId5" Type="http://schemas.openxmlformats.org/officeDocument/2006/relationships/image" Target="../media/image37.png"/><Relationship Id="rId4" Type="http://schemas.openxmlformats.org/officeDocument/2006/relationships/image" Target="../media/image96.jpeg"/></Relationships>
</file>

<file path=ppt/slides/_rels/slide26.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99.png"/></Relationships>
</file>

<file path=ppt/slides/_rels/slide27.xml.rels><?xml version="1.0" encoding="UTF-8" standalone="yes"?>
<Relationships xmlns="http://schemas.openxmlformats.org/package/2006/relationships"><Relationship Id="rId8" Type="http://schemas.openxmlformats.org/officeDocument/2006/relationships/image" Target="../media/image105.png"/><Relationship Id="rId13" Type="http://schemas.openxmlformats.org/officeDocument/2006/relationships/image" Target="../media/image109.png"/><Relationship Id="rId3" Type="http://schemas.openxmlformats.org/officeDocument/2006/relationships/image" Target="../media/image100.png"/><Relationship Id="rId7" Type="http://schemas.openxmlformats.org/officeDocument/2006/relationships/image" Target="../media/image104.jpeg"/><Relationship Id="rId12" Type="http://schemas.openxmlformats.org/officeDocument/2006/relationships/image" Target="../media/image44.png"/><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103.jpeg"/><Relationship Id="rId11" Type="http://schemas.openxmlformats.org/officeDocument/2006/relationships/image" Target="../media/image108.png"/><Relationship Id="rId5" Type="http://schemas.openxmlformats.org/officeDocument/2006/relationships/image" Target="../media/image102.jpeg"/><Relationship Id="rId10" Type="http://schemas.openxmlformats.org/officeDocument/2006/relationships/image" Target="../media/image107.png"/><Relationship Id="rId4" Type="http://schemas.openxmlformats.org/officeDocument/2006/relationships/image" Target="../media/image101.jpeg"/><Relationship Id="rId9" Type="http://schemas.openxmlformats.org/officeDocument/2006/relationships/image" Target="../media/image106.emf"/></Relationships>
</file>

<file path=ppt/slides/_rels/slide28.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11.emf"/><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image" Target="../media/image117.png"/><Relationship Id="rId13" Type="http://schemas.openxmlformats.org/officeDocument/2006/relationships/image" Target="../media/image122.png"/><Relationship Id="rId18" Type="http://schemas.openxmlformats.org/officeDocument/2006/relationships/image" Target="../media/image127.png"/><Relationship Id="rId26" Type="http://schemas.openxmlformats.org/officeDocument/2006/relationships/image" Target="../media/image135.png"/><Relationship Id="rId3" Type="http://schemas.openxmlformats.org/officeDocument/2006/relationships/image" Target="../media/image112.png"/><Relationship Id="rId21" Type="http://schemas.openxmlformats.org/officeDocument/2006/relationships/image" Target="../media/image130.png"/><Relationship Id="rId7" Type="http://schemas.openxmlformats.org/officeDocument/2006/relationships/image" Target="../media/image116.png"/><Relationship Id="rId12" Type="http://schemas.openxmlformats.org/officeDocument/2006/relationships/image" Target="../media/image121.png"/><Relationship Id="rId17" Type="http://schemas.openxmlformats.org/officeDocument/2006/relationships/image" Target="../media/image126.png"/><Relationship Id="rId25" Type="http://schemas.openxmlformats.org/officeDocument/2006/relationships/image" Target="../media/image134.png"/><Relationship Id="rId2" Type="http://schemas.openxmlformats.org/officeDocument/2006/relationships/notesSlide" Target="../notesSlides/notesSlide26.xml"/><Relationship Id="rId16" Type="http://schemas.openxmlformats.org/officeDocument/2006/relationships/image" Target="../media/image125.png"/><Relationship Id="rId20" Type="http://schemas.openxmlformats.org/officeDocument/2006/relationships/image" Target="../media/image129.png"/><Relationship Id="rId1" Type="http://schemas.openxmlformats.org/officeDocument/2006/relationships/slideLayout" Target="../slideLayouts/slideLayout6.xml"/><Relationship Id="rId6" Type="http://schemas.openxmlformats.org/officeDocument/2006/relationships/image" Target="../media/image115.png"/><Relationship Id="rId11" Type="http://schemas.openxmlformats.org/officeDocument/2006/relationships/image" Target="../media/image120.png"/><Relationship Id="rId24" Type="http://schemas.openxmlformats.org/officeDocument/2006/relationships/image" Target="../media/image133.png"/><Relationship Id="rId5" Type="http://schemas.openxmlformats.org/officeDocument/2006/relationships/image" Target="../media/image114.png"/><Relationship Id="rId15" Type="http://schemas.openxmlformats.org/officeDocument/2006/relationships/image" Target="../media/image124.png"/><Relationship Id="rId23" Type="http://schemas.openxmlformats.org/officeDocument/2006/relationships/image" Target="../media/image132.png"/><Relationship Id="rId28" Type="http://schemas.openxmlformats.org/officeDocument/2006/relationships/image" Target="../media/image137.png"/><Relationship Id="rId10" Type="http://schemas.openxmlformats.org/officeDocument/2006/relationships/image" Target="../media/image119.png"/><Relationship Id="rId19" Type="http://schemas.openxmlformats.org/officeDocument/2006/relationships/image" Target="../media/image128.png"/><Relationship Id="rId4" Type="http://schemas.openxmlformats.org/officeDocument/2006/relationships/image" Target="../media/image113.png"/><Relationship Id="rId9" Type="http://schemas.openxmlformats.org/officeDocument/2006/relationships/image" Target="../media/image118.png"/><Relationship Id="rId14" Type="http://schemas.openxmlformats.org/officeDocument/2006/relationships/image" Target="../media/image123.png"/><Relationship Id="rId22" Type="http://schemas.openxmlformats.org/officeDocument/2006/relationships/image" Target="../media/image131.png"/><Relationship Id="rId27" Type="http://schemas.openxmlformats.org/officeDocument/2006/relationships/image" Target="../media/image136.png"/></Relationships>
</file>

<file path=ppt/slides/_rels/slide31.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139.png"/><Relationship Id="rId4" Type="http://schemas.openxmlformats.org/officeDocument/2006/relationships/oleObject" Target="../embeddings/oleObject1.bin"/></Relationships>
</file>

<file path=ppt/slides/_rels/slide33.xml.rels><?xml version="1.0" encoding="UTF-8" standalone="yes"?>
<Relationships xmlns="http://schemas.openxmlformats.org/package/2006/relationships"><Relationship Id="rId3" Type="http://schemas.openxmlformats.org/officeDocument/2006/relationships/image" Target="../media/image141.jpeg"/><Relationship Id="rId2" Type="http://schemas.openxmlformats.org/officeDocument/2006/relationships/image" Target="../media/image140.png"/><Relationship Id="rId1" Type="http://schemas.openxmlformats.org/officeDocument/2006/relationships/slideLayout" Target="../slideLayouts/slideLayout6.xml"/><Relationship Id="rId5" Type="http://schemas.openxmlformats.org/officeDocument/2006/relationships/image" Target="../media/image42.png"/><Relationship Id="rId4" Type="http://schemas.openxmlformats.org/officeDocument/2006/relationships/image" Target="../media/image142.png"/></Relationships>
</file>

<file path=ppt/slides/_rels/slide34.xml.rels><?xml version="1.0" encoding="UTF-8" standalone="yes"?>
<Relationships xmlns="http://schemas.openxmlformats.org/package/2006/relationships"><Relationship Id="rId8" Type="http://schemas.openxmlformats.org/officeDocument/2006/relationships/image" Target="../media/image145.png"/><Relationship Id="rId13" Type="http://schemas.openxmlformats.org/officeDocument/2006/relationships/image" Target="../media/image150.jpeg"/><Relationship Id="rId3" Type="http://schemas.openxmlformats.org/officeDocument/2006/relationships/image" Target="../media/image143.png"/><Relationship Id="rId7" Type="http://schemas.openxmlformats.org/officeDocument/2006/relationships/image" Target="../media/image144.png"/><Relationship Id="rId12" Type="http://schemas.openxmlformats.org/officeDocument/2006/relationships/image" Target="../media/image149.png"/><Relationship Id="rId2" Type="http://schemas.openxmlformats.org/officeDocument/2006/relationships/notesSlide" Target="../notesSlides/notesSlide28.xml"/><Relationship Id="rId1" Type="http://schemas.openxmlformats.org/officeDocument/2006/relationships/slideLayout" Target="../slideLayouts/slideLayout6.xml"/><Relationship Id="rId6" Type="http://schemas.openxmlformats.org/officeDocument/2006/relationships/image" Target="../media/image42.png"/><Relationship Id="rId11" Type="http://schemas.openxmlformats.org/officeDocument/2006/relationships/image" Target="../media/image148.png"/><Relationship Id="rId5" Type="http://schemas.openxmlformats.org/officeDocument/2006/relationships/image" Target="../media/image142.png"/><Relationship Id="rId10" Type="http://schemas.openxmlformats.org/officeDocument/2006/relationships/image" Target="../media/image147.png"/><Relationship Id="rId4" Type="http://schemas.openxmlformats.org/officeDocument/2006/relationships/image" Target="../media/image141.jpeg"/><Relationship Id="rId9" Type="http://schemas.openxmlformats.org/officeDocument/2006/relationships/image" Target="../media/image146.png"/></Relationships>
</file>

<file path=ppt/slides/_rels/slide35.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notesSlide" Target="../notesSlides/notesSlide29.xml"/><Relationship Id="rId1" Type="http://schemas.openxmlformats.org/officeDocument/2006/relationships/slideLayout" Target="../slideLayouts/slideLayout6.xml"/><Relationship Id="rId5" Type="http://schemas.openxmlformats.org/officeDocument/2006/relationships/image" Target="../media/image153.png"/><Relationship Id="rId4" Type="http://schemas.openxmlformats.org/officeDocument/2006/relationships/image" Target="../media/image152.png"/></Relationships>
</file>

<file path=ppt/slides/_rels/slide36.xml.rels><?xml version="1.0" encoding="UTF-8" standalone="yes"?>
<Relationships xmlns="http://schemas.openxmlformats.org/package/2006/relationships"><Relationship Id="rId8" Type="http://schemas.openxmlformats.org/officeDocument/2006/relationships/image" Target="../media/image159.wmf"/><Relationship Id="rId13" Type="http://schemas.openxmlformats.org/officeDocument/2006/relationships/image" Target="../media/image164.wmf"/><Relationship Id="rId3" Type="http://schemas.openxmlformats.org/officeDocument/2006/relationships/image" Target="../media/image154.wmf"/><Relationship Id="rId7" Type="http://schemas.openxmlformats.org/officeDocument/2006/relationships/image" Target="../media/image158.wmf"/><Relationship Id="rId12" Type="http://schemas.openxmlformats.org/officeDocument/2006/relationships/image" Target="../media/image163.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157.wmf"/><Relationship Id="rId11" Type="http://schemas.openxmlformats.org/officeDocument/2006/relationships/image" Target="../media/image162.png"/><Relationship Id="rId5" Type="http://schemas.openxmlformats.org/officeDocument/2006/relationships/image" Target="../media/image156.wmf"/><Relationship Id="rId10" Type="http://schemas.openxmlformats.org/officeDocument/2006/relationships/image" Target="../media/image161.png"/><Relationship Id="rId4" Type="http://schemas.openxmlformats.org/officeDocument/2006/relationships/image" Target="../media/image155.wmf"/><Relationship Id="rId9" Type="http://schemas.openxmlformats.org/officeDocument/2006/relationships/image" Target="../media/image160.png"/></Relationships>
</file>

<file path=ppt/slides/_rels/slide37.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notesSlide" Target="../notesSlides/notesSlide31.xml"/><Relationship Id="rId1" Type="http://schemas.openxmlformats.org/officeDocument/2006/relationships/slideLayout" Target="../slideLayouts/slideLayout6.xml"/><Relationship Id="rId4" Type="http://schemas.openxmlformats.org/officeDocument/2006/relationships/image" Target="../media/image166.png"/></Relationships>
</file>

<file path=ppt/slides/_rels/slide38.xml.rels><?xml version="1.0" encoding="UTF-8" standalone="yes"?>
<Relationships xmlns="http://schemas.openxmlformats.org/package/2006/relationships"><Relationship Id="rId3" Type="http://schemas.openxmlformats.org/officeDocument/2006/relationships/hyperlink" Target="mailto:ibmmobile@us.ibm.com"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167.png"/></Relationships>
</file>

<file path=ppt/slides/_rels/slide39.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8" Type="http://schemas.openxmlformats.org/officeDocument/2006/relationships/image" Target="../media/image174.png"/><Relationship Id="rId13" Type="http://schemas.openxmlformats.org/officeDocument/2006/relationships/image" Target="../media/image179.png"/><Relationship Id="rId3" Type="http://schemas.openxmlformats.org/officeDocument/2006/relationships/image" Target="../media/image169.png"/><Relationship Id="rId7" Type="http://schemas.openxmlformats.org/officeDocument/2006/relationships/image" Target="../media/image173.png"/><Relationship Id="rId12" Type="http://schemas.openxmlformats.org/officeDocument/2006/relationships/image" Target="../media/image178.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image" Target="../media/image172.png"/><Relationship Id="rId11" Type="http://schemas.openxmlformats.org/officeDocument/2006/relationships/image" Target="../media/image177.png"/><Relationship Id="rId5" Type="http://schemas.openxmlformats.org/officeDocument/2006/relationships/image" Target="../media/image171.png"/><Relationship Id="rId15" Type="http://schemas.openxmlformats.org/officeDocument/2006/relationships/image" Target="../media/image181.jpeg"/><Relationship Id="rId10" Type="http://schemas.openxmlformats.org/officeDocument/2006/relationships/image" Target="../media/image176.png"/><Relationship Id="rId4" Type="http://schemas.openxmlformats.org/officeDocument/2006/relationships/image" Target="../media/image170.png"/><Relationship Id="rId9" Type="http://schemas.openxmlformats.org/officeDocument/2006/relationships/image" Target="../media/image175.png"/><Relationship Id="rId14" Type="http://schemas.openxmlformats.org/officeDocument/2006/relationships/image" Target="../media/image180.png"/></Relationships>
</file>

<file path=ppt/slides/_rels/slide42.xml.rels><?xml version="1.0" encoding="UTF-8" standalone="yes"?>
<Relationships xmlns="http://schemas.openxmlformats.org/package/2006/relationships"><Relationship Id="rId2" Type="http://schemas.openxmlformats.org/officeDocument/2006/relationships/image" Target="../media/image181.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8" Type="http://schemas.openxmlformats.org/officeDocument/2006/relationships/image" Target="../media/image174.png"/><Relationship Id="rId13" Type="http://schemas.openxmlformats.org/officeDocument/2006/relationships/image" Target="../media/image179.png"/><Relationship Id="rId3" Type="http://schemas.openxmlformats.org/officeDocument/2006/relationships/image" Target="../media/image169.png"/><Relationship Id="rId7" Type="http://schemas.openxmlformats.org/officeDocument/2006/relationships/image" Target="../media/image173.png"/><Relationship Id="rId12" Type="http://schemas.openxmlformats.org/officeDocument/2006/relationships/image" Target="../media/image178.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image" Target="../media/image172.png"/><Relationship Id="rId11" Type="http://schemas.openxmlformats.org/officeDocument/2006/relationships/image" Target="../media/image177.png"/><Relationship Id="rId5" Type="http://schemas.openxmlformats.org/officeDocument/2006/relationships/image" Target="../media/image171.png"/><Relationship Id="rId15" Type="http://schemas.openxmlformats.org/officeDocument/2006/relationships/image" Target="../media/image181.jpeg"/><Relationship Id="rId10" Type="http://schemas.openxmlformats.org/officeDocument/2006/relationships/image" Target="../media/image176.png"/><Relationship Id="rId4" Type="http://schemas.openxmlformats.org/officeDocument/2006/relationships/image" Target="../media/image170.png"/><Relationship Id="rId9" Type="http://schemas.openxmlformats.org/officeDocument/2006/relationships/image" Target="../media/image175.png"/><Relationship Id="rId14" Type="http://schemas.openxmlformats.org/officeDocument/2006/relationships/image" Target="../media/image180.png"/></Relationships>
</file>

<file path=ppt/slides/_rels/slide44.xml.rels><?xml version="1.0" encoding="UTF-8" standalone="yes"?>
<Relationships xmlns="http://schemas.openxmlformats.org/package/2006/relationships"><Relationship Id="rId8" Type="http://schemas.openxmlformats.org/officeDocument/2006/relationships/image" Target="../media/image174.png"/><Relationship Id="rId13" Type="http://schemas.openxmlformats.org/officeDocument/2006/relationships/image" Target="../media/image179.png"/><Relationship Id="rId3" Type="http://schemas.openxmlformats.org/officeDocument/2006/relationships/image" Target="../media/image169.png"/><Relationship Id="rId7" Type="http://schemas.openxmlformats.org/officeDocument/2006/relationships/image" Target="../media/image173.png"/><Relationship Id="rId12" Type="http://schemas.openxmlformats.org/officeDocument/2006/relationships/image" Target="../media/image178.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image" Target="../media/image172.png"/><Relationship Id="rId11" Type="http://schemas.openxmlformats.org/officeDocument/2006/relationships/image" Target="../media/image177.png"/><Relationship Id="rId5" Type="http://schemas.openxmlformats.org/officeDocument/2006/relationships/image" Target="../media/image171.png"/><Relationship Id="rId15" Type="http://schemas.openxmlformats.org/officeDocument/2006/relationships/image" Target="../media/image181.jpeg"/><Relationship Id="rId10" Type="http://schemas.openxmlformats.org/officeDocument/2006/relationships/image" Target="../media/image176.png"/><Relationship Id="rId4" Type="http://schemas.openxmlformats.org/officeDocument/2006/relationships/image" Target="../media/image170.png"/><Relationship Id="rId9" Type="http://schemas.openxmlformats.org/officeDocument/2006/relationships/image" Target="../media/image175.png"/><Relationship Id="rId14" Type="http://schemas.openxmlformats.org/officeDocument/2006/relationships/image" Target="../media/image180.png"/></Relationships>
</file>

<file path=ppt/slides/_rels/slide45.xml.rels><?xml version="1.0" encoding="UTF-8" standalone="yes"?>
<Relationships xmlns="http://schemas.openxmlformats.org/package/2006/relationships"><Relationship Id="rId8" Type="http://schemas.openxmlformats.org/officeDocument/2006/relationships/image" Target="../media/image174.png"/><Relationship Id="rId13" Type="http://schemas.openxmlformats.org/officeDocument/2006/relationships/image" Target="../media/image179.png"/><Relationship Id="rId3" Type="http://schemas.openxmlformats.org/officeDocument/2006/relationships/image" Target="../media/image169.png"/><Relationship Id="rId7" Type="http://schemas.openxmlformats.org/officeDocument/2006/relationships/image" Target="../media/image173.png"/><Relationship Id="rId12" Type="http://schemas.openxmlformats.org/officeDocument/2006/relationships/image" Target="../media/image178.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image" Target="../media/image172.png"/><Relationship Id="rId11" Type="http://schemas.openxmlformats.org/officeDocument/2006/relationships/image" Target="../media/image177.png"/><Relationship Id="rId5" Type="http://schemas.openxmlformats.org/officeDocument/2006/relationships/image" Target="../media/image171.png"/><Relationship Id="rId15" Type="http://schemas.openxmlformats.org/officeDocument/2006/relationships/image" Target="../media/image181.jpeg"/><Relationship Id="rId10" Type="http://schemas.openxmlformats.org/officeDocument/2006/relationships/image" Target="../media/image176.png"/><Relationship Id="rId4" Type="http://schemas.openxmlformats.org/officeDocument/2006/relationships/image" Target="../media/image170.png"/><Relationship Id="rId9" Type="http://schemas.openxmlformats.org/officeDocument/2006/relationships/image" Target="../media/image175.png"/><Relationship Id="rId14" Type="http://schemas.openxmlformats.org/officeDocument/2006/relationships/image" Target="../media/image180.png"/></Relationships>
</file>

<file path=ppt/slides/_rels/slide46.xml.rels><?xml version="1.0" encoding="UTF-8" standalone="yes"?>
<Relationships xmlns="http://schemas.openxmlformats.org/package/2006/relationships"><Relationship Id="rId8" Type="http://schemas.openxmlformats.org/officeDocument/2006/relationships/image" Target="../media/image174.png"/><Relationship Id="rId13" Type="http://schemas.openxmlformats.org/officeDocument/2006/relationships/image" Target="../media/image179.png"/><Relationship Id="rId3" Type="http://schemas.openxmlformats.org/officeDocument/2006/relationships/image" Target="../media/image169.png"/><Relationship Id="rId7" Type="http://schemas.openxmlformats.org/officeDocument/2006/relationships/image" Target="../media/image173.png"/><Relationship Id="rId12" Type="http://schemas.openxmlformats.org/officeDocument/2006/relationships/image" Target="../media/image178.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image" Target="../media/image172.png"/><Relationship Id="rId11" Type="http://schemas.openxmlformats.org/officeDocument/2006/relationships/image" Target="../media/image177.png"/><Relationship Id="rId5" Type="http://schemas.openxmlformats.org/officeDocument/2006/relationships/image" Target="../media/image171.png"/><Relationship Id="rId15" Type="http://schemas.openxmlformats.org/officeDocument/2006/relationships/image" Target="../media/image181.jpeg"/><Relationship Id="rId10" Type="http://schemas.openxmlformats.org/officeDocument/2006/relationships/image" Target="../media/image176.png"/><Relationship Id="rId4" Type="http://schemas.openxmlformats.org/officeDocument/2006/relationships/image" Target="../media/image170.png"/><Relationship Id="rId9" Type="http://schemas.openxmlformats.org/officeDocument/2006/relationships/image" Target="../media/image175.png"/><Relationship Id="rId14" Type="http://schemas.openxmlformats.org/officeDocument/2006/relationships/image" Target="../media/image180.png"/></Relationships>
</file>

<file path=ppt/slides/_rels/slide47.xml.rels><?xml version="1.0" encoding="UTF-8" standalone="yes"?>
<Relationships xmlns="http://schemas.openxmlformats.org/package/2006/relationships"><Relationship Id="rId8" Type="http://schemas.openxmlformats.org/officeDocument/2006/relationships/image" Target="../media/image174.png"/><Relationship Id="rId13" Type="http://schemas.openxmlformats.org/officeDocument/2006/relationships/image" Target="../media/image179.png"/><Relationship Id="rId3" Type="http://schemas.openxmlformats.org/officeDocument/2006/relationships/image" Target="../media/image169.png"/><Relationship Id="rId7" Type="http://schemas.openxmlformats.org/officeDocument/2006/relationships/image" Target="../media/image173.png"/><Relationship Id="rId12" Type="http://schemas.openxmlformats.org/officeDocument/2006/relationships/image" Target="../media/image178.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image" Target="../media/image172.png"/><Relationship Id="rId11" Type="http://schemas.openxmlformats.org/officeDocument/2006/relationships/image" Target="../media/image177.png"/><Relationship Id="rId5" Type="http://schemas.openxmlformats.org/officeDocument/2006/relationships/image" Target="../media/image171.png"/><Relationship Id="rId15" Type="http://schemas.openxmlformats.org/officeDocument/2006/relationships/image" Target="../media/image181.jpeg"/><Relationship Id="rId10" Type="http://schemas.openxmlformats.org/officeDocument/2006/relationships/image" Target="../media/image176.png"/><Relationship Id="rId4" Type="http://schemas.openxmlformats.org/officeDocument/2006/relationships/image" Target="../media/image170.png"/><Relationship Id="rId9" Type="http://schemas.openxmlformats.org/officeDocument/2006/relationships/image" Target="../media/image175.png"/><Relationship Id="rId14" Type="http://schemas.openxmlformats.org/officeDocument/2006/relationships/image" Target="../media/image180.png"/></Relationships>
</file>

<file path=ppt/slides/_rels/slide48.xml.rels><?xml version="1.0" encoding="UTF-8" standalone="yes"?>
<Relationships xmlns="http://schemas.openxmlformats.org/package/2006/relationships"><Relationship Id="rId8" Type="http://schemas.openxmlformats.org/officeDocument/2006/relationships/image" Target="../media/image174.png"/><Relationship Id="rId13" Type="http://schemas.openxmlformats.org/officeDocument/2006/relationships/image" Target="../media/image179.png"/><Relationship Id="rId3" Type="http://schemas.openxmlformats.org/officeDocument/2006/relationships/image" Target="../media/image169.png"/><Relationship Id="rId7" Type="http://schemas.openxmlformats.org/officeDocument/2006/relationships/image" Target="../media/image173.png"/><Relationship Id="rId12" Type="http://schemas.openxmlformats.org/officeDocument/2006/relationships/image" Target="../media/image178.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image" Target="../media/image172.png"/><Relationship Id="rId11" Type="http://schemas.openxmlformats.org/officeDocument/2006/relationships/image" Target="../media/image177.png"/><Relationship Id="rId5" Type="http://schemas.openxmlformats.org/officeDocument/2006/relationships/image" Target="../media/image171.png"/><Relationship Id="rId15" Type="http://schemas.openxmlformats.org/officeDocument/2006/relationships/image" Target="../media/image181.jpeg"/><Relationship Id="rId10" Type="http://schemas.openxmlformats.org/officeDocument/2006/relationships/image" Target="../media/image176.png"/><Relationship Id="rId4" Type="http://schemas.openxmlformats.org/officeDocument/2006/relationships/image" Target="../media/image170.png"/><Relationship Id="rId9" Type="http://schemas.openxmlformats.org/officeDocument/2006/relationships/image" Target="../media/image175.png"/><Relationship Id="rId14" Type="http://schemas.openxmlformats.org/officeDocument/2006/relationships/image" Target="../media/image180.png"/></Relationships>
</file>

<file path=ppt/slides/_rels/slide49.xml.rels><?xml version="1.0" encoding="UTF-8" standalone="yes"?>
<Relationships xmlns="http://schemas.openxmlformats.org/package/2006/relationships"><Relationship Id="rId8" Type="http://schemas.openxmlformats.org/officeDocument/2006/relationships/image" Target="../media/image174.png"/><Relationship Id="rId13" Type="http://schemas.openxmlformats.org/officeDocument/2006/relationships/image" Target="../media/image179.png"/><Relationship Id="rId3" Type="http://schemas.openxmlformats.org/officeDocument/2006/relationships/image" Target="../media/image169.png"/><Relationship Id="rId7" Type="http://schemas.openxmlformats.org/officeDocument/2006/relationships/image" Target="../media/image173.png"/><Relationship Id="rId12" Type="http://schemas.openxmlformats.org/officeDocument/2006/relationships/image" Target="../media/image178.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image" Target="../media/image172.png"/><Relationship Id="rId11" Type="http://schemas.openxmlformats.org/officeDocument/2006/relationships/image" Target="../media/image177.png"/><Relationship Id="rId5" Type="http://schemas.openxmlformats.org/officeDocument/2006/relationships/image" Target="../media/image171.png"/><Relationship Id="rId15" Type="http://schemas.openxmlformats.org/officeDocument/2006/relationships/image" Target="../media/image181.jpeg"/><Relationship Id="rId10" Type="http://schemas.openxmlformats.org/officeDocument/2006/relationships/image" Target="../media/image176.png"/><Relationship Id="rId4" Type="http://schemas.openxmlformats.org/officeDocument/2006/relationships/image" Target="../media/image170.png"/><Relationship Id="rId9" Type="http://schemas.openxmlformats.org/officeDocument/2006/relationships/image" Target="../media/image175.png"/><Relationship Id="rId14" Type="http://schemas.openxmlformats.org/officeDocument/2006/relationships/image" Target="../media/image180.png"/></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50.xml.rels><?xml version="1.0" encoding="UTF-8" standalone="yes"?>
<Relationships xmlns="http://schemas.openxmlformats.org/package/2006/relationships"><Relationship Id="rId8" Type="http://schemas.openxmlformats.org/officeDocument/2006/relationships/image" Target="../media/image174.png"/><Relationship Id="rId13" Type="http://schemas.openxmlformats.org/officeDocument/2006/relationships/image" Target="../media/image179.png"/><Relationship Id="rId3" Type="http://schemas.openxmlformats.org/officeDocument/2006/relationships/image" Target="../media/image169.png"/><Relationship Id="rId7" Type="http://schemas.openxmlformats.org/officeDocument/2006/relationships/image" Target="../media/image173.png"/><Relationship Id="rId12" Type="http://schemas.openxmlformats.org/officeDocument/2006/relationships/image" Target="../media/image178.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image" Target="../media/image172.png"/><Relationship Id="rId11" Type="http://schemas.openxmlformats.org/officeDocument/2006/relationships/image" Target="../media/image177.png"/><Relationship Id="rId5" Type="http://schemas.openxmlformats.org/officeDocument/2006/relationships/image" Target="../media/image171.png"/><Relationship Id="rId15" Type="http://schemas.openxmlformats.org/officeDocument/2006/relationships/image" Target="../media/image181.jpeg"/><Relationship Id="rId10" Type="http://schemas.openxmlformats.org/officeDocument/2006/relationships/image" Target="../media/image176.png"/><Relationship Id="rId4" Type="http://schemas.openxmlformats.org/officeDocument/2006/relationships/image" Target="../media/image170.png"/><Relationship Id="rId9" Type="http://schemas.openxmlformats.org/officeDocument/2006/relationships/image" Target="../media/image175.png"/><Relationship Id="rId14" Type="http://schemas.openxmlformats.org/officeDocument/2006/relationships/image" Target="../media/image180.png"/></Relationships>
</file>

<file path=ppt/slides/_rels/slide51.xml.rels><?xml version="1.0" encoding="UTF-8" standalone="yes"?>
<Relationships xmlns="http://schemas.openxmlformats.org/package/2006/relationships"><Relationship Id="rId8" Type="http://schemas.openxmlformats.org/officeDocument/2006/relationships/image" Target="../media/image174.png"/><Relationship Id="rId13" Type="http://schemas.openxmlformats.org/officeDocument/2006/relationships/image" Target="../media/image179.png"/><Relationship Id="rId3" Type="http://schemas.openxmlformats.org/officeDocument/2006/relationships/image" Target="../media/image169.png"/><Relationship Id="rId7" Type="http://schemas.openxmlformats.org/officeDocument/2006/relationships/image" Target="../media/image173.png"/><Relationship Id="rId12" Type="http://schemas.openxmlformats.org/officeDocument/2006/relationships/image" Target="../media/image178.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image" Target="../media/image172.png"/><Relationship Id="rId11" Type="http://schemas.openxmlformats.org/officeDocument/2006/relationships/image" Target="../media/image177.png"/><Relationship Id="rId5" Type="http://schemas.openxmlformats.org/officeDocument/2006/relationships/image" Target="../media/image171.png"/><Relationship Id="rId15" Type="http://schemas.openxmlformats.org/officeDocument/2006/relationships/image" Target="../media/image181.jpeg"/><Relationship Id="rId10" Type="http://schemas.openxmlformats.org/officeDocument/2006/relationships/image" Target="../media/image176.png"/><Relationship Id="rId4" Type="http://schemas.openxmlformats.org/officeDocument/2006/relationships/image" Target="../media/image170.png"/><Relationship Id="rId9" Type="http://schemas.openxmlformats.org/officeDocument/2006/relationships/image" Target="../media/image175.png"/><Relationship Id="rId14" Type="http://schemas.openxmlformats.org/officeDocument/2006/relationships/image" Target="../media/image180.png"/></Relationships>
</file>

<file path=ppt/slides/_rels/slide52.xml.rels><?xml version="1.0" encoding="UTF-8" standalone="yes"?>
<Relationships xmlns="http://schemas.openxmlformats.org/package/2006/relationships"><Relationship Id="rId8" Type="http://schemas.openxmlformats.org/officeDocument/2006/relationships/image" Target="../media/image174.png"/><Relationship Id="rId13" Type="http://schemas.openxmlformats.org/officeDocument/2006/relationships/image" Target="../media/image179.png"/><Relationship Id="rId3" Type="http://schemas.openxmlformats.org/officeDocument/2006/relationships/image" Target="../media/image169.png"/><Relationship Id="rId7" Type="http://schemas.openxmlformats.org/officeDocument/2006/relationships/image" Target="../media/image173.png"/><Relationship Id="rId12" Type="http://schemas.openxmlformats.org/officeDocument/2006/relationships/image" Target="../media/image178.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image" Target="../media/image172.png"/><Relationship Id="rId11" Type="http://schemas.openxmlformats.org/officeDocument/2006/relationships/image" Target="../media/image177.png"/><Relationship Id="rId5" Type="http://schemas.openxmlformats.org/officeDocument/2006/relationships/image" Target="../media/image171.png"/><Relationship Id="rId15" Type="http://schemas.openxmlformats.org/officeDocument/2006/relationships/image" Target="../media/image181.jpeg"/><Relationship Id="rId10" Type="http://schemas.openxmlformats.org/officeDocument/2006/relationships/image" Target="../media/image176.png"/><Relationship Id="rId4" Type="http://schemas.openxmlformats.org/officeDocument/2006/relationships/image" Target="../media/image170.png"/><Relationship Id="rId9" Type="http://schemas.openxmlformats.org/officeDocument/2006/relationships/image" Target="../media/image175.png"/><Relationship Id="rId14" Type="http://schemas.openxmlformats.org/officeDocument/2006/relationships/image" Target="../media/image180.png"/></Relationships>
</file>

<file path=ppt/slides/_rels/slide53.xml.rels><?xml version="1.0" encoding="UTF-8" standalone="yes"?>
<Relationships xmlns="http://schemas.openxmlformats.org/package/2006/relationships"><Relationship Id="rId8" Type="http://schemas.openxmlformats.org/officeDocument/2006/relationships/image" Target="../media/image174.png"/><Relationship Id="rId13" Type="http://schemas.openxmlformats.org/officeDocument/2006/relationships/image" Target="../media/image179.png"/><Relationship Id="rId3" Type="http://schemas.openxmlformats.org/officeDocument/2006/relationships/image" Target="../media/image169.png"/><Relationship Id="rId7" Type="http://schemas.openxmlformats.org/officeDocument/2006/relationships/image" Target="../media/image173.png"/><Relationship Id="rId12" Type="http://schemas.openxmlformats.org/officeDocument/2006/relationships/image" Target="../media/image178.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image" Target="../media/image172.png"/><Relationship Id="rId11" Type="http://schemas.openxmlformats.org/officeDocument/2006/relationships/image" Target="../media/image177.png"/><Relationship Id="rId5" Type="http://schemas.openxmlformats.org/officeDocument/2006/relationships/image" Target="../media/image171.png"/><Relationship Id="rId15" Type="http://schemas.openxmlformats.org/officeDocument/2006/relationships/image" Target="../media/image181.jpeg"/><Relationship Id="rId10" Type="http://schemas.openxmlformats.org/officeDocument/2006/relationships/image" Target="../media/image176.png"/><Relationship Id="rId4" Type="http://schemas.openxmlformats.org/officeDocument/2006/relationships/image" Target="../media/image170.png"/><Relationship Id="rId9" Type="http://schemas.openxmlformats.org/officeDocument/2006/relationships/image" Target="../media/image175.png"/><Relationship Id="rId14" Type="http://schemas.openxmlformats.org/officeDocument/2006/relationships/image" Target="../media/image180.png"/></Relationships>
</file>

<file path=ppt/slides/_rels/slide54.xml.rels><?xml version="1.0" encoding="UTF-8" standalone="yes"?>
<Relationships xmlns="http://schemas.openxmlformats.org/package/2006/relationships"><Relationship Id="rId8" Type="http://schemas.openxmlformats.org/officeDocument/2006/relationships/image" Target="../media/image174.png"/><Relationship Id="rId13" Type="http://schemas.openxmlformats.org/officeDocument/2006/relationships/image" Target="../media/image179.png"/><Relationship Id="rId3" Type="http://schemas.openxmlformats.org/officeDocument/2006/relationships/image" Target="../media/image169.png"/><Relationship Id="rId7" Type="http://schemas.openxmlformats.org/officeDocument/2006/relationships/image" Target="../media/image173.png"/><Relationship Id="rId12" Type="http://schemas.openxmlformats.org/officeDocument/2006/relationships/image" Target="../media/image178.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image" Target="../media/image172.png"/><Relationship Id="rId11" Type="http://schemas.openxmlformats.org/officeDocument/2006/relationships/image" Target="../media/image177.png"/><Relationship Id="rId5" Type="http://schemas.openxmlformats.org/officeDocument/2006/relationships/image" Target="../media/image171.png"/><Relationship Id="rId15" Type="http://schemas.openxmlformats.org/officeDocument/2006/relationships/image" Target="../media/image181.jpeg"/><Relationship Id="rId10" Type="http://schemas.openxmlformats.org/officeDocument/2006/relationships/image" Target="../media/image176.png"/><Relationship Id="rId4" Type="http://schemas.openxmlformats.org/officeDocument/2006/relationships/image" Target="../media/image170.png"/><Relationship Id="rId9" Type="http://schemas.openxmlformats.org/officeDocument/2006/relationships/image" Target="../media/image175.png"/><Relationship Id="rId14" Type="http://schemas.openxmlformats.org/officeDocument/2006/relationships/image" Target="../media/image180.png"/></Relationships>
</file>

<file path=ppt/slides/_rels/slide55.xml.rels><?xml version="1.0" encoding="UTF-8" standalone="yes"?>
<Relationships xmlns="http://schemas.openxmlformats.org/package/2006/relationships"><Relationship Id="rId8" Type="http://schemas.openxmlformats.org/officeDocument/2006/relationships/image" Target="../media/image174.png"/><Relationship Id="rId13" Type="http://schemas.openxmlformats.org/officeDocument/2006/relationships/image" Target="../media/image179.png"/><Relationship Id="rId3" Type="http://schemas.openxmlformats.org/officeDocument/2006/relationships/image" Target="../media/image169.png"/><Relationship Id="rId7" Type="http://schemas.openxmlformats.org/officeDocument/2006/relationships/image" Target="../media/image173.png"/><Relationship Id="rId12" Type="http://schemas.openxmlformats.org/officeDocument/2006/relationships/image" Target="../media/image178.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image" Target="../media/image172.png"/><Relationship Id="rId11" Type="http://schemas.openxmlformats.org/officeDocument/2006/relationships/image" Target="../media/image177.png"/><Relationship Id="rId5" Type="http://schemas.openxmlformats.org/officeDocument/2006/relationships/image" Target="../media/image171.png"/><Relationship Id="rId15" Type="http://schemas.openxmlformats.org/officeDocument/2006/relationships/image" Target="../media/image181.jpeg"/><Relationship Id="rId10" Type="http://schemas.openxmlformats.org/officeDocument/2006/relationships/image" Target="../media/image176.png"/><Relationship Id="rId4" Type="http://schemas.openxmlformats.org/officeDocument/2006/relationships/image" Target="../media/image170.png"/><Relationship Id="rId9" Type="http://schemas.openxmlformats.org/officeDocument/2006/relationships/image" Target="../media/image175.png"/><Relationship Id="rId14" Type="http://schemas.openxmlformats.org/officeDocument/2006/relationships/image" Target="../media/image180.png"/></Relationships>
</file>

<file path=ppt/slides/_rels/slide56.xml.rels><?xml version="1.0" encoding="UTF-8" standalone="yes"?>
<Relationships xmlns="http://schemas.openxmlformats.org/package/2006/relationships"><Relationship Id="rId8" Type="http://schemas.openxmlformats.org/officeDocument/2006/relationships/image" Target="../media/image174.png"/><Relationship Id="rId13" Type="http://schemas.openxmlformats.org/officeDocument/2006/relationships/image" Target="../media/image179.png"/><Relationship Id="rId3" Type="http://schemas.openxmlformats.org/officeDocument/2006/relationships/image" Target="../media/image169.png"/><Relationship Id="rId7" Type="http://schemas.openxmlformats.org/officeDocument/2006/relationships/image" Target="../media/image173.png"/><Relationship Id="rId12" Type="http://schemas.openxmlformats.org/officeDocument/2006/relationships/image" Target="../media/image178.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image" Target="../media/image172.png"/><Relationship Id="rId11" Type="http://schemas.openxmlformats.org/officeDocument/2006/relationships/image" Target="../media/image177.png"/><Relationship Id="rId5" Type="http://schemas.openxmlformats.org/officeDocument/2006/relationships/image" Target="../media/image171.png"/><Relationship Id="rId15" Type="http://schemas.openxmlformats.org/officeDocument/2006/relationships/image" Target="../media/image181.jpeg"/><Relationship Id="rId10" Type="http://schemas.openxmlformats.org/officeDocument/2006/relationships/image" Target="../media/image176.png"/><Relationship Id="rId4" Type="http://schemas.openxmlformats.org/officeDocument/2006/relationships/image" Target="../media/image170.png"/><Relationship Id="rId9" Type="http://schemas.openxmlformats.org/officeDocument/2006/relationships/image" Target="../media/image175.png"/><Relationship Id="rId14" Type="http://schemas.openxmlformats.org/officeDocument/2006/relationships/image" Target="../media/image180.png"/></Relationships>
</file>

<file path=ppt/slides/_rels/slide57.xml.rels><?xml version="1.0" encoding="UTF-8" standalone="yes"?>
<Relationships xmlns="http://schemas.openxmlformats.org/package/2006/relationships"><Relationship Id="rId8" Type="http://schemas.openxmlformats.org/officeDocument/2006/relationships/image" Target="../media/image174.png"/><Relationship Id="rId13" Type="http://schemas.openxmlformats.org/officeDocument/2006/relationships/image" Target="../media/image179.png"/><Relationship Id="rId3" Type="http://schemas.openxmlformats.org/officeDocument/2006/relationships/image" Target="../media/image169.png"/><Relationship Id="rId7" Type="http://schemas.openxmlformats.org/officeDocument/2006/relationships/image" Target="../media/image173.png"/><Relationship Id="rId12" Type="http://schemas.openxmlformats.org/officeDocument/2006/relationships/image" Target="../media/image178.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image" Target="../media/image172.png"/><Relationship Id="rId11" Type="http://schemas.openxmlformats.org/officeDocument/2006/relationships/image" Target="../media/image177.png"/><Relationship Id="rId5" Type="http://schemas.openxmlformats.org/officeDocument/2006/relationships/image" Target="../media/image171.png"/><Relationship Id="rId15" Type="http://schemas.openxmlformats.org/officeDocument/2006/relationships/image" Target="../media/image181.jpeg"/><Relationship Id="rId10" Type="http://schemas.openxmlformats.org/officeDocument/2006/relationships/image" Target="../media/image176.png"/><Relationship Id="rId4" Type="http://schemas.openxmlformats.org/officeDocument/2006/relationships/image" Target="../media/image170.png"/><Relationship Id="rId9" Type="http://schemas.openxmlformats.org/officeDocument/2006/relationships/image" Target="../media/image175.png"/><Relationship Id="rId14" Type="http://schemas.openxmlformats.org/officeDocument/2006/relationships/image" Target="../media/image180.png"/></Relationships>
</file>

<file path=ppt/slides/_rels/slide58.xml.rels><?xml version="1.0" encoding="UTF-8" standalone="yes"?>
<Relationships xmlns="http://schemas.openxmlformats.org/package/2006/relationships"><Relationship Id="rId8" Type="http://schemas.openxmlformats.org/officeDocument/2006/relationships/image" Target="../media/image174.png"/><Relationship Id="rId13" Type="http://schemas.openxmlformats.org/officeDocument/2006/relationships/image" Target="../media/image179.png"/><Relationship Id="rId3" Type="http://schemas.openxmlformats.org/officeDocument/2006/relationships/image" Target="../media/image169.png"/><Relationship Id="rId7" Type="http://schemas.openxmlformats.org/officeDocument/2006/relationships/image" Target="../media/image173.png"/><Relationship Id="rId12" Type="http://schemas.openxmlformats.org/officeDocument/2006/relationships/image" Target="../media/image178.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image" Target="../media/image172.png"/><Relationship Id="rId11" Type="http://schemas.openxmlformats.org/officeDocument/2006/relationships/image" Target="../media/image177.png"/><Relationship Id="rId5" Type="http://schemas.openxmlformats.org/officeDocument/2006/relationships/image" Target="../media/image171.png"/><Relationship Id="rId15" Type="http://schemas.openxmlformats.org/officeDocument/2006/relationships/image" Target="../media/image181.jpeg"/><Relationship Id="rId10" Type="http://schemas.openxmlformats.org/officeDocument/2006/relationships/image" Target="../media/image176.png"/><Relationship Id="rId4" Type="http://schemas.openxmlformats.org/officeDocument/2006/relationships/image" Target="../media/image170.png"/><Relationship Id="rId9" Type="http://schemas.openxmlformats.org/officeDocument/2006/relationships/image" Target="../media/image175.png"/><Relationship Id="rId14" Type="http://schemas.openxmlformats.org/officeDocument/2006/relationships/image" Target="../media/image180.png"/></Relationships>
</file>

<file path=ppt/slides/_rels/slide59.xml.rels><?xml version="1.0" encoding="UTF-8" standalone="yes"?>
<Relationships xmlns="http://schemas.openxmlformats.org/package/2006/relationships"><Relationship Id="rId8" Type="http://schemas.openxmlformats.org/officeDocument/2006/relationships/image" Target="../media/image174.png"/><Relationship Id="rId13" Type="http://schemas.openxmlformats.org/officeDocument/2006/relationships/image" Target="../media/image179.png"/><Relationship Id="rId3" Type="http://schemas.openxmlformats.org/officeDocument/2006/relationships/image" Target="../media/image169.png"/><Relationship Id="rId7" Type="http://schemas.openxmlformats.org/officeDocument/2006/relationships/image" Target="../media/image173.png"/><Relationship Id="rId12" Type="http://schemas.openxmlformats.org/officeDocument/2006/relationships/image" Target="../media/image178.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image" Target="../media/image172.png"/><Relationship Id="rId11" Type="http://schemas.openxmlformats.org/officeDocument/2006/relationships/image" Target="../media/image177.png"/><Relationship Id="rId5" Type="http://schemas.openxmlformats.org/officeDocument/2006/relationships/image" Target="../media/image171.png"/><Relationship Id="rId15" Type="http://schemas.openxmlformats.org/officeDocument/2006/relationships/image" Target="../media/image181.jpeg"/><Relationship Id="rId10" Type="http://schemas.openxmlformats.org/officeDocument/2006/relationships/image" Target="../media/image176.png"/><Relationship Id="rId4" Type="http://schemas.openxmlformats.org/officeDocument/2006/relationships/image" Target="../media/image170.png"/><Relationship Id="rId9" Type="http://schemas.openxmlformats.org/officeDocument/2006/relationships/image" Target="../media/image175.png"/><Relationship Id="rId14" Type="http://schemas.openxmlformats.org/officeDocument/2006/relationships/image" Target="../media/image180.pn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19.png"/><Relationship Id="rId4" Type="http://schemas.openxmlformats.org/officeDocument/2006/relationships/image" Target="../media/image18.png"/></Relationships>
</file>

<file path=ppt/slides/_rels/slide60.xml.rels><?xml version="1.0" encoding="UTF-8" standalone="yes"?>
<Relationships xmlns="http://schemas.openxmlformats.org/package/2006/relationships"><Relationship Id="rId8" Type="http://schemas.openxmlformats.org/officeDocument/2006/relationships/image" Target="../media/image174.png"/><Relationship Id="rId13" Type="http://schemas.openxmlformats.org/officeDocument/2006/relationships/image" Target="../media/image179.png"/><Relationship Id="rId3" Type="http://schemas.openxmlformats.org/officeDocument/2006/relationships/image" Target="../media/image169.png"/><Relationship Id="rId7" Type="http://schemas.openxmlformats.org/officeDocument/2006/relationships/image" Target="../media/image173.png"/><Relationship Id="rId12" Type="http://schemas.openxmlformats.org/officeDocument/2006/relationships/image" Target="../media/image178.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image" Target="../media/image172.png"/><Relationship Id="rId11" Type="http://schemas.openxmlformats.org/officeDocument/2006/relationships/image" Target="../media/image177.png"/><Relationship Id="rId5" Type="http://schemas.openxmlformats.org/officeDocument/2006/relationships/image" Target="../media/image171.png"/><Relationship Id="rId15" Type="http://schemas.openxmlformats.org/officeDocument/2006/relationships/image" Target="../media/image181.jpeg"/><Relationship Id="rId10" Type="http://schemas.openxmlformats.org/officeDocument/2006/relationships/image" Target="../media/image176.png"/><Relationship Id="rId4" Type="http://schemas.openxmlformats.org/officeDocument/2006/relationships/image" Target="../media/image170.png"/><Relationship Id="rId9" Type="http://schemas.openxmlformats.org/officeDocument/2006/relationships/image" Target="../media/image175.png"/><Relationship Id="rId14" Type="http://schemas.openxmlformats.org/officeDocument/2006/relationships/image" Target="../media/image180.png"/></Relationships>
</file>

<file path=ppt/slides/_rels/slide61.xml.rels><?xml version="1.0" encoding="UTF-8" standalone="yes"?>
<Relationships xmlns="http://schemas.openxmlformats.org/package/2006/relationships"><Relationship Id="rId8" Type="http://schemas.openxmlformats.org/officeDocument/2006/relationships/image" Target="../media/image174.png"/><Relationship Id="rId13" Type="http://schemas.openxmlformats.org/officeDocument/2006/relationships/image" Target="../media/image179.png"/><Relationship Id="rId3" Type="http://schemas.openxmlformats.org/officeDocument/2006/relationships/image" Target="../media/image169.png"/><Relationship Id="rId7" Type="http://schemas.openxmlformats.org/officeDocument/2006/relationships/image" Target="../media/image173.png"/><Relationship Id="rId12" Type="http://schemas.openxmlformats.org/officeDocument/2006/relationships/image" Target="../media/image178.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image" Target="../media/image172.png"/><Relationship Id="rId11" Type="http://schemas.openxmlformats.org/officeDocument/2006/relationships/image" Target="../media/image177.png"/><Relationship Id="rId5" Type="http://schemas.openxmlformats.org/officeDocument/2006/relationships/image" Target="../media/image171.png"/><Relationship Id="rId15" Type="http://schemas.openxmlformats.org/officeDocument/2006/relationships/image" Target="../media/image181.jpeg"/><Relationship Id="rId10" Type="http://schemas.openxmlformats.org/officeDocument/2006/relationships/image" Target="../media/image176.png"/><Relationship Id="rId4" Type="http://schemas.openxmlformats.org/officeDocument/2006/relationships/image" Target="../media/image170.png"/><Relationship Id="rId9" Type="http://schemas.openxmlformats.org/officeDocument/2006/relationships/image" Target="../media/image175.png"/><Relationship Id="rId14" Type="http://schemas.openxmlformats.org/officeDocument/2006/relationships/image" Target="../media/image180.png"/></Relationships>
</file>

<file path=ppt/slides/_rels/slide62.xml.rels><?xml version="1.0" encoding="UTF-8" standalone="yes"?>
<Relationships xmlns="http://schemas.openxmlformats.org/package/2006/relationships"><Relationship Id="rId8" Type="http://schemas.openxmlformats.org/officeDocument/2006/relationships/image" Target="../media/image174.png"/><Relationship Id="rId13" Type="http://schemas.openxmlformats.org/officeDocument/2006/relationships/image" Target="../media/image179.png"/><Relationship Id="rId3" Type="http://schemas.openxmlformats.org/officeDocument/2006/relationships/image" Target="../media/image169.png"/><Relationship Id="rId7" Type="http://schemas.openxmlformats.org/officeDocument/2006/relationships/image" Target="../media/image173.png"/><Relationship Id="rId12" Type="http://schemas.openxmlformats.org/officeDocument/2006/relationships/image" Target="../media/image178.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image" Target="../media/image172.png"/><Relationship Id="rId11" Type="http://schemas.openxmlformats.org/officeDocument/2006/relationships/image" Target="../media/image177.png"/><Relationship Id="rId5" Type="http://schemas.openxmlformats.org/officeDocument/2006/relationships/image" Target="../media/image171.png"/><Relationship Id="rId15" Type="http://schemas.openxmlformats.org/officeDocument/2006/relationships/image" Target="../media/image181.jpeg"/><Relationship Id="rId10" Type="http://schemas.openxmlformats.org/officeDocument/2006/relationships/image" Target="../media/image176.png"/><Relationship Id="rId4" Type="http://schemas.openxmlformats.org/officeDocument/2006/relationships/image" Target="../media/image170.png"/><Relationship Id="rId9" Type="http://schemas.openxmlformats.org/officeDocument/2006/relationships/image" Target="../media/image175.png"/><Relationship Id="rId14" Type="http://schemas.openxmlformats.org/officeDocument/2006/relationships/image" Target="../media/image180.png"/></Relationships>
</file>

<file path=ppt/slides/_rels/slide63.xml.rels><?xml version="1.0" encoding="UTF-8" standalone="yes"?>
<Relationships xmlns="http://schemas.openxmlformats.org/package/2006/relationships"><Relationship Id="rId8" Type="http://schemas.openxmlformats.org/officeDocument/2006/relationships/image" Target="../media/image174.png"/><Relationship Id="rId13" Type="http://schemas.openxmlformats.org/officeDocument/2006/relationships/image" Target="../media/image179.png"/><Relationship Id="rId3" Type="http://schemas.openxmlformats.org/officeDocument/2006/relationships/image" Target="../media/image169.png"/><Relationship Id="rId7" Type="http://schemas.openxmlformats.org/officeDocument/2006/relationships/image" Target="../media/image173.png"/><Relationship Id="rId12" Type="http://schemas.openxmlformats.org/officeDocument/2006/relationships/image" Target="../media/image178.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image" Target="../media/image172.png"/><Relationship Id="rId11" Type="http://schemas.openxmlformats.org/officeDocument/2006/relationships/image" Target="../media/image177.png"/><Relationship Id="rId5" Type="http://schemas.openxmlformats.org/officeDocument/2006/relationships/image" Target="../media/image171.png"/><Relationship Id="rId15" Type="http://schemas.openxmlformats.org/officeDocument/2006/relationships/image" Target="../media/image181.jpeg"/><Relationship Id="rId10" Type="http://schemas.openxmlformats.org/officeDocument/2006/relationships/image" Target="../media/image176.png"/><Relationship Id="rId4" Type="http://schemas.openxmlformats.org/officeDocument/2006/relationships/image" Target="../media/image170.png"/><Relationship Id="rId9" Type="http://schemas.openxmlformats.org/officeDocument/2006/relationships/image" Target="../media/image175.png"/><Relationship Id="rId14" Type="http://schemas.openxmlformats.org/officeDocument/2006/relationships/image" Target="../media/image180.png"/></Relationships>
</file>

<file path=ppt/slides/_rels/slide64.xml.rels><?xml version="1.0" encoding="UTF-8" standalone="yes"?>
<Relationships xmlns="http://schemas.openxmlformats.org/package/2006/relationships"><Relationship Id="rId8" Type="http://schemas.openxmlformats.org/officeDocument/2006/relationships/image" Target="../media/image174.png"/><Relationship Id="rId13" Type="http://schemas.openxmlformats.org/officeDocument/2006/relationships/image" Target="../media/image179.png"/><Relationship Id="rId3" Type="http://schemas.openxmlformats.org/officeDocument/2006/relationships/image" Target="../media/image169.png"/><Relationship Id="rId7" Type="http://schemas.openxmlformats.org/officeDocument/2006/relationships/image" Target="../media/image173.png"/><Relationship Id="rId12" Type="http://schemas.openxmlformats.org/officeDocument/2006/relationships/image" Target="../media/image178.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image" Target="../media/image172.png"/><Relationship Id="rId11" Type="http://schemas.openxmlformats.org/officeDocument/2006/relationships/image" Target="../media/image177.png"/><Relationship Id="rId5" Type="http://schemas.openxmlformats.org/officeDocument/2006/relationships/image" Target="../media/image171.png"/><Relationship Id="rId15" Type="http://schemas.openxmlformats.org/officeDocument/2006/relationships/image" Target="../media/image181.jpeg"/><Relationship Id="rId10" Type="http://schemas.openxmlformats.org/officeDocument/2006/relationships/image" Target="../media/image176.png"/><Relationship Id="rId4" Type="http://schemas.openxmlformats.org/officeDocument/2006/relationships/image" Target="../media/image170.png"/><Relationship Id="rId9" Type="http://schemas.openxmlformats.org/officeDocument/2006/relationships/image" Target="../media/image175.png"/><Relationship Id="rId14" Type="http://schemas.openxmlformats.org/officeDocument/2006/relationships/image" Target="../media/image180.png"/></Relationships>
</file>

<file path=ppt/slides/_rels/slide65.xml.rels><?xml version="1.0" encoding="UTF-8" standalone="yes"?>
<Relationships xmlns="http://schemas.openxmlformats.org/package/2006/relationships"><Relationship Id="rId8" Type="http://schemas.openxmlformats.org/officeDocument/2006/relationships/image" Target="../media/image174.png"/><Relationship Id="rId13" Type="http://schemas.openxmlformats.org/officeDocument/2006/relationships/image" Target="../media/image179.png"/><Relationship Id="rId3" Type="http://schemas.openxmlformats.org/officeDocument/2006/relationships/image" Target="../media/image169.png"/><Relationship Id="rId7" Type="http://schemas.openxmlformats.org/officeDocument/2006/relationships/image" Target="../media/image173.png"/><Relationship Id="rId12" Type="http://schemas.openxmlformats.org/officeDocument/2006/relationships/image" Target="../media/image178.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image" Target="../media/image172.png"/><Relationship Id="rId11" Type="http://schemas.openxmlformats.org/officeDocument/2006/relationships/image" Target="../media/image177.png"/><Relationship Id="rId5" Type="http://schemas.openxmlformats.org/officeDocument/2006/relationships/image" Target="../media/image171.png"/><Relationship Id="rId15" Type="http://schemas.openxmlformats.org/officeDocument/2006/relationships/image" Target="../media/image181.jpeg"/><Relationship Id="rId10" Type="http://schemas.openxmlformats.org/officeDocument/2006/relationships/image" Target="../media/image176.png"/><Relationship Id="rId4" Type="http://schemas.openxmlformats.org/officeDocument/2006/relationships/image" Target="../media/image170.png"/><Relationship Id="rId9" Type="http://schemas.openxmlformats.org/officeDocument/2006/relationships/image" Target="../media/image175.png"/><Relationship Id="rId14" Type="http://schemas.openxmlformats.org/officeDocument/2006/relationships/image" Target="../media/image180.png"/></Relationships>
</file>

<file path=ppt/slides/_rels/slide66.xml.rels><?xml version="1.0" encoding="UTF-8" standalone="yes"?>
<Relationships xmlns="http://schemas.openxmlformats.org/package/2006/relationships"><Relationship Id="rId8" Type="http://schemas.openxmlformats.org/officeDocument/2006/relationships/image" Target="../media/image174.png"/><Relationship Id="rId13" Type="http://schemas.openxmlformats.org/officeDocument/2006/relationships/image" Target="../media/image179.png"/><Relationship Id="rId3" Type="http://schemas.openxmlformats.org/officeDocument/2006/relationships/image" Target="../media/image169.png"/><Relationship Id="rId7" Type="http://schemas.openxmlformats.org/officeDocument/2006/relationships/image" Target="../media/image173.png"/><Relationship Id="rId12" Type="http://schemas.openxmlformats.org/officeDocument/2006/relationships/image" Target="../media/image178.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image" Target="../media/image172.png"/><Relationship Id="rId11" Type="http://schemas.openxmlformats.org/officeDocument/2006/relationships/image" Target="../media/image177.png"/><Relationship Id="rId5" Type="http://schemas.openxmlformats.org/officeDocument/2006/relationships/image" Target="../media/image171.png"/><Relationship Id="rId15" Type="http://schemas.openxmlformats.org/officeDocument/2006/relationships/image" Target="../media/image181.jpeg"/><Relationship Id="rId10" Type="http://schemas.openxmlformats.org/officeDocument/2006/relationships/image" Target="../media/image176.png"/><Relationship Id="rId4" Type="http://schemas.openxmlformats.org/officeDocument/2006/relationships/image" Target="../media/image170.png"/><Relationship Id="rId9" Type="http://schemas.openxmlformats.org/officeDocument/2006/relationships/image" Target="../media/image175.png"/><Relationship Id="rId14" Type="http://schemas.openxmlformats.org/officeDocument/2006/relationships/image" Target="../media/image180.png"/></Relationships>
</file>

<file path=ppt/slides/_rels/slide67.xml.rels><?xml version="1.0" encoding="UTF-8" standalone="yes"?>
<Relationships xmlns="http://schemas.openxmlformats.org/package/2006/relationships"><Relationship Id="rId8" Type="http://schemas.openxmlformats.org/officeDocument/2006/relationships/image" Target="../media/image174.png"/><Relationship Id="rId13" Type="http://schemas.openxmlformats.org/officeDocument/2006/relationships/image" Target="../media/image179.png"/><Relationship Id="rId3" Type="http://schemas.openxmlformats.org/officeDocument/2006/relationships/image" Target="../media/image169.png"/><Relationship Id="rId7" Type="http://schemas.openxmlformats.org/officeDocument/2006/relationships/image" Target="../media/image173.png"/><Relationship Id="rId12" Type="http://schemas.openxmlformats.org/officeDocument/2006/relationships/image" Target="../media/image178.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image" Target="../media/image172.png"/><Relationship Id="rId11" Type="http://schemas.openxmlformats.org/officeDocument/2006/relationships/image" Target="../media/image177.png"/><Relationship Id="rId5" Type="http://schemas.openxmlformats.org/officeDocument/2006/relationships/image" Target="../media/image171.png"/><Relationship Id="rId15" Type="http://schemas.openxmlformats.org/officeDocument/2006/relationships/image" Target="../media/image181.jpeg"/><Relationship Id="rId10" Type="http://schemas.openxmlformats.org/officeDocument/2006/relationships/image" Target="../media/image176.png"/><Relationship Id="rId4" Type="http://schemas.openxmlformats.org/officeDocument/2006/relationships/image" Target="../media/image170.png"/><Relationship Id="rId9" Type="http://schemas.openxmlformats.org/officeDocument/2006/relationships/image" Target="../media/image175.png"/><Relationship Id="rId14" Type="http://schemas.openxmlformats.org/officeDocument/2006/relationships/image" Target="../media/image180.png"/></Relationships>
</file>

<file path=ppt/slides/_rels/slide68.xml.rels><?xml version="1.0" encoding="UTF-8" standalone="yes"?>
<Relationships xmlns="http://schemas.openxmlformats.org/package/2006/relationships"><Relationship Id="rId8" Type="http://schemas.openxmlformats.org/officeDocument/2006/relationships/image" Target="../media/image174.png"/><Relationship Id="rId13" Type="http://schemas.openxmlformats.org/officeDocument/2006/relationships/image" Target="../media/image179.png"/><Relationship Id="rId3" Type="http://schemas.openxmlformats.org/officeDocument/2006/relationships/image" Target="../media/image169.png"/><Relationship Id="rId7" Type="http://schemas.openxmlformats.org/officeDocument/2006/relationships/image" Target="../media/image173.png"/><Relationship Id="rId12" Type="http://schemas.openxmlformats.org/officeDocument/2006/relationships/image" Target="../media/image178.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image" Target="../media/image172.png"/><Relationship Id="rId11" Type="http://schemas.openxmlformats.org/officeDocument/2006/relationships/image" Target="../media/image177.png"/><Relationship Id="rId5" Type="http://schemas.openxmlformats.org/officeDocument/2006/relationships/image" Target="../media/image171.png"/><Relationship Id="rId15" Type="http://schemas.openxmlformats.org/officeDocument/2006/relationships/image" Target="../media/image181.jpeg"/><Relationship Id="rId10" Type="http://schemas.openxmlformats.org/officeDocument/2006/relationships/image" Target="../media/image176.png"/><Relationship Id="rId4" Type="http://schemas.openxmlformats.org/officeDocument/2006/relationships/image" Target="../media/image170.png"/><Relationship Id="rId9" Type="http://schemas.openxmlformats.org/officeDocument/2006/relationships/image" Target="../media/image175.png"/><Relationship Id="rId14" Type="http://schemas.openxmlformats.org/officeDocument/2006/relationships/image" Target="../media/image180.png"/></Relationships>
</file>

<file path=ppt/slides/_rels/slide69.xml.rels><?xml version="1.0" encoding="UTF-8" standalone="yes"?>
<Relationships xmlns="http://schemas.openxmlformats.org/package/2006/relationships"><Relationship Id="rId8" Type="http://schemas.openxmlformats.org/officeDocument/2006/relationships/image" Target="../media/image174.png"/><Relationship Id="rId13" Type="http://schemas.openxmlformats.org/officeDocument/2006/relationships/image" Target="../media/image179.png"/><Relationship Id="rId3" Type="http://schemas.openxmlformats.org/officeDocument/2006/relationships/image" Target="../media/image169.png"/><Relationship Id="rId7" Type="http://schemas.openxmlformats.org/officeDocument/2006/relationships/image" Target="../media/image173.png"/><Relationship Id="rId12" Type="http://schemas.openxmlformats.org/officeDocument/2006/relationships/image" Target="../media/image178.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image" Target="../media/image172.png"/><Relationship Id="rId11" Type="http://schemas.openxmlformats.org/officeDocument/2006/relationships/image" Target="../media/image177.png"/><Relationship Id="rId5" Type="http://schemas.openxmlformats.org/officeDocument/2006/relationships/image" Target="../media/image171.png"/><Relationship Id="rId15" Type="http://schemas.openxmlformats.org/officeDocument/2006/relationships/image" Target="../media/image181.jpeg"/><Relationship Id="rId10" Type="http://schemas.openxmlformats.org/officeDocument/2006/relationships/image" Target="../media/image176.png"/><Relationship Id="rId4" Type="http://schemas.openxmlformats.org/officeDocument/2006/relationships/image" Target="../media/image170.png"/><Relationship Id="rId9" Type="http://schemas.openxmlformats.org/officeDocument/2006/relationships/image" Target="../media/image175.png"/><Relationship Id="rId14" Type="http://schemas.openxmlformats.org/officeDocument/2006/relationships/image" Target="../media/image180.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8" Type="http://schemas.openxmlformats.org/officeDocument/2006/relationships/image" Target="../media/image174.png"/><Relationship Id="rId13" Type="http://schemas.openxmlformats.org/officeDocument/2006/relationships/image" Target="../media/image179.png"/><Relationship Id="rId3" Type="http://schemas.openxmlformats.org/officeDocument/2006/relationships/image" Target="../media/image169.png"/><Relationship Id="rId7" Type="http://schemas.openxmlformats.org/officeDocument/2006/relationships/image" Target="../media/image173.png"/><Relationship Id="rId12" Type="http://schemas.openxmlformats.org/officeDocument/2006/relationships/image" Target="../media/image178.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image" Target="../media/image172.png"/><Relationship Id="rId11" Type="http://schemas.openxmlformats.org/officeDocument/2006/relationships/image" Target="../media/image177.png"/><Relationship Id="rId5" Type="http://schemas.openxmlformats.org/officeDocument/2006/relationships/image" Target="../media/image171.png"/><Relationship Id="rId15" Type="http://schemas.openxmlformats.org/officeDocument/2006/relationships/image" Target="../media/image181.jpeg"/><Relationship Id="rId10" Type="http://schemas.openxmlformats.org/officeDocument/2006/relationships/image" Target="../media/image176.png"/><Relationship Id="rId4" Type="http://schemas.openxmlformats.org/officeDocument/2006/relationships/image" Target="../media/image170.png"/><Relationship Id="rId9" Type="http://schemas.openxmlformats.org/officeDocument/2006/relationships/image" Target="../media/image175.png"/><Relationship Id="rId14" Type="http://schemas.openxmlformats.org/officeDocument/2006/relationships/image" Target="../media/image180.png"/></Relationships>
</file>

<file path=ppt/slides/_rels/slide71.xml.rels><?xml version="1.0" encoding="UTF-8" standalone="yes"?>
<Relationships xmlns="http://schemas.openxmlformats.org/package/2006/relationships"><Relationship Id="rId8" Type="http://schemas.openxmlformats.org/officeDocument/2006/relationships/image" Target="../media/image174.png"/><Relationship Id="rId13" Type="http://schemas.openxmlformats.org/officeDocument/2006/relationships/image" Target="../media/image179.png"/><Relationship Id="rId3" Type="http://schemas.openxmlformats.org/officeDocument/2006/relationships/image" Target="../media/image169.png"/><Relationship Id="rId7" Type="http://schemas.openxmlformats.org/officeDocument/2006/relationships/image" Target="../media/image173.png"/><Relationship Id="rId12" Type="http://schemas.openxmlformats.org/officeDocument/2006/relationships/image" Target="../media/image178.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image" Target="../media/image172.png"/><Relationship Id="rId11" Type="http://schemas.openxmlformats.org/officeDocument/2006/relationships/image" Target="../media/image177.png"/><Relationship Id="rId5" Type="http://schemas.openxmlformats.org/officeDocument/2006/relationships/image" Target="../media/image171.png"/><Relationship Id="rId15" Type="http://schemas.openxmlformats.org/officeDocument/2006/relationships/image" Target="../media/image181.jpeg"/><Relationship Id="rId10" Type="http://schemas.openxmlformats.org/officeDocument/2006/relationships/image" Target="../media/image176.png"/><Relationship Id="rId4" Type="http://schemas.openxmlformats.org/officeDocument/2006/relationships/image" Target="../media/image170.png"/><Relationship Id="rId9" Type="http://schemas.openxmlformats.org/officeDocument/2006/relationships/image" Target="../media/image175.png"/><Relationship Id="rId14" Type="http://schemas.openxmlformats.org/officeDocument/2006/relationships/image" Target="../media/image180.png"/></Relationships>
</file>

<file path=ppt/slides/_rels/slide72.xml.rels><?xml version="1.0" encoding="UTF-8" standalone="yes"?>
<Relationships xmlns="http://schemas.openxmlformats.org/package/2006/relationships"><Relationship Id="rId8" Type="http://schemas.openxmlformats.org/officeDocument/2006/relationships/image" Target="../media/image174.png"/><Relationship Id="rId13" Type="http://schemas.openxmlformats.org/officeDocument/2006/relationships/image" Target="../media/image179.png"/><Relationship Id="rId3" Type="http://schemas.openxmlformats.org/officeDocument/2006/relationships/image" Target="../media/image169.png"/><Relationship Id="rId7" Type="http://schemas.openxmlformats.org/officeDocument/2006/relationships/image" Target="../media/image173.png"/><Relationship Id="rId12" Type="http://schemas.openxmlformats.org/officeDocument/2006/relationships/image" Target="../media/image178.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image" Target="../media/image172.png"/><Relationship Id="rId11" Type="http://schemas.openxmlformats.org/officeDocument/2006/relationships/image" Target="../media/image177.png"/><Relationship Id="rId5" Type="http://schemas.openxmlformats.org/officeDocument/2006/relationships/image" Target="../media/image171.png"/><Relationship Id="rId15" Type="http://schemas.openxmlformats.org/officeDocument/2006/relationships/image" Target="../media/image181.jpeg"/><Relationship Id="rId10" Type="http://schemas.openxmlformats.org/officeDocument/2006/relationships/image" Target="../media/image176.png"/><Relationship Id="rId4" Type="http://schemas.openxmlformats.org/officeDocument/2006/relationships/image" Target="../media/image170.png"/><Relationship Id="rId9" Type="http://schemas.openxmlformats.org/officeDocument/2006/relationships/image" Target="../media/image175.png"/><Relationship Id="rId14" Type="http://schemas.openxmlformats.org/officeDocument/2006/relationships/image" Target="../media/image180.png"/></Relationships>
</file>

<file path=ppt/slides/_rels/slide73.xml.rels><?xml version="1.0" encoding="UTF-8" standalone="yes"?>
<Relationships xmlns="http://schemas.openxmlformats.org/package/2006/relationships"><Relationship Id="rId2" Type="http://schemas.openxmlformats.org/officeDocument/2006/relationships/image" Target="../media/image181.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182.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hyperlink" Target="http://www.ibm.com/legal/copytrade.shtml"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23.png"/><Relationship Id="rId4" Type="http://schemas.openxmlformats.org/officeDocument/2006/relationships/hyperlink" Target="http://www.newmediaandmarketing.com/a-1-second-delay-in-webpage-load-time-could-cost-you-2-5-millio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9"/>
          <p:cNvSpPr>
            <a:spLocks noGrp="1" noChangeArrowheads="1"/>
          </p:cNvSpPr>
          <p:nvPr>
            <p:ph type="ctrTitle"/>
          </p:nvPr>
        </p:nvSpPr>
        <p:spPr/>
        <p:txBody>
          <a:bodyPr/>
          <a:lstStyle/>
          <a:p>
            <a:pPr eaLnBrk="1" hangingPunct="1"/>
            <a:r>
              <a:rPr lang="en-US" altLang="en-US" dirty="0" smtClean="0"/>
              <a:t>Delivering mobile </a:t>
            </a:r>
            <a:r>
              <a:rPr lang="en-US" altLang="en-US" dirty="0"/>
              <a:t>a</a:t>
            </a:r>
            <a:r>
              <a:rPr lang="en-US" altLang="en-US" dirty="0" smtClean="0"/>
              <a:t>pplications in a digital era</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smtClean="0"/>
              <a:t>z System is delivering against mobile requirements – </a:t>
            </a:r>
            <a:br>
              <a:rPr lang="en-US" altLang="en-US" dirty="0" smtClean="0"/>
            </a:br>
            <a:r>
              <a:rPr lang="en-US" altLang="en-US" sz="2000" i="1" dirty="0" smtClean="0"/>
              <a:t>always-on, always-open, and always-protected</a:t>
            </a:r>
            <a:endParaRPr lang="en-US" dirty="0"/>
          </a:p>
        </p:txBody>
      </p:sp>
      <p:sp>
        <p:nvSpPr>
          <p:cNvPr id="3" name="Slide Number Placeholder 2"/>
          <p:cNvSpPr>
            <a:spLocks noGrp="1"/>
          </p:cNvSpPr>
          <p:nvPr>
            <p:ph type="sldNum" sz="quarter" idx="10"/>
          </p:nvPr>
        </p:nvSpPr>
        <p:spPr/>
        <p:txBody>
          <a:bodyPr/>
          <a:lstStyle/>
          <a:p>
            <a:pPr>
              <a:defRPr/>
            </a:pPr>
            <a:fld id="{F2453344-A235-4243-8819-4F32E8C93D74}" type="slidenum">
              <a:rPr lang="en-US" altLang="en-US" smtClean="0"/>
              <a:pPr>
                <a:defRPr/>
              </a:pPr>
              <a:t>10</a:t>
            </a:fld>
            <a:endParaRPr lang="en-US" altLang="en-US"/>
          </a:p>
        </p:txBody>
      </p:sp>
      <p:sp>
        <p:nvSpPr>
          <p:cNvPr id="4" name="Rectangle 3"/>
          <p:cNvSpPr/>
          <p:nvPr/>
        </p:nvSpPr>
        <p:spPr>
          <a:xfrm>
            <a:off x="1328057" y="6307408"/>
            <a:ext cx="4572000" cy="369332"/>
          </a:xfrm>
          <a:prstGeom prst="rect">
            <a:avLst/>
          </a:prstGeom>
        </p:spPr>
        <p:txBody>
          <a:bodyPr>
            <a:spAutoFit/>
          </a:bodyPr>
          <a:lstStyle/>
          <a:p>
            <a:pPr marL="228600" indent="-228600"/>
            <a:r>
              <a:rPr lang="en-US" altLang="en-US" sz="600" dirty="0">
                <a:latin typeface="Arial" pitchFamily="34" charset="0"/>
                <a:cs typeface="Arial" pitchFamily="34" charset="0"/>
              </a:rPr>
              <a:t>1</a:t>
            </a:r>
            <a:r>
              <a:rPr lang="en-US" altLang="en-US" sz="600" dirty="0" smtClean="0">
                <a:latin typeface="Arial" pitchFamily="34" charset="0"/>
                <a:cs typeface="Arial" pitchFamily="34" charset="0"/>
              </a:rPr>
              <a:t>.  Results from Tesco case study</a:t>
            </a:r>
          </a:p>
          <a:p>
            <a:pPr marL="228600" indent="-228600"/>
            <a:r>
              <a:rPr lang="en-GB" altLang="en-US" sz="600" dirty="0">
                <a:latin typeface="Arial" pitchFamily="34" charset="0"/>
                <a:cs typeface="Arial" pitchFamily="34" charset="0"/>
              </a:rPr>
              <a:t>2</a:t>
            </a:r>
            <a:r>
              <a:rPr lang="en-GB" altLang="en-US" sz="600" dirty="0" smtClean="0">
                <a:latin typeface="Arial" pitchFamily="34" charset="0"/>
                <a:cs typeface="Arial" pitchFamily="34" charset="0"/>
              </a:rPr>
              <a:t>.  Source:  2015 CPO </a:t>
            </a:r>
            <a:r>
              <a:rPr lang="en-GB" altLang="en-US" sz="600" dirty="0" err="1" smtClean="0">
                <a:latin typeface="Arial" pitchFamily="34" charset="0"/>
                <a:cs typeface="Arial" pitchFamily="34" charset="0"/>
              </a:rPr>
              <a:t>MobileFirst</a:t>
            </a:r>
            <a:r>
              <a:rPr lang="en-GB" altLang="en-US" sz="600" dirty="0" smtClean="0">
                <a:latin typeface="Arial" pitchFamily="34" charset="0"/>
                <a:cs typeface="Arial" pitchFamily="34" charset="0"/>
              </a:rPr>
              <a:t> z Systems Study</a:t>
            </a:r>
            <a:r>
              <a:rPr lang="en-US" altLang="en-US" sz="600" dirty="0" smtClean="0">
                <a:latin typeface="Arial" pitchFamily="34" charset="0"/>
                <a:cs typeface="Arial" pitchFamily="34" charset="0"/>
              </a:rPr>
              <a:t>  </a:t>
            </a:r>
          </a:p>
          <a:p>
            <a:pPr marL="228600" indent="-228600"/>
            <a:r>
              <a:rPr lang="en-US" altLang="en-US" sz="600" dirty="0">
                <a:latin typeface="Arial" pitchFamily="34" charset="0"/>
                <a:cs typeface="Arial" pitchFamily="34" charset="0"/>
              </a:rPr>
              <a:t>3</a:t>
            </a:r>
            <a:r>
              <a:rPr lang="en-US" altLang="en-US" sz="600" dirty="0" smtClean="0">
                <a:latin typeface="Arial" pitchFamily="34" charset="0"/>
                <a:cs typeface="Arial" pitchFamily="34" charset="0"/>
              </a:rPr>
              <a:t>.  2015 CPO </a:t>
            </a:r>
            <a:r>
              <a:rPr lang="en-US" altLang="en-US" sz="600" dirty="0" err="1" smtClean="0">
                <a:latin typeface="Arial" pitchFamily="34" charset="0"/>
                <a:cs typeface="Arial" pitchFamily="34" charset="0"/>
              </a:rPr>
              <a:t>MobileFirst</a:t>
            </a:r>
            <a:r>
              <a:rPr lang="en-US" altLang="en-US" sz="600" dirty="0" smtClean="0">
                <a:latin typeface="Arial" pitchFamily="34" charset="0"/>
                <a:cs typeface="Arial" pitchFamily="34" charset="0"/>
              </a:rPr>
              <a:t> z Systems Study:  With 400 users 36% faster response time then x86</a:t>
            </a:r>
          </a:p>
        </p:txBody>
      </p:sp>
      <p:pic>
        <p:nvPicPr>
          <p:cNvPr id="5" name="Picture 4"/>
          <p:cNvPicPr>
            <a:picLocks noChangeAspect="1"/>
          </p:cNvPicPr>
          <p:nvPr/>
        </p:nvPicPr>
        <p:blipFill>
          <a:blip r:embed="rId3"/>
          <a:stretch>
            <a:fillRect/>
          </a:stretch>
        </p:blipFill>
        <p:spPr>
          <a:xfrm>
            <a:off x="243428" y="1484581"/>
            <a:ext cx="8657143" cy="4295238"/>
          </a:xfrm>
          <a:prstGeom prst="rect">
            <a:avLst/>
          </a:prstGeom>
        </p:spPr>
      </p:pic>
    </p:spTree>
    <p:extLst>
      <p:ext uri="{BB962C8B-B14F-4D97-AF65-F5344CB8AC3E}">
        <p14:creationId xmlns:p14="http://schemas.microsoft.com/office/powerpoint/2010/main" val="3804022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563" y="593725"/>
            <a:ext cx="8686800" cy="993775"/>
          </a:xfrm>
        </p:spPr>
        <p:txBody>
          <a:bodyPr/>
          <a:lstStyle/>
          <a:p>
            <a:r>
              <a:rPr lang="en-US" altLang="en-US" kern="0" dirty="0" smtClean="0"/>
              <a:t>Introducing the IBM z13</a:t>
            </a:r>
            <a:r>
              <a:rPr lang="en-US" altLang="en-US" kern="0" baseline="30000" dirty="0" smtClean="0"/>
              <a:t>™</a:t>
            </a:r>
            <a:br>
              <a:rPr lang="en-US" altLang="en-US" kern="0" baseline="30000" dirty="0" smtClean="0"/>
            </a:br>
            <a:r>
              <a:rPr lang="en-US" altLang="en-US" sz="2000" i="1" kern="0" dirty="0" smtClean="0"/>
              <a:t>Deliver consistently less than a second response time across millions of transactions daily</a:t>
            </a:r>
            <a:endParaRPr lang="en-US" dirty="0"/>
          </a:p>
        </p:txBody>
      </p:sp>
      <p:sp>
        <p:nvSpPr>
          <p:cNvPr id="3" name="Content Placeholder 2"/>
          <p:cNvSpPr>
            <a:spLocks noGrp="1"/>
          </p:cNvSpPr>
          <p:nvPr>
            <p:ph idx="1"/>
          </p:nvPr>
        </p:nvSpPr>
        <p:spPr>
          <a:xfrm>
            <a:off x="5156200" y="1522413"/>
            <a:ext cx="3713163" cy="5038725"/>
          </a:xfrm>
        </p:spPr>
        <p:txBody>
          <a:bodyPr/>
          <a:lstStyle/>
          <a:p>
            <a:pPr>
              <a:spcAft>
                <a:spcPts val="1200"/>
              </a:spcAft>
            </a:pPr>
            <a:r>
              <a:rPr lang="en-US" altLang="en-US" dirty="0" smtClean="0"/>
              <a:t>Performance, scale, intelligent I/O and security enhancements </a:t>
            </a:r>
            <a:r>
              <a:rPr lang="en-US" altLang="en-US" b="1" dirty="0" smtClean="0"/>
              <a:t>to support transaction growth in the mobile world </a:t>
            </a:r>
          </a:p>
          <a:p>
            <a:pPr lvl="1">
              <a:spcAft>
                <a:spcPts val="1200"/>
              </a:spcAft>
              <a:buFont typeface="Arial" pitchFamily="34" charset="0"/>
              <a:buChar char="−"/>
            </a:pPr>
            <a:r>
              <a:rPr lang="en-US" dirty="0">
                <a:cs typeface="Arial" pitchFamily="34" charset="0"/>
              </a:rPr>
              <a:t>Extreme performance, scalability and lightning fast response time with new 22nm chip technology</a:t>
            </a:r>
          </a:p>
          <a:p>
            <a:pPr lvl="1">
              <a:spcAft>
                <a:spcPts val="1200"/>
              </a:spcAft>
              <a:buFont typeface="Arial" pitchFamily="34" charset="0"/>
              <a:buChar char="−"/>
            </a:pPr>
            <a:r>
              <a:rPr lang="en-US" dirty="0">
                <a:cs typeface="Arial" pitchFamily="34" charset="0"/>
              </a:rPr>
              <a:t>Accelerated crypto based secure processing to support mobile transaction growth </a:t>
            </a:r>
          </a:p>
          <a:p>
            <a:pPr lvl="1">
              <a:spcAft>
                <a:spcPts val="1200"/>
              </a:spcAft>
              <a:buFont typeface="Arial" pitchFamily="34" charset="0"/>
              <a:buChar char="−"/>
            </a:pPr>
            <a:r>
              <a:rPr lang="en-US" dirty="0">
                <a:cs typeface="Arial" pitchFamily="34" charset="0"/>
              </a:rPr>
              <a:t>2x more cache, 3x more memory, 2x increase in channel speed, 2x increase in I/O bandwidth, flash enclosures enable enterprise pipe to support new mobile transaction volumes</a:t>
            </a:r>
          </a:p>
          <a:p>
            <a:endParaRPr lang="en-US" dirty="0"/>
          </a:p>
        </p:txBody>
      </p:sp>
      <p:sp>
        <p:nvSpPr>
          <p:cNvPr id="4" name="Slide Number Placeholder 3"/>
          <p:cNvSpPr>
            <a:spLocks noGrp="1"/>
          </p:cNvSpPr>
          <p:nvPr>
            <p:ph type="sldNum" sz="quarter" idx="10"/>
          </p:nvPr>
        </p:nvSpPr>
        <p:spPr>
          <a:xfrm>
            <a:off x="182563" y="6613525"/>
            <a:ext cx="366712" cy="184150"/>
          </a:xfrm>
        </p:spPr>
        <p:txBody>
          <a:bodyPr/>
          <a:lstStyle/>
          <a:p>
            <a:pPr>
              <a:defRPr/>
            </a:pPr>
            <a:fld id="{64AEB73C-C3E6-4D10-A987-9894AFCE1ECD}" type="slidenum">
              <a:rPr lang="en-US" altLang="en-US" smtClean="0"/>
              <a:pPr>
                <a:defRPr/>
              </a:pPr>
              <a:t>11</a:t>
            </a:fld>
            <a:endParaRPr lang="en-US" altLang="en-US"/>
          </a:p>
        </p:txBody>
      </p:sp>
      <p:grpSp>
        <p:nvGrpSpPr>
          <p:cNvPr id="5" name="Group 4"/>
          <p:cNvGrpSpPr/>
          <p:nvPr/>
        </p:nvGrpSpPr>
        <p:grpSpPr>
          <a:xfrm>
            <a:off x="406507" y="1522413"/>
            <a:ext cx="4305301" cy="4770954"/>
            <a:chOff x="381793" y="1256889"/>
            <a:chExt cx="4305301" cy="4896777"/>
          </a:xfrm>
        </p:grpSpPr>
        <p:pic>
          <p:nvPicPr>
            <p:cNvPr id="6" name="Picture 26" descr="IBM_zNext_299B"/>
            <p:cNvPicPr>
              <a:picLocks noChangeAspect="1" noChangeArrowheads="1"/>
            </p:cNvPicPr>
            <p:nvPr/>
          </p:nvPicPr>
          <p:blipFill>
            <a:blip r:embed="rId3">
              <a:extLst>
                <a:ext uri="{28A0092B-C50C-407E-A947-70E740481C1C}">
                  <a14:useLocalDpi xmlns:a14="http://schemas.microsoft.com/office/drawing/2010/main" val="0"/>
                </a:ext>
              </a:extLst>
            </a:blip>
            <a:srcRect b="14957"/>
            <a:stretch>
              <a:fillRect/>
            </a:stretch>
          </p:blipFill>
          <p:spPr bwMode="auto">
            <a:xfrm>
              <a:off x="381794" y="1344614"/>
              <a:ext cx="4305300" cy="4809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9"/>
            <p:cNvSpPr>
              <a:spLocks noChangeArrowheads="1"/>
            </p:cNvSpPr>
            <p:nvPr/>
          </p:nvSpPr>
          <p:spPr bwMode="auto">
            <a:xfrm>
              <a:off x="381793" y="1256889"/>
              <a:ext cx="2021681" cy="4788072"/>
            </a:xfrm>
            <a:prstGeom prst="rect">
              <a:avLst/>
            </a:prstGeom>
            <a:gradFill rotWithShape="1">
              <a:gsLst>
                <a:gs pos="0">
                  <a:srgbClr val="000000">
                    <a:alpha val="60001"/>
                  </a:srgbClr>
                </a:gs>
                <a:gs pos="100000">
                  <a:srgbClr val="FFFFFF">
                    <a:alpha val="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lvl="0" fontAlgn="base">
                <a:spcBef>
                  <a:spcPct val="0"/>
                </a:spcBef>
                <a:spcAft>
                  <a:spcPct val="0"/>
                </a:spcAft>
              </a:pPr>
              <a:r>
                <a:rPr lang="en-US" altLang="en-US" i="1" dirty="0" smtClean="0">
                  <a:solidFill>
                    <a:schemeClr val="bg1"/>
                  </a:solidFill>
                  <a:cs typeface="Arial" pitchFamily="34" charset="0"/>
                </a:rPr>
                <a:t>The world’s premier data and </a:t>
              </a:r>
            </a:p>
            <a:p>
              <a:pPr lvl="0" fontAlgn="base">
                <a:spcBef>
                  <a:spcPct val="0"/>
                </a:spcBef>
                <a:spcAft>
                  <a:spcPct val="0"/>
                </a:spcAft>
              </a:pPr>
              <a:r>
                <a:rPr lang="en-US" altLang="en-US" i="1" dirty="0" smtClean="0">
                  <a:solidFill>
                    <a:schemeClr val="bg1"/>
                  </a:solidFill>
                  <a:cs typeface="Arial" pitchFamily="34" charset="0"/>
                </a:rPr>
                <a:t>transaction  engine now enabled</a:t>
              </a:r>
            </a:p>
            <a:p>
              <a:pPr lvl="0" fontAlgn="base">
                <a:spcBef>
                  <a:spcPct val="0"/>
                </a:spcBef>
                <a:spcAft>
                  <a:spcPct val="0"/>
                </a:spcAft>
              </a:pPr>
              <a:r>
                <a:rPr lang="en-US" altLang="en-US" i="1" dirty="0" smtClean="0">
                  <a:solidFill>
                    <a:schemeClr val="bg1"/>
                  </a:solidFill>
                  <a:cs typeface="Arial" pitchFamily="34" charset="0"/>
                </a:rPr>
                <a:t>for the </a:t>
              </a:r>
              <a:r>
                <a:rPr lang="en-US" altLang="en-US" b="1" i="1" dirty="0" smtClean="0">
                  <a:solidFill>
                    <a:schemeClr val="bg1"/>
                  </a:solidFill>
                  <a:cs typeface="Arial" pitchFamily="34" charset="0"/>
                </a:rPr>
                <a:t>mobile</a:t>
              </a:r>
              <a:r>
                <a:rPr lang="en-US" altLang="en-US" i="1" dirty="0" smtClean="0">
                  <a:solidFill>
                    <a:schemeClr val="bg1"/>
                  </a:solidFill>
                  <a:cs typeface="Arial" pitchFamily="34" charset="0"/>
                </a:rPr>
                <a:t> generation</a:t>
              </a:r>
            </a:p>
            <a:p>
              <a:pPr lvl="0" fontAlgn="base">
                <a:spcBef>
                  <a:spcPct val="0"/>
                </a:spcBef>
                <a:spcAft>
                  <a:spcPct val="0"/>
                </a:spcAft>
              </a:pPr>
              <a:endParaRPr lang="en-GB" altLang="en-US" i="1" dirty="0">
                <a:solidFill>
                  <a:schemeClr val="bg1"/>
                </a:solidFill>
                <a:cs typeface="Arial" pitchFamily="34" charset="0"/>
              </a:endParaRPr>
            </a:p>
          </p:txBody>
        </p:sp>
      </p:grpSp>
    </p:spTree>
    <p:extLst>
      <p:ext uri="{BB962C8B-B14F-4D97-AF65-F5344CB8AC3E}">
        <p14:creationId xmlns:p14="http://schemas.microsoft.com/office/powerpoint/2010/main" val="23279220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2400" dirty="0" smtClean="0"/>
              <a:t>The world’s leading businesses depend on </a:t>
            </a:r>
            <a:br>
              <a:rPr lang="en-US" altLang="en-US" sz="2400" dirty="0" smtClean="0"/>
            </a:br>
            <a:r>
              <a:rPr lang="en-US" altLang="en-US" sz="2400" dirty="0" smtClean="0"/>
              <a:t>z Systems and mobile to provide new opportunities</a:t>
            </a:r>
            <a:endParaRPr lang="en-US" dirty="0"/>
          </a:p>
        </p:txBody>
      </p:sp>
      <p:sp>
        <p:nvSpPr>
          <p:cNvPr id="4" name="Slide Number Placeholder 3"/>
          <p:cNvSpPr>
            <a:spLocks noGrp="1"/>
          </p:cNvSpPr>
          <p:nvPr>
            <p:ph type="sldNum" sz="quarter" idx="10"/>
          </p:nvPr>
        </p:nvSpPr>
        <p:spPr/>
        <p:txBody>
          <a:bodyPr/>
          <a:lstStyle/>
          <a:p>
            <a:pPr>
              <a:defRPr/>
            </a:pPr>
            <a:fld id="{64AEB73C-C3E6-4D10-A987-9894AFCE1ECD}" type="slidenum">
              <a:rPr lang="en-US" altLang="en-US" smtClean="0"/>
              <a:pPr>
                <a:defRPr/>
              </a:pPr>
              <a:t>12</a:t>
            </a:fld>
            <a:endParaRPr lang="en-US" altLang="en-US"/>
          </a:p>
        </p:txBody>
      </p:sp>
      <p:pic>
        <p:nvPicPr>
          <p:cNvPr id="5" name="Picture 4"/>
          <p:cNvPicPr>
            <a:picLocks noChangeAspect="1"/>
          </p:cNvPicPr>
          <p:nvPr/>
        </p:nvPicPr>
        <p:blipFill>
          <a:blip r:embed="rId3"/>
          <a:stretch>
            <a:fillRect/>
          </a:stretch>
        </p:blipFill>
        <p:spPr>
          <a:xfrm>
            <a:off x="182563" y="1394104"/>
            <a:ext cx="8686800" cy="4592571"/>
          </a:xfrm>
          <a:prstGeom prst="rect">
            <a:avLst/>
          </a:prstGeom>
        </p:spPr>
      </p:pic>
    </p:spTree>
    <p:extLst>
      <p:ext uri="{BB962C8B-B14F-4D97-AF65-F5344CB8AC3E}">
        <p14:creationId xmlns:p14="http://schemas.microsoft.com/office/powerpoint/2010/main" val="6555033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smtClean="0"/>
              <a:t>IBM mobile strategy</a:t>
            </a:r>
            <a:endParaRPr lang="en-US" dirty="0"/>
          </a:p>
        </p:txBody>
      </p:sp>
      <p:sp>
        <p:nvSpPr>
          <p:cNvPr id="4" name="Slide Number Placeholder 3"/>
          <p:cNvSpPr>
            <a:spLocks noGrp="1"/>
          </p:cNvSpPr>
          <p:nvPr>
            <p:ph type="sldNum" sz="quarter" idx="10"/>
          </p:nvPr>
        </p:nvSpPr>
        <p:spPr/>
        <p:txBody>
          <a:bodyPr/>
          <a:lstStyle/>
          <a:p>
            <a:pPr>
              <a:defRPr/>
            </a:pPr>
            <a:fld id="{64AEB73C-C3E6-4D10-A987-9894AFCE1ECD}" type="slidenum">
              <a:rPr lang="en-US" altLang="en-US" smtClean="0"/>
              <a:pPr>
                <a:defRPr/>
              </a:pPr>
              <a:t>13</a:t>
            </a:fld>
            <a:endParaRPr lang="en-US" altLang="en-US"/>
          </a:p>
        </p:txBody>
      </p:sp>
      <p:pic>
        <p:nvPicPr>
          <p:cNvPr id="5" name="Picture 4"/>
          <p:cNvPicPr>
            <a:picLocks noChangeAspect="1"/>
          </p:cNvPicPr>
          <p:nvPr/>
        </p:nvPicPr>
        <p:blipFill>
          <a:blip r:embed="rId3"/>
          <a:stretch>
            <a:fillRect/>
          </a:stretch>
        </p:blipFill>
        <p:spPr>
          <a:xfrm>
            <a:off x="182563" y="1480643"/>
            <a:ext cx="8686800" cy="4956875"/>
          </a:xfrm>
          <a:prstGeom prst="rect">
            <a:avLst/>
          </a:prstGeom>
        </p:spPr>
      </p:pic>
    </p:spTree>
    <p:extLst>
      <p:ext uri="{BB962C8B-B14F-4D97-AF65-F5344CB8AC3E}">
        <p14:creationId xmlns:p14="http://schemas.microsoft.com/office/powerpoint/2010/main" val="203199481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2000" dirty="0" smtClean="0">
                <a:sym typeface="Arial" panose="020B0604020202020204" pitchFamily="34" charset="0"/>
              </a:rPr>
              <a:t>Enterprises face these key mobile application challenges</a:t>
            </a:r>
            <a:endParaRPr lang="en-US" dirty="0"/>
          </a:p>
        </p:txBody>
      </p:sp>
      <p:sp>
        <p:nvSpPr>
          <p:cNvPr id="3" name="Slide Number Placeholder 2"/>
          <p:cNvSpPr>
            <a:spLocks noGrp="1"/>
          </p:cNvSpPr>
          <p:nvPr>
            <p:ph type="sldNum" sz="quarter" idx="10"/>
          </p:nvPr>
        </p:nvSpPr>
        <p:spPr/>
        <p:txBody>
          <a:bodyPr/>
          <a:lstStyle/>
          <a:p>
            <a:pPr>
              <a:defRPr/>
            </a:pPr>
            <a:fld id="{F2453344-A235-4243-8819-4F32E8C93D74}" type="slidenum">
              <a:rPr lang="en-US" altLang="en-US" smtClean="0"/>
              <a:pPr>
                <a:defRPr/>
              </a:pPr>
              <a:t>14</a:t>
            </a:fld>
            <a:endParaRPr lang="en-US" altLang="en-US"/>
          </a:p>
        </p:txBody>
      </p:sp>
      <p:sp>
        <p:nvSpPr>
          <p:cNvPr id="4" name="Rectangle 14"/>
          <p:cNvSpPr>
            <a:spLocks noChangeArrowheads="1"/>
          </p:cNvSpPr>
          <p:nvPr/>
        </p:nvSpPr>
        <p:spPr bwMode="auto">
          <a:xfrm>
            <a:off x="292100" y="1152525"/>
            <a:ext cx="5232400" cy="1668463"/>
          </a:xfrm>
          <a:prstGeom prst="roundRect">
            <a:avLst>
              <a:gd name="adj" fmla="val 5792"/>
            </a:avLst>
          </a:prstGeom>
          <a:gradFill rotWithShape="1">
            <a:gsLst>
              <a:gs pos="0">
                <a:srgbClr val="FBFEFE"/>
              </a:gs>
              <a:gs pos="100000">
                <a:srgbClr val="B7E6EB"/>
              </a:gs>
            </a:gsLst>
            <a:path path="rect">
              <a:fillToRect l="100000" t="100000"/>
            </a:path>
          </a:gradFill>
          <a:ln w="12700">
            <a:solidFill>
              <a:srgbClr val="9DDADF"/>
            </a:solidFill>
            <a:round/>
            <a:headEnd/>
            <a:tailEnd/>
          </a:ln>
        </p:spPr>
        <p:txBody>
          <a:bodyPr wrap="none"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en-US" altLang="en-US" sz="1200"/>
          </a:p>
        </p:txBody>
      </p:sp>
      <p:sp>
        <p:nvSpPr>
          <p:cNvPr id="5" name="Rectangle 14"/>
          <p:cNvSpPr>
            <a:spLocks noChangeArrowheads="1"/>
          </p:cNvSpPr>
          <p:nvPr/>
        </p:nvSpPr>
        <p:spPr bwMode="auto">
          <a:xfrm>
            <a:off x="274638" y="2952750"/>
            <a:ext cx="5253037" cy="1590675"/>
          </a:xfrm>
          <a:prstGeom prst="roundRect">
            <a:avLst>
              <a:gd name="adj" fmla="val 6968"/>
            </a:avLst>
          </a:prstGeom>
          <a:gradFill rotWithShape="1">
            <a:gsLst>
              <a:gs pos="0">
                <a:srgbClr val="FBFEFE"/>
              </a:gs>
              <a:gs pos="100000">
                <a:srgbClr val="B7E6EB"/>
              </a:gs>
            </a:gsLst>
            <a:path path="rect">
              <a:fillToRect l="100000" t="100000"/>
            </a:path>
          </a:gradFill>
          <a:ln w="12700">
            <a:solidFill>
              <a:srgbClr val="9DDADF"/>
            </a:solidFill>
            <a:round/>
            <a:headEnd/>
            <a:tailEnd/>
          </a:ln>
        </p:spPr>
        <p:txBody>
          <a:bodyPr wrap="none"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en-US" altLang="en-US" sz="1200"/>
          </a:p>
        </p:txBody>
      </p:sp>
      <p:sp>
        <p:nvSpPr>
          <p:cNvPr id="6" name="Rectangle 14"/>
          <p:cNvSpPr>
            <a:spLocks noChangeArrowheads="1"/>
          </p:cNvSpPr>
          <p:nvPr/>
        </p:nvSpPr>
        <p:spPr bwMode="auto">
          <a:xfrm>
            <a:off x="265113" y="4686300"/>
            <a:ext cx="5253037" cy="1871663"/>
          </a:xfrm>
          <a:prstGeom prst="roundRect">
            <a:avLst>
              <a:gd name="adj" fmla="val 8481"/>
            </a:avLst>
          </a:prstGeom>
          <a:gradFill rotWithShape="1">
            <a:gsLst>
              <a:gs pos="0">
                <a:srgbClr val="FBFEFE"/>
              </a:gs>
              <a:gs pos="100000">
                <a:srgbClr val="B7E6EB"/>
              </a:gs>
            </a:gsLst>
            <a:path path="rect">
              <a:fillToRect l="100000" t="100000"/>
            </a:path>
          </a:gradFill>
          <a:ln w="12700">
            <a:solidFill>
              <a:srgbClr val="9DDADF"/>
            </a:solidFill>
            <a:round/>
            <a:headEnd/>
            <a:tailEnd/>
          </a:ln>
        </p:spPr>
        <p:txBody>
          <a:bodyPr wrap="none"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en-US" altLang="en-US" sz="1200"/>
          </a:p>
        </p:txBody>
      </p:sp>
      <p:sp>
        <p:nvSpPr>
          <p:cNvPr id="7" name="Text Box 6"/>
          <p:cNvSpPr txBox="1">
            <a:spLocks noChangeArrowheads="1"/>
          </p:cNvSpPr>
          <p:nvPr/>
        </p:nvSpPr>
        <p:spPr bwMode="auto">
          <a:xfrm>
            <a:off x="355600" y="1801813"/>
            <a:ext cx="3911600" cy="68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69863" indent="-169863"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40000"/>
              </a:spcBef>
              <a:buFont typeface="Wingdings" panose="05000000000000000000" pitchFamily="2" charset="2"/>
              <a:buChar char="§"/>
            </a:pPr>
            <a:r>
              <a:rPr lang="en-US" altLang="en-US" sz="1300">
                <a:solidFill>
                  <a:srgbClr val="333333"/>
                </a:solidFill>
              </a:rPr>
              <a:t>Highly fragmented set of devices, platforms, languages, and tools complicate development, test, and operations</a:t>
            </a:r>
          </a:p>
        </p:txBody>
      </p:sp>
      <p:sp>
        <p:nvSpPr>
          <p:cNvPr id="8" name="Rectangle 7"/>
          <p:cNvSpPr>
            <a:spLocks noChangeArrowheads="1"/>
          </p:cNvSpPr>
          <p:nvPr/>
        </p:nvSpPr>
        <p:spPr bwMode="auto">
          <a:xfrm>
            <a:off x="368300" y="1223963"/>
            <a:ext cx="4111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sz="1500" b="1"/>
              <a:t>Fragmentation and developing for multiple mobile platforms</a:t>
            </a:r>
          </a:p>
        </p:txBody>
      </p:sp>
      <p:pic>
        <p:nvPicPr>
          <p:cNvPr id="9" name="Picture 10" descr="http://t1.gstatic.com/images?q=tbn:ANd9GcTWbaEEkWIYiC9_6G5g_NIc4LrjuP6ujIUS7cA9y70JrmhDq2GTG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629150" y="1593850"/>
            <a:ext cx="773113" cy="77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000000"/>
                </a:solidFill>
                <a:round/>
                <a:headEnd/>
                <a:tailEnd/>
              </a14:hiddenLine>
            </a:ext>
          </a:extLst>
        </p:spPr>
      </p:pic>
      <p:pic>
        <p:nvPicPr>
          <p:cNvPr id="10"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89513" y="1884363"/>
            <a:ext cx="419100"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590">
                <a:solidFill>
                  <a:srgbClr val="000000"/>
                </a:solidFill>
                <a:round/>
                <a:headEnd/>
                <a:tailEnd/>
              </a14:hiddenLine>
            </a:ext>
          </a:extLst>
        </p:spPr>
      </p:pic>
      <p:pic>
        <p:nvPicPr>
          <p:cNvPr id="11" name="Picture 9" descr="http://www.insideria.com/upload/2009/06/iphone_home.gif"/>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540250" y="1220788"/>
            <a:ext cx="406400" cy="66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000000"/>
                </a:solidFill>
                <a:round/>
                <a:headEnd/>
                <a:tailEnd/>
              </a14:hiddenLine>
            </a:ext>
          </a:extLst>
        </p:spPr>
      </p:pic>
      <p:grpSp>
        <p:nvGrpSpPr>
          <p:cNvPr id="12" name="Group 20"/>
          <p:cNvGrpSpPr>
            <a:grpSpLocks/>
          </p:cNvGrpSpPr>
          <p:nvPr/>
        </p:nvGrpSpPr>
        <p:grpSpPr bwMode="auto">
          <a:xfrm>
            <a:off x="4437063" y="2051050"/>
            <a:ext cx="446087" cy="557213"/>
            <a:chOff x="4071" y="2579"/>
            <a:chExt cx="597" cy="748"/>
          </a:xfrm>
        </p:grpSpPr>
        <p:pic>
          <p:nvPicPr>
            <p:cNvPr id="13" name="Picture 7" descr="http://www.htcphones.net/wp-content/uploads/2010/07/Android_based_htc.jpg"/>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071" y="2579"/>
              <a:ext cx="597" cy="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000000"/>
                  </a:solidFill>
                  <a:round/>
                  <a:headEnd/>
                  <a:tailEnd/>
                </a14:hiddenLine>
              </a:ext>
            </a:extLst>
          </p:spPr>
        </p:pic>
        <p:pic>
          <p:nvPicPr>
            <p:cNvPr id="14" name="Picture 19"/>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87" y="2671"/>
              <a:ext cx="367" cy="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 name="Text Box 14"/>
          <p:cNvSpPr txBox="1">
            <a:spLocks noChangeArrowheads="1"/>
          </p:cNvSpPr>
          <p:nvPr/>
        </p:nvSpPr>
        <p:spPr bwMode="auto">
          <a:xfrm>
            <a:off x="344488" y="3411538"/>
            <a:ext cx="3694112"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69863" indent="-169863"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40000"/>
              </a:spcBef>
              <a:buFont typeface="Wingdings" panose="05000000000000000000" pitchFamily="2" charset="2"/>
              <a:buChar char="§"/>
            </a:pPr>
            <a:r>
              <a:rPr lang="en-US" altLang="en-US" sz="1300" dirty="0">
                <a:solidFill>
                  <a:srgbClr val="333333"/>
                </a:solidFill>
              </a:rPr>
              <a:t>Accelerated development demands instant provisioning of development servers</a:t>
            </a:r>
          </a:p>
          <a:p>
            <a:pPr eaLnBrk="1" hangingPunct="1">
              <a:spcBef>
                <a:spcPct val="40000"/>
              </a:spcBef>
              <a:buFont typeface="Wingdings" panose="05000000000000000000" pitchFamily="2" charset="2"/>
              <a:buChar char="§"/>
            </a:pPr>
            <a:r>
              <a:rPr lang="en-US" altLang="en-US" sz="1300" dirty="0">
                <a:solidFill>
                  <a:srgbClr val="333333"/>
                </a:solidFill>
              </a:rPr>
              <a:t>Spikes in mobile traffic demand highly scalable cloud-based infrastructures</a:t>
            </a:r>
          </a:p>
        </p:txBody>
      </p:sp>
      <p:sp>
        <p:nvSpPr>
          <p:cNvPr id="16" name="Rectangle 15"/>
          <p:cNvSpPr>
            <a:spLocks noChangeArrowheads="1"/>
          </p:cNvSpPr>
          <p:nvPr/>
        </p:nvSpPr>
        <p:spPr bwMode="auto">
          <a:xfrm>
            <a:off x="327025" y="3043238"/>
            <a:ext cx="389255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sz="1500" b="1"/>
              <a:t>Accelerated time to market requirements</a:t>
            </a:r>
          </a:p>
        </p:txBody>
      </p:sp>
      <p:grpSp>
        <p:nvGrpSpPr>
          <p:cNvPr id="17" name="Group 7"/>
          <p:cNvGrpSpPr>
            <a:grpSpLocks/>
          </p:cNvGrpSpPr>
          <p:nvPr/>
        </p:nvGrpSpPr>
        <p:grpSpPr bwMode="auto">
          <a:xfrm>
            <a:off x="4146550" y="3144838"/>
            <a:ext cx="1319213" cy="1293812"/>
            <a:chOff x="3469" y="1160"/>
            <a:chExt cx="2256" cy="2256"/>
          </a:xfrm>
        </p:grpSpPr>
        <p:pic>
          <p:nvPicPr>
            <p:cNvPr id="18" name="Picture 8" descr="IpadReflected"/>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63" y="1601"/>
              <a:ext cx="915" cy="1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9" descr="Android_iphon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939" y="2172"/>
              <a:ext cx="772" cy="1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0" descr="Mobile_Lifecyc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469" y="1160"/>
              <a:ext cx="2256" cy="2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1" name="Text Box 20"/>
          <p:cNvSpPr txBox="1">
            <a:spLocks noChangeArrowheads="1"/>
          </p:cNvSpPr>
          <p:nvPr/>
        </p:nvSpPr>
        <p:spPr bwMode="auto">
          <a:xfrm>
            <a:off x="342900" y="5329238"/>
            <a:ext cx="3921125" cy="1163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69863" indent="-169863"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40000"/>
              </a:spcBef>
              <a:buFont typeface="Wingdings" panose="05000000000000000000" pitchFamily="2" charset="2"/>
              <a:buChar char="§"/>
            </a:pPr>
            <a:r>
              <a:rPr lang="en-US" altLang="en-US" sz="1300">
                <a:solidFill>
                  <a:srgbClr val="333333"/>
                </a:solidFill>
              </a:rPr>
              <a:t>Apps typically need to leverage existing enterprise services, which must be made mobile-consumable, and remain secure.</a:t>
            </a:r>
          </a:p>
          <a:p>
            <a:pPr eaLnBrk="1" hangingPunct="1">
              <a:spcBef>
                <a:spcPct val="40000"/>
              </a:spcBef>
              <a:buFont typeface="Wingdings" panose="05000000000000000000" pitchFamily="2" charset="2"/>
              <a:buChar char="§"/>
            </a:pPr>
            <a:r>
              <a:rPr lang="en-US" altLang="en-US" sz="1300">
                <a:solidFill>
                  <a:srgbClr val="333333"/>
                </a:solidFill>
              </a:rPr>
              <a:t>Enterprise systems must be able to instantly provision new services and environments.</a:t>
            </a:r>
          </a:p>
        </p:txBody>
      </p:sp>
      <p:sp>
        <p:nvSpPr>
          <p:cNvPr id="22" name="Rectangle 21"/>
          <p:cNvSpPr>
            <a:spLocks noChangeArrowheads="1"/>
          </p:cNvSpPr>
          <p:nvPr/>
        </p:nvSpPr>
        <p:spPr bwMode="auto">
          <a:xfrm>
            <a:off x="400050" y="4772025"/>
            <a:ext cx="38195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sz="1500" b="1"/>
              <a:t>Connecting apps with existing enterprise systems</a:t>
            </a:r>
          </a:p>
        </p:txBody>
      </p:sp>
      <p:pic>
        <p:nvPicPr>
          <p:cNvPr id="23" name="Picture 36" descr="Servers"/>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271963" y="5070475"/>
            <a:ext cx="1087437" cy="85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14"/>
          <p:cNvSpPr>
            <a:spLocks noChangeArrowheads="1"/>
          </p:cNvSpPr>
          <p:nvPr/>
        </p:nvSpPr>
        <p:spPr bwMode="auto">
          <a:xfrm>
            <a:off x="290513" y="1139825"/>
            <a:ext cx="5232400" cy="1698625"/>
          </a:xfrm>
          <a:prstGeom prst="roundRect">
            <a:avLst>
              <a:gd name="adj" fmla="val 5792"/>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en-US" altLang="en-US" sz="1200"/>
          </a:p>
        </p:txBody>
      </p:sp>
      <p:sp>
        <p:nvSpPr>
          <p:cNvPr id="25" name="Rectangle 14"/>
          <p:cNvSpPr>
            <a:spLocks noChangeArrowheads="1"/>
          </p:cNvSpPr>
          <p:nvPr/>
        </p:nvSpPr>
        <p:spPr bwMode="auto">
          <a:xfrm>
            <a:off x="260350" y="4727575"/>
            <a:ext cx="5253038" cy="1851025"/>
          </a:xfrm>
          <a:prstGeom prst="roundRect">
            <a:avLst>
              <a:gd name="adj" fmla="val 5792"/>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en-US" altLang="en-US" sz="1200"/>
          </a:p>
        </p:txBody>
      </p:sp>
      <p:pic>
        <p:nvPicPr>
          <p:cNvPr id="26" name="Picture 14" descr="Transparent angle.png"/>
          <p:cNvPicPr>
            <a:picLocks noChangeAspect="1"/>
          </p:cNvPicPr>
          <p:nvPr/>
        </p:nvPicPr>
        <p:blipFill>
          <a:blip r:embed="rId12">
            <a:lum bright="66000" contrast="-60000"/>
            <a:extLst>
              <a:ext uri="{28A0092B-C50C-407E-A947-70E740481C1C}">
                <a14:useLocalDpi xmlns:a14="http://schemas.microsoft.com/office/drawing/2010/main" val="0"/>
              </a:ext>
            </a:extLst>
          </a:blip>
          <a:srcRect/>
          <a:stretch>
            <a:fillRect/>
          </a:stretch>
        </p:blipFill>
        <p:spPr bwMode="auto">
          <a:xfrm>
            <a:off x="6029325" y="2189163"/>
            <a:ext cx="2681288" cy="3468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Rectangle 14"/>
          <p:cNvSpPr>
            <a:spLocks noChangeArrowheads="1"/>
          </p:cNvSpPr>
          <p:nvPr/>
        </p:nvSpPr>
        <p:spPr bwMode="auto">
          <a:xfrm>
            <a:off x="5799138" y="1512888"/>
            <a:ext cx="3079750" cy="1322387"/>
          </a:xfrm>
          <a:prstGeom prst="roundRect">
            <a:avLst>
              <a:gd name="adj" fmla="val 6968"/>
            </a:avLst>
          </a:prstGeom>
          <a:noFill/>
          <a:ln w="12700">
            <a:solidFill>
              <a:srgbClr val="FF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en-US" altLang="en-US" sz="1200"/>
          </a:p>
        </p:txBody>
      </p:sp>
      <p:sp>
        <p:nvSpPr>
          <p:cNvPr id="28" name="Text Box 6"/>
          <p:cNvSpPr txBox="1">
            <a:spLocks noChangeArrowheads="1"/>
          </p:cNvSpPr>
          <p:nvPr/>
        </p:nvSpPr>
        <p:spPr bwMode="auto">
          <a:xfrm>
            <a:off x="5894388" y="1819275"/>
            <a:ext cx="2963862" cy="66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69863" indent="-169863"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lnSpc>
                <a:spcPct val="90000"/>
              </a:lnSpc>
              <a:buFont typeface="Wingdings" panose="05000000000000000000" pitchFamily="2" charset="2"/>
              <a:buChar char="§"/>
            </a:pPr>
            <a:r>
              <a:rPr lang="en-US" altLang="en-US" sz="1400">
                <a:solidFill>
                  <a:srgbClr val="0D0D0D"/>
                </a:solidFill>
              </a:rPr>
              <a:t>Development tools that seamlessly integrate z data and transactions</a:t>
            </a:r>
          </a:p>
        </p:txBody>
      </p:sp>
      <p:sp>
        <p:nvSpPr>
          <p:cNvPr id="29" name="Rectangle 14"/>
          <p:cNvSpPr>
            <a:spLocks noChangeArrowheads="1"/>
          </p:cNvSpPr>
          <p:nvPr/>
        </p:nvSpPr>
        <p:spPr bwMode="auto">
          <a:xfrm>
            <a:off x="5803900" y="3028950"/>
            <a:ext cx="3079750" cy="1384300"/>
          </a:xfrm>
          <a:prstGeom prst="roundRect">
            <a:avLst>
              <a:gd name="adj" fmla="val 6968"/>
            </a:avLst>
          </a:prstGeom>
          <a:noFill/>
          <a:ln w="12700">
            <a:solidFill>
              <a:srgbClr val="FF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en-US" altLang="en-US" sz="1200"/>
          </a:p>
        </p:txBody>
      </p:sp>
      <p:sp>
        <p:nvSpPr>
          <p:cNvPr id="30" name="Text Box 6"/>
          <p:cNvSpPr txBox="1">
            <a:spLocks noChangeArrowheads="1"/>
          </p:cNvSpPr>
          <p:nvPr/>
        </p:nvSpPr>
        <p:spPr bwMode="auto">
          <a:xfrm>
            <a:off x="5899150" y="3295650"/>
            <a:ext cx="2963863"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69863" indent="-169863"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40000"/>
              </a:spcBef>
              <a:buFont typeface="Wingdings" panose="05000000000000000000" pitchFamily="2" charset="2"/>
              <a:buChar char="§"/>
            </a:pPr>
            <a:r>
              <a:rPr lang="en-US" altLang="en-US" sz="1400"/>
              <a:t>Mobile tools supported in cloud-based development and production environments</a:t>
            </a:r>
          </a:p>
          <a:p>
            <a:pPr eaLnBrk="1" hangingPunct="1">
              <a:spcBef>
                <a:spcPct val="40000"/>
              </a:spcBef>
              <a:buFontTx/>
              <a:buChar char="•"/>
            </a:pPr>
            <a:endParaRPr lang="en-US" altLang="en-US" sz="1500">
              <a:solidFill>
                <a:srgbClr val="333333"/>
              </a:solidFill>
            </a:endParaRPr>
          </a:p>
        </p:txBody>
      </p:sp>
      <p:sp>
        <p:nvSpPr>
          <p:cNvPr id="31" name="Rectangle 14"/>
          <p:cNvSpPr>
            <a:spLocks noChangeArrowheads="1"/>
          </p:cNvSpPr>
          <p:nvPr/>
        </p:nvSpPr>
        <p:spPr bwMode="auto">
          <a:xfrm>
            <a:off x="5808663" y="4595813"/>
            <a:ext cx="3079750" cy="1449387"/>
          </a:xfrm>
          <a:prstGeom prst="roundRect">
            <a:avLst>
              <a:gd name="adj" fmla="val 6968"/>
            </a:avLst>
          </a:prstGeom>
          <a:noFill/>
          <a:ln w="12700">
            <a:solidFill>
              <a:srgbClr val="FF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endParaRPr lang="en-US" altLang="en-US" sz="1200"/>
          </a:p>
        </p:txBody>
      </p:sp>
      <p:sp>
        <p:nvSpPr>
          <p:cNvPr id="32" name="Text Box 6"/>
          <p:cNvSpPr txBox="1">
            <a:spLocks noChangeArrowheads="1"/>
          </p:cNvSpPr>
          <p:nvPr/>
        </p:nvSpPr>
        <p:spPr bwMode="auto">
          <a:xfrm>
            <a:off x="5867400" y="4686300"/>
            <a:ext cx="2963863"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69863" indent="-169863"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40000"/>
              </a:spcBef>
              <a:buFont typeface="Wingdings" panose="05000000000000000000" pitchFamily="2" charset="2"/>
              <a:buChar char="§"/>
            </a:pPr>
            <a:r>
              <a:rPr lang="en-US" altLang="en-US" sz="1400" dirty="0"/>
              <a:t>Easy access to z data and transactions</a:t>
            </a:r>
          </a:p>
          <a:p>
            <a:pPr eaLnBrk="1" hangingPunct="1">
              <a:spcBef>
                <a:spcPct val="40000"/>
              </a:spcBef>
              <a:buFont typeface="Wingdings" panose="05000000000000000000" pitchFamily="2" charset="2"/>
              <a:buChar char="§"/>
            </a:pPr>
            <a:r>
              <a:rPr lang="en-US" altLang="en-US" sz="1400" dirty="0"/>
              <a:t>End-to-end transaction security</a:t>
            </a:r>
          </a:p>
          <a:p>
            <a:pPr eaLnBrk="1" hangingPunct="1">
              <a:spcBef>
                <a:spcPct val="40000"/>
              </a:spcBef>
              <a:buFont typeface="Wingdings" panose="05000000000000000000" pitchFamily="2" charset="2"/>
              <a:buChar char="§"/>
            </a:pPr>
            <a:r>
              <a:rPr lang="en-US" altLang="en-US" sz="1400" dirty="0"/>
              <a:t>Low incremental MIPS cost</a:t>
            </a:r>
          </a:p>
          <a:p>
            <a:pPr eaLnBrk="1" hangingPunct="1">
              <a:spcBef>
                <a:spcPct val="40000"/>
              </a:spcBef>
              <a:buFontTx/>
              <a:buChar char="•"/>
            </a:pPr>
            <a:endParaRPr lang="en-US" altLang="en-US" sz="1400" dirty="0"/>
          </a:p>
        </p:txBody>
      </p:sp>
      <p:sp>
        <p:nvSpPr>
          <p:cNvPr id="33" name="Rectangle 7"/>
          <p:cNvSpPr>
            <a:spLocks noChangeArrowheads="1"/>
          </p:cNvSpPr>
          <p:nvPr/>
        </p:nvSpPr>
        <p:spPr bwMode="auto">
          <a:xfrm>
            <a:off x="5802313" y="1106488"/>
            <a:ext cx="306705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1500" b="1"/>
              <a:t>…and Unique z Requirements</a:t>
            </a:r>
          </a:p>
        </p:txBody>
      </p:sp>
    </p:spTree>
    <p:extLst>
      <p:ext uri="{BB962C8B-B14F-4D97-AF65-F5344CB8AC3E}">
        <p14:creationId xmlns:p14="http://schemas.microsoft.com/office/powerpoint/2010/main" val="1919490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nodePh="1">
                                  <p:stCondLst>
                                    <p:cond delay="0"/>
                                  </p:stCondLst>
                                  <p:endCondLst>
                                    <p:cond evt="begin" delay="0">
                                      <p:tn val="5"/>
                                    </p:cond>
                                  </p:endCondLst>
                                  <p:childTnLst>
                                    <p:set>
                                      <p:cBhvr>
                                        <p:cTn id="6" dur="1" fill="hold">
                                          <p:stCondLst>
                                            <p:cond delay="0"/>
                                          </p:stCondLst>
                                        </p:cTn>
                                        <p:tgtEl>
                                          <p:spTgt spid="25"/>
                                        </p:tgtEl>
                                        <p:attrNameLst>
                                          <p:attrName>style.visibility</p:attrName>
                                        </p:attrNameLst>
                                      </p:cBhvr>
                                      <p:to>
                                        <p:strVal val="visible"/>
                                      </p:to>
                                    </p:set>
                                    <p:animEffect transition="in" filter="diamond(in)">
                                      <p:cBhvr>
                                        <p:cTn id="7" dur="2000"/>
                                        <p:tgtEl>
                                          <p:spTgt spid="25"/>
                                        </p:tgtEl>
                                      </p:cBhvr>
                                    </p:animEffect>
                                  </p:childTnLst>
                                </p:cTn>
                              </p:par>
                              <p:par>
                                <p:cTn id="8" presetID="8" presetClass="entr" presetSubtype="16" fill="hold" grpId="0" nodeType="withEffect" nodePh="1">
                                  <p:stCondLst>
                                    <p:cond delay="0"/>
                                  </p:stCondLst>
                                  <p:endCondLst>
                                    <p:cond evt="begin" delay="0">
                                      <p:tn val="8"/>
                                    </p:cond>
                                  </p:endCondLst>
                                  <p:childTnLst>
                                    <p:set>
                                      <p:cBhvr>
                                        <p:cTn id="9" dur="1" fill="hold">
                                          <p:stCondLst>
                                            <p:cond delay="0"/>
                                          </p:stCondLst>
                                        </p:cTn>
                                        <p:tgtEl>
                                          <p:spTgt spid="24"/>
                                        </p:tgtEl>
                                        <p:attrNameLst>
                                          <p:attrName>style.visibility</p:attrName>
                                        </p:attrNameLst>
                                      </p:cBhvr>
                                      <p:to>
                                        <p:strVal val="visible"/>
                                      </p:to>
                                    </p:set>
                                    <p:animEffect transition="in" filter="diamond(in)">
                                      <p:cBhvr>
                                        <p:cTn id="10"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2000" dirty="0" smtClean="0"/>
              <a:t>z Systems bridges Systems of Record and Systems of Engagement</a:t>
            </a:r>
            <a:endParaRPr lang="en-US" sz="2000" dirty="0"/>
          </a:p>
        </p:txBody>
      </p:sp>
      <p:sp>
        <p:nvSpPr>
          <p:cNvPr id="3" name="Slide Number Placeholder 2"/>
          <p:cNvSpPr>
            <a:spLocks noGrp="1"/>
          </p:cNvSpPr>
          <p:nvPr>
            <p:ph type="sldNum" sz="quarter" idx="10"/>
          </p:nvPr>
        </p:nvSpPr>
        <p:spPr/>
        <p:txBody>
          <a:bodyPr/>
          <a:lstStyle/>
          <a:p>
            <a:pPr>
              <a:defRPr/>
            </a:pPr>
            <a:fld id="{F2453344-A235-4243-8819-4F32E8C93D74}" type="slidenum">
              <a:rPr lang="en-US" altLang="en-US" smtClean="0"/>
              <a:pPr>
                <a:defRPr/>
              </a:pPr>
              <a:t>15</a:t>
            </a:fld>
            <a:endParaRPr lang="en-US" altLang="en-US"/>
          </a:p>
        </p:txBody>
      </p:sp>
      <p:sp>
        <p:nvSpPr>
          <p:cNvPr id="5" name="Oval 2"/>
          <p:cNvSpPr>
            <a:spLocks noChangeArrowheads="1"/>
          </p:cNvSpPr>
          <p:nvPr/>
        </p:nvSpPr>
        <p:spPr bwMode="auto">
          <a:xfrm>
            <a:off x="6048375" y="4202113"/>
            <a:ext cx="2782888" cy="760412"/>
          </a:xfrm>
          <a:prstGeom prst="ellipse">
            <a:avLst/>
          </a:prstGeom>
          <a:gradFill rotWithShape="1">
            <a:gsLst>
              <a:gs pos="0">
                <a:srgbClr val="808080">
                  <a:alpha val="50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1pPr>
            <a:lvl2pPr marL="742950" indent="-28575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2pPr>
            <a:lvl3pPr marL="11430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3pPr>
            <a:lvl4pPr marL="16002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4pPr>
            <a:lvl5pPr marL="20574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9pPr>
          </a:lstStyle>
          <a:p>
            <a:pPr eaLnBrk="1" hangingPunct="1">
              <a:lnSpc>
                <a:spcPct val="100000"/>
              </a:lnSpc>
            </a:pPr>
            <a:endParaRPr lang="en-US" altLang="en-US" sz="1800">
              <a:solidFill>
                <a:schemeClr val="tx1"/>
              </a:solidFill>
              <a:cs typeface="Arial" panose="020B0604020202020204" pitchFamily="34" charset="0"/>
            </a:endParaRPr>
          </a:p>
        </p:txBody>
      </p:sp>
      <p:sp>
        <p:nvSpPr>
          <p:cNvPr id="6" name="Oval 3"/>
          <p:cNvSpPr>
            <a:spLocks noChangeArrowheads="1"/>
          </p:cNvSpPr>
          <p:nvPr/>
        </p:nvSpPr>
        <p:spPr bwMode="auto">
          <a:xfrm>
            <a:off x="6110288" y="1719263"/>
            <a:ext cx="2720975" cy="2720975"/>
          </a:xfrm>
          <a:prstGeom prst="ellipse">
            <a:avLst/>
          </a:prstGeom>
          <a:solidFill>
            <a:schemeClr val="bg1"/>
          </a:solidFill>
          <a:ln w="76200">
            <a:solidFill>
              <a:srgbClr val="0000CC"/>
            </a:solidFill>
            <a:round/>
            <a:headEnd/>
            <a:tailEnd/>
          </a:ln>
          <a:effectLst>
            <a:prstShdw prst="shdw17" dist="17961" dir="2700000">
              <a:srgbClr val="00007A"/>
            </a:prstShdw>
          </a:effectLst>
        </p:spPr>
        <p:txBody>
          <a:bodyPr wrap="none" anchor="ctr"/>
          <a:lstStyle>
            <a:lvl1pPr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1pPr>
            <a:lvl2pPr marL="742950" indent="-28575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2pPr>
            <a:lvl3pPr marL="11430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3pPr>
            <a:lvl4pPr marL="16002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4pPr>
            <a:lvl5pPr marL="20574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9pPr>
          </a:lstStyle>
          <a:p>
            <a:pPr eaLnBrk="1" hangingPunct="1">
              <a:lnSpc>
                <a:spcPct val="100000"/>
              </a:lnSpc>
            </a:pPr>
            <a:endParaRPr lang="en-US" altLang="en-US" sz="1800">
              <a:solidFill>
                <a:schemeClr val="tx1"/>
              </a:solidFill>
              <a:cs typeface="Arial" panose="020B0604020202020204" pitchFamily="34" charset="0"/>
            </a:endParaRPr>
          </a:p>
        </p:txBody>
      </p:sp>
      <p:sp>
        <p:nvSpPr>
          <p:cNvPr id="7" name="Rectangle 4"/>
          <p:cNvSpPr>
            <a:spLocks noChangeArrowheads="1"/>
          </p:cNvSpPr>
          <p:nvPr/>
        </p:nvSpPr>
        <p:spPr bwMode="auto">
          <a:xfrm>
            <a:off x="0" y="3687763"/>
            <a:ext cx="2298700" cy="2698750"/>
          </a:xfrm>
          <a:prstGeom prst="rect">
            <a:avLst/>
          </a:prstGeom>
          <a:gradFill rotWithShape="1">
            <a:gsLst>
              <a:gs pos="0">
                <a:schemeClr val="bg1">
                  <a:alpha val="53000"/>
                </a:schemeClr>
              </a:gs>
              <a:gs pos="100000">
                <a:srgbClr val="D8D4BA">
                  <a:alpha val="29999"/>
                </a:srgbClr>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1pPr>
            <a:lvl2pPr marL="742950" indent="-28575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2pPr>
            <a:lvl3pPr marL="11430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3pPr>
            <a:lvl4pPr marL="16002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4pPr>
            <a:lvl5pPr marL="20574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9pPr>
          </a:lstStyle>
          <a:p>
            <a:pPr eaLnBrk="1" hangingPunct="1">
              <a:lnSpc>
                <a:spcPct val="100000"/>
              </a:lnSpc>
            </a:pPr>
            <a:endParaRPr lang="en-US" altLang="en-US" sz="1800">
              <a:solidFill>
                <a:schemeClr val="tx1"/>
              </a:solidFill>
              <a:cs typeface="Arial" panose="020B0604020202020204" pitchFamily="34" charset="0"/>
            </a:endParaRPr>
          </a:p>
        </p:txBody>
      </p:sp>
      <p:sp>
        <p:nvSpPr>
          <p:cNvPr id="8" name="Rectangle 5"/>
          <p:cNvSpPr>
            <a:spLocks noChangeArrowheads="1"/>
          </p:cNvSpPr>
          <p:nvPr/>
        </p:nvSpPr>
        <p:spPr bwMode="auto">
          <a:xfrm>
            <a:off x="2462213" y="3702050"/>
            <a:ext cx="2635250" cy="2698750"/>
          </a:xfrm>
          <a:prstGeom prst="rect">
            <a:avLst/>
          </a:prstGeom>
          <a:gradFill rotWithShape="1">
            <a:gsLst>
              <a:gs pos="0">
                <a:schemeClr val="bg1">
                  <a:alpha val="0"/>
                </a:schemeClr>
              </a:gs>
              <a:gs pos="100000">
                <a:srgbClr val="E28700">
                  <a:alpha val="20000"/>
                </a:srgbClr>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1pPr>
            <a:lvl2pPr marL="742950" indent="-28575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2pPr>
            <a:lvl3pPr marL="11430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3pPr>
            <a:lvl4pPr marL="16002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4pPr>
            <a:lvl5pPr marL="20574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9pPr>
          </a:lstStyle>
          <a:p>
            <a:pPr eaLnBrk="1" hangingPunct="1">
              <a:lnSpc>
                <a:spcPct val="100000"/>
              </a:lnSpc>
            </a:pPr>
            <a:endParaRPr lang="en-US" altLang="en-US" sz="1800">
              <a:solidFill>
                <a:schemeClr val="tx1"/>
              </a:solidFill>
              <a:cs typeface="Arial" panose="020B0604020202020204" pitchFamily="34" charset="0"/>
            </a:endParaRPr>
          </a:p>
        </p:txBody>
      </p:sp>
      <p:sp>
        <p:nvSpPr>
          <p:cNvPr id="9" name="Rectangle 6"/>
          <p:cNvSpPr>
            <a:spLocks noChangeArrowheads="1"/>
          </p:cNvSpPr>
          <p:nvPr/>
        </p:nvSpPr>
        <p:spPr bwMode="auto">
          <a:xfrm>
            <a:off x="5249863" y="3687763"/>
            <a:ext cx="3894137" cy="2698750"/>
          </a:xfrm>
          <a:prstGeom prst="rect">
            <a:avLst/>
          </a:prstGeom>
          <a:gradFill rotWithShape="1">
            <a:gsLst>
              <a:gs pos="0">
                <a:schemeClr val="bg1">
                  <a:alpha val="0"/>
                </a:schemeClr>
              </a:gs>
              <a:gs pos="100000">
                <a:srgbClr val="99CCFF">
                  <a:alpha val="39998"/>
                </a:srgbClr>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1pPr>
            <a:lvl2pPr marL="742950" indent="-28575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2pPr>
            <a:lvl3pPr marL="11430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3pPr>
            <a:lvl4pPr marL="16002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4pPr>
            <a:lvl5pPr marL="20574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9pPr>
          </a:lstStyle>
          <a:p>
            <a:pPr eaLnBrk="1" hangingPunct="1">
              <a:lnSpc>
                <a:spcPct val="100000"/>
              </a:lnSpc>
            </a:pPr>
            <a:endParaRPr lang="en-US" altLang="en-US" sz="1800">
              <a:solidFill>
                <a:schemeClr val="tx1"/>
              </a:solidFill>
              <a:cs typeface="Arial" panose="020B0604020202020204" pitchFamily="34" charset="0"/>
            </a:endParaRPr>
          </a:p>
        </p:txBody>
      </p:sp>
      <p:sp>
        <p:nvSpPr>
          <p:cNvPr id="10" name="Text Box 8"/>
          <p:cNvSpPr txBox="1">
            <a:spLocks noChangeArrowheads="1"/>
          </p:cNvSpPr>
          <p:nvPr/>
        </p:nvSpPr>
        <p:spPr bwMode="auto">
          <a:xfrm>
            <a:off x="5784850" y="1249045"/>
            <a:ext cx="306546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1pPr>
            <a:lvl2pPr marL="742950" indent="-28575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2pPr>
            <a:lvl3pPr marL="11430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3pPr>
            <a:lvl4pPr marL="16002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4pPr>
            <a:lvl5pPr marL="20574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1800" b="1" dirty="0">
                <a:solidFill>
                  <a:schemeClr val="tx1"/>
                </a:solidFill>
                <a:cs typeface="Arial" panose="020B0604020202020204" pitchFamily="34" charset="0"/>
              </a:rPr>
              <a:t>Systems of Record</a:t>
            </a:r>
          </a:p>
        </p:txBody>
      </p:sp>
      <p:sp>
        <p:nvSpPr>
          <p:cNvPr id="11" name="Text Box 9"/>
          <p:cNvSpPr txBox="1">
            <a:spLocks noChangeArrowheads="1"/>
          </p:cNvSpPr>
          <p:nvPr/>
        </p:nvSpPr>
        <p:spPr bwMode="auto">
          <a:xfrm>
            <a:off x="6843713" y="5038725"/>
            <a:ext cx="2106612"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1pPr>
            <a:lvl2pPr marL="742950" indent="-28575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2pPr>
            <a:lvl3pPr marL="11430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3pPr>
            <a:lvl4pPr marL="16002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4pPr>
            <a:lvl5pPr marL="20574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1600">
                <a:solidFill>
                  <a:schemeClr val="tx1"/>
                </a:solidFill>
                <a:cs typeface="Arial" panose="020B0604020202020204" pitchFamily="34" charset="0"/>
              </a:rPr>
              <a:t>Systems of Record are well integrated, trusted repositories of data and services</a:t>
            </a:r>
            <a:endParaRPr lang="en-US" altLang="en-US" sz="1600">
              <a:solidFill>
                <a:srgbClr val="CC0000"/>
              </a:solidFill>
              <a:cs typeface="Arial" panose="020B0604020202020204" pitchFamily="34" charset="0"/>
            </a:endParaRPr>
          </a:p>
        </p:txBody>
      </p:sp>
      <p:sp>
        <p:nvSpPr>
          <p:cNvPr id="12" name="Text Box 10"/>
          <p:cNvSpPr txBox="1">
            <a:spLocks noChangeArrowheads="1"/>
          </p:cNvSpPr>
          <p:nvPr/>
        </p:nvSpPr>
        <p:spPr bwMode="auto">
          <a:xfrm>
            <a:off x="319088" y="1227138"/>
            <a:ext cx="37687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1pPr>
            <a:lvl2pPr marL="742950" indent="-28575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2pPr>
            <a:lvl3pPr marL="11430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3pPr>
            <a:lvl4pPr marL="16002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4pPr>
            <a:lvl5pPr marL="20574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1800" b="1" dirty="0">
                <a:solidFill>
                  <a:schemeClr val="tx1"/>
                </a:solidFill>
                <a:cs typeface="Arial" panose="020B0604020202020204" pitchFamily="34" charset="0"/>
              </a:rPr>
              <a:t>Systems of Engagement</a:t>
            </a:r>
          </a:p>
        </p:txBody>
      </p:sp>
      <p:sp>
        <p:nvSpPr>
          <p:cNvPr id="13" name="Text Box 11"/>
          <p:cNvSpPr txBox="1">
            <a:spLocks noChangeArrowheads="1"/>
          </p:cNvSpPr>
          <p:nvPr/>
        </p:nvSpPr>
        <p:spPr bwMode="auto">
          <a:xfrm>
            <a:off x="1497806" y="4738223"/>
            <a:ext cx="2008187" cy="1643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1pPr>
            <a:lvl2pPr marL="742950" indent="-28575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2pPr>
            <a:lvl3pPr marL="11430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3pPr>
            <a:lvl4pPr marL="16002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4pPr>
            <a:lvl5pPr marL="20574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1600" dirty="0">
                <a:solidFill>
                  <a:schemeClr val="tx1"/>
                </a:solidFill>
                <a:cs typeface="Arial" panose="020B0604020202020204" pitchFamily="34" charset="0"/>
              </a:rPr>
              <a:t>Systems of Engagement </a:t>
            </a:r>
            <a:r>
              <a:rPr lang="en-US" altLang="en-US" sz="1600" dirty="0" smtClean="0">
                <a:solidFill>
                  <a:schemeClr val="tx1"/>
                </a:solidFill>
                <a:cs typeface="Arial" panose="020B0604020202020204" pitchFamily="34" charset="0"/>
              </a:rPr>
              <a:t>are agile, social, and decentralized and can be hosted on Linux on z Systems</a:t>
            </a:r>
            <a:endParaRPr lang="en-US" altLang="en-US" sz="1600" dirty="0">
              <a:solidFill>
                <a:srgbClr val="CC0000"/>
              </a:solidFill>
              <a:cs typeface="Arial" panose="020B0604020202020204" pitchFamily="34" charset="0"/>
            </a:endParaRPr>
          </a:p>
        </p:txBody>
      </p:sp>
      <p:pic>
        <p:nvPicPr>
          <p:cNvPr id="14" name="Picture 12" descr="1369084777_FaceBook_128x12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82129" y="2271713"/>
            <a:ext cx="376237" cy="37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3" descr="1369084857_Twitt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9504" y="3124200"/>
            <a:ext cx="404812"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4" descr="1369088128_iphone-control-panel-px-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19450" y="1776413"/>
            <a:ext cx="976313" cy="97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15"/>
          <p:cNvSpPr txBox="1">
            <a:spLocks noChangeArrowheads="1"/>
          </p:cNvSpPr>
          <p:nvPr/>
        </p:nvSpPr>
        <p:spPr bwMode="auto">
          <a:xfrm>
            <a:off x="3141663" y="1550988"/>
            <a:ext cx="1144587"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1pPr>
            <a:lvl2pPr marL="742950" indent="-28575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2pPr>
            <a:lvl3pPr marL="11430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3pPr>
            <a:lvl4pPr marL="16002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4pPr>
            <a:lvl5pPr marL="20574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9pPr>
          </a:lstStyle>
          <a:p>
            <a:pPr algn="ctr" eaLnBrk="1" hangingPunct="1"/>
            <a:r>
              <a:rPr lang="en-US" altLang="en-US" sz="1200" b="1">
                <a:solidFill>
                  <a:schemeClr val="tx1"/>
                </a:solidFill>
                <a:cs typeface="Arial" panose="020B0604020202020204" pitchFamily="34" charset="0"/>
              </a:rPr>
              <a:t>Mobile Apps</a:t>
            </a:r>
            <a:endParaRPr lang="en-US" altLang="en-US" sz="1200">
              <a:solidFill>
                <a:schemeClr val="tx1"/>
              </a:solidFill>
              <a:cs typeface="Arial" panose="020B0604020202020204" pitchFamily="34" charset="0"/>
            </a:endParaRPr>
          </a:p>
        </p:txBody>
      </p:sp>
      <p:pic>
        <p:nvPicPr>
          <p:cNvPr id="18" name="Picture 16" descr="view_text_25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51200" y="3595688"/>
            <a:ext cx="665163" cy="66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7" descr="view_text_25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97250" y="3748088"/>
            <a:ext cx="665163" cy="66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8" descr="view_text_25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56000" y="3887788"/>
            <a:ext cx="665163" cy="66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 Box 19"/>
          <p:cNvSpPr txBox="1">
            <a:spLocks noChangeArrowheads="1"/>
          </p:cNvSpPr>
          <p:nvPr/>
        </p:nvSpPr>
        <p:spPr bwMode="auto">
          <a:xfrm>
            <a:off x="2878138" y="4484688"/>
            <a:ext cx="160337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1pPr>
            <a:lvl2pPr marL="742950" indent="-28575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2pPr>
            <a:lvl3pPr marL="11430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3pPr>
            <a:lvl4pPr marL="16002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4pPr>
            <a:lvl5pPr marL="20574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9pPr>
          </a:lstStyle>
          <a:p>
            <a:pPr algn="ctr" eaLnBrk="1" hangingPunct="1"/>
            <a:r>
              <a:rPr lang="en-US" altLang="en-US" sz="1200" b="1">
                <a:solidFill>
                  <a:schemeClr val="tx1"/>
                </a:solidFill>
                <a:cs typeface="Arial" panose="020B0604020202020204" pitchFamily="34" charset="0"/>
              </a:rPr>
              <a:t>Existing Web Apps</a:t>
            </a:r>
            <a:endParaRPr lang="en-US" altLang="en-US" sz="1200">
              <a:solidFill>
                <a:schemeClr val="tx1"/>
              </a:solidFill>
              <a:cs typeface="Arial" panose="020B0604020202020204" pitchFamily="34" charset="0"/>
            </a:endParaRPr>
          </a:p>
        </p:txBody>
      </p:sp>
      <p:pic>
        <p:nvPicPr>
          <p:cNvPr id="22" name="Picture 20" descr="1369084701_shine_22"/>
          <p:cNvPicPr>
            <a:picLocks noChangeAspect="1" noChangeArrowheads="1"/>
          </p:cNvPicPr>
          <p:nvPr/>
        </p:nvPicPr>
        <p:blipFill>
          <a:blip r:embed="rId7">
            <a:extLst>
              <a:ext uri="{28A0092B-C50C-407E-A947-70E740481C1C}">
                <a14:useLocalDpi xmlns:a14="http://schemas.microsoft.com/office/drawing/2010/main" val="0"/>
              </a:ext>
            </a:extLst>
          </a:blip>
          <a:srcRect b="19193"/>
          <a:stretch>
            <a:fillRect/>
          </a:stretch>
        </p:blipFill>
        <p:spPr bwMode="auto">
          <a:xfrm>
            <a:off x="257175" y="5049838"/>
            <a:ext cx="1285875" cy="102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 Box 21"/>
          <p:cNvSpPr txBox="1">
            <a:spLocks noChangeArrowheads="1"/>
          </p:cNvSpPr>
          <p:nvPr/>
        </p:nvSpPr>
        <p:spPr bwMode="auto">
          <a:xfrm>
            <a:off x="322263" y="5391150"/>
            <a:ext cx="1233487"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1pPr>
            <a:lvl2pPr marL="742950" indent="-28575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2pPr>
            <a:lvl3pPr marL="11430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3pPr>
            <a:lvl4pPr marL="16002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4pPr>
            <a:lvl5pPr marL="20574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9pPr>
          </a:lstStyle>
          <a:p>
            <a:pPr algn="ctr" eaLnBrk="1" hangingPunct="1"/>
            <a:r>
              <a:rPr lang="en-US" altLang="en-US" sz="1600" b="1">
                <a:solidFill>
                  <a:srgbClr val="336699"/>
                </a:solidFill>
                <a:cs typeface="Arial" panose="020B0604020202020204" pitchFamily="34" charset="0"/>
              </a:rPr>
              <a:t>Cloud</a:t>
            </a:r>
            <a:br>
              <a:rPr lang="en-US" altLang="en-US" sz="1600" b="1">
                <a:solidFill>
                  <a:srgbClr val="336699"/>
                </a:solidFill>
                <a:cs typeface="Arial" panose="020B0604020202020204" pitchFamily="34" charset="0"/>
              </a:rPr>
            </a:br>
            <a:r>
              <a:rPr lang="en-US" altLang="en-US" sz="1600" b="1">
                <a:solidFill>
                  <a:srgbClr val="336699"/>
                </a:solidFill>
                <a:cs typeface="Arial" panose="020B0604020202020204" pitchFamily="34" charset="0"/>
              </a:rPr>
              <a:t>APIs</a:t>
            </a:r>
            <a:endParaRPr lang="en-US" altLang="en-US" sz="1600">
              <a:solidFill>
                <a:srgbClr val="336699"/>
              </a:solidFill>
              <a:cs typeface="Arial" panose="020B0604020202020204" pitchFamily="34" charset="0"/>
            </a:endParaRPr>
          </a:p>
        </p:txBody>
      </p:sp>
      <p:pic>
        <p:nvPicPr>
          <p:cNvPr id="24" name="Picture 22" descr="ec_top"/>
          <p:cNvPicPr>
            <a:picLocks noChangeAspect="1" noChangeArrowheads="1"/>
          </p:cNvPicPr>
          <p:nvPr/>
        </p:nvPicPr>
        <p:blipFill>
          <a:blip r:embed="rId8">
            <a:extLst>
              <a:ext uri="{28A0092B-C50C-407E-A947-70E740481C1C}">
                <a14:useLocalDpi xmlns:a14="http://schemas.microsoft.com/office/drawing/2010/main" val="0"/>
              </a:ext>
            </a:extLst>
          </a:blip>
          <a:srcRect b="22998"/>
          <a:stretch>
            <a:fillRect/>
          </a:stretch>
        </p:blipFill>
        <p:spPr bwMode="auto">
          <a:xfrm>
            <a:off x="3587750" y="5711825"/>
            <a:ext cx="3133725" cy="114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Line 24"/>
          <p:cNvSpPr>
            <a:spLocks noChangeShapeType="1"/>
          </p:cNvSpPr>
          <p:nvPr/>
        </p:nvSpPr>
        <p:spPr bwMode="auto">
          <a:xfrm>
            <a:off x="7034213" y="2471738"/>
            <a:ext cx="747712" cy="1204912"/>
          </a:xfrm>
          <a:prstGeom prst="line">
            <a:avLst/>
          </a:prstGeom>
          <a:noFill/>
          <a:ln w="76200">
            <a:solidFill>
              <a:srgbClr val="AA218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 name="Rectangle 33"/>
          <p:cNvSpPr>
            <a:spLocks noChangeArrowheads="1"/>
          </p:cNvSpPr>
          <p:nvPr/>
        </p:nvSpPr>
        <p:spPr bwMode="auto">
          <a:xfrm>
            <a:off x="3629025" y="5295773"/>
            <a:ext cx="1362075"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1pPr>
            <a:lvl2pPr marL="742950" indent="-28575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2pPr>
            <a:lvl3pPr marL="11430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3pPr>
            <a:lvl4pPr marL="16002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4pPr>
            <a:lvl5pPr marL="20574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9pPr>
          </a:lstStyle>
          <a:p>
            <a:pPr algn="r" eaLnBrk="1" hangingPunct="1"/>
            <a:r>
              <a:rPr lang="en-US" altLang="en-US" sz="1800" b="1" dirty="0">
                <a:solidFill>
                  <a:srgbClr val="B8660C"/>
                </a:solidFill>
                <a:cs typeface="Arial" panose="020B0604020202020204" pitchFamily="34" charset="0"/>
              </a:rPr>
              <a:t>Linux on </a:t>
            </a:r>
            <a:r>
              <a:rPr lang="en-US" altLang="en-US" sz="1800" b="1" dirty="0" smtClean="0">
                <a:solidFill>
                  <a:srgbClr val="B8660C"/>
                </a:solidFill>
                <a:cs typeface="Arial" panose="020B0604020202020204" pitchFamily="34" charset="0"/>
              </a:rPr>
              <a:t/>
            </a:r>
            <a:br>
              <a:rPr lang="en-US" altLang="en-US" sz="1800" b="1" dirty="0" smtClean="0">
                <a:solidFill>
                  <a:srgbClr val="B8660C"/>
                </a:solidFill>
                <a:cs typeface="Arial" panose="020B0604020202020204" pitchFamily="34" charset="0"/>
              </a:rPr>
            </a:br>
            <a:r>
              <a:rPr lang="en-US" altLang="en-US" sz="1800" b="1" dirty="0" smtClean="0">
                <a:solidFill>
                  <a:srgbClr val="B8660C"/>
                </a:solidFill>
                <a:cs typeface="Arial" panose="020B0604020202020204" pitchFamily="34" charset="0"/>
              </a:rPr>
              <a:t>z Systems</a:t>
            </a:r>
            <a:endParaRPr lang="en-US" altLang="en-US" sz="1800" b="1" dirty="0">
              <a:solidFill>
                <a:srgbClr val="B8660C"/>
              </a:solidFill>
              <a:cs typeface="Arial" panose="020B0604020202020204" pitchFamily="34" charset="0"/>
            </a:endParaRPr>
          </a:p>
        </p:txBody>
      </p:sp>
      <p:sp>
        <p:nvSpPr>
          <p:cNvPr id="27" name="Rectangle 34"/>
          <p:cNvSpPr>
            <a:spLocks noChangeArrowheads="1"/>
          </p:cNvSpPr>
          <p:nvPr/>
        </p:nvSpPr>
        <p:spPr bwMode="auto">
          <a:xfrm>
            <a:off x="5627688" y="5383213"/>
            <a:ext cx="733425" cy="28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1pPr>
            <a:lvl2pPr marL="742950" indent="-28575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2pPr>
            <a:lvl3pPr marL="11430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3pPr>
            <a:lvl4pPr marL="16002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4pPr>
            <a:lvl5pPr marL="20574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9pPr>
          </a:lstStyle>
          <a:p>
            <a:pPr eaLnBrk="1" hangingPunct="1"/>
            <a:r>
              <a:rPr lang="en-US" altLang="en-US" sz="1800" b="1">
                <a:solidFill>
                  <a:srgbClr val="00517A"/>
                </a:solidFill>
                <a:cs typeface="Arial" panose="020B0604020202020204" pitchFamily="34" charset="0"/>
              </a:rPr>
              <a:t>z/OS</a:t>
            </a:r>
          </a:p>
        </p:txBody>
      </p:sp>
      <p:pic>
        <p:nvPicPr>
          <p:cNvPr id="28" name="Picture 41" descr="http://www.ibm.com/developerworks/i/sm-f-worklight70-circle.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416300" y="2563813"/>
            <a:ext cx="59690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58" descr="salesforce"/>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10679" y="3201988"/>
            <a:ext cx="981075" cy="29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91" descr="PayPal">
            <a:hlinkClick r:id="rId11"/>
          </p:cNvPr>
          <p:cNvPicPr>
            <a:picLocks noChangeAspect="1" noChangeArrowheads="1"/>
          </p:cNvPicPr>
          <p:nvPr/>
        </p:nvPicPr>
        <p:blipFill>
          <a:blip r:embed="rId12">
            <a:clrChange>
              <a:clrFrom>
                <a:srgbClr val="FFFFFF"/>
              </a:clrFrom>
              <a:clrTo>
                <a:srgbClr val="FFFFFF">
                  <a:alpha val="0"/>
                </a:srgbClr>
              </a:clrTo>
            </a:clrChange>
            <a:extLst>
              <a:ext uri="{28A0092B-C50C-407E-A947-70E740481C1C}">
                <a14:useLocalDpi xmlns:a14="http://schemas.microsoft.com/office/drawing/2010/main" val="0"/>
              </a:ext>
            </a:extLst>
          </a:blip>
          <a:srcRect t="-3999" r="42000"/>
          <a:stretch>
            <a:fillRect/>
          </a:stretch>
        </p:blipFill>
        <p:spPr bwMode="auto">
          <a:xfrm>
            <a:off x="418529" y="2290763"/>
            <a:ext cx="8509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49" descr="MySQL-logo"/>
          <p:cNvPicPr>
            <a:picLocks noChangeAspect="1" noChangeArrowheads="1"/>
          </p:cNvPicPr>
          <p:nvPr/>
        </p:nvPicPr>
        <p:blipFill>
          <a:blip r:embed="rId13">
            <a:clrChange>
              <a:clrFrom>
                <a:srgbClr val="FFFFFF"/>
              </a:clrFrom>
              <a:clrTo>
                <a:srgbClr val="FFFFFF">
                  <a:alpha val="0"/>
                </a:srgbClr>
              </a:clrTo>
            </a:clrChange>
            <a:extLst>
              <a:ext uri="{28A0092B-C50C-407E-A947-70E740481C1C}">
                <a14:useLocalDpi xmlns:a14="http://schemas.microsoft.com/office/drawing/2010/main" val="0"/>
              </a:ext>
            </a:extLst>
          </a:blip>
          <a:srcRect l="3636" t="13161" r="4044" b="8995"/>
          <a:stretch>
            <a:fillRect/>
          </a:stretch>
        </p:blipFill>
        <p:spPr bwMode="auto">
          <a:xfrm>
            <a:off x="469329" y="2679700"/>
            <a:ext cx="649287"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39" descr="logo-mongodb-onwhite"/>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24866" y="3462338"/>
            <a:ext cx="1147763"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40" descr="att_new_logo"/>
          <p:cNvPicPr>
            <a:picLocks noChangeAspect="1" noChangeArrowheads="1"/>
          </p:cNvPicPr>
          <p:nvPr/>
        </p:nvPicPr>
        <p:blipFill>
          <a:blip r:embed="rId15" cstate="print">
            <a:extLst>
              <a:ext uri="{28A0092B-C50C-407E-A947-70E740481C1C}">
                <a14:useLocalDpi xmlns:a14="http://schemas.microsoft.com/office/drawing/2010/main" val="0"/>
              </a:ext>
            </a:extLst>
          </a:blip>
          <a:srcRect l="10001" t="2109" r="9715" b="4218"/>
          <a:stretch>
            <a:fillRect/>
          </a:stretch>
        </p:blipFill>
        <p:spPr bwMode="auto">
          <a:xfrm>
            <a:off x="413766" y="1881188"/>
            <a:ext cx="871538"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4" name="AutoShape 41"/>
          <p:cNvCxnSpPr>
            <a:cxnSpLocks noChangeShapeType="1"/>
          </p:cNvCxnSpPr>
          <p:nvPr/>
        </p:nvCxnSpPr>
        <p:spPr bwMode="auto">
          <a:xfrm flipH="1">
            <a:off x="1481138" y="2862263"/>
            <a:ext cx="1935162" cy="66675"/>
          </a:xfrm>
          <a:prstGeom prst="straightConnector1">
            <a:avLst/>
          </a:prstGeom>
          <a:noFill/>
          <a:ln w="38100">
            <a:solidFill>
              <a:srgbClr val="800080"/>
            </a:solidFill>
            <a:round/>
            <a:headEnd type="triangle" w="lg" len="med"/>
            <a:tailEnd type="triangle" w="lg" len="med"/>
          </a:ln>
          <a:extLst>
            <a:ext uri="{909E8E84-426E-40DD-AFC4-6F175D3DCCD1}">
              <a14:hiddenFill xmlns:a14="http://schemas.microsoft.com/office/drawing/2010/main">
                <a:noFill/>
              </a14:hiddenFill>
            </a:ext>
          </a:extLst>
        </p:spPr>
      </p:cxnSp>
      <p:cxnSp>
        <p:nvCxnSpPr>
          <p:cNvPr id="35" name="AutoShape 42"/>
          <p:cNvCxnSpPr>
            <a:cxnSpLocks noChangeShapeType="1"/>
          </p:cNvCxnSpPr>
          <p:nvPr/>
        </p:nvCxnSpPr>
        <p:spPr bwMode="auto">
          <a:xfrm>
            <a:off x="3714750" y="3160713"/>
            <a:ext cx="15875" cy="587375"/>
          </a:xfrm>
          <a:prstGeom prst="straightConnector1">
            <a:avLst/>
          </a:prstGeom>
          <a:noFill/>
          <a:ln w="38100">
            <a:solidFill>
              <a:srgbClr val="800080"/>
            </a:solidFill>
            <a:round/>
            <a:headEnd type="triangle" w="lg" len="med"/>
            <a:tailEnd type="triangle" w="lg" len="med"/>
          </a:ln>
          <a:extLst>
            <a:ext uri="{909E8E84-426E-40DD-AFC4-6F175D3DCCD1}">
              <a14:hiddenFill xmlns:a14="http://schemas.microsoft.com/office/drawing/2010/main">
                <a:noFill/>
              </a14:hiddenFill>
            </a:ext>
          </a:extLst>
        </p:spPr>
      </p:cxnSp>
      <p:cxnSp>
        <p:nvCxnSpPr>
          <p:cNvPr id="36" name="AutoShape 43"/>
          <p:cNvCxnSpPr>
            <a:cxnSpLocks noChangeShapeType="1"/>
            <a:stCxn id="6" idx="2"/>
          </p:cNvCxnSpPr>
          <p:nvPr/>
        </p:nvCxnSpPr>
        <p:spPr bwMode="auto">
          <a:xfrm flipH="1" flipV="1">
            <a:off x="4013200" y="2862263"/>
            <a:ext cx="2058988" cy="217487"/>
          </a:xfrm>
          <a:prstGeom prst="straightConnector1">
            <a:avLst/>
          </a:prstGeom>
          <a:noFill/>
          <a:ln w="38100">
            <a:solidFill>
              <a:srgbClr val="800080"/>
            </a:solidFill>
            <a:round/>
            <a:headEnd type="triangle" w="lg" len="med"/>
            <a:tailEnd type="triangle" w="lg" len="med"/>
          </a:ln>
          <a:extLst>
            <a:ext uri="{909E8E84-426E-40DD-AFC4-6F175D3DCCD1}">
              <a14:hiddenFill xmlns:a14="http://schemas.microsoft.com/office/drawing/2010/main">
                <a:noFill/>
              </a14:hiddenFill>
            </a:ext>
          </a:extLst>
        </p:spPr>
      </p:cxnSp>
      <p:cxnSp>
        <p:nvCxnSpPr>
          <p:cNvPr id="37" name="AutoShape 44"/>
          <p:cNvCxnSpPr>
            <a:cxnSpLocks noChangeShapeType="1"/>
            <a:stCxn id="6" idx="2"/>
          </p:cNvCxnSpPr>
          <p:nvPr/>
        </p:nvCxnSpPr>
        <p:spPr bwMode="auto">
          <a:xfrm flipH="1">
            <a:off x="4221163" y="3079750"/>
            <a:ext cx="1851025" cy="1141413"/>
          </a:xfrm>
          <a:prstGeom prst="straightConnector1">
            <a:avLst/>
          </a:prstGeom>
          <a:noFill/>
          <a:ln w="38100">
            <a:solidFill>
              <a:srgbClr val="800080"/>
            </a:solidFill>
            <a:round/>
            <a:headEnd type="triangle" w="lg" len="med"/>
            <a:tailEnd type="triangle" w="lg" len="med"/>
          </a:ln>
          <a:extLst>
            <a:ext uri="{909E8E84-426E-40DD-AFC4-6F175D3DCCD1}">
              <a14:hiddenFill xmlns:a14="http://schemas.microsoft.com/office/drawing/2010/main">
                <a:noFill/>
              </a14:hiddenFill>
            </a:ext>
          </a:extLst>
        </p:spPr>
      </p:cxnSp>
      <p:sp>
        <p:nvSpPr>
          <p:cNvPr id="38" name="Rectangle 36"/>
          <p:cNvSpPr>
            <a:spLocks noChangeArrowheads="1"/>
          </p:cNvSpPr>
          <p:nvPr/>
        </p:nvSpPr>
        <p:spPr bwMode="auto">
          <a:xfrm rot="1077094">
            <a:off x="7024688" y="2655888"/>
            <a:ext cx="785812" cy="785812"/>
          </a:xfrm>
          <a:prstGeom prst="rect">
            <a:avLst/>
          </a:prstGeom>
          <a:solidFill>
            <a:srgbClr val="AA2186"/>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9" name="Freeform 23"/>
          <p:cNvSpPr>
            <a:spLocks/>
          </p:cNvSpPr>
          <p:nvPr/>
        </p:nvSpPr>
        <p:spPr bwMode="auto">
          <a:xfrm>
            <a:off x="6738938" y="2405063"/>
            <a:ext cx="1362075" cy="1309687"/>
          </a:xfrm>
          <a:custGeom>
            <a:avLst/>
            <a:gdLst>
              <a:gd name="T0" fmla="*/ 2147483647 w 858"/>
              <a:gd name="T1" fmla="*/ 0 h 825"/>
              <a:gd name="T2" fmla="*/ 2147483647 w 858"/>
              <a:gd name="T3" fmla="*/ 2147483647 h 825"/>
              <a:gd name="T4" fmla="*/ 2147483647 w 858"/>
              <a:gd name="T5" fmla="*/ 2147483647 h 825"/>
              <a:gd name="T6" fmla="*/ 0 w 858"/>
              <a:gd name="T7" fmla="*/ 2147483647 h 825"/>
              <a:gd name="T8" fmla="*/ 0 60000 65536"/>
              <a:gd name="T9" fmla="*/ 0 60000 65536"/>
              <a:gd name="T10" fmla="*/ 0 60000 65536"/>
              <a:gd name="T11" fmla="*/ 0 60000 65536"/>
              <a:gd name="T12" fmla="*/ 0 w 858"/>
              <a:gd name="T13" fmla="*/ 0 h 825"/>
              <a:gd name="T14" fmla="*/ 858 w 858"/>
              <a:gd name="T15" fmla="*/ 825 h 825"/>
            </a:gdLst>
            <a:ahLst/>
            <a:cxnLst>
              <a:cxn ang="T8">
                <a:pos x="T0" y="T1"/>
              </a:cxn>
              <a:cxn ang="T9">
                <a:pos x="T2" y="T3"/>
              </a:cxn>
              <a:cxn ang="T10">
                <a:pos x="T4" y="T5"/>
              </a:cxn>
              <a:cxn ang="T11">
                <a:pos x="T6" y="T7"/>
              </a:cxn>
            </a:cxnLst>
            <a:rect l="T12" t="T13" r="T14" b="T15"/>
            <a:pathLst>
              <a:path w="858" h="825">
                <a:moveTo>
                  <a:pt x="201" y="0"/>
                </a:moveTo>
                <a:lnTo>
                  <a:pt x="858" y="201"/>
                </a:lnTo>
                <a:lnTo>
                  <a:pt x="675" y="825"/>
                </a:lnTo>
                <a:lnTo>
                  <a:pt x="0" y="597"/>
                </a:lnTo>
              </a:path>
            </a:pathLst>
          </a:custGeom>
          <a:noFill/>
          <a:ln w="38100" cap="flat" cmpd="sng">
            <a:solidFill>
              <a:srgbClr val="AA2186"/>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pic>
        <p:nvPicPr>
          <p:cNvPr id="40" name="Picture 25" descr="button_blank_sm"/>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386638" y="3216275"/>
            <a:ext cx="8747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 Box 26"/>
          <p:cNvSpPr txBox="1">
            <a:spLocks noChangeArrowheads="1"/>
          </p:cNvSpPr>
          <p:nvPr/>
        </p:nvSpPr>
        <p:spPr bwMode="auto">
          <a:xfrm>
            <a:off x="7385050" y="3449638"/>
            <a:ext cx="87947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1pPr>
            <a:lvl2pPr marL="742950" indent="-28575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2pPr>
            <a:lvl3pPr marL="11430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3pPr>
            <a:lvl4pPr marL="16002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4pPr>
            <a:lvl5pPr marL="20574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9pPr>
          </a:lstStyle>
          <a:p>
            <a:pPr algn="ctr" eaLnBrk="1" hangingPunct="1"/>
            <a:r>
              <a:rPr lang="en-US" altLang="en-US" sz="1000" b="1">
                <a:solidFill>
                  <a:schemeClr val="tx1"/>
                </a:solidFill>
                <a:cs typeface="Arial" panose="020B0604020202020204" pitchFamily="34" charset="0"/>
              </a:rPr>
              <a:t>Order Processing</a:t>
            </a:r>
            <a:endParaRPr lang="en-US" altLang="en-US" sz="1000">
              <a:solidFill>
                <a:schemeClr val="tx1"/>
              </a:solidFill>
              <a:cs typeface="Arial" panose="020B0604020202020204" pitchFamily="34" charset="0"/>
            </a:endParaRPr>
          </a:p>
        </p:txBody>
      </p:sp>
      <p:pic>
        <p:nvPicPr>
          <p:cNvPr id="42" name="Picture 27" descr="button_blank_sm"/>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669213" y="2276475"/>
            <a:ext cx="8747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 Box 28"/>
          <p:cNvSpPr txBox="1">
            <a:spLocks noChangeArrowheads="1"/>
          </p:cNvSpPr>
          <p:nvPr/>
        </p:nvSpPr>
        <p:spPr bwMode="auto">
          <a:xfrm>
            <a:off x="7677150" y="2436813"/>
            <a:ext cx="8794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1pPr>
            <a:lvl2pPr marL="742950" indent="-28575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2pPr>
            <a:lvl3pPr marL="11430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3pPr>
            <a:lvl4pPr marL="16002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4pPr>
            <a:lvl5pPr marL="20574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9pPr>
          </a:lstStyle>
          <a:p>
            <a:pPr algn="ctr" eaLnBrk="1" hangingPunct="1">
              <a:lnSpc>
                <a:spcPct val="85000"/>
              </a:lnSpc>
            </a:pPr>
            <a:r>
              <a:rPr lang="en-US" altLang="en-US" sz="1000" b="1">
                <a:solidFill>
                  <a:schemeClr val="tx1"/>
                </a:solidFill>
                <a:cs typeface="Arial" panose="020B0604020202020204" pitchFamily="34" charset="0"/>
              </a:rPr>
              <a:t>Corporate</a:t>
            </a:r>
            <a:br>
              <a:rPr lang="en-US" altLang="en-US" sz="1000" b="1">
                <a:solidFill>
                  <a:schemeClr val="tx1"/>
                </a:solidFill>
                <a:cs typeface="Arial" panose="020B0604020202020204" pitchFamily="34" charset="0"/>
              </a:rPr>
            </a:br>
            <a:r>
              <a:rPr lang="en-US" altLang="en-US" sz="1000" b="1">
                <a:solidFill>
                  <a:schemeClr val="tx1"/>
                </a:solidFill>
                <a:cs typeface="Arial" panose="020B0604020202020204" pitchFamily="34" charset="0"/>
              </a:rPr>
              <a:t>Data</a:t>
            </a:r>
            <a:br>
              <a:rPr lang="en-US" altLang="en-US" sz="1000" b="1">
                <a:solidFill>
                  <a:schemeClr val="tx1"/>
                </a:solidFill>
                <a:cs typeface="Arial" panose="020B0604020202020204" pitchFamily="34" charset="0"/>
              </a:rPr>
            </a:br>
            <a:r>
              <a:rPr lang="en-US" altLang="en-US" sz="1000" b="1">
                <a:solidFill>
                  <a:schemeClr val="tx1"/>
                </a:solidFill>
                <a:cs typeface="Arial" panose="020B0604020202020204" pitchFamily="34" charset="0"/>
              </a:rPr>
              <a:t>Ware-house</a:t>
            </a:r>
            <a:endParaRPr lang="en-US" altLang="en-US" sz="1000">
              <a:solidFill>
                <a:schemeClr val="tx1"/>
              </a:solidFill>
              <a:cs typeface="Arial" panose="020B0604020202020204" pitchFamily="34" charset="0"/>
            </a:endParaRPr>
          </a:p>
        </p:txBody>
      </p:sp>
      <p:pic>
        <p:nvPicPr>
          <p:cNvPr id="44" name="Picture 29" descr="button_blank_sm"/>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640513" y="2049463"/>
            <a:ext cx="788987" cy="788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30" descr="button_blank_sm"/>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288088" y="2890838"/>
            <a:ext cx="898525"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 Box 31"/>
          <p:cNvSpPr txBox="1">
            <a:spLocks noChangeArrowheads="1"/>
          </p:cNvSpPr>
          <p:nvPr/>
        </p:nvSpPr>
        <p:spPr bwMode="auto">
          <a:xfrm>
            <a:off x="6226175" y="3159125"/>
            <a:ext cx="998538"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1pPr>
            <a:lvl2pPr marL="742950" indent="-28575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2pPr>
            <a:lvl3pPr marL="11430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3pPr>
            <a:lvl4pPr marL="16002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4pPr>
            <a:lvl5pPr marL="20574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9pPr>
          </a:lstStyle>
          <a:p>
            <a:pPr algn="ctr" eaLnBrk="1" hangingPunct="1"/>
            <a:r>
              <a:rPr lang="en-US" altLang="en-US" sz="1000" b="1">
                <a:solidFill>
                  <a:schemeClr val="tx1"/>
                </a:solidFill>
                <a:cs typeface="Arial" panose="020B0604020202020204" pitchFamily="34" charset="0"/>
              </a:rPr>
              <a:t>Next Best Action</a:t>
            </a:r>
            <a:endParaRPr lang="en-US" altLang="en-US" sz="1000">
              <a:solidFill>
                <a:schemeClr val="tx1"/>
              </a:solidFill>
              <a:cs typeface="Arial" panose="020B0604020202020204" pitchFamily="34" charset="0"/>
            </a:endParaRPr>
          </a:p>
        </p:txBody>
      </p:sp>
      <p:sp>
        <p:nvSpPr>
          <p:cNvPr id="47" name="Text Box 32"/>
          <p:cNvSpPr txBox="1">
            <a:spLocks noChangeArrowheads="1"/>
          </p:cNvSpPr>
          <p:nvPr/>
        </p:nvSpPr>
        <p:spPr bwMode="auto">
          <a:xfrm>
            <a:off x="6681788" y="2309813"/>
            <a:ext cx="69373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1pPr>
            <a:lvl2pPr marL="742950" indent="-28575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2pPr>
            <a:lvl3pPr marL="11430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3pPr>
            <a:lvl4pPr marL="16002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4pPr>
            <a:lvl5pPr marL="20574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9pPr>
          </a:lstStyle>
          <a:p>
            <a:pPr algn="ctr" eaLnBrk="1" hangingPunct="1"/>
            <a:r>
              <a:rPr lang="en-US" altLang="en-US" sz="1000" b="1">
                <a:solidFill>
                  <a:schemeClr val="tx1"/>
                </a:solidFill>
                <a:cs typeface="Arial" panose="020B0604020202020204" pitchFamily="34" charset="0"/>
              </a:rPr>
              <a:t>Finance</a:t>
            </a:r>
            <a:endParaRPr lang="en-US" altLang="en-US" sz="1000">
              <a:solidFill>
                <a:schemeClr val="tx1"/>
              </a:solidFill>
              <a:cs typeface="Arial" panose="020B0604020202020204" pitchFamily="34" charset="0"/>
            </a:endParaRPr>
          </a:p>
        </p:txBody>
      </p:sp>
      <p:sp>
        <p:nvSpPr>
          <p:cNvPr id="48" name="Text Box 31"/>
          <p:cNvSpPr txBox="1">
            <a:spLocks noChangeArrowheads="1"/>
          </p:cNvSpPr>
          <p:nvPr/>
        </p:nvSpPr>
        <p:spPr bwMode="auto">
          <a:xfrm>
            <a:off x="6929438" y="2927350"/>
            <a:ext cx="99853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1pPr>
            <a:lvl2pPr marL="742950" indent="-28575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2pPr>
            <a:lvl3pPr marL="11430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3pPr>
            <a:lvl4pPr marL="16002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4pPr>
            <a:lvl5pPr marL="20574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9pPr>
          </a:lstStyle>
          <a:p>
            <a:pPr algn="ctr" eaLnBrk="1" hangingPunct="1"/>
            <a:r>
              <a:rPr lang="en-US" altLang="en-US" sz="1000" b="1">
                <a:solidFill>
                  <a:schemeClr val="bg1"/>
                </a:solidFill>
                <a:cs typeface="Arial" panose="020B0604020202020204" pitchFamily="34" charset="0"/>
              </a:rPr>
              <a:t>Analytics</a:t>
            </a:r>
            <a:endParaRPr lang="en-US" altLang="en-US" sz="1000">
              <a:solidFill>
                <a:schemeClr val="bg1"/>
              </a:solidFill>
              <a:cs typeface="Arial" panose="020B0604020202020204" pitchFamily="34" charset="0"/>
            </a:endParaRPr>
          </a:p>
        </p:txBody>
      </p:sp>
    </p:spTree>
    <p:extLst>
      <p:ext uri="{BB962C8B-B14F-4D97-AF65-F5344CB8AC3E}">
        <p14:creationId xmlns:p14="http://schemas.microsoft.com/office/powerpoint/2010/main" val="36022072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IBM MobileFirst Platform</a:t>
            </a:r>
            <a:endParaRPr lang="en-US" dirty="0"/>
          </a:p>
        </p:txBody>
      </p:sp>
      <p:sp>
        <p:nvSpPr>
          <p:cNvPr id="3" name="Slide Number Placeholder 2"/>
          <p:cNvSpPr>
            <a:spLocks noGrp="1"/>
          </p:cNvSpPr>
          <p:nvPr>
            <p:ph type="sldNum" sz="quarter" idx="10"/>
          </p:nvPr>
        </p:nvSpPr>
        <p:spPr/>
        <p:txBody>
          <a:bodyPr/>
          <a:lstStyle/>
          <a:p>
            <a:pPr>
              <a:defRPr/>
            </a:pPr>
            <a:fld id="{F2453344-A235-4243-8819-4F32E8C93D74}" type="slidenum">
              <a:rPr lang="en-US" altLang="en-US" smtClean="0"/>
              <a:pPr>
                <a:defRPr/>
              </a:pPr>
              <a:t>16</a:t>
            </a:fld>
            <a:endParaRPr lang="en-US" altLang="en-US"/>
          </a:p>
        </p:txBody>
      </p:sp>
      <p:grpSp>
        <p:nvGrpSpPr>
          <p:cNvPr id="4" name="Group 109"/>
          <p:cNvGrpSpPr>
            <a:grpSpLocks/>
          </p:cNvGrpSpPr>
          <p:nvPr/>
        </p:nvGrpSpPr>
        <p:grpSpPr bwMode="auto">
          <a:xfrm>
            <a:off x="322263" y="2571750"/>
            <a:ext cx="8085137" cy="1116013"/>
            <a:chOff x="449454" y="3849087"/>
            <a:chExt cx="8281951" cy="1115019"/>
          </a:xfrm>
        </p:grpSpPr>
        <p:sp>
          <p:nvSpPr>
            <p:cNvPr id="5" name="Rectangle 79"/>
            <p:cNvSpPr>
              <a:spLocks noChangeArrowheads="1"/>
            </p:cNvSpPr>
            <p:nvPr/>
          </p:nvSpPr>
          <p:spPr bwMode="auto">
            <a:xfrm>
              <a:off x="449454" y="3849087"/>
              <a:ext cx="8281951" cy="1115019"/>
            </a:xfrm>
            <a:prstGeom prst="rect">
              <a:avLst/>
            </a:prstGeom>
            <a:gradFill rotWithShape="1">
              <a:gsLst>
                <a:gs pos="0">
                  <a:srgbClr val="7F7F7F">
                    <a:alpha val="50000"/>
                  </a:srgbClr>
                </a:gs>
                <a:gs pos="100000">
                  <a:srgbClr val="FFFFFF"/>
                </a:gs>
              </a:gsLst>
              <a:lin ang="0" scaled="1"/>
            </a:gradFill>
            <a:ln>
              <a:noFill/>
            </a:ln>
            <a:extLst>
              <a:ext uri="{91240B29-F687-4F45-9708-019B960494DF}">
                <a14:hiddenLine xmlns:a14="http://schemas.microsoft.com/office/drawing/2010/main" w="19050" algn="ctr">
                  <a:solidFill>
                    <a:srgbClr val="000000"/>
                  </a:solidFill>
                  <a:miter lim="800000"/>
                  <a:headEnd/>
                  <a:tailEnd/>
                </a14:hiddenLine>
              </a:ext>
            </a:extLst>
          </p:spPr>
          <p:txBody>
            <a:bodyPr lIns="2468880" tIns="0"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dirty="0" smtClean="0">
                  <a:solidFill>
                    <a:srgbClr val="000000"/>
                  </a:solidFill>
                </a:rPr>
                <a:t>MobileFirst Platform </a:t>
              </a:r>
              <a:r>
                <a:rPr lang="en-US" altLang="en-US" sz="1800" dirty="0">
                  <a:solidFill>
                    <a:srgbClr val="000000"/>
                  </a:solidFill>
                </a:rPr>
                <a:t>Server</a:t>
              </a:r>
            </a:p>
            <a:p>
              <a:pPr eaLnBrk="1" hangingPunct="1"/>
              <a:r>
                <a:rPr lang="en-US" altLang="en-US" sz="1800" b="0" dirty="0">
                  <a:solidFill>
                    <a:srgbClr val="000000"/>
                  </a:solidFill>
                </a:rPr>
                <a:t>Unified notifications, runtime skins, version management, security, integration, and delivery</a:t>
              </a:r>
            </a:p>
          </p:txBody>
        </p:sp>
        <p:pic>
          <p:nvPicPr>
            <p:cNvPr id="6" name="Picture 140" descr="Server.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6460" y="3858604"/>
              <a:ext cx="1697694" cy="1075366"/>
            </a:xfrm>
            <a:prstGeom prst="rect">
              <a:avLst/>
            </a:prstGeom>
            <a:gradFill rotWithShape="1">
              <a:gsLst>
                <a:gs pos="0">
                  <a:srgbClr val="7F7F7F">
                    <a:alpha val="50000"/>
                  </a:srgbClr>
                </a:gs>
                <a:gs pos="100000">
                  <a:srgbClr val="FFFFF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7" name="Rectangle 78"/>
          <p:cNvSpPr>
            <a:spLocks noChangeArrowheads="1"/>
          </p:cNvSpPr>
          <p:nvPr/>
        </p:nvSpPr>
        <p:spPr bwMode="auto">
          <a:xfrm>
            <a:off x="330200" y="5105400"/>
            <a:ext cx="7889875" cy="1114425"/>
          </a:xfrm>
          <a:prstGeom prst="rect">
            <a:avLst/>
          </a:prstGeom>
          <a:gradFill rotWithShape="1">
            <a:gsLst>
              <a:gs pos="0">
                <a:srgbClr val="7F7F7F">
                  <a:alpha val="50000"/>
                </a:srgbClr>
              </a:gs>
              <a:gs pos="100000">
                <a:srgbClr val="FAFAFA"/>
              </a:gs>
            </a:gsLst>
            <a:lin ang="0" scaled="1"/>
          </a:gradFill>
          <a:ln>
            <a:noFill/>
          </a:ln>
          <a:extLst>
            <a:ext uri="{91240B29-F687-4F45-9708-019B960494DF}">
              <a14:hiddenLine xmlns:a14="http://schemas.microsoft.com/office/drawing/2010/main" w="19050" algn="ctr">
                <a:solidFill>
                  <a:srgbClr val="000000"/>
                </a:solidFill>
                <a:miter lim="800000"/>
                <a:headEnd/>
                <a:tailEnd/>
              </a14:hiddenLine>
            </a:ext>
          </a:extLst>
        </p:spPr>
        <p:txBody>
          <a:bodyPr lIns="2468880" tIns="0"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dirty="0" smtClean="0">
                <a:solidFill>
                  <a:srgbClr val="000000"/>
                </a:solidFill>
              </a:rPr>
              <a:t>MobileFirst Platform Operations </a:t>
            </a:r>
            <a:r>
              <a:rPr lang="en-US" altLang="en-US" sz="1800" dirty="0">
                <a:solidFill>
                  <a:srgbClr val="000000"/>
                </a:solidFill>
              </a:rPr>
              <a:t>Console</a:t>
            </a:r>
          </a:p>
          <a:p>
            <a:pPr eaLnBrk="1" hangingPunct="1"/>
            <a:r>
              <a:rPr lang="en-US" altLang="en-US" sz="1800" b="0" dirty="0">
                <a:solidFill>
                  <a:srgbClr val="000000"/>
                </a:solidFill>
              </a:rPr>
              <a:t>A web-based console for real-time analytics and control of mobile apps and infrastructure</a:t>
            </a:r>
          </a:p>
        </p:txBody>
      </p:sp>
      <p:grpSp>
        <p:nvGrpSpPr>
          <p:cNvPr id="8" name="Group 31"/>
          <p:cNvGrpSpPr>
            <a:grpSpLocks noChangeAspect="1"/>
          </p:cNvGrpSpPr>
          <p:nvPr/>
        </p:nvGrpSpPr>
        <p:grpSpPr bwMode="auto">
          <a:xfrm>
            <a:off x="566738" y="5251450"/>
            <a:ext cx="1608137" cy="920750"/>
            <a:chOff x="578107" y="4832794"/>
            <a:chExt cx="2423601" cy="1388739"/>
          </a:xfrm>
        </p:grpSpPr>
        <p:grpSp>
          <p:nvGrpSpPr>
            <p:cNvPr id="9" name="Group 10"/>
            <p:cNvGrpSpPr>
              <a:grpSpLocks noChangeAspect="1"/>
            </p:cNvGrpSpPr>
            <p:nvPr/>
          </p:nvGrpSpPr>
          <p:grpSpPr>
            <a:xfrm>
              <a:off x="578107" y="4832794"/>
              <a:ext cx="2378431" cy="1146515"/>
              <a:chOff x="410832" y="1378977"/>
              <a:chExt cx="8357614" cy="4028764"/>
            </a:xfrm>
            <a:effectLst>
              <a:outerShdw blurRad="63500" sx="102000" sy="102000" algn="ctr" rotWithShape="0">
                <a:prstClr val="black">
                  <a:alpha val="40000"/>
                </a:prstClr>
              </a:outerShdw>
            </a:effectLst>
            <a:scene3d>
              <a:camera prst="orthographicFront">
                <a:rot lat="0" lon="0" rev="0"/>
              </a:camera>
              <a:lightRig rig="soft" dir="t">
                <a:rot lat="0" lon="0" rev="0"/>
              </a:lightRig>
            </a:scene3d>
          </p:grpSpPr>
          <p:grpSp>
            <p:nvGrpSpPr>
              <p:cNvPr id="12" name="Group 12"/>
              <p:cNvGrpSpPr>
                <a:grpSpLocks noChangeAspect="1"/>
              </p:cNvGrpSpPr>
              <p:nvPr/>
            </p:nvGrpSpPr>
            <p:grpSpPr>
              <a:xfrm>
                <a:off x="412598" y="1874520"/>
                <a:ext cx="8355848" cy="3533221"/>
                <a:chOff x="0" y="857912"/>
                <a:chExt cx="9144000" cy="3866489"/>
              </a:xfrm>
            </p:grpSpPr>
            <p:pic>
              <p:nvPicPr>
                <p:cNvPr id="14" name="Picture 13" descr="Console - Catalog 1.bmp"/>
                <p:cNvPicPr>
                  <a:picLocks noChangeAspect="1"/>
                </p:cNvPicPr>
                <p:nvPr/>
              </p:nvPicPr>
              <p:blipFill>
                <a:blip r:embed="rId4" cstate="screen">
                  <a:extLst/>
                </a:blip>
                <a:srcRect/>
                <a:stretch>
                  <a:fillRect/>
                </a:stretch>
              </p:blipFill>
              <p:spPr>
                <a:xfrm>
                  <a:off x="0" y="857912"/>
                  <a:ext cx="9144000" cy="3637889"/>
                </a:xfrm>
                <a:prstGeom prst="rect">
                  <a:avLst/>
                </a:prstGeom>
                <a:ln>
                  <a:noFill/>
                </a:ln>
                <a:effectLst>
                  <a:outerShdw blurRad="107950" dist="12700" dir="5400000" algn="ctr">
                    <a:srgbClr val="000000"/>
                  </a:outerShdw>
                </a:effectLst>
                <a:sp3d contourW="44450" prstMaterial="matte">
                  <a:bevelT w="63500" h="63500" prst="artDeco"/>
                  <a:contourClr>
                    <a:srgbClr val="FFFFFF"/>
                  </a:contourClr>
                </a:sp3d>
              </p:spPr>
            </p:pic>
            <p:pic>
              <p:nvPicPr>
                <p:cNvPr id="15" name="Picture 14" descr="Console - Catalo 2.bmp"/>
                <p:cNvPicPr>
                  <a:picLocks noChangeAspect="1"/>
                </p:cNvPicPr>
                <p:nvPr/>
              </p:nvPicPr>
              <p:blipFill>
                <a:blip r:embed="rId5" cstate="screen">
                  <a:extLst/>
                </a:blip>
                <a:srcRect/>
                <a:stretch>
                  <a:fillRect/>
                </a:stretch>
              </p:blipFill>
              <p:spPr>
                <a:xfrm>
                  <a:off x="0" y="4206923"/>
                  <a:ext cx="9144000" cy="517478"/>
                </a:xfrm>
                <a:prstGeom prst="rect">
                  <a:avLst/>
                </a:prstGeom>
                <a:ln>
                  <a:noFill/>
                </a:ln>
                <a:effectLst>
                  <a:outerShdw blurRad="107950" dist="12700" dir="5400000" algn="ctr">
                    <a:srgbClr val="000000"/>
                  </a:outerShdw>
                </a:effectLst>
                <a:sp3d contourW="44450" prstMaterial="matte">
                  <a:bevelT w="63500" h="63500" prst="artDeco"/>
                  <a:contourClr>
                    <a:srgbClr val="FFFFFF"/>
                  </a:contourClr>
                </a:sp3d>
              </p:spPr>
            </p:pic>
          </p:grpSp>
          <p:pic>
            <p:nvPicPr>
              <p:cNvPr id="13" name="Picture 12" descr="Console - Catalog 1.bmp"/>
              <p:cNvPicPr>
                <a:picLocks noChangeAspect="1"/>
              </p:cNvPicPr>
              <p:nvPr/>
            </p:nvPicPr>
            <p:blipFill>
              <a:blip r:embed="rId6" cstate="screen">
                <a:extLst/>
              </a:blip>
              <a:srcRect/>
              <a:stretch>
                <a:fillRect/>
              </a:stretch>
            </p:blipFill>
            <p:spPr>
              <a:xfrm>
                <a:off x="410832" y="1378977"/>
                <a:ext cx="8355848" cy="497433"/>
              </a:xfrm>
              <a:prstGeom prst="rect">
                <a:avLst/>
              </a:prstGeom>
              <a:ln>
                <a:noFill/>
              </a:ln>
              <a:effectLst>
                <a:outerShdw blurRad="107950" dist="12700" dir="5400000" algn="ctr">
                  <a:srgbClr val="000000"/>
                </a:outerShdw>
              </a:effectLst>
              <a:sp3d contourW="44450" prstMaterial="matte">
                <a:bevelT w="63500" h="63500" prst="artDeco"/>
                <a:contourClr>
                  <a:srgbClr val="FFFFFF"/>
                </a:contourClr>
              </a:sp3d>
            </p:spPr>
          </p:pic>
        </p:grpSp>
        <p:pic>
          <p:nvPicPr>
            <p:cNvPr id="10" name="Picture 9" descr="Console - Reports 1.bmp"/>
            <p:cNvPicPr>
              <a:picLocks noChangeAspect="1"/>
            </p:cNvPicPr>
            <p:nvPr/>
          </p:nvPicPr>
          <p:blipFill>
            <a:blip r:embed="rId7" cstate="screen">
              <a:extLst/>
            </a:blip>
            <a:srcRect/>
            <a:stretch>
              <a:fillRect/>
            </a:stretch>
          </p:blipFill>
          <p:spPr>
            <a:xfrm>
              <a:off x="992613" y="5257830"/>
              <a:ext cx="1684047" cy="897509"/>
            </a:xfrm>
            <a:prstGeom prst="rect">
              <a:avLst/>
            </a:prstGeom>
            <a:ln>
              <a:noFill/>
            </a:ln>
            <a:effectLst>
              <a:outerShdw blurRad="63500" sx="102000" sy="102000" algn="ctr" rotWithShape="0">
                <a:prstClr val="black">
                  <a:alpha val="40000"/>
                </a:prstClr>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11" name="Picture 10" descr="Console - Reports 1.bmp"/>
            <p:cNvPicPr>
              <a:picLocks noChangeAspect="1"/>
            </p:cNvPicPr>
            <p:nvPr/>
          </p:nvPicPr>
          <p:blipFill>
            <a:blip r:embed="rId8" cstate="screen">
              <a:extLst/>
            </a:blip>
            <a:srcRect/>
            <a:stretch>
              <a:fillRect/>
            </a:stretch>
          </p:blipFill>
          <p:spPr>
            <a:xfrm>
              <a:off x="2241041" y="5353450"/>
              <a:ext cx="760667" cy="868083"/>
            </a:xfrm>
            <a:prstGeom prst="rect">
              <a:avLst/>
            </a:prstGeom>
            <a:ln>
              <a:noFill/>
            </a:ln>
            <a:effectLst>
              <a:outerShdw blurRad="63500" sx="102000" sy="102000" algn="ctr" rotWithShape="0">
                <a:prstClr val="black">
                  <a:alpha val="40000"/>
                </a:prstClr>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grpSp>
      <p:sp>
        <p:nvSpPr>
          <p:cNvPr id="16" name="Rectangle 15"/>
          <p:cNvSpPr>
            <a:spLocks noChangeArrowheads="1"/>
          </p:cNvSpPr>
          <p:nvPr/>
        </p:nvSpPr>
        <p:spPr bwMode="auto">
          <a:xfrm>
            <a:off x="322263" y="1281113"/>
            <a:ext cx="8281987" cy="1114425"/>
          </a:xfrm>
          <a:prstGeom prst="rect">
            <a:avLst/>
          </a:prstGeom>
          <a:gradFill rotWithShape="1">
            <a:gsLst>
              <a:gs pos="0">
                <a:srgbClr val="7F7F7F">
                  <a:alpha val="50000"/>
                </a:srgbClr>
              </a:gs>
              <a:gs pos="100000">
                <a:srgbClr val="7F7F7F">
                  <a:gamma/>
                  <a:tint val="3922"/>
                  <a:invGamma/>
                  <a:alpha val="39999"/>
                </a:srgbClr>
              </a:gs>
            </a:gsLst>
            <a:lin ang="0" scaled="1"/>
          </a:gradFill>
          <a:ln w="19050" algn="ctr">
            <a:noFill/>
            <a:miter lim="800000"/>
            <a:headEnd/>
            <a:tailEnd/>
          </a:ln>
        </p:spPr>
        <p:txBody>
          <a:bodyPr lIns="2468880" tIns="0" anchor="ctr"/>
          <a:lstStyle/>
          <a:p>
            <a:pPr>
              <a:defRPr/>
            </a:pPr>
            <a:r>
              <a:rPr lang="en-US" sz="1800" b="1" dirty="0" smtClean="0">
                <a:solidFill>
                  <a:srgbClr val="000000"/>
                </a:solidFill>
                <a:latin typeface="+mn-lt"/>
                <a:ea typeface="+mn-ea"/>
              </a:rPr>
              <a:t>MobileFirst Platform Studio</a:t>
            </a:r>
            <a:endParaRPr lang="en-US" sz="1800" b="1" dirty="0">
              <a:solidFill>
                <a:srgbClr val="000000"/>
              </a:solidFill>
              <a:latin typeface="+mn-lt"/>
              <a:ea typeface="+mn-ea"/>
            </a:endParaRPr>
          </a:p>
          <a:p>
            <a:pPr>
              <a:defRPr/>
            </a:pPr>
            <a:r>
              <a:rPr lang="en-US" sz="1800" b="0" dirty="0">
                <a:solidFill>
                  <a:srgbClr val="000000"/>
                </a:solidFill>
                <a:latin typeface="+mn-lt"/>
                <a:ea typeface="+mn-ea"/>
              </a:rPr>
              <a:t>The most complete, extensible environment with maximum code reuse and per-device optimizati</a:t>
            </a:r>
            <a:r>
              <a:rPr lang="en-US" b="0" dirty="0">
                <a:solidFill>
                  <a:srgbClr val="000000"/>
                </a:solidFill>
                <a:latin typeface="+mn-lt"/>
                <a:ea typeface="+mn-ea"/>
              </a:rPr>
              <a:t>on</a:t>
            </a:r>
          </a:p>
        </p:txBody>
      </p:sp>
      <p:grpSp>
        <p:nvGrpSpPr>
          <p:cNvPr id="17" name="Group 30"/>
          <p:cNvGrpSpPr>
            <a:grpSpLocks noChangeAspect="1"/>
          </p:cNvGrpSpPr>
          <p:nvPr/>
        </p:nvGrpSpPr>
        <p:grpSpPr bwMode="auto">
          <a:xfrm>
            <a:off x="527050" y="1363663"/>
            <a:ext cx="1651000" cy="922337"/>
            <a:chOff x="546988" y="1336698"/>
            <a:chExt cx="2403530" cy="1343272"/>
          </a:xfrm>
        </p:grpSpPr>
        <p:pic>
          <p:nvPicPr>
            <p:cNvPr id="18" name="Picture 17" descr="Dev.bmp"/>
            <p:cNvPicPr>
              <a:picLocks noChangeAspect="1"/>
            </p:cNvPicPr>
            <p:nvPr/>
          </p:nvPicPr>
          <p:blipFill>
            <a:blip r:embed="rId9"/>
            <a:srcRect/>
            <a:stretch>
              <a:fillRect/>
            </a:stretch>
          </p:blipFill>
          <p:spPr>
            <a:xfrm>
              <a:off x="546988" y="1336698"/>
              <a:ext cx="2260243" cy="1343272"/>
            </a:xfrm>
            <a:prstGeom prst="rect">
              <a:avLst/>
            </a:prstGeom>
            <a:effectLst>
              <a:outerShdw blurRad="63500" sx="102000" sy="102000" algn="ctr" rotWithShape="0">
                <a:prstClr val="black">
                  <a:alpha val="40000"/>
                </a:prstClr>
              </a:outerShdw>
            </a:effectLst>
          </p:spPr>
        </p:pic>
        <p:grpSp>
          <p:nvGrpSpPr>
            <p:cNvPr id="19" name="Group 13"/>
            <p:cNvGrpSpPr>
              <a:grpSpLocks noChangeAspect="1"/>
            </p:cNvGrpSpPr>
            <p:nvPr/>
          </p:nvGrpSpPr>
          <p:grpSpPr>
            <a:xfrm>
              <a:off x="1097570" y="1758213"/>
              <a:ext cx="1180010" cy="837998"/>
              <a:chOff x="210016" y="2370137"/>
              <a:chExt cx="4959731" cy="3522218"/>
            </a:xfrm>
            <a:effectLst>
              <a:outerShdw blurRad="63500" sx="102000" sy="102000" algn="ctr" rotWithShape="0">
                <a:prstClr val="black">
                  <a:alpha val="40000"/>
                </a:prstClr>
              </a:outerShdw>
            </a:effectLst>
          </p:grpSpPr>
          <p:pic>
            <p:nvPicPr>
              <p:cNvPr id="25" name="Picture 4" descr="http://www.akeric.com/blog/wp-content/uploads/2009/11/emulatorScreen.jpg"/>
              <p:cNvPicPr>
                <a:picLocks noChangeAspect="1" noChangeArrowheads="1"/>
              </p:cNvPicPr>
              <p:nvPr/>
            </p:nvPicPr>
            <p:blipFill>
              <a:blip r:embed="rId10" cstate="screen">
                <a:extLst/>
              </a:blip>
              <a:srcRect/>
              <a:stretch>
                <a:fillRect/>
              </a:stretch>
            </p:blipFill>
            <p:spPr bwMode="auto">
              <a:xfrm>
                <a:off x="210016" y="2370137"/>
                <a:ext cx="4959731" cy="3522218"/>
              </a:xfrm>
              <a:prstGeom prst="rect">
                <a:avLst/>
              </a:prstGeom>
              <a:noFill/>
            </p:spPr>
          </p:pic>
          <p:pic>
            <p:nvPicPr>
              <p:cNvPr id="26" name="Picture 5" descr="C:\Users\amit\Documents\Work\WorkLight 3.3.1\Reqs\WorkLight Starter application\Graphical design\Final\iPhone Techcrunch-RSS.png"/>
              <p:cNvPicPr>
                <a:picLocks noChangeAspect="1" noChangeArrowheads="1"/>
              </p:cNvPicPr>
              <p:nvPr/>
            </p:nvPicPr>
            <p:blipFill>
              <a:blip r:embed="rId11" cstate="screen">
                <a:extLst/>
              </a:blip>
              <a:srcRect/>
              <a:stretch>
                <a:fillRect/>
              </a:stretch>
            </p:blipFill>
            <p:spPr bwMode="auto">
              <a:xfrm>
                <a:off x="399215" y="3277051"/>
                <a:ext cx="1996738" cy="2428424"/>
              </a:xfrm>
              <a:prstGeom prst="rect">
                <a:avLst/>
              </a:prstGeom>
              <a:noFill/>
              <a:extLst/>
            </p:spPr>
          </p:pic>
          <p:pic>
            <p:nvPicPr>
              <p:cNvPr id="27" name="Picture 2"/>
              <p:cNvPicPr preferRelativeResize="0">
                <a:picLocks noChangeAspect="1" noChangeArrowheads="1"/>
              </p:cNvPicPr>
              <p:nvPr/>
            </p:nvPicPr>
            <p:blipFill>
              <a:blip r:embed="rId12" cstate="screen">
                <a:extLst/>
              </a:blip>
              <a:srcRect/>
              <a:stretch>
                <a:fillRect/>
              </a:stretch>
            </p:blipFill>
            <p:spPr bwMode="auto">
              <a:xfrm>
                <a:off x="402084" y="2874884"/>
                <a:ext cx="1993870" cy="682396"/>
              </a:xfrm>
              <a:prstGeom prst="rect">
                <a:avLst/>
              </a:prstGeom>
              <a:noFill/>
              <a:ln>
                <a:noFill/>
              </a:ln>
              <a:effectLst/>
              <a:extLst/>
            </p:spPr>
          </p:pic>
        </p:grpSp>
        <p:grpSp>
          <p:nvGrpSpPr>
            <p:cNvPr id="20" name="Group 14"/>
            <p:cNvGrpSpPr>
              <a:grpSpLocks noChangeAspect="1"/>
            </p:cNvGrpSpPr>
            <p:nvPr/>
          </p:nvGrpSpPr>
          <p:grpSpPr>
            <a:xfrm>
              <a:off x="2335209" y="1486014"/>
              <a:ext cx="615309" cy="1111566"/>
              <a:chOff x="5375276" y="1183149"/>
              <a:chExt cx="2525456" cy="4562285"/>
            </a:xfrm>
            <a:effectLst>
              <a:outerShdw blurRad="63500" sx="102000" sy="102000" algn="ctr" rotWithShape="0">
                <a:prstClr val="black">
                  <a:alpha val="40000"/>
                </a:prstClr>
              </a:outerShdw>
            </a:effectLst>
          </p:grpSpPr>
          <p:grpSp>
            <p:nvGrpSpPr>
              <p:cNvPr id="21" name="Group 10"/>
              <p:cNvGrpSpPr/>
              <p:nvPr/>
            </p:nvGrpSpPr>
            <p:grpSpPr>
              <a:xfrm>
                <a:off x="5375276" y="1183149"/>
                <a:ext cx="2525456" cy="4562285"/>
                <a:chOff x="1374776" y="192549"/>
                <a:chExt cx="2525456" cy="4562285"/>
              </a:xfrm>
            </p:grpSpPr>
            <p:pic>
              <p:nvPicPr>
                <p:cNvPr id="23" name="Picture 6" descr="http://www6.conestogac.on.ca/~mtanuan/2010Fall/PROG3180_MobiProg/assignments/A5mobi1.jpg"/>
                <p:cNvPicPr preferRelativeResize="0">
                  <a:picLocks noChangeAspect="1" noChangeArrowheads="1"/>
                </p:cNvPicPr>
                <p:nvPr/>
              </p:nvPicPr>
              <p:blipFill>
                <a:blip r:embed="rId13" cstate="screen">
                  <a:extLst/>
                </a:blip>
                <a:srcRect/>
                <a:stretch>
                  <a:fillRect/>
                </a:stretch>
              </p:blipFill>
              <p:spPr bwMode="auto">
                <a:xfrm>
                  <a:off x="1374776" y="192549"/>
                  <a:ext cx="2525456" cy="4562285"/>
                </a:xfrm>
                <a:prstGeom prst="rect">
                  <a:avLst/>
                </a:prstGeom>
                <a:noFill/>
              </p:spPr>
            </p:pic>
            <p:pic>
              <p:nvPicPr>
                <p:cNvPr id="24" name="Picture 5" descr="C:\Users\amit\Documents\Work\WorkLight 3.3.1\Reqs\WorkLight Starter application\Graphical design\Final\iPhone Techcrunch-RSS.png"/>
                <p:cNvPicPr>
                  <a:picLocks noChangeAspect="1" noChangeArrowheads="1"/>
                </p:cNvPicPr>
                <p:nvPr/>
              </p:nvPicPr>
              <p:blipFill>
                <a:blip r:embed="rId14" cstate="screen">
                  <a:extLst/>
                </a:blip>
                <a:srcRect/>
                <a:stretch>
                  <a:fillRect/>
                </a:stretch>
              </p:blipFill>
              <p:spPr bwMode="auto">
                <a:xfrm>
                  <a:off x="1696710" y="1257299"/>
                  <a:ext cx="1859290" cy="2178051"/>
                </a:xfrm>
                <a:prstGeom prst="rect">
                  <a:avLst/>
                </a:prstGeom>
                <a:noFill/>
                <a:extLst/>
              </p:spPr>
            </p:pic>
          </p:grpSp>
          <p:pic>
            <p:nvPicPr>
              <p:cNvPr id="22" name="Picture 2"/>
              <p:cNvPicPr preferRelativeResize="0">
                <a:picLocks noChangeAspect="1" noChangeArrowheads="1"/>
              </p:cNvPicPr>
              <p:nvPr/>
            </p:nvPicPr>
            <p:blipFill>
              <a:blip r:embed="rId15" cstate="screen">
                <a:extLst/>
              </a:blip>
              <a:srcRect/>
              <a:stretch>
                <a:fillRect/>
              </a:stretch>
            </p:blipFill>
            <p:spPr bwMode="auto">
              <a:xfrm>
                <a:off x="5696791" y="2251000"/>
                <a:ext cx="1866873" cy="231864"/>
              </a:xfrm>
              <a:prstGeom prst="rect">
                <a:avLst/>
              </a:prstGeom>
              <a:noFill/>
              <a:ln>
                <a:noFill/>
              </a:ln>
              <a:effectLst/>
              <a:extLst/>
            </p:spPr>
          </p:pic>
        </p:grpSp>
      </p:grpSp>
      <p:sp>
        <p:nvSpPr>
          <p:cNvPr id="28" name="Rectangle 32"/>
          <p:cNvSpPr>
            <a:spLocks noChangeAspect="1"/>
          </p:cNvSpPr>
          <p:nvPr/>
        </p:nvSpPr>
        <p:spPr bwMode="auto">
          <a:xfrm>
            <a:off x="322263" y="3865563"/>
            <a:ext cx="8281987" cy="1112837"/>
          </a:xfrm>
          <a:prstGeom prst="rect">
            <a:avLst/>
          </a:prstGeom>
          <a:gradFill rotWithShape="1">
            <a:gsLst>
              <a:gs pos="0">
                <a:srgbClr val="7F7F7F">
                  <a:alpha val="50000"/>
                </a:srgbClr>
              </a:gs>
              <a:gs pos="100000">
                <a:srgbClr val="FAFAFA"/>
              </a:gs>
            </a:gsLst>
            <a:lin ang="0" scaled="1"/>
          </a:gradFill>
          <a:ln>
            <a:noFill/>
          </a:ln>
          <a:extLst>
            <a:ext uri="{91240B29-F687-4F45-9708-019B960494DF}">
              <a14:hiddenLine xmlns:a14="http://schemas.microsoft.com/office/drawing/2010/main" w="19050" algn="ctr">
                <a:solidFill>
                  <a:srgbClr val="000000"/>
                </a:solidFill>
                <a:miter lim="800000"/>
                <a:headEnd/>
                <a:tailEnd/>
              </a14:hiddenLine>
            </a:ext>
          </a:extLst>
        </p:spPr>
        <p:txBody>
          <a:bodyPr lIns="2468880" tIns="0"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dirty="0" smtClean="0">
                <a:solidFill>
                  <a:srgbClr val="000000"/>
                </a:solidFill>
              </a:rPr>
              <a:t>MobileFirst Platform </a:t>
            </a:r>
            <a:r>
              <a:rPr lang="en-US" altLang="en-US" sz="1800" dirty="0">
                <a:solidFill>
                  <a:srgbClr val="000000"/>
                </a:solidFill>
              </a:rPr>
              <a:t>Device </a:t>
            </a:r>
            <a:r>
              <a:rPr lang="en-US" altLang="en-US" sz="1800" dirty="0" smtClean="0">
                <a:solidFill>
                  <a:srgbClr val="000000"/>
                </a:solidFill>
              </a:rPr>
              <a:t>Runtime</a:t>
            </a:r>
            <a:endParaRPr lang="en-US" altLang="en-US" sz="1800" dirty="0">
              <a:solidFill>
                <a:srgbClr val="000000"/>
              </a:solidFill>
            </a:endParaRPr>
          </a:p>
          <a:p>
            <a:pPr eaLnBrk="1" hangingPunct="1"/>
            <a:r>
              <a:rPr lang="en-US" altLang="en-US" sz="1800" b="0" dirty="0">
                <a:solidFill>
                  <a:srgbClr val="000000"/>
                </a:solidFill>
              </a:rPr>
              <a:t>Extensive libraries and client APIs that expose and interface with native device functionality</a:t>
            </a:r>
          </a:p>
        </p:txBody>
      </p:sp>
      <p:grpSp>
        <p:nvGrpSpPr>
          <p:cNvPr id="29" name="Group 236"/>
          <p:cNvGrpSpPr>
            <a:grpSpLocks noChangeAspect="1"/>
          </p:cNvGrpSpPr>
          <p:nvPr/>
        </p:nvGrpSpPr>
        <p:grpSpPr bwMode="auto">
          <a:xfrm>
            <a:off x="1392238" y="4070350"/>
            <a:ext cx="442912" cy="727075"/>
            <a:chOff x="2286003" y="1270001"/>
            <a:chExt cx="1790701" cy="2946404"/>
          </a:xfrm>
        </p:grpSpPr>
        <p:sp>
          <p:nvSpPr>
            <p:cNvPr id="30" name="Rounded Rectangle 29"/>
            <p:cNvSpPr>
              <a:spLocks noChangeArrowheads="1"/>
            </p:cNvSpPr>
            <p:nvPr/>
          </p:nvSpPr>
          <p:spPr bwMode="auto">
            <a:xfrm>
              <a:off x="2286003" y="1276436"/>
              <a:ext cx="1790701" cy="2946404"/>
            </a:xfrm>
            <a:prstGeom prst="roundRect">
              <a:avLst>
                <a:gd name="adj" fmla="val 8787"/>
              </a:avLst>
            </a:prstGeom>
            <a:solidFill>
              <a:srgbClr val="00649D"/>
            </a:solidFill>
            <a:ln w="19050" algn="ctr">
              <a:noFill/>
              <a:round/>
              <a:headEnd/>
              <a:tailEnd/>
            </a:ln>
            <a:effectLst>
              <a:outerShdw dist="45791" dir="3378596" algn="ctr" rotWithShape="0">
                <a:srgbClr val="808080">
                  <a:alpha val="50000"/>
                </a:srgbClr>
              </a:outerShdw>
            </a:effectLst>
          </p:spPr>
          <p:txBody>
            <a:bodyPr tIns="0"/>
            <a:lstStyle/>
            <a:p>
              <a:pPr>
                <a:defRPr/>
              </a:pPr>
              <a:endParaRPr lang="en-US" dirty="0">
                <a:solidFill>
                  <a:srgbClr val="000000"/>
                </a:solidFill>
                <a:latin typeface="+mn-lt"/>
                <a:ea typeface="+mn-ea"/>
              </a:endParaRPr>
            </a:p>
          </p:txBody>
        </p:sp>
        <p:grpSp>
          <p:nvGrpSpPr>
            <p:cNvPr id="31" name="Rounded Rectangle 36"/>
            <p:cNvGrpSpPr>
              <a:grpSpLocks/>
            </p:cNvGrpSpPr>
            <p:nvPr/>
          </p:nvGrpSpPr>
          <p:grpSpPr bwMode="auto">
            <a:xfrm>
              <a:off x="2427016" y="1649244"/>
              <a:ext cx="1502437" cy="2023645"/>
              <a:chOff x="1554480" y="4163568"/>
              <a:chExt cx="371856" cy="499872"/>
            </a:xfrm>
          </p:grpSpPr>
          <p:pic>
            <p:nvPicPr>
              <p:cNvPr id="34" name="Rounded Rectangle 36"/>
              <p:cNvPicPr>
                <a:picLocks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554527" y="4163646"/>
                <a:ext cx="371718" cy="500566"/>
              </a:xfrm>
              <a:prstGeom prst="rect">
                <a:avLst/>
              </a:prstGeom>
              <a:noFill/>
              <a:ln>
                <a:noFill/>
              </a:ln>
              <a:effectLst>
                <a:outerShdw dist="45791" dir="3378596"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 Box 21"/>
              <p:cNvSpPr txBox="1">
                <a:spLocks noChangeArrowheads="1"/>
              </p:cNvSpPr>
              <p:nvPr/>
            </p:nvSpPr>
            <p:spPr bwMode="auto">
              <a:xfrm>
                <a:off x="1560881" y="4168413"/>
                <a:ext cx="360598" cy="491032"/>
              </a:xfrm>
              <a:prstGeom prst="rect">
                <a:avLst/>
              </a:prstGeom>
              <a:noFill/>
              <a:ln w="9525">
                <a:noFill/>
                <a:miter lim="800000"/>
                <a:headEnd/>
                <a:tailEnd/>
              </a:ln>
              <a:effectLst>
                <a:outerShdw dist="45791" dir="3378596" algn="ctr" rotWithShape="0">
                  <a:srgbClr val="808080">
                    <a:alpha val="50000"/>
                  </a:srgbClr>
                </a:outerShdw>
              </a:effectLst>
            </p:spPr>
            <p:txBody>
              <a:bodyPr tIns="0"/>
              <a:lstStyle/>
              <a:p>
                <a:pPr>
                  <a:defRPr/>
                </a:pPr>
                <a:endParaRPr lang="en-US">
                  <a:solidFill>
                    <a:srgbClr val="000000"/>
                  </a:solidFill>
                  <a:latin typeface="Arial" charset="0"/>
                  <a:ea typeface="+mn-ea"/>
                </a:endParaRPr>
              </a:p>
            </p:txBody>
          </p:sp>
        </p:grpSp>
        <p:cxnSp>
          <p:nvCxnSpPr>
            <p:cNvPr id="32" name="Straight Connector 37"/>
            <p:cNvCxnSpPr>
              <a:cxnSpLocks noChangeShapeType="1"/>
            </p:cNvCxnSpPr>
            <p:nvPr/>
          </p:nvCxnSpPr>
          <p:spPr bwMode="auto">
            <a:xfrm>
              <a:off x="3011268" y="1469432"/>
              <a:ext cx="340171" cy="0"/>
            </a:xfrm>
            <a:prstGeom prst="line">
              <a:avLst/>
            </a:prstGeom>
            <a:noFill/>
            <a:ln w="34925" algn="ctr">
              <a:solidFill>
                <a:schemeClr val="bg1"/>
              </a:solidFill>
              <a:round/>
              <a:headEnd/>
              <a:tailEnd/>
            </a:ln>
            <a:effectLst>
              <a:outerShdw dist="45791" dir="3378596" algn="ctr" rotWithShape="0">
                <a:srgbClr val="808080">
                  <a:alpha val="50000"/>
                </a:srgbClr>
              </a:outerShdw>
            </a:effectLst>
            <a:extLst>
              <a:ext uri="{909E8E84-426E-40DD-AFC4-6F175D3DCCD1}">
                <a14:hiddenFill xmlns:a14="http://schemas.microsoft.com/office/drawing/2010/main">
                  <a:noFill/>
                </a14:hiddenFill>
              </a:ext>
            </a:extLst>
          </p:spPr>
        </p:cxnSp>
        <p:sp>
          <p:nvSpPr>
            <p:cNvPr id="33" name="Oval 32"/>
            <p:cNvSpPr>
              <a:spLocks noChangeArrowheads="1"/>
            </p:cNvSpPr>
            <p:nvPr/>
          </p:nvSpPr>
          <p:spPr bwMode="auto">
            <a:xfrm>
              <a:off x="3011268" y="3791814"/>
              <a:ext cx="301662" cy="289496"/>
            </a:xfrm>
            <a:prstGeom prst="ellipse">
              <a:avLst/>
            </a:prstGeom>
            <a:solidFill>
              <a:schemeClr val="bg1"/>
            </a:solidFill>
            <a:ln w="19050" algn="ctr">
              <a:noFill/>
              <a:round/>
              <a:headEnd/>
              <a:tailEnd/>
            </a:ln>
            <a:effectLst>
              <a:outerShdw dist="45791" dir="3378596" algn="ctr" rotWithShape="0">
                <a:srgbClr val="808080">
                  <a:alpha val="50000"/>
                </a:srgbClr>
              </a:outerShdw>
            </a:effectLst>
          </p:spPr>
          <p:txBody>
            <a:bodyPr tIns="0"/>
            <a:lstStyle/>
            <a:p>
              <a:pPr>
                <a:defRPr/>
              </a:pPr>
              <a:endParaRPr lang="en-US" dirty="0">
                <a:solidFill>
                  <a:srgbClr val="000000"/>
                </a:solidFill>
                <a:latin typeface="+mn-lt"/>
                <a:ea typeface="+mn-ea"/>
              </a:endParaRPr>
            </a:p>
          </p:txBody>
        </p:sp>
      </p:grpSp>
      <p:grpSp>
        <p:nvGrpSpPr>
          <p:cNvPr id="36" name="Group 107"/>
          <p:cNvGrpSpPr>
            <a:grpSpLocks/>
          </p:cNvGrpSpPr>
          <p:nvPr/>
        </p:nvGrpSpPr>
        <p:grpSpPr bwMode="auto">
          <a:xfrm>
            <a:off x="1885950" y="4065588"/>
            <a:ext cx="428625" cy="741362"/>
            <a:chOff x="1556311" y="2796341"/>
            <a:chExt cx="427480" cy="741806"/>
          </a:xfrm>
        </p:grpSpPr>
        <p:sp>
          <p:nvSpPr>
            <p:cNvPr id="37" name="Rounded Rectangle 36"/>
            <p:cNvSpPr>
              <a:spLocks noChangeArrowheads="1"/>
            </p:cNvSpPr>
            <p:nvPr/>
          </p:nvSpPr>
          <p:spPr bwMode="auto">
            <a:xfrm>
              <a:off x="1556311" y="2796341"/>
              <a:ext cx="427480" cy="741806"/>
            </a:xfrm>
            <a:prstGeom prst="roundRect">
              <a:avLst>
                <a:gd name="adj" fmla="val 24755"/>
              </a:avLst>
            </a:prstGeom>
            <a:solidFill>
              <a:srgbClr val="00649D"/>
            </a:solidFill>
            <a:ln w="19050" algn="ctr">
              <a:noFill/>
              <a:round/>
              <a:headEnd/>
              <a:tailEnd/>
            </a:ln>
            <a:effectLst>
              <a:outerShdw dist="45791" dir="3378596" algn="ctr" rotWithShape="0">
                <a:srgbClr val="808080">
                  <a:alpha val="50000"/>
                </a:srgbClr>
              </a:outerShdw>
            </a:effectLst>
          </p:spPr>
          <p:txBody>
            <a:bodyPr tIns="0"/>
            <a:lstStyle/>
            <a:p>
              <a:pPr>
                <a:defRPr/>
              </a:pPr>
              <a:endParaRPr lang="en-US" dirty="0">
                <a:solidFill>
                  <a:srgbClr val="000000"/>
                </a:solidFill>
                <a:latin typeface="+mn-lt"/>
                <a:ea typeface="+mn-ea"/>
              </a:endParaRPr>
            </a:p>
          </p:txBody>
        </p:sp>
        <p:sp>
          <p:nvSpPr>
            <p:cNvPr id="38" name="Oval 37"/>
            <p:cNvSpPr>
              <a:spLocks noChangeArrowheads="1"/>
            </p:cNvSpPr>
            <p:nvPr/>
          </p:nvSpPr>
          <p:spPr bwMode="auto">
            <a:xfrm>
              <a:off x="1744719" y="3479375"/>
              <a:ext cx="41165" cy="38123"/>
            </a:xfrm>
            <a:prstGeom prst="ellipse">
              <a:avLst/>
            </a:prstGeom>
            <a:solidFill>
              <a:schemeClr val="bg1"/>
            </a:solidFill>
            <a:ln w="19050" algn="ctr">
              <a:noFill/>
              <a:round/>
              <a:headEnd/>
              <a:tailEnd/>
            </a:ln>
            <a:effectLst>
              <a:outerShdw dist="45791" dir="3378596" algn="ctr" rotWithShape="0">
                <a:srgbClr val="808080">
                  <a:alpha val="50000"/>
                </a:srgbClr>
              </a:outerShdw>
            </a:effectLst>
          </p:spPr>
          <p:txBody>
            <a:bodyPr tIns="0"/>
            <a:lstStyle/>
            <a:p>
              <a:pPr>
                <a:defRPr/>
              </a:pPr>
              <a:endParaRPr lang="en-US" dirty="0">
                <a:solidFill>
                  <a:srgbClr val="000000"/>
                </a:solidFill>
                <a:latin typeface="+mn-lt"/>
                <a:ea typeface="+mn-ea"/>
              </a:endParaRPr>
            </a:p>
          </p:txBody>
        </p:sp>
        <p:grpSp>
          <p:nvGrpSpPr>
            <p:cNvPr id="39" name="Rounded Rectangle 42"/>
            <p:cNvGrpSpPr>
              <a:grpSpLocks/>
            </p:cNvGrpSpPr>
            <p:nvPr/>
          </p:nvGrpSpPr>
          <p:grpSpPr bwMode="auto">
            <a:xfrm>
              <a:off x="1579047" y="2826786"/>
              <a:ext cx="384046" cy="641335"/>
              <a:chOff x="2036064" y="4096512"/>
              <a:chExt cx="384048" cy="640080"/>
            </a:xfrm>
          </p:grpSpPr>
          <p:pic>
            <p:nvPicPr>
              <p:cNvPr id="40" name="Rounded Rectangle 42"/>
              <p:cNvPicPr>
                <a:picLocks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035494" y="4096247"/>
                <a:ext cx="384734" cy="640478"/>
              </a:xfrm>
              <a:prstGeom prst="rect">
                <a:avLst/>
              </a:prstGeom>
              <a:noFill/>
              <a:ln>
                <a:noFill/>
              </a:ln>
              <a:effectLst>
                <a:outerShdw dist="45791" dir="3378596"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 Box 29"/>
              <p:cNvSpPr txBox="1">
                <a:spLocks noChangeArrowheads="1"/>
              </p:cNvSpPr>
              <p:nvPr/>
            </p:nvSpPr>
            <p:spPr bwMode="auto">
              <a:xfrm>
                <a:off x="2063992" y="4121613"/>
                <a:ext cx="326153" cy="588163"/>
              </a:xfrm>
              <a:prstGeom prst="rect">
                <a:avLst/>
              </a:prstGeom>
              <a:noFill/>
              <a:ln w="9525">
                <a:noFill/>
                <a:miter lim="800000"/>
                <a:headEnd/>
                <a:tailEnd/>
              </a:ln>
              <a:effectLst>
                <a:outerShdw dist="45791" dir="3378596" algn="ctr" rotWithShape="0">
                  <a:srgbClr val="808080">
                    <a:alpha val="50000"/>
                  </a:srgbClr>
                </a:outerShdw>
              </a:effectLst>
            </p:spPr>
            <p:txBody>
              <a:bodyPr tIns="0"/>
              <a:lstStyle/>
              <a:p>
                <a:pPr>
                  <a:defRPr/>
                </a:pPr>
                <a:endParaRPr lang="en-US">
                  <a:solidFill>
                    <a:srgbClr val="000000"/>
                  </a:solidFill>
                  <a:latin typeface="Arial" charset="0"/>
                  <a:ea typeface="+mn-ea"/>
                </a:endParaRPr>
              </a:p>
            </p:txBody>
          </p:sp>
        </p:grpSp>
      </p:grpSp>
      <p:sp>
        <p:nvSpPr>
          <p:cNvPr id="42" name="Rounded Rectangle 41"/>
          <p:cNvSpPr>
            <a:spLocks noChangeArrowheads="1"/>
          </p:cNvSpPr>
          <p:nvPr/>
        </p:nvSpPr>
        <p:spPr bwMode="auto">
          <a:xfrm>
            <a:off x="920750" y="4075113"/>
            <a:ext cx="415925" cy="706437"/>
          </a:xfrm>
          <a:prstGeom prst="roundRect">
            <a:avLst>
              <a:gd name="adj" fmla="val 3236"/>
            </a:avLst>
          </a:prstGeom>
          <a:solidFill>
            <a:srgbClr val="00649D"/>
          </a:solidFill>
          <a:ln w="19050" algn="ctr">
            <a:noFill/>
            <a:round/>
            <a:headEnd/>
            <a:tailEnd/>
          </a:ln>
          <a:effectLst>
            <a:outerShdw dist="45791" dir="3378596" algn="ctr" rotWithShape="0">
              <a:srgbClr val="808080">
                <a:alpha val="50000"/>
              </a:srgbClr>
            </a:outerShdw>
          </a:effectLst>
        </p:spPr>
        <p:txBody>
          <a:bodyPr tIns="0"/>
          <a:lstStyle/>
          <a:p>
            <a:pPr>
              <a:defRPr/>
            </a:pPr>
            <a:endParaRPr lang="en-US" dirty="0">
              <a:solidFill>
                <a:srgbClr val="000000"/>
              </a:solidFill>
              <a:latin typeface="+mn-lt"/>
              <a:ea typeface="+mn-ea"/>
            </a:endParaRPr>
          </a:p>
        </p:txBody>
      </p:sp>
      <p:grpSp>
        <p:nvGrpSpPr>
          <p:cNvPr id="43" name="Rounded Rectangle 46"/>
          <p:cNvGrpSpPr>
            <a:grpSpLocks/>
          </p:cNvGrpSpPr>
          <p:nvPr/>
        </p:nvGrpSpPr>
        <p:grpSpPr bwMode="auto">
          <a:xfrm>
            <a:off x="952500" y="4127500"/>
            <a:ext cx="352425" cy="554038"/>
            <a:chOff x="1078992" y="4126992"/>
            <a:chExt cx="353568" cy="554736"/>
          </a:xfrm>
        </p:grpSpPr>
        <p:pic>
          <p:nvPicPr>
            <p:cNvPr id="44" name="Rounded Rectangle 46"/>
            <p:cNvPicPr>
              <a:picLocks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078992" y="4126992"/>
              <a:ext cx="353568" cy="554736"/>
            </a:xfrm>
            <a:prstGeom prst="rect">
              <a:avLst/>
            </a:prstGeom>
            <a:noFill/>
            <a:ln>
              <a:noFill/>
            </a:ln>
            <a:effectLst>
              <a:outerShdw dist="45791" dir="3378596"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 Box 34"/>
            <p:cNvSpPr txBox="1">
              <a:spLocks noChangeArrowheads="1"/>
            </p:cNvSpPr>
            <p:nvPr/>
          </p:nvSpPr>
          <p:spPr bwMode="auto">
            <a:xfrm>
              <a:off x="1078992" y="4126992"/>
              <a:ext cx="351976" cy="557915"/>
            </a:xfrm>
            <a:prstGeom prst="rect">
              <a:avLst/>
            </a:prstGeom>
            <a:noFill/>
            <a:ln w="9525">
              <a:noFill/>
              <a:miter lim="800000"/>
              <a:headEnd/>
              <a:tailEnd/>
            </a:ln>
            <a:effectLst>
              <a:outerShdw dist="45791" dir="3378596" algn="ctr" rotWithShape="0">
                <a:srgbClr val="808080">
                  <a:alpha val="50000"/>
                </a:srgbClr>
              </a:outerShdw>
            </a:effectLst>
          </p:spPr>
          <p:txBody>
            <a:bodyPr tIns="0"/>
            <a:lstStyle/>
            <a:p>
              <a:pPr>
                <a:defRPr/>
              </a:pPr>
              <a:endParaRPr lang="en-US">
                <a:solidFill>
                  <a:srgbClr val="000000"/>
                </a:solidFill>
                <a:latin typeface="Arial" charset="0"/>
                <a:ea typeface="+mn-ea"/>
              </a:endParaRPr>
            </a:p>
          </p:txBody>
        </p:sp>
      </p:grpSp>
      <p:sp>
        <p:nvSpPr>
          <p:cNvPr id="46" name="Rectangle 45"/>
          <p:cNvSpPr>
            <a:spLocks noChangeArrowheads="1"/>
          </p:cNvSpPr>
          <p:nvPr/>
        </p:nvSpPr>
        <p:spPr bwMode="auto">
          <a:xfrm>
            <a:off x="1055688" y="4094163"/>
            <a:ext cx="146050" cy="12700"/>
          </a:xfrm>
          <a:prstGeom prst="rect">
            <a:avLst/>
          </a:prstGeom>
          <a:solidFill>
            <a:schemeClr val="bg1"/>
          </a:solidFill>
          <a:ln w="19050" algn="ctr">
            <a:noFill/>
            <a:miter lim="800000"/>
            <a:headEnd/>
            <a:tailEnd/>
          </a:ln>
          <a:effectLst>
            <a:outerShdw dist="45791" dir="3378596" algn="ctr" rotWithShape="0">
              <a:srgbClr val="000000">
                <a:alpha val="50000"/>
              </a:srgbClr>
            </a:outerShdw>
          </a:effectLst>
        </p:spPr>
        <p:txBody>
          <a:bodyPr tIns="0" anchor="ctr" anchorCtr="1"/>
          <a:lstStyle/>
          <a:p>
            <a:pPr>
              <a:defRPr/>
            </a:pPr>
            <a:endParaRPr lang="en-US" dirty="0" err="1">
              <a:solidFill>
                <a:srgbClr val="000000"/>
              </a:solidFill>
              <a:latin typeface="+mn-lt"/>
              <a:ea typeface="+mn-ea"/>
            </a:endParaRPr>
          </a:p>
        </p:txBody>
      </p:sp>
      <p:sp>
        <p:nvSpPr>
          <p:cNvPr id="47" name="Rectangle 51"/>
          <p:cNvSpPr>
            <a:spLocks noChangeArrowheads="1"/>
          </p:cNvSpPr>
          <p:nvPr/>
        </p:nvSpPr>
        <p:spPr bwMode="auto">
          <a:xfrm>
            <a:off x="936625" y="4673600"/>
            <a:ext cx="74613" cy="101600"/>
          </a:xfrm>
          <a:prstGeom prst="rect">
            <a:avLst/>
          </a:prstGeom>
          <a:noFill/>
          <a:ln>
            <a:noFill/>
          </a:ln>
          <a:effectLst>
            <a:outerShdw dist="45791" dir="3378596" algn="ctr" rotWithShape="0">
              <a:srgbClr val="00000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200">
                <a:solidFill>
                  <a:srgbClr val="000000"/>
                </a:solidFill>
              </a:rPr>
              <a:t>←</a:t>
            </a:r>
          </a:p>
        </p:txBody>
      </p:sp>
      <p:pic>
        <p:nvPicPr>
          <p:cNvPr id="48" name="Picture 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093788" y="4703763"/>
            <a:ext cx="57150" cy="52387"/>
          </a:xfrm>
          <a:prstGeom prst="rect">
            <a:avLst/>
          </a:prstGeom>
          <a:noFill/>
          <a:ln>
            <a:noFill/>
          </a:ln>
          <a:effectLst>
            <a:outerShdw dist="45791" dir="3378596"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Flowchart: Display 48"/>
          <p:cNvSpPr>
            <a:spLocks noChangeArrowheads="1"/>
          </p:cNvSpPr>
          <p:nvPr/>
        </p:nvSpPr>
        <p:spPr bwMode="auto">
          <a:xfrm rot="5400000">
            <a:off x="358776" y="4268787"/>
            <a:ext cx="552450" cy="473075"/>
          </a:xfrm>
          <a:prstGeom prst="flowChartDisplay">
            <a:avLst/>
          </a:prstGeom>
          <a:solidFill>
            <a:srgbClr val="00649D"/>
          </a:solidFill>
          <a:ln w="19050" algn="ctr">
            <a:noFill/>
            <a:miter lim="800000"/>
            <a:headEnd/>
            <a:tailEnd/>
          </a:ln>
          <a:effectLst>
            <a:outerShdw dist="45791" dir="3378596" algn="ctr" rotWithShape="0">
              <a:srgbClr val="808080">
                <a:alpha val="50000"/>
              </a:srgbClr>
            </a:outerShdw>
          </a:effectLst>
        </p:spPr>
        <p:txBody>
          <a:bodyPr tIns="0"/>
          <a:lstStyle/>
          <a:p>
            <a:pPr>
              <a:defRPr/>
            </a:pPr>
            <a:endParaRPr lang="en-US" dirty="0">
              <a:solidFill>
                <a:srgbClr val="000000"/>
              </a:solidFill>
              <a:latin typeface="+mn-lt"/>
              <a:ea typeface="+mn-ea"/>
            </a:endParaRPr>
          </a:p>
        </p:txBody>
      </p:sp>
      <p:sp>
        <p:nvSpPr>
          <p:cNvPr id="50" name="Rounded Rectangle 49"/>
          <p:cNvSpPr>
            <a:spLocks noChangeArrowheads="1"/>
          </p:cNvSpPr>
          <p:nvPr/>
        </p:nvSpPr>
        <p:spPr bwMode="auto">
          <a:xfrm>
            <a:off x="398463" y="4090988"/>
            <a:ext cx="473075" cy="293687"/>
          </a:xfrm>
          <a:prstGeom prst="roundRect">
            <a:avLst>
              <a:gd name="adj" fmla="val 16667"/>
            </a:avLst>
          </a:prstGeom>
          <a:solidFill>
            <a:srgbClr val="00649D"/>
          </a:solidFill>
          <a:ln w="19050" algn="ctr">
            <a:noFill/>
            <a:round/>
            <a:headEnd/>
            <a:tailEnd/>
          </a:ln>
          <a:effectLst>
            <a:outerShdw dist="45791" dir="3378596" algn="ctr" rotWithShape="0">
              <a:srgbClr val="808080">
                <a:alpha val="50000"/>
              </a:srgbClr>
            </a:outerShdw>
          </a:effectLst>
        </p:spPr>
        <p:txBody>
          <a:bodyPr tIns="0"/>
          <a:lstStyle/>
          <a:p>
            <a:pPr>
              <a:defRPr/>
            </a:pPr>
            <a:endParaRPr lang="en-US" dirty="0">
              <a:solidFill>
                <a:srgbClr val="000000"/>
              </a:solidFill>
              <a:latin typeface="+mn-lt"/>
              <a:ea typeface="+mn-ea"/>
            </a:endParaRPr>
          </a:p>
        </p:txBody>
      </p:sp>
      <p:grpSp>
        <p:nvGrpSpPr>
          <p:cNvPr id="51" name="Rounded Rectangle 60"/>
          <p:cNvGrpSpPr>
            <a:grpSpLocks/>
          </p:cNvGrpSpPr>
          <p:nvPr/>
        </p:nvGrpSpPr>
        <p:grpSpPr bwMode="auto">
          <a:xfrm>
            <a:off x="433388" y="4132263"/>
            <a:ext cx="403225" cy="311150"/>
            <a:chOff x="560832" y="4133088"/>
            <a:chExt cx="402336" cy="310896"/>
          </a:xfrm>
        </p:grpSpPr>
        <p:pic>
          <p:nvPicPr>
            <p:cNvPr id="52" name="Rounded Rectangle 60"/>
            <p:cNvPicPr>
              <a:picLocks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60832" y="4133088"/>
              <a:ext cx="402336" cy="310896"/>
            </a:xfrm>
            <a:prstGeom prst="rect">
              <a:avLst/>
            </a:prstGeom>
            <a:noFill/>
            <a:ln>
              <a:noFill/>
            </a:ln>
            <a:effectLst>
              <a:outerShdw dist="45791" dir="3378596"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Text Box 46"/>
            <p:cNvSpPr txBox="1">
              <a:spLocks noChangeArrowheads="1"/>
            </p:cNvSpPr>
            <p:nvPr/>
          </p:nvSpPr>
          <p:spPr bwMode="auto">
            <a:xfrm>
              <a:off x="576672" y="4148950"/>
              <a:ext cx="370656" cy="280758"/>
            </a:xfrm>
            <a:prstGeom prst="rect">
              <a:avLst/>
            </a:prstGeom>
            <a:noFill/>
            <a:ln w="9525">
              <a:noFill/>
              <a:miter lim="800000"/>
              <a:headEnd/>
              <a:tailEnd/>
            </a:ln>
            <a:effectLst>
              <a:outerShdw dist="45791" dir="3378596" algn="ctr" rotWithShape="0">
                <a:srgbClr val="808080">
                  <a:alpha val="50000"/>
                </a:srgbClr>
              </a:outerShdw>
            </a:effectLst>
          </p:spPr>
          <p:txBody>
            <a:bodyPr tIns="0"/>
            <a:lstStyle/>
            <a:p>
              <a:pPr>
                <a:defRPr/>
              </a:pPr>
              <a:endParaRPr lang="en-US">
                <a:solidFill>
                  <a:srgbClr val="000000"/>
                </a:solidFill>
                <a:latin typeface="Arial" charset="0"/>
                <a:ea typeface="+mn-ea"/>
              </a:endParaRPr>
            </a:p>
          </p:txBody>
        </p:sp>
      </p:grpSp>
      <p:sp>
        <p:nvSpPr>
          <p:cNvPr id="54" name="Oval 53"/>
          <p:cNvSpPr>
            <a:spLocks noChangeArrowheads="1"/>
          </p:cNvSpPr>
          <p:nvPr/>
        </p:nvSpPr>
        <p:spPr bwMode="auto">
          <a:xfrm>
            <a:off x="617538" y="4470400"/>
            <a:ext cx="33337" cy="34925"/>
          </a:xfrm>
          <a:prstGeom prst="ellipse">
            <a:avLst/>
          </a:prstGeom>
          <a:solidFill>
            <a:schemeClr val="bg1"/>
          </a:solidFill>
          <a:ln w="19050" algn="ctr">
            <a:noFill/>
            <a:round/>
            <a:headEnd/>
            <a:tailEnd/>
          </a:ln>
          <a:effectLst>
            <a:outerShdw dist="45791" dir="3378596" algn="ctr" rotWithShape="0">
              <a:srgbClr val="808080">
                <a:alpha val="50000"/>
              </a:srgbClr>
            </a:outerShdw>
          </a:effectLst>
        </p:spPr>
        <p:txBody>
          <a:bodyPr tIns="0"/>
          <a:lstStyle/>
          <a:p>
            <a:pPr>
              <a:defRPr/>
            </a:pPr>
            <a:endParaRPr lang="en-US" dirty="0">
              <a:solidFill>
                <a:srgbClr val="000000"/>
              </a:solidFill>
              <a:latin typeface="+mn-lt"/>
              <a:ea typeface="+mn-ea"/>
            </a:endParaRPr>
          </a:p>
        </p:txBody>
      </p:sp>
      <p:grpSp>
        <p:nvGrpSpPr>
          <p:cNvPr id="55" name="Group 45"/>
          <p:cNvGrpSpPr>
            <a:grpSpLocks/>
          </p:cNvGrpSpPr>
          <p:nvPr/>
        </p:nvGrpSpPr>
        <p:grpSpPr bwMode="auto">
          <a:xfrm>
            <a:off x="465138" y="4527550"/>
            <a:ext cx="23812" cy="176213"/>
            <a:chOff x="3916388" y="2765886"/>
            <a:chExt cx="23873" cy="175814"/>
          </a:xfrm>
        </p:grpSpPr>
        <p:sp>
          <p:nvSpPr>
            <p:cNvPr id="56" name="Oval 14"/>
            <p:cNvSpPr>
              <a:spLocks noChangeArrowheads="1"/>
            </p:cNvSpPr>
            <p:nvPr/>
          </p:nvSpPr>
          <p:spPr bwMode="auto">
            <a:xfrm>
              <a:off x="3916388" y="2810235"/>
              <a:ext cx="22282" cy="36430"/>
            </a:xfrm>
            <a:prstGeom prst="ellipse">
              <a:avLst/>
            </a:prstGeom>
            <a:solidFill>
              <a:schemeClr val="bg1"/>
            </a:solidFill>
            <a:ln w="19050" algn="ctr">
              <a:noFill/>
              <a:round/>
              <a:headEnd/>
              <a:tailEnd/>
            </a:ln>
            <a:effectLst>
              <a:outerShdw dist="45791" dir="3378596" algn="ctr" rotWithShape="0">
                <a:srgbClr val="808080">
                  <a:alpha val="50000"/>
                </a:srgbClr>
              </a:outerShdw>
            </a:effectLst>
          </p:spPr>
          <p:txBody>
            <a:bodyPr tIns="0"/>
            <a:lstStyle/>
            <a:p>
              <a:pPr>
                <a:defRPr/>
              </a:pPr>
              <a:endParaRPr lang="en-US" dirty="0">
                <a:solidFill>
                  <a:srgbClr val="000000"/>
                </a:solidFill>
                <a:latin typeface="+mn-lt"/>
                <a:ea typeface="+mn-ea"/>
              </a:endParaRPr>
            </a:p>
          </p:txBody>
        </p:sp>
        <p:sp>
          <p:nvSpPr>
            <p:cNvPr id="57" name="Oval 56"/>
            <p:cNvSpPr>
              <a:spLocks noChangeArrowheads="1"/>
            </p:cNvSpPr>
            <p:nvPr/>
          </p:nvSpPr>
          <p:spPr bwMode="auto">
            <a:xfrm>
              <a:off x="3916388" y="2783309"/>
              <a:ext cx="22282" cy="17422"/>
            </a:xfrm>
            <a:prstGeom prst="ellipse">
              <a:avLst/>
            </a:prstGeom>
            <a:solidFill>
              <a:schemeClr val="bg1"/>
            </a:solidFill>
            <a:ln w="19050" algn="ctr">
              <a:noFill/>
              <a:round/>
              <a:headEnd/>
              <a:tailEnd/>
            </a:ln>
            <a:effectLst>
              <a:outerShdw dist="45791" dir="3378596" algn="ctr" rotWithShape="0">
                <a:srgbClr val="808080">
                  <a:alpha val="50000"/>
                </a:srgbClr>
              </a:outerShdw>
            </a:effectLst>
          </p:spPr>
          <p:txBody>
            <a:bodyPr tIns="0"/>
            <a:lstStyle/>
            <a:p>
              <a:pPr>
                <a:defRPr/>
              </a:pPr>
              <a:endParaRPr lang="en-US" dirty="0">
                <a:solidFill>
                  <a:srgbClr val="000000"/>
                </a:solidFill>
                <a:latin typeface="+mn-lt"/>
                <a:ea typeface="+mn-ea"/>
              </a:endParaRPr>
            </a:p>
          </p:txBody>
        </p:sp>
        <p:sp>
          <p:nvSpPr>
            <p:cNvPr id="58" name="Oval 57"/>
            <p:cNvSpPr>
              <a:spLocks noChangeArrowheads="1"/>
            </p:cNvSpPr>
            <p:nvPr/>
          </p:nvSpPr>
          <p:spPr bwMode="auto">
            <a:xfrm>
              <a:off x="3917979" y="2859337"/>
              <a:ext cx="22282" cy="55436"/>
            </a:xfrm>
            <a:prstGeom prst="ellipse">
              <a:avLst/>
            </a:prstGeom>
            <a:solidFill>
              <a:schemeClr val="bg1"/>
            </a:solidFill>
            <a:ln w="19050" algn="ctr">
              <a:noFill/>
              <a:round/>
              <a:headEnd/>
              <a:tailEnd/>
            </a:ln>
            <a:effectLst>
              <a:outerShdw dist="45791" dir="3378596" algn="ctr" rotWithShape="0">
                <a:srgbClr val="808080">
                  <a:alpha val="50000"/>
                </a:srgbClr>
              </a:outerShdw>
            </a:effectLst>
          </p:spPr>
          <p:txBody>
            <a:bodyPr tIns="0"/>
            <a:lstStyle/>
            <a:p>
              <a:pPr>
                <a:defRPr/>
              </a:pPr>
              <a:endParaRPr lang="en-US" dirty="0">
                <a:solidFill>
                  <a:srgbClr val="000000"/>
                </a:solidFill>
                <a:latin typeface="+mn-lt"/>
                <a:ea typeface="+mn-ea"/>
              </a:endParaRPr>
            </a:p>
          </p:txBody>
        </p:sp>
        <p:sp>
          <p:nvSpPr>
            <p:cNvPr id="59" name="Oval 58"/>
            <p:cNvSpPr>
              <a:spLocks noChangeArrowheads="1"/>
            </p:cNvSpPr>
            <p:nvPr/>
          </p:nvSpPr>
          <p:spPr bwMode="auto">
            <a:xfrm>
              <a:off x="3917979" y="2924277"/>
              <a:ext cx="22282" cy="36430"/>
            </a:xfrm>
            <a:prstGeom prst="ellipse">
              <a:avLst/>
            </a:prstGeom>
            <a:solidFill>
              <a:schemeClr val="bg1"/>
            </a:solidFill>
            <a:ln w="19050" algn="ctr">
              <a:noFill/>
              <a:round/>
              <a:headEnd/>
              <a:tailEnd/>
            </a:ln>
            <a:effectLst>
              <a:outerShdw dist="45791" dir="3378596" algn="ctr" rotWithShape="0">
                <a:srgbClr val="808080">
                  <a:alpha val="50000"/>
                </a:srgbClr>
              </a:outerShdw>
            </a:effectLst>
          </p:spPr>
          <p:txBody>
            <a:bodyPr tIns="0"/>
            <a:lstStyle/>
            <a:p>
              <a:pPr>
                <a:defRPr/>
              </a:pPr>
              <a:endParaRPr lang="en-US" dirty="0">
                <a:solidFill>
                  <a:srgbClr val="000000"/>
                </a:solidFill>
                <a:latin typeface="+mn-lt"/>
                <a:ea typeface="+mn-ea"/>
              </a:endParaRPr>
            </a:p>
          </p:txBody>
        </p:sp>
      </p:grpSp>
      <p:grpSp>
        <p:nvGrpSpPr>
          <p:cNvPr id="60" name="Group 46"/>
          <p:cNvGrpSpPr>
            <a:grpSpLocks/>
          </p:cNvGrpSpPr>
          <p:nvPr/>
        </p:nvGrpSpPr>
        <p:grpSpPr bwMode="auto">
          <a:xfrm>
            <a:off x="511175" y="4538663"/>
            <a:ext cx="23813" cy="176212"/>
            <a:chOff x="3916388" y="2765886"/>
            <a:chExt cx="23873" cy="175814"/>
          </a:xfrm>
        </p:grpSpPr>
        <p:sp>
          <p:nvSpPr>
            <p:cNvPr id="61" name="Oval 60"/>
            <p:cNvSpPr>
              <a:spLocks noChangeArrowheads="1"/>
            </p:cNvSpPr>
            <p:nvPr/>
          </p:nvSpPr>
          <p:spPr bwMode="auto">
            <a:xfrm>
              <a:off x="3916388" y="2813403"/>
              <a:ext cx="22281" cy="34846"/>
            </a:xfrm>
            <a:prstGeom prst="ellipse">
              <a:avLst/>
            </a:prstGeom>
            <a:solidFill>
              <a:schemeClr val="bg1"/>
            </a:solidFill>
            <a:ln w="19050" algn="ctr">
              <a:noFill/>
              <a:round/>
              <a:headEnd/>
              <a:tailEnd/>
            </a:ln>
            <a:effectLst>
              <a:outerShdw dist="45791" dir="3378596" algn="ctr" rotWithShape="0">
                <a:srgbClr val="808080">
                  <a:alpha val="50000"/>
                </a:srgbClr>
              </a:outerShdw>
            </a:effectLst>
          </p:spPr>
          <p:txBody>
            <a:bodyPr tIns="0"/>
            <a:lstStyle/>
            <a:p>
              <a:pPr>
                <a:defRPr/>
              </a:pPr>
              <a:endParaRPr lang="en-US" dirty="0">
                <a:solidFill>
                  <a:srgbClr val="000000"/>
                </a:solidFill>
                <a:latin typeface="+mn-lt"/>
                <a:ea typeface="+mn-ea"/>
              </a:endParaRPr>
            </a:p>
          </p:txBody>
        </p:sp>
        <p:sp>
          <p:nvSpPr>
            <p:cNvPr id="62" name="Oval 61"/>
            <p:cNvSpPr>
              <a:spLocks noChangeArrowheads="1"/>
            </p:cNvSpPr>
            <p:nvPr/>
          </p:nvSpPr>
          <p:spPr bwMode="auto">
            <a:xfrm>
              <a:off x="3916388" y="2764302"/>
              <a:ext cx="22281" cy="36431"/>
            </a:xfrm>
            <a:prstGeom prst="ellipse">
              <a:avLst/>
            </a:prstGeom>
            <a:solidFill>
              <a:schemeClr val="bg1"/>
            </a:solidFill>
            <a:ln w="19050" algn="ctr">
              <a:noFill/>
              <a:round/>
              <a:headEnd/>
              <a:tailEnd/>
            </a:ln>
            <a:effectLst>
              <a:outerShdw dist="45791" dir="3378596" algn="ctr" rotWithShape="0">
                <a:srgbClr val="808080">
                  <a:alpha val="50000"/>
                </a:srgbClr>
              </a:outerShdw>
            </a:effectLst>
          </p:spPr>
          <p:txBody>
            <a:bodyPr tIns="0"/>
            <a:lstStyle/>
            <a:p>
              <a:pPr>
                <a:defRPr/>
              </a:pPr>
              <a:endParaRPr lang="en-US" dirty="0">
                <a:solidFill>
                  <a:srgbClr val="000000"/>
                </a:solidFill>
                <a:latin typeface="+mn-lt"/>
                <a:ea typeface="+mn-ea"/>
              </a:endParaRPr>
            </a:p>
          </p:txBody>
        </p:sp>
        <p:sp>
          <p:nvSpPr>
            <p:cNvPr id="63" name="Oval 62"/>
            <p:cNvSpPr>
              <a:spLocks noChangeArrowheads="1"/>
            </p:cNvSpPr>
            <p:nvPr/>
          </p:nvSpPr>
          <p:spPr bwMode="auto">
            <a:xfrm>
              <a:off x="3917980" y="2857753"/>
              <a:ext cx="22281" cy="36430"/>
            </a:xfrm>
            <a:prstGeom prst="ellipse">
              <a:avLst/>
            </a:prstGeom>
            <a:solidFill>
              <a:schemeClr val="bg1"/>
            </a:solidFill>
            <a:ln w="19050" algn="ctr">
              <a:noFill/>
              <a:round/>
              <a:headEnd/>
              <a:tailEnd/>
            </a:ln>
            <a:effectLst>
              <a:outerShdw dist="45791" dir="3378596" algn="ctr" rotWithShape="0">
                <a:srgbClr val="808080">
                  <a:alpha val="50000"/>
                </a:srgbClr>
              </a:outerShdw>
            </a:effectLst>
          </p:spPr>
          <p:txBody>
            <a:bodyPr tIns="0"/>
            <a:lstStyle/>
            <a:p>
              <a:pPr>
                <a:defRPr/>
              </a:pPr>
              <a:endParaRPr lang="en-US" dirty="0">
                <a:solidFill>
                  <a:srgbClr val="000000"/>
                </a:solidFill>
                <a:latin typeface="+mn-lt"/>
                <a:ea typeface="+mn-ea"/>
              </a:endParaRPr>
            </a:p>
          </p:txBody>
        </p:sp>
        <p:sp>
          <p:nvSpPr>
            <p:cNvPr id="64" name="Oval 63"/>
            <p:cNvSpPr>
              <a:spLocks noChangeArrowheads="1"/>
            </p:cNvSpPr>
            <p:nvPr/>
          </p:nvSpPr>
          <p:spPr bwMode="auto">
            <a:xfrm>
              <a:off x="3917980" y="2906854"/>
              <a:ext cx="22281" cy="34846"/>
            </a:xfrm>
            <a:prstGeom prst="ellipse">
              <a:avLst/>
            </a:prstGeom>
            <a:solidFill>
              <a:schemeClr val="bg1"/>
            </a:solidFill>
            <a:ln w="19050" algn="ctr">
              <a:noFill/>
              <a:round/>
              <a:headEnd/>
              <a:tailEnd/>
            </a:ln>
            <a:effectLst>
              <a:outerShdw dist="45791" dir="3378596" algn="ctr" rotWithShape="0">
                <a:srgbClr val="808080">
                  <a:alpha val="50000"/>
                </a:srgbClr>
              </a:outerShdw>
            </a:effectLst>
          </p:spPr>
          <p:txBody>
            <a:bodyPr tIns="0"/>
            <a:lstStyle/>
            <a:p>
              <a:pPr>
                <a:defRPr/>
              </a:pPr>
              <a:endParaRPr lang="en-US" dirty="0">
                <a:solidFill>
                  <a:srgbClr val="000000"/>
                </a:solidFill>
                <a:latin typeface="+mn-lt"/>
                <a:ea typeface="+mn-ea"/>
              </a:endParaRPr>
            </a:p>
          </p:txBody>
        </p:sp>
      </p:grpSp>
      <p:sp>
        <p:nvSpPr>
          <p:cNvPr id="65" name="Oval 64"/>
          <p:cNvSpPr>
            <a:spLocks noChangeArrowheads="1"/>
          </p:cNvSpPr>
          <p:nvPr/>
        </p:nvSpPr>
        <p:spPr bwMode="auto">
          <a:xfrm>
            <a:off x="555625" y="4630738"/>
            <a:ext cx="22225" cy="53975"/>
          </a:xfrm>
          <a:prstGeom prst="ellipse">
            <a:avLst/>
          </a:prstGeom>
          <a:solidFill>
            <a:schemeClr val="bg1"/>
          </a:solidFill>
          <a:ln w="19050" algn="ctr">
            <a:noFill/>
            <a:round/>
            <a:headEnd/>
            <a:tailEnd/>
          </a:ln>
          <a:effectLst>
            <a:outerShdw dist="45791" dir="3378596" algn="ctr" rotWithShape="0">
              <a:srgbClr val="808080">
                <a:alpha val="50000"/>
              </a:srgbClr>
            </a:outerShdw>
          </a:effectLst>
        </p:spPr>
        <p:txBody>
          <a:bodyPr tIns="0"/>
          <a:lstStyle/>
          <a:p>
            <a:pPr>
              <a:defRPr/>
            </a:pPr>
            <a:endParaRPr lang="en-US" dirty="0">
              <a:solidFill>
                <a:srgbClr val="000000"/>
              </a:solidFill>
              <a:latin typeface="+mn-lt"/>
              <a:ea typeface="+mn-ea"/>
            </a:endParaRPr>
          </a:p>
        </p:txBody>
      </p:sp>
      <p:sp>
        <p:nvSpPr>
          <p:cNvPr id="66" name="Oval 65"/>
          <p:cNvSpPr>
            <a:spLocks noChangeArrowheads="1"/>
          </p:cNvSpPr>
          <p:nvPr/>
        </p:nvSpPr>
        <p:spPr bwMode="auto">
          <a:xfrm>
            <a:off x="555625" y="4583113"/>
            <a:ext cx="22225" cy="33337"/>
          </a:xfrm>
          <a:prstGeom prst="ellipse">
            <a:avLst/>
          </a:prstGeom>
          <a:solidFill>
            <a:schemeClr val="bg1"/>
          </a:solidFill>
          <a:ln w="19050" algn="ctr">
            <a:noFill/>
            <a:round/>
            <a:headEnd/>
            <a:tailEnd/>
          </a:ln>
          <a:effectLst>
            <a:outerShdw dist="45791" dir="3378596" algn="ctr" rotWithShape="0">
              <a:srgbClr val="808080">
                <a:alpha val="50000"/>
              </a:srgbClr>
            </a:outerShdw>
          </a:effectLst>
        </p:spPr>
        <p:txBody>
          <a:bodyPr tIns="0"/>
          <a:lstStyle/>
          <a:p>
            <a:pPr>
              <a:defRPr/>
            </a:pPr>
            <a:endParaRPr lang="en-US" dirty="0">
              <a:solidFill>
                <a:srgbClr val="000000"/>
              </a:solidFill>
              <a:latin typeface="+mn-lt"/>
              <a:ea typeface="+mn-ea"/>
            </a:endParaRPr>
          </a:p>
        </p:txBody>
      </p:sp>
      <p:sp>
        <p:nvSpPr>
          <p:cNvPr id="67" name="Oval 66"/>
          <p:cNvSpPr>
            <a:spLocks noChangeArrowheads="1"/>
          </p:cNvSpPr>
          <p:nvPr/>
        </p:nvSpPr>
        <p:spPr bwMode="auto">
          <a:xfrm>
            <a:off x="557213" y="4695825"/>
            <a:ext cx="22225" cy="34925"/>
          </a:xfrm>
          <a:prstGeom prst="ellipse">
            <a:avLst/>
          </a:prstGeom>
          <a:solidFill>
            <a:schemeClr val="bg1"/>
          </a:solidFill>
          <a:ln w="19050" algn="ctr">
            <a:noFill/>
            <a:round/>
            <a:headEnd/>
            <a:tailEnd/>
          </a:ln>
          <a:effectLst>
            <a:outerShdw dist="45791" dir="3378596" algn="ctr" rotWithShape="0">
              <a:srgbClr val="808080">
                <a:alpha val="50000"/>
              </a:srgbClr>
            </a:outerShdw>
          </a:effectLst>
        </p:spPr>
        <p:txBody>
          <a:bodyPr tIns="0"/>
          <a:lstStyle/>
          <a:p>
            <a:pPr>
              <a:defRPr/>
            </a:pPr>
            <a:endParaRPr lang="en-US" dirty="0">
              <a:solidFill>
                <a:srgbClr val="000000"/>
              </a:solidFill>
              <a:latin typeface="+mn-lt"/>
              <a:ea typeface="+mn-ea"/>
            </a:endParaRPr>
          </a:p>
        </p:txBody>
      </p:sp>
      <p:grpSp>
        <p:nvGrpSpPr>
          <p:cNvPr id="68" name="Group 56"/>
          <p:cNvGrpSpPr>
            <a:grpSpLocks/>
          </p:cNvGrpSpPr>
          <p:nvPr/>
        </p:nvGrpSpPr>
        <p:grpSpPr bwMode="auto">
          <a:xfrm>
            <a:off x="601663" y="4557713"/>
            <a:ext cx="23812" cy="176212"/>
            <a:chOff x="3916388" y="2765886"/>
            <a:chExt cx="23873" cy="175814"/>
          </a:xfrm>
        </p:grpSpPr>
        <p:sp>
          <p:nvSpPr>
            <p:cNvPr id="69" name="Oval 68"/>
            <p:cNvSpPr>
              <a:spLocks noChangeArrowheads="1"/>
            </p:cNvSpPr>
            <p:nvPr/>
          </p:nvSpPr>
          <p:spPr bwMode="auto">
            <a:xfrm>
              <a:off x="3916388" y="2813403"/>
              <a:ext cx="22282" cy="34846"/>
            </a:xfrm>
            <a:prstGeom prst="ellipse">
              <a:avLst/>
            </a:prstGeom>
            <a:solidFill>
              <a:schemeClr val="bg1"/>
            </a:solidFill>
            <a:ln w="19050" algn="ctr">
              <a:noFill/>
              <a:round/>
              <a:headEnd/>
              <a:tailEnd/>
            </a:ln>
            <a:effectLst>
              <a:outerShdw dist="45791" dir="3378596" algn="ctr" rotWithShape="0">
                <a:srgbClr val="808080">
                  <a:alpha val="50000"/>
                </a:srgbClr>
              </a:outerShdw>
            </a:effectLst>
          </p:spPr>
          <p:txBody>
            <a:bodyPr tIns="0"/>
            <a:lstStyle/>
            <a:p>
              <a:pPr>
                <a:defRPr/>
              </a:pPr>
              <a:endParaRPr lang="en-US" dirty="0">
                <a:solidFill>
                  <a:srgbClr val="000000"/>
                </a:solidFill>
                <a:latin typeface="+mn-lt"/>
                <a:ea typeface="+mn-ea"/>
              </a:endParaRPr>
            </a:p>
          </p:txBody>
        </p:sp>
        <p:sp>
          <p:nvSpPr>
            <p:cNvPr id="70" name="Oval 69"/>
            <p:cNvSpPr>
              <a:spLocks noChangeArrowheads="1"/>
            </p:cNvSpPr>
            <p:nvPr/>
          </p:nvSpPr>
          <p:spPr bwMode="auto">
            <a:xfrm>
              <a:off x="3916388" y="2765886"/>
              <a:ext cx="22282" cy="34846"/>
            </a:xfrm>
            <a:prstGeom prst="ellipse">
              <a:avLst/>
            </a:prstGeom>
            <a:solidFill>
              <a:schemeClr val="bg1"/>
            </a:solidFill>
            <a:ln w="19050" algn="ctr">
              <a:noFill/>
              <a:round/>
              <a:headEnd/>
              <a:tailEnd/>
            </a:ln>
            <a:effectLst>
              <a:outerShdw dist="45791" dir="3378596" algn="ctr" rotWithShape="0">
                <a:srgbClr val="808080">
                  <a:alpha val="50000"/>
                </a:srgbClr>
              </a:outerShdw>
            </a:effectLst>
          </p:spPr>
          <p:txBody>
            <a:bodyPr tIns="0"/>
            <a:lstStyle/>
            <a:p>
              <a:pPr>
                <a:defRPr/>
              </a:pPr>
              <a:endParaRPr lang="en-US" dirty="0">
                <a:solidFill>
                  <a:srgbClr val="000000"/>
                </a:solidFill>
                <a:latin typeface="+mn-lt"/>
                <a:ea typeface="+mn-ea"/>
              </a:endParaRPr>
            </a:p>
          </p:txBody>
        </p:sp>
        <p:sp>
          <p:nvSpPr>
            <p:cNvPr id="71" name="Oval 70"/>
            <p:cNvSpPr>
              <a:spLocks noChangeArrowheads="1"/>
            </p:cNvSpPr>
            <p:nvPr/>
          </p:nvSpPr>
          <p:spPr bwMode="auto">
            <a:xfrm>
              <a:off x="3917979" y="2857753"/>
              <a:ext cx="22282" cy="36430"/>
            </a:xfrm>
            <a:prstGeom prst="ellipse">
              <a:avLst/>
            </a:prstGeom>
            <a:solidFill>
              <a:schemeClr val="bg1"/>
            </a:solidFill>
            <a:ln w="19050" algn="ctr">
              <a:noFill/>
              <a:round/>
              <a:headEnd/>
              <a:tailEnd/>
            </a:ln>
            <a:effectLst>
              <a:outerShdw dist="45791" dir="3378596" algn="ctr" rotWithShape="0">
                <a:srgbClr val="808080">
                  <a:alpha val="50000"/>
                </a:srgbClr>
              </a:outerShdw>
            </a:effectLst>
          </p:spPr>
          <p:txBody>
            <a:bodyPr tIns="0"/>
            <a:lstStyle/>
            <a:p>
              <a:pPr>
                <a:defRPr/>
              </a:pPr>
              <a:endParaRPr lang="en-US" dirty="0">
                <a:solidFill>
                  <a:srgbClr val="000000"/>
                </a:solidFill>
                <a:latin typeface="+mn-lt"/>
                <a:ea typeface="+mn-ea"/>
              </a:endParaRPr>
            </a:p>
          </p:txBody>
        </p:sp>
        <p:sp>
          <p:nvSpPr>
            <p:cNvPr id="72" name="Oval 71"/>
            <p:cNvSpPr>
              <a:spLocks noChangeArrowheads="1"/>
            </p:cNvSpPr>
            <p:nvPr/>
          </p:nvSpPr>
          <p:spPr bwMode="auto">
            <a:xfrm>
              <a:off x="3917979" y="2906854"/>
              <a:ext cx="22282" cy="34846"/>
            </a:xfrm>
            <a:prstGeom prst="ellipse">
              <a:avLst/>
            </a:prstGeom>
            <a:solidFill>
              <a:schemeClr val="bg1"/>
            </a:solidFill>
            <a:ln w="19050" algn="ctr">
              <a:noFill/>
              <a:round/>
              <a:headEnd/>
              <a:tailEnd/>
            </a:ln>
            <a:effectLst>
              <a:outerShdw dist="45791" dir="3378596" algn="ctr" rotWithShape="0">
                <a:srgbClr val="808080">
                  <a:alpha val="50000"/>
                </a:srgbClr>
              </a:outerShdw>
            </a:effectLst>
          </p:spPr>
          <p:txBody>
            <a:bodyPr tIns="0"/>
            <a:lstStyle/>
            <a:p>
              <a:pPr>
                <a:defRPr/>
              </a:pPr>
              <a:endParaRPr lang="en-US" dirty="0">
                <a:solidFill>
                  <a:srgbClr val="000000"/>
                </a:solidFill>
                <a:latin typeface="+mn-lt"/>
                <a:ea typeface="+mn-ea"/>
              </a:endParaRPr>
            </a:p>
          </p:txBody>
        </p:sp>
      </p:grpSp>
      <p:grpSp>
        <p:nvGrpSpPr>
          <p:cNvPr id="73" name="Group 61"/>
          <p:cNvGrpSpPr>
            <a:grpSpLocks/>
          </p:cNvGrpSpPr>
          <p:nvPr/>
        </p:nvGrpSpPr>
        <p:grpSpPr bwMode="auto">
          <a:xfrm>
            <a:off x="646113" y="4557713"/>
            <a:ext cx="23812" cy="176212"/>
            <a:chOff x="3916388" y="2765886"/>
            <a:chExt cx="23873" cy="175814"/>
          </a:xfrm>
        </p:grpSpPr>
        <p:sp>
          <p:nvSpPr>
            <p:cNvPr id="74" name="Oval 73"/>
            <p:cNvSpPr>
              <a:spLocks noChangeArrowheads="1"/>
            </p:cNvSpPr>
            <p:nvPr/>
          </p:nvSpPr>
          <p:spPr bwMode="auto">
            <a:xfrm>
              <a:off x="3916388" y="2813403"/>
              <a:ext cx="22282" cy="34846"/>
            </a:xfrm>
            <a:prstGeom prst="ellipse">
              <a:avLst/>
            </a:prstGeom>
            <a:solidFill>
              <a:schemeClr val="bg1"/>
            </a:solidFill>
            <a:ln w="19050" algn="ctr">
              <a:noFill/>
              <a:round/>
              <a:headEnd/>
              <a:tailEnd/>
            </a:ln>
            <a:effectLst>
              <a:outerShdw dist="45791" dir="3378596" algn="ctr" rotWithShape="0">
                <a:srgbClr val="808080">
                  <a:alpha val="50000"/>
                </a:srgbClr>
              </a:outerShdw>
            </a:effectLst>
          </p:spPr>
          <p:txBody>
            <a:bodyPr tIns="0"/>
            <a:lstStyle/>
            <a:p>
              <a:pPr>
                <a:defRPr/>
              </a:pPr>
              <a:endParaRPr lang="en-US" dirty="0">
                <a:solidFill>
                  <a:srgbClr val="000000"/>
                </a:solidFill>
                <a:latin typeface="+mn-lt"/>
                <a:ea typeface="+mn-ea"/>
              </a:endParaRPr>
            </a:p>
          </p:txBody>
        </p:sp>
        <p:sp>
          <p:nvSpPr>
            <p:cNvPr id="75" name="Oval 74"/>
            <p:cNvSpPr>
              <a:spLocks noChangeArrowheads="1"/>
            </p:cNvSpPr>
            <p:nvPr/>
          </p:nvSpPr>
          <p:spPr bwMode="auto">
            <a:xfrm>
              <a:off x="3916388" y="2765886"/>
              <a:ext cx="22282" cy="34846"/>
            </a:xfrm>
            <a:prstGeom prst="ellipse">
              <a:avLst/>
            </a:prstGeom>
            <a:solidFill>
              <a:schemeClr val="bg1"/>
            </a:solidFill>
            <a:ln w="19050" algn="ctr">
              <a:noFill/>
              <a:round/>
              <a:headEnd/>
              <a:tailEnd/>
            </a:ln>
            <a:effectLst>
              <a:outerShdw dist="45791" dir="3378596" algn="ctr" rotWithShape="0">
                <a:srgbClr val="808080">
                  <a:alpha val="50000"/>
                </a:srgbClr>
              </a:outerShdw>
            </a:effectLst>
          </p:spPr>
          <p:txBody>
            <a:bodyPr tIns="0"/>
            <a:lstStyle/>
            <a:p>
              <a:pPr>
                <a:defRPr/>
              </a:pPr>
              <a:endParaRPr lang="en-US" dirty="0">
                <a:solidFill>
                  <a:srgbClr val="000000"/>
                </a:solidFill>
                <a:latin typeface="+mn-lt"/>
                <a:ea typeface="+mn-ea"/>
              </a:endParaRPr>
            </a:p>
          </p:txBody>
        </p:sp>
        <p:sp>
          <p:nvSpPr>
            <p:cNvPr id="76" name="Oval 75"/>
            <p:cNvSpPr>
              <a:spLocks noChangeArrowheads="1"/>
            </p:cNvSpPr>
            <p:nvPr/>
          </p:nvSpPr>
          <p:spPr bwMode="auto">
            <a:xfrm>
              <a:off x="3917979" y="2857753"/>
              <a:ext cx="22282" cy="36430"/>
            </a:xfrm>
            <a:prstGeom prst="ellipse">
              <a:avLst/>
            </a:prstGeom>
            <a:solidFill>
              <a:schemeClr val="bg1"/>
            </a:solidFill>
            <a:ln w="19050" algn="ctr">
              <a:noFill/>
              <a:round/>
              <a:headEnd/>
              <a:tailEnd/>
            </a:ln>
            <a:effectLst>
              <a:outerShdw dist="45791" dir="3378596" algn="ctr" rotWithShape="0">
                <a:srgbClr val="808080">
                  <a:alpha val="50000"/>
                </a:srgbClr>
              </a:outerShdw>
            </a:effectLst>
          </p:spPr>
          <p:txBody>
            <a:bodyPr tIns="0"/>
            <a:lstStyle/>
            <a:p>
              <a:pPr>
                <a:defRPr/>
              </a:pPr>
              <a:endParaRPr lang="en-US" dirty="0">
                <a:solidFill>
                  <a:srgbClr val="000000"/>
                </a:solidFill>
                <a:latin typeface="+mn-lt"/>
                <a:ea typeface="+mn-ea"/>
              </a:endParaRPr>
            </a:p>
          </p:txBody>
        </p:sp>
        <p:sp>
          <p:nvSpPr>
            <p:cNvPr id="77" name="Oval 76"/>
            <p:cNvSpPr>
              <a:spLocks noChangeArrowheads="1"/>
            </p:cNvSpPr>
            <p:nvPr/>
          </p:nvSpPr>
          <p:spPr bwMode="auto">
            <a:xfrm>
              <a:off x="3917979" y="2906854"/>
              <a:ext cx="22282" cy="34846"/>
            </a:xfrm>
            <a:prstGeom prst="ellipse">
              <a:avLst/>
            </a:prstGeom>
            <a:solidFill>
              <a:schemeClr val="bg1"/>
            </a:solidFill>
            <a:ln w="19050" algn="ctr">
              <a:noFill/>
              <a:round/>
              <a:headEnd/>
              <a:tailEnd/>
            </a:ln>
            <a:effectLst>
              <a:outerShdw dist="45791" dir="3378596" algn="ctr" rotWithShape="0">
                <a:srgbClr val="808080">
                  <a:alpha val="50000"/>
                </a:srgbClr>
              </a:outerShdw>
            </a:effectLst>
          </p:spPr>
          <p:txBody>
            <a:bodyPr tIns="0"/>
            <a:lstStyle/>
            <a:p>
              <a:pPr>
                <a:defRPr/>
              </a:pPr>
              <a:endParaRPr lang="en-US" dirty="0">
                <a:solidFill>
                  <a:srgbClr val="000000"/>
                </a:solidFill>
                <a:latin typeface="+mn-lt"/>
                <a:ea typeface="+mn-ea"/>
              </a:endParaRPr>
            </a:p>
          </p:txBody>
        </p:sp>
      </p:grpSp>
      <p:sp>
        <p:nvSpPr>
          <p:cNvPr id="78" name="Oval 77"/>
          <p:cNvSpPr>
            <a:spLocks noChangeArrowheads="1"/>
          </p:cNvSpPr>
          <p:nvPr/>
        </p:nvSpPr>
        <p:spPr bwMode="auto">
          <a:xfrm>
            <a:off x="692150" y="4630738"/>
            <a:ext cx="22225" cy="53975"/>
          </a:xfrm>
          <a:prstGeom prst="ellipse">
            <a:avLst/>
          </a:prstGeom>
          <a:solidFill>
            <a:schemeClr val="bg1"/>
          </a:solidFill>
          <a:ln w="19050" algn="ctr">
            <a:noFill/>
            <a:round/>
            <a:headEnd/>
            <a:tailEnd/>
          </a:ln>
          <a:effectLst>
            <a:outerShdw dist="45791" dir="3378596" algn="ctr" rotWithShape="0">
              <a:srgbClr val="808080">
                <a:alpha val="50000"/>
              </a:srgbClr>
            </a:outerShdw>
          </a:effectLst>
        </p:spPr>
        <p:txBody>
          <a:bodyPr tIns="0"/>
          <a:lstStyle/>
          <a:p>
            <a:pPr>
              <a:defRPr/>
            </a:pPr>
            <a:endParaRPr lang="en-US" dirty="0">
              <a:solidFill>
                <a:srgbClr val="000000"/>
              </a:solidFill>
              <a:latin typeface="+mn-lt"/>
              <a:ea typeface="+mn-ea"/>
            </a:endParaRPr>
          </a:p>
        </p:txBody>
      </p:sp>
      <p:sp>
        <p:nvSpPr>
          <p:cNvPr id="79" name="Oval 78"/>
          <p:cNvSpPr>
            <a:spLocks noChangeArrowheads="1"/>
          </p:cNvSpPr>
          <p:nvPr/>
        </p:nvSpPr>
        <p:spPr bwMode="auto">
          <a:xfrm>
            <a:off x="692150" y="4583113"/>
            <a:ext cx="22225" cy="33337"/>
          </a:xfrm>
          <a:prstGeom prst="ellipse">
            <a:avLst/>
          </a:prstGeom>
          <a:solidFill>
            <a:schemeClr val="bg1"/>
          </a:solidFill>
          <a:ln w="19050" algn="ctr">
            <a:noFill/>
            <a:round/>
            <a:headEnd/>
            <a:tailEnd/>
          </a:ln>
          <a:effectLst>
            <a:outerShdw dist="45791" dir="3378596" algn="ctr" rotWithShape="0">
              <a:srgbClr val="808080">
                <a:alpha val="50000"/>
              </a:srgbClr>
            </a:outerShdw>
          </a:effectLst>
        </p:spPr>
        <p:txBody>
          <a:bodyPr tIns="0"/>
          <a:lstStyle/>
          <a:p>
            <a:pPr>
              <a:defRPr/>
            </a:pPr>
            <a:endParaRPr lang="en-US" dirty="0">
              <a:solidFill>
                <a:srgbClr val="000000"/>
              </a:solidFill>
              <a:latin typeface="+mn-lt"/>
              <a:ea typeface="+mn-ea"/>
            </a:endParaRPr>
          </a:p>
        </p:txBody>
      </p:sp>
      <p:sp>
        <p:nvSpPr>
          <p:cNvPr id="80" name="Oval 79"/>
          <p:cNvSpPr>
            <a:spLocks noChangeArrowheads="1"/>
          </p:cNvSpPr>
          <p:nvPr/>
        </p:nvSpPr>
        <p:spPr bwMode="auto">
          <a:xfrm>
            <a:off x="693738" y="4695825"/>
            <a:ext cx="22225" cy="34925"/>
          </a:xfrm>
          <a:prstGeom prst="ellipse">
            <a:avLst/>
          </a:prstGeom>
          <a:solidFill>
            <a:schemeClr val="bg1"/>
          </a:solidFill>
          <a:ln w="19050" algn="ctr">
            <a:noFill/>
            <a:round/>
            <a:headEnd/>
            <a:tailEnd/>
          </a:ln>
          <a:effectLst>
            <a:outerShdw dist="45791" dir="3378596" algn="ctr" rotWithShape="0">
              <a:srgbClr val="808080">
                <a:alpha val="50000"/>
              </a:srgbClr>
            </a:outerShdw>
          </a:effectLst>
        </p:spPr>
        <p:txBody>
          <a:bodyPr tIns="0"/>
          <a:lstStyle/>
          <a:p>
            <a:pPr>
              <a:defRPr/>
            </a:pPr>
            <a:endParaRPr lang="en-US" dirty="0">
              <a:solidFill>
                <a:srgbClr val="000000"/>
              </a:solidFill>
              <a:latin typeface="+mn-lt"/>
              <a:ea typeface="+mn-ea"/>
            </a:endParaRPr>
          </a:p>
        </p:txBody>
      </p:sp>
      <p:grpSp>
        <p:nvGrpSpPr>
          <p:cNvPr id="81" name="Group 76"/>
          <p:cNvGrpSpPr>
            <a:grpSpLocks/>
          </p:cNvGrpSpPr>
          <p:nvPr/>
        </p:nvGrpSpPr>
        <p:grpSpPr bwMode="auto">
          <a:xfrm>
            <a:off x="782638" y="4527550"/>
            <a:ext cx="23812" cy="176213"/>
            <a:chOff x="3916388" y="2765886"/>
            <a:chExt cx="23873" cy="175814"/>
          </a:xfrm>
        </p:grpSpPr>
        <p:sp>
          <p:nvSpPr>
            <p:cNvPr id="82" name="Oval 81"/>
            <p:cNvSpPr>
              <a:spLocks noChangeArrowheads="1"/>
            </p:cNvSpPr>
            <p:nvPr/>
          </p:nvSpPr>
          <p:spPr bwMode="auto">
            <a:xfrm>
              <a:off x="3916388" y="2810235"/>
              <a:ext cx="22282" cy="36430"/>
            </a:xfrm>
            <a:prstGeom prst="ellipse">
              <a:avLst/>
            </a:prstGeom>
            <a:solidFill>
              <a:schemeClr val="bg1"/>
            </a:solidFill>
            <a:ln w="19050" algn="ctr">
              <a:noFill/>
              <a:round/>
              <a:headEnd/>
              <a:tailEnd/>
            </a:ln>
            <a:effectLst>
              <a:outerShdw dist="45791" dir="3378596" algn="ctr" rotWithShape="0">
                <a:srgbClr val="808080">
                  <a:alpha val="50000"/>
                </a:srgbClr>
              </a:outerShdw>
            </a:effectLst>
          </p:spPr>
          <p:txBody>
            <a:bodyPr tIns="0"/>
            <a:lstStyle/>
            <a:p>
              <a:pPr>
                <a:defRPr/>
              </a:pPr>
              <a:endParaRPr lang="en-US" dirty="0">
                <a:solidFill>
                  <a:srgbClr val="000000"/>
                </a:solidFill>
                <a:latin typeface="+mn-lt"/>
                <a:ea typeface="+mn-ea"/>
              </a:endParaRPr>
            </a:p>
          </p:txBody>
        </p:sp>
        <p:sp>
          <p:nvSpPr>
            <p:cNvPr id="83" name="Oval 82"/>
            <p:cNvSpPr>
              <a:spLocks noChangeArrowheads="1"/>
            </p:cNvSpPr>
            <p:nvPr/>
          </p:nvSpPr>
          <p:spPr bwMode="auto">
            <a:xfrm>
              <a:off x="3916388" y="2783309"/>
              <a:ext cx="22282" cy="17422"/>
            </a:xfrm>
            <a:prstGeom prst="ellipse">
              <a:avLst/>
            </a:prstGeom>
            <a:solidFill>
              <a:schemeClr val="bg1"/>
            </a:solidFill>
            <a:ln w="19050" algn="ctr">
              <a:noFill/>
              <a:round/>
              <a:headEnd/>
              <a:tailEnd/>
            </a:ln>
            <a:effectLst>
              <a:outerShdw dist="45791" dir="3378596" algn="ctr" rotWithShape="0">
                <a:srgbClr val="808080">
                  <a:alpha val="50000"/>
                </a:srgbClr>
              </a:outerShdw>
            </a:effectLst>
          </p:spPr>
          <p:txBody>
            <a:bodyPr tIns="0"/>
            <a:lstStyle/>
            <a:p>
              <a:pPr>
                <a:defRPr/>
              </a:pPr>
              <a:endParaRPr lang="en-US" dirty="0">
                <a:solidFill>
                  <a:srgbClr val="000000"/>
                </a:solidFill>
                <a:latin typeface="+mn-lt"/>
                <a:ea typeface="+mn-ea"/>
              </a:endParaRPr>
            </a:p>
          </p:txBody>
        </p:sp>
        <p:sp>
          <p:nvSpPr>
            <p:cNvPr id="84" name="Oval 83"/>
            <p:cNvSpPr>
              <a:spLocks noChangeArrowheads="1"/>
            </p:cNvSpPr>
            <p:nvPr/>
          </p:nvSpPr>
          <p:spPr bwMode="auto">
            <a:xfrm>
              <a:off x="3917979" y="2859337"/>
              <a:ext cx="22282" cy="55436"/>
            </a:xfrm>
            <a:prstGeom prst="ellipse">
              <a:avLst/>
            </a:prstGeom>
            <a:solidFill>
              <a:schemeClr val="bg1"/>
            </a:solidFill>
            <a:ln w="19050" algn="ctr">
              <a:noFill/>
              <a:round/>
              <a:headEnd/>
              <a:tailEnd/>
            </a:ln>
            <a:effectLst>
              <a:outerShdw dist="45791" dir="3378596" algn="ctr" rotWithShape="0">
                <a:srgbClr val="808080">
                  <a:alpha val="50000"/>
                </a:srgbClr>
              </a:outerShdw>
            </a:effectLst>
          </p:spPr>
          <p:txBody>
            <a:bodyPr tIns="0"/>
            <a:lstStyle/>
            <a:p>
              <a:pPr>
                <a:defRPr/>
              </a:pPr>
              <a:endParaRPr lang="en-US" dirty="0">
                <a:solidFill>
                  <a:srgbClr val="000000"/>
                </a:solidFill>
                <a:latin typeface="+mn-lt"/>
                <a:ea typeface="+mn-ea"/>
              </a:endParaRPr>
            </a:p>
          </p:txBody>
        </p:sp>
        <p:sp>
          <p:nvSpPr>
            <p:cNvPr id="85" name="Oval 84"/>
            <p:cNvSpPr>
              <a:spLocks noChangeArrowheads="1"/>
            </p:cNvSpPr>
            <p:nvPr/>
          </p:nvSpPr>
          <p:spPr bwMode="auto">
            <a:xfrm>
              <a:off x="3917979" y="2924277"/>
              <a:ext cx="22282" cy="36430"/>
            </a:xfrm>
            <a:prstGeom prst="ellipse">
              <a:avLst/>
            </a:prstGeom>
            <a:solidFill>
              <a:schemeClr val="bg1"/>
            </a:solidFill>
            <a:ln w="19050" algn="ctr">
              <a:noFill/>
              <a:round/>
              <a:headEnd/>
              <a:tailEnd/>
            </a:ln>
            <a:effectLst>
              <a:outerShdw dist="45791" dir="3378596" algn="ctr" rotWithShape="0">
                <a:srgbClr val="808080">
                  <a:alpha val="50000"/>
                </a:srgbClr>
              </a:outerShdw>
            </a:effectLst>
          </p:spPr>
          <p:txBody>
            <a:bodyPr tIns="0"/>
            <a:lstStyle/>
            <a:p>
              <a:pPr>
                <a:defRPr/>
              </a:pPr>
              <a:endParaRPr lang="en-US" dirty="0">
                <a:solidFill>
                  <a:srgbClr val="000000"/>
                </a:solidFill>
                <a:latin typeface="+mn-lt"/>
                <a:ea typeface="+mn-ea"/>
              </a:endParaRPr>
            </a:p>
          </p:txBody>
        </p:sp>
      </p:grpSp>
      <p:cxnSp>
        <p:nvCxnSpPr>
          <p:cNvPr id="86" name="Straight Connector 85"/>
          <p:cNvCxnSpPr/>
          <p:nvPr/>
        </p:nvCxnSpPr>
        <p:spPr>
          <a:xfrm rot="16200000" flipH="1" flipV="1">
            <a:off x="0" y="3754438"/>
            <a:ext cx="4972050" cy="0"/>
          </a:xfrm>
          <a:prstGeom prst="line">
            <a:avLst/>
          </a:prstGeom>
          <a:ln w="1682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87" name="Group 113"/>
          <p:cNvGrpSpPr>
            <a:grpSpLocks/>
          </p:cNvGrpSpPr>
          <p:nvPr/>
        </p:nvGrpSpPr>
        <p:grpSpPr bwMode="auto">
          <a:xfrm>
            <a:off x="8166100" y="3913188"/>
            <a:ext cx="571500" cy="1035050"/>
            <a:chOff x="471488" y="1469579"/>
            <a:chExt cx="930562" cy="1687660"/>
          </a:xfrm>
        </p:grpSpPr>
        <p:grpSp>
          <p:nvGrpSpPr>
            <p:cNvPr id="88" name="Group 26"/>
            <p:cNvGrpSpPr>
              <a:grpSpLocks noChangeAspect="1"/>
            </p:cNvGrpSpPr>
            <p:nvPr/>
          </p:nvGrpSpPr>
          <p:grpSpPr bwMode="auto">
            <a:xfrm>
              <a:off x="471488" y="1469579"/>
              <a:ext cx="930562" cy="1687660"/>
              <a:chOff x="471484" y="1393373"/>
              <a:chExt cx="2515024" cy="4561243"/>
            </a:xfrm>
          </p:grpSpPr>
          <p:sp>
            <p:nvSpPr>
              <p:cNvPr id="100" name="Rounded Rectangle 5"/>
              <p:cNvSpPr/>
              <p:nvPr/>
            </p:nvSpPr>
            <p:spPr>
              <a:xfrm>
                <a:off x="471484" y="1393373"/>
                <a:ext cx="2515024" cy="4561243"/>
              </a:xfrm>
              <a:prstGeom prst="roundRect">
                <a:avLst>
                  <a:gd name="adj" fmla="val 6324"/>
                </a:avLst>
              </a:prstGeom>
              <a:solidFill>
                <a:schemeClr val="tx1">
                  <a:alpha val="30000"/>
                </a:schemeClr>
              </a:solidFill>
              <a:ln w="12700">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tIns="0" anchor="ctr" anchorCtr="1"/>
              <a:lstStyle>
                <a:defPPr>
                  <a:defRPr lang="he-IL"/>
                </a:defPPr>
                <a:lvl1pPr marL="0" algn="r" defTabSz="914400" rtl="1" eaLnBrk="1" latinLnBrk="0" hangingPunct="1">
                  <a:defRPr sz="1800" kern="1200">
                    <a:solidFill>
                      <a:schemeClr val="lt1"/>
                    </a:solidFill>
                    <a:latin typeface="+mn-lt"/>
                    <a:ea typeface="+mn-ea"/>
                    <a:cs typeface="+mn-cs"/>
                  </a:defRPr>
                </a:lvl1pPr>
                <a:lvl2pPr marL="457200" algn="r" defTabSz="914400" rtl="1" eaLnBrk="1" latinLnBrk="0" hangingPunct="1">
                  <a:defRPr sz="1800" kern="1200">
                    <a:solidFill>
                      <a:schemeClr val="lt1"/>
                    </a:solidFill>
                    <a:latin typeface="+mn-lt"/>
                    <a:ea typeface="+mn-ea"/>
                    <a:cs typeface="+mn-cs"/>
                  </a:defRPr>
                </a:lvl2pPr>
                <a:lvl3pPr marL="914400" algn="r" defTabSz="914400" rtl="1" eaLnBrk="1" latinLnBrk="0" hangingPunct="1">
                  <a:defRPr sz="1800" kern="1200">
                    <a:solidFill>
                      <a:schemeClr val="lt1"/>
                    </a:solidFill>
                    <a:latin typeface="+mn-lt"/>
                    <a:ea typeface="+mn-ea"/>
                    <a:cs typeface="+mn-cs"/>
                  </a:defRPr>
                </a:lvl3pPr>
                <a:lvl4pPr marL="1371600" algn="r" defTabSz="914400" rtl="1" eaLnBrk="1" latinLnBrk="0" hangingPunct="1">
                  <a:defRPr sz="1800" kern="1200">
                    <a:solidFill>
                      <a:schemeClr val="lt1"/>
                    </a:solidFill>
                    <a:latin typeface="+mn-lt"/>
                    <a:ea typeface="+mn-ea"/>
                    <a:cs typeface="+mn-cs"/>
                  </a:defRPr>
                </a:lvl4pPr>
                <a:lvl5pPr marL="1828800" algn="r" defTabSz="914400" rtl="1" eaLnBrk="1" latinLnBrk="0" hangingPunct="1">
                  <a:defRPr sz="1800" kern="1200">
                    <a:solidFill>
                      <a:schemeClr val="lt1"/>
                    </a:solidFill>
                    <a:latin typeface="+mn-lt"/>
                    <a:ea typeface="+mn-ea"/>
                    <a:cs typeface="+mn-cs"/>
                  </a:defRPr>
                </a:lvl5pPr>
                <a:lvl6pPr marL="2286000" algn="r" defTabSz="914400" rtl="1" eaLnBrk="1" latinLnBrk="0" hangingPunct="1">
                  <a:defRPr sz="1800" kern="1200">
                    <a:solidFill>
                      <a:schemeClr val="lt1"/>
                    </a:solidFill>
                    <a:latin typeface="+mn-lt"/>
                    <a:ea typeface="+mn-ea"/>
                    <a:cs typeface="+mn-cs"/>
                  </a:defRPr>
                </a:lvl6pPr>
                <a:lvl7pPr marL="2743200" algn="r" defTabSz="914400" rtl="1" eaLnBrk="1" latinLnBrk="0" hangingPunct="1">
                  <a:defRPr sz="1800" kern="1200">
                    <a:solidFill>
                      <a:schemeClr val="lt1"/>
                    </a:solidFill>
                    <a:latin typeface="+mn-lt"/>
                    <a:ea typeface="+mn-ea"/>
                    <a:cs typeface="+mn-cs"/>
                  </a:defRPr>
                </a:lvl7pPr>
                <a:lvl8pPr marL="3200400" algn="r" defTabSz="914400" rtl="1" eaLnBrk="1" latinLnBrk="0" hangingPunct="1">
                  <a:defRPr sz="1800" kern="1200">
                    <a:solidFill>
                      <a:schemeClr val="lt1"/>
                    </a:solidFill>
                    <a:latin typeface="+mn-lt"/>
                    <a:ea typeface="+mn-ea"/>
                    <a:cs typeface="+mn-cs"/>
                  </a:defRPr>
                </a:lvl8pPr>
                <a:lvl9pPr marL="3657600" algn="r" defTabSz="914400" rtl="1" eaLnBrk="1" latinLnBrk="0" hangingPunct="1">
                  <a:defRPr sz="1800" kern="1200">
                    <a:solidFill>
                      <a:schemeClr val="lt1"/>
                    </a:solidFill>
                    <a:latin typeface="+mn-lt"/>
                    <a:ea typeface="+mn-ea"/>
                    <a:cs typeface="+mn-cs"/>
                  </a:defRPr>
                </a:lvl9pPr>
              </a:lstStyle>
              <a:p>
                <a:pPr algn="ctr" rtl="0">
                  <a:defRPr/>
                </a:pPr>
                <a:endParaRPr lang="en-US" dirty="0" err="1" smtClean="0">
                  <a:solidFill>
                    <a:schemeClr val="tx2"/>
                  </a:solidFill>
                </a:endParaRPr>
              </a:p>
            </p:txBody>
          </p:sp>
          <p:grpSp>
            <p:nvGrpSpPr>
              <p:cNvPr id="101" name="Group 61"/>
              <p:cNvGrpSpPr>
                <a:grpSpLocks/>
              </p:cNvGrpSpPr>
              <p:nvPr/>
            </p:nvGrpSpPr>
            <p:grpSpPr bwMode="auto">
              <a:xfrm>
                <a:off x="1560737" y="5516378"/>
                <a:ext cx="336517" cy="336517"/>
                <a:chOff x="6804606" y="5706976"/>
                <a:chExt cx="357997" cy="357997"/>
              </a:xfrm>
            </p:grpSpPr>
            <p:sp>
              <p:nvSpPr>
                <p:cNvPr id="105" name="Oval 104"/>
                <p:cNvSpPr/>
                <p:nvPr/>
              </p:nvSpPr>
              <p:spPr>
                <a:xfrm>
                  <a:off x="6805233" y="5704318"/>
                  <a:ext cx="356742" cy="357233"/>
                </a:xfrm>
                <a:prstGeom prst="ellipse">
                  <a:avLst/>
                </a:prstGeom>
                <a:solidFill>
                  <a:schemeClr val="tx1">
                    <a:alpha val="30000"/>
                  </a:schemeClr>
                </a:solidFill>
                <a:ln w="6350">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tIns="0" anchor="ctr" anchorCtr="1"/>
                <a:lstStyle>
                  <a:defPPr>
                    <a:defRPr lang="he-IL"/>
                  </a:defPPr>
                  <a:lvl1pPr marL="0" algn="r" defTabSz="914400" rtl="1" eaLnBrk="1" latinLnBrk="0" hangingPunct="1">
                    <a:defRPr sz="1800" kern="1200">
                      <a:solidFill>
                        <a:schemeClr val="lt1"/>
                      </a:solidFill>
                      <a:latin typeface="+mn-lt"/>
                      <a:ea typeface="+mn-ea"/>
                      <a:cs typeface="+mn-cs"/>
                    </a:defRPr>
                  </a:lvl1pPr>
                  <a:lvl2pPr marL="457200" algn="r" defTabSz="914400" rtl="1" eaLnBrk="1" latinLnBrk="0" hangingPunct="1">
                    <a:defRPr sz="1800" kern="1200">
                      <a:solidFill>
                        <a:schemeClr val="lt1"/>
                      </a:solidFill>
                      <a:latin typeface="+mn-lt"/>
                      <a:ea typeface="+mn-ea"/>
                      <a:cs typeface="+mn-cs"/>
                    </a:defRPr>
                  </a:lvl2pPr>
                  <a:lvl3pPr marL="914400" algn="r" defTabSz="914400" rtl="1" eaLnBrk="1" latinLnBrk="0" hangingPunct="1">
                    <a:defRPr sz="1800" kern="1200">
                      <a:solidFill>
                        <a:schemeClr val="lt1"/>
                      </a:solidFill>
                      <a:latin typeface="+mn-lt"/>
                      <a:ea typeface="+mn-ea"/>
                      <a:cs typeface="+mn-cs"/>
                    </a:defRPr>
                  </a:lvl3pPr>
                  <a:lvl4pPr marL="1371600" algn="r" defTabSz="914400" rtl="1" eaLnBrk="1" latinLnBrk="0" hangingPunct="1">
                    <a:defRPr sz="1800" kern="1200">
                      <a:solidFill>
                        <a:schemeClr val="lt1"/>
                      </a:solidFill>
                      <a:latin typeface="+mn-lt"/>
                      <a:ea typeface="+mn-ea"/>
                      <a:cs typeface="+mn-cs"/>
                    </a:defRPr>
                  </a:lvl4pPr>
                  <a:lvl5pPr marL="1828800" algn="r" defTabSz="914400" rtl="1" eaLnBrk="1" latinLnBrk="0" hangingPunct="1">
                    <a:defRPr sz="1800" kern="1200">
                      <a:solidFill>
                        <a:schemeClr val="lt1"/>
                      </a:solidFill>
                      <a:latin typeface="+mn-lt"/>
                      <a:ea typeface="+mn-ea"/>
                      <a:cs typeface="+mn-cs"/>
                    </a:defRPr>
                  </a:lvl5pPr>
                  <a:lvl6pPr marL="2286000" algn="r" defTabSz="914400" rtl="1" eaLnBrk="1" latinLnBrk="0" hangingPunct="1">
                    <a:defRPr sz="1800" kern="1200">
                      <a:solidFill>
                        <a:schemeClr val="lt1"/>
                      </a:solidFill>
                      <a:latin typeface="+mn-lt"/>
                      <a:ea typeface="+mn-ea"/>
                      <a:cs typeface="+mn-cs"/>
                    </a:defRPr>
                  </a:lvl6pPr>
                  <a:lvl7pPr marL="2743200" algn="r" defTabSz="914400" rtl="1" eaLnBrk="1" latinLnBrk="0" hangingPunct="1">
                    <a:defRPr sz="1800" kern="1200">
                      <a:solidFill>
                        <a:schemeClr val="lt1"/>
                      </a:solidFill>
                      <a:latin typeface="+mn-lt"/>
                      <a:ea typeface="+mn-ea"/>
                      <a:cs typeface="+mn-cs"/>
                    </a:defRPr>
                  </a:lvl7pPr>
                  <a:lvl8pPr marL="3200400" algn="r" defTabSz="914400" rtl="1" eaLnBrk="1" latinLnBrk="0" hangingPunct="1">
                    <a:defRPr sz="1800" kern="1200">
                      <a:solidFill>
                        <a:schemeClr val="lt1"/>
                      </a:solidFill>
                      <a:latin typeface="+mn-lt"/>
                      <a:ea typeface="+mn-ea"/>
                      <a:cs typeface="+mn-cs"/>
                    </a:defRPr>
                  </a:lvl8pPr>
                  <a:lvl9pPr marL="3657600" algn="r" defTabSz="914400" rtl="1" eaLnBrk="1" latinLnBrk="0" hangingPunct="1">
                    <a:defRPr sz="1800" kern="1200">
                      <a:solidFill>
                        <a:schemeClr val="lt1"/>
                      </a:solidFill>
                      <a:latin typeface="+mn-lt"/>
                      <a:ea typeface="+mn-ea"/>
                      <a:cs typeface="+mn-cs"/>
                    </a:defRPr>
                  </a:lvl9pPr>
                </a:lstStyle>
                <a:p>
                  <a:pPr algn="ctr" rtl="0">
                    <a:defRPr/>
                  </a:pPr>
                  <a:endParaRPr lang="en-US" dirty="0" err="1" smtClean="0">
                    <a:solidFill>
                      <a:schemeClr val="tx2"/>
                    </a:solidFill>
                  </a:endParaRPr>
                </a:p>
              </p:txBody>
            </p:sp>
            <p:sp>
              <p:nvSpPr>
                <p:cNvPr id="106" name="Rounded Rectangle 105"/>
                <p:cNvSpPr/>
                <p:nvPr/>
              </p:nvSpPr>
              <p:spPr>
                <a:xfrm>
                  <a:off x="6924147" y="5815955"/>
                  <a:ext cx="118914" cy="133962"/>
                </a:xfrm>
                <a:prstGeom prst="roundRect">
                  <a:avLst/>
                </a:prstGeom>
                <a:solidFill>
                  <a:schemeClr val="tx1">
                    <a:alpha val="30000"/>
                  </a:schemeClr>
                </a:solidFill>
                <a:ln w="6350">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tIns="0" anchor="ctr" anchorCtr="1"/>
                <a:lstStyle>
                  <a:defPPr>
                    <a:defRPr lang="he-IL"/>
                  </a:defPPr>
                  <a:lvl1pPr marL="0" algn="r" defTabSz="914400" rtl="1" eaLnBrk="1" latinLnBrk="0" hangingPunct="1">
                    <a:defRPr sz="1800" kern="1200">
                      <a:solidFill>
                        <a:schemeClr val="lt1"/>
                      </a:solidFill>
                      <a:latin typeface="+mn-lt"/>
                      <a:ea typeface="+mn-ea"/>
                      <a:cs typeface="+mn-cs"/>
                    </a:defRPr>
                  </a:lvl1pPr>
                  <a:lvl2pPr marL="457200" algn="r" defTabSz="914400" rtl="1" eaLnBrk="1" latinLnBrk="0" hangingPunct="1">
                    <a:defRPr sz="1800" kern="1200">
                      <a:solidFill>
                        <a:schemeClr val="lt1"/>
                      </a:solidFill>
                      <a:latin typeface="+mn-lt"/>
                      <a:ea typeface="+mn-ea"/>
                      <a:cs typeface="+mn-cs"/>
                    </a:defRPr>
                  </a:lvl2pPr>
                  <a:lvl3pPr marL="914400" algn="r" defTabSz="914400" rtl="1" eaLnBrk="1" latinLnBrk="0" hangingPunct="1">
                    <a:defRPr sz="1800" kern="1200">
                      <a:solidFill>
                        <a:schemeClr val="lt1"/>
                      </a:solidFill>
                      <a:latin typeface="+mn-lt"/>
                      <a:ea typeface="+mn-ea"/>
                      <a:cs typeface="+mn-cs"/>
                    </a:defRPr>
                  </a:lvl3pPr>
                  <a:lvl4pPr marL="1371600" algn="r" defTabSz="914400" rtl="1" eaLnBrk="1" latinLnBrk="0" hangingPunct="1">
                    <a:defRPr sz="1800" kern="1200">
                      <a:solidFill>
                        <a:schemeClr val="lt1"/>
                      </a:solidFill>
                      <a:latin typeface="+mn-lt"/>
                      <a:ea typeface="+mn-ea"/>
                      <a:cs typeface="+mn-cs"/>
                    </a:defRPr>
                  </a:lvl4pPr>
                  <a:lvl5pPr marL="1828800" algn="r" defTabSz="914400" rtl="1" eaLnBrk="1" latinLnBrk="0" hangingPunct="1">
                    <a:defRPr sz="1800" kern="1200">
                      <a:solidFill>
                        <a:schemeClr val="lt1"/>
                      </a:solidFill>
                      <a:latin typeface="+mn-lt"/>
                      <a:ea typeface="+mn-ea"/>
                      <a:cs typeface="+mn-cs"/>
                    </a:defRPr>
                  </a:lvl5pPr>
                  <a:lvl6pPr marL="2286000" algn="r" defTabSz="914400" rtl="1" eaLnBrk="1" latinLnBrk="0" hangingPunct="1">
                    <a:defRPr sz="1800" kern="1200">
                      <a:solidFill>
                        <a:schemeClr val="lt1"/>
                      </a:solidFill>
                      <a:latin typeface="+mn-lt"/>
                      <a:ea typeface="+mn-ea"/>
                      <a:cs typeface="+mn-cs"/>
                    </a:defRPr>
                  </a:lvl6pPr>
                  <a:lvl7pPr marL="2743200" algn="r" defTabSz="914400" rtl="1" eaLnBrk="1" latinLnBrk="0" hangingPunct="1">
                    <a:defRPr sz="1800" kern="1200">
                      <a:solidFill>
                        <a:schemeClr val="lt1"/>
                      </a:solidFill>
                      <a:latin typeface="+mn-lt"/>
                      <a:ea typeface="+mn-ea"/>
                      <a:cs typeface="+mn-cs"/>
                    </a:defRPr>
                  </a:lvl7pPr>
                  <a:lvl8pPr marL="3200400" algn="r" defTabSz="914400" rtl="1" eaLnBrk="1" latinLnBrk="0" hangingPunct="1">
                    <a:defRPr sz="1800" kern="1200">
                      <a:solidFill>
                        <a:schemeClr val="lt1"/>
                      </a:solidFill>
                      <a:latin typeface="+mn-lt"/>
                      <a:ea typeface="+mn-ea"/>
                      <a:cs typeface="+mn-cs"/>
                    </a:defRPr>
                  </a:lvl8pPr>
                  <a:lvl9pPr marL="3657600" algn="r" defTabSz="914400" rtl="1" eaLnBrk="1" latinLnBrk="0" hangingPunct="1">
                    <a:defRPr sz="1800" kern="1200">
                      <a:solidFill>
                        <a:schemeClr val="lt1"/>
                      </a:solidFill>
                      <a:latin typeface="+mn-lt"/>
                      <a:ea typeface="+mn-ea"/>
                      <a:cs typeface="+mn-cs"/>
                    </a:defRPr>
                  </a:lvl9pPr>
                </a:lstStyle>
                <a:p>
                  <a:pPr algn="ctr" rtl="0">
                    <a:defRPr/>
                  </a:pPr>
                  <a:endParaRPr lang="en-US" dirty="0" smtClean="0">
                    <a:solidFill>
                      <a:schemeClr val="tx2"/>
                    </a:solidFill>
                  </a:endParaRPr>
                </a:p>
              </p:txBody>
            </p:sp>
          </p:grpSp>
          <p:sp>
            <p:nvSpPr>
              <p:cNvPr id="102" name="Rounded Rectangle 7"/>
              <p:cNvSpPr/>
              <p:nvPr/>
            </p:nvSpPr>
            <p:spPr>
              <a:xfrm>
                <a:off x="1414620" y="1596248"/>
                <a:ext cx="628756" cy="41975"/>
              </a:xfrm>
              <a:prstGeom prst="roundRect">
                <a:avLst>
                  <a:gd name="adj" fmla="val 50000"/>
                </a:avLst>
              </a:prstGeom>
              <a:solidFill>
                <a:schemeClr val="tx1">
                  <a:alpha val="40000"/>
                </a:schemeClr>
              </a:solidFill>
              <a:ln w="6350">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tIns="0" anchor="ctr" anchorCtr="1"/>
              <a:lstStyle>
                <a:defPPr>
                  <a:defRPr lang="he-IL"/>
                </a:defPPr>
                <a:lvl1pPr marL="0" algn="r" defTabSz="914400" rtl="1" eaLnBrk="1" latinLnBrk="0" hangingPunct="1">
                  <a:defRPr sz="1800" kern="1200">
                    <a:solidFill>
                      <a:schemeClr val="lt1"/>
                    </a:solidFill>
                    <a:latin typeface="+mn-lt"/>
                    <a:ea typeface="+mn-ea"/>
                    <a:cs typeface="+mn-cs"/>
                  </a:defRPr>
                </a:lvl1pPr>
                <a:lvl2pPr marL="457200" algn="r" defTabSz="914400" rtl="1" eaLnBrk="1" latinLnBrk="0" hangingPunct="1">
                  <a:defRPr sz="1800" kern="1200">
                    <a:solidFill>
                      <a:schemeClr val="lt1"/>
                    </a:solidFill>
                    <a:latin typeface="+mn-lt"/>
                    <a:ea typeface="+mn-ea"/>
                    <a:cs typeface="+mn-cs"/>
                  </a:defRPr>
                </a:lvl2pPr>
                <a:lvl3pPr marL="914400" algn="r" defTabSz="914400" rtl="1" eaLnBrk="1" latinLnBrk="0" hangingPunct="1">
                  <a:defRPr sz="1800" kern="1200">
                    <a:solidFill>
                      <a:schemeClr val="lt1"/>
                    </a:solidFill>
                    <a:latin typeface="+mn-lt"/>
                    <a:ea typeface="+mn-ea"/>
                    <a:cs typeface="+mn-cs"/>
                  </a:defRPr>
                </a:lvl3pPr>
                <a:lvl4pPr marL="1371600" algn="r" defTabSz="914400" rtl="1" eaLnBrk="1" latinLnBrk="0" hangingPunct="1">
                  <a:defRPr sz="1800" kern="1200">
                    <a:solidFill>
                      <a:schemeClr val="lt1"/>
                    </a:solidFill>
                    <a:latin typeface="+mn-lt"/>
                    <a:ea typeface="+mn-ea"/>
                    <a:cs typeface="+mn-cs"/>
                  </a:defRPr>
                </a:lvl4pPr>
                <a:lvl5pPr marL="1828800" algn="r" defTabSz="914400" rtl="1" eaLnBrk="1" latinLnBrk="0" hangingPunct="1">
                  <a:defRPr sz="1800" kern="1200">
                    <a:solidFill>
                      <a:schemeClr val="lt1"/>
                    </a:solidFill>
                    <a:latin typeface="+mn-lt"/>
                    <a:ea typeface="+mn-ea"/>
                    <a:cs typeface="+mn-cs"/>
                  </a:defRPr>
                </a:lvl5pPr>
                <a:lvl6pPr marL="2286000" algn="r" defTabSz="914400" rtl="1" eaLnBrk="1" latinLnBrk="0" hangingPunct="1">
                  <a:defRPr sz="1800" kern="1200">
                    <a:solidFill>
                      <a:schemeClr val="lt1"/>
                    </a:solidFill>
                    <a:latin typeface="+mn-lt"/>
                    <a:ea typeface="+mn-ea"/>
                    <a:cs typeface="+mn-cs"/>
                  </a:defRPr>
                </a:lvl6pPr>
                <a:lvl7pPr marL="2743200" algn="r" defTabSz="914400" rtl="1" eaLnBrk="1" latinLnBrk="0" hangingPunct="1">
                  <a:defRPr sz="1800" kern="1200">
                    <a:solidFill>
                      <a:schemeClr val="lt1"/>
                    </a:solidFill>
                    <a:latin typeface="+mn-lt"/>
                    <a:ea typeface="+mn-ea"/>
                    <a:cs typeface="+mn-cs"/>
                  </a:defRPr>
                </a:lvl7pPr>
                <a:lvl8pPr marL="3200400" algn="r" defTabSz="914400" rtl="1" eaLnBrk="1" latinLnBrk="0" hangingPunct="1">
                  <a:defRPr sz="1800" kern="1200">
                    <a:solidFill>
                      <a:schemeClr val="lt1"/>
                    </a:solidFill>
                    <a:latin typeface="+mn-lt"/>
                    <a:ea typeface="+mn-ea"/>
                    <a:cs typeface="+mn-cs"/>
                  </a:defRPr>
                </a:lvl8pPr>
                <a:lvl9pPr marL="3657600" algn="r" defTabSz="914400" rtl="1" eaLnBrk="1" latinLnBrk="0" hangingPunct="1">
                  <a:defRPr sz="1800" kern="1200">
                    <a:solidFill>
                      <a:schemeClr val="lt1"/>
                    </a:solidFill>
                    <a:latin typeface="+mn-lt"/>
                    <a:ea typeface="+mn-ea"/>
                    <a:cs typeface="+mn-cs"/>
                  </a:defRPr>
                </a:lvl9pPr>
              </a:lstStyle>
              <a:p>
                <a:pPr algn="ctr" rtl="0">
                  <a:defRPr/>
                </a:pPr>
                <a:endParaRPr lang="en-US" sz="1100" dirty="0" err="1" smtClean="0">
                  <a:solidFill>
                    <a:schemeClr val="tx2"/>
                  </a:solidFill>
                </a:endParaRPr>
              </a:p>
            </p:txBody>
          </p:sp>
          <p:sp>
            <p:nvSpPr>
              <p:cNvPr id="103" name="Rectangle 102"/>
              <p:cNvSpPr/>
              <p:nvPr/>
            </p:nvSpPr>
            <p:spPr>
              <a:xfrm>
                <a:off x="639152" y="1918054"/>
                <a:ext cx="2200648" cy="3497886"/>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tIns="0" anchor="ctr" anchorCtr="1"/>
              <a:lstStyle>
                <a:defPPr>
                  <a:defRPr lang="he-IL"/>
                </a:defPPr>
                <a:lvl1pPr marL="0" algn="r" defTabSz="914400" rtl="1" eaLnBrk="1" latinLnBrk="0" hangingPunct="1">
                  <a:defRPr sz="1800" kern="1200">
                    <a:solidFill>
                      <a:schemeClr val="lt1"/>
                    </a:solidFill>
                    <a:latin typeface="+mn-lt"/>
                    <a:ea typeface="+mn-ea"/>
                    <a:cs typeface="+mn-cs"/>
                  </a:defRPr>
                </a:lvl1pPr>
                <a:lvl2pPr marL="457200" algn="r" defTabSz="914400" rtl="1" eaLnBrk="1" latinLnBrk="0" hangingPunct="1">
                  <a:defRPr sz="1800" kern="1200">
                    <a:solidFill>
                      <a:schemeClr val="lt1"/>
                    </a:solidFill>
                    <a:latin typeface="+mn-lt"/>
                    <a:ea typeface="+mn-ea"/>
                    <a:cs typeface="+mn-cs"/>
                  </a:defRPr>
                </a:lvl2pPr>
                <a:lvl3pPr marL="914400" algn="r" defTabSz="914400" rtl="1" eaLnBrk="1" latinLnBrk="0" hangingPunct="1">
                  <a:defRPr sz="1800" kern="1200">
                    <a:solidFill>
                      <a:schemeClr val="lt1"/>
                    </a:solidFill>
                    <a:latin typeface="+mn-lt"/>
                    <a:ea typeface="+mn-ea"/>
                    <a:cs typeface="+mn-cs"/>
                  </a:defRPr>
                </a:lvl3pPr>
                <a:lvl4pPr marL="1371600" algn="r" defTabSz="914400" rtl="1" eaLnBrk="1" latinLnBrk="0" hangingPunct="1">
                  <a:defRPr sz="1800" kern="1200">
                    <a:solidFill>
                      <a:schemeClr val="lt1"/>
                    </a:solidFill>
                    <a:latin typeface="+mn-lt"/>
                    <a:ea typeface="+mn-ea"/>
                    <a:cs typeface="+mn-cs"/>
                  </a:defRPr>
                </a:lvl4pPr>
                <a:lvl5pPr marL="1828800" algn="r" defTabSz="914400" rtl="1" eaLnBrk="1" latinLnBrk="0" hangingPunct="1">
                  <a:defRPr sz="1800" kern="1200">
                    <a:solidFill>
                      <a:schemeClr val="lt1"/>
                    </a:solidFill>
                    <a:latin typeface="+mn-lt"/>
                    <a:ea typeface="+mn-ea"/>
                    <a:cs typeface="+mn-cs"/>
                  </a:defRPr>
                </a:lvl5pPr>
                <a:lvl6pPr marL="2286000" algn="r" defTabSz="914400" rtl="1" eaLnBrk="1" latinLnBrk="0" hangingPunct="1">
                  <a:defRPr sz="1800" kern="1200">
                    <a:solidFill>
                      <a:schemeClr val="lt1"/>
                    </a:solidFill>
                    <a:latin typeface="+mn-lt"/>
                    <a:ea typeface="+mn-ea"/>
                    <a:cs typeface="+mn-cs"/>
                  </a:defRPr>
                </a:lvl6pPr>
                <a:lvl7pPr marL="2743200" algn="r" defTabSz="914400" rtl="1" eaLnBrk="1" latinLnBrk="0" hangingPunct="1">
                  <a:defRPr sz="1800" kern="1200">
                    <a:solidFill>
                      <a:schemeClr val="lt1"/>
                    </a:solidFill>
                    <a:latin typeface="+mn-lt"/>
                    <a:ea typeface="+mn-ea"/>
                    <a:cs typeface="+mn-cs"/>
                  </a:defRPr>
                </a:lvl7pPr>
                <a:lvl8pPr marL="3200400" algn="r" defTabSz="914400" rtl="1" eaLnBrk="1" latinLnBrk="0" hangingPunct="1">
                  <a:defRPr sz="1800" kern="1200">
                    <a:solidFill>
                      <a:schemeClr val="lt1"/>
                    </a:solidFill>
                    <a:latin typeface="+mn-lt"/>
                    <a:ea typeface="+mn-ea"/>
                    <a:cs typeface="+mn-cs"/>
                  </a:defRPr>
                </a:lvl8pPr>
                <a:lvl9pPr marL="3657600" algn="r" defTabSz="914400" rtl="1" eaLnBrk="1" latinLnBrk="0" hangingPunct="1">
                  <a:defRPr sz="1800" kern="1200">
                    <a:solidFill>
                      <a:schemeClr val="lt1"/>
                    </a:solidFill>
                    <a:latin typeface="+mn-lt"/>
                    <a:ea typeface="+mn-ea"/>
                    <a:cs typeface="+mn-cs"/>
                  </a:defRPr>
                </a:lvl9pPr>
              </a:lstStyle>
              <a:p>
                <a:pPr algn="ctr" rtl="0">
                  <a:defRPr/>
                </a:pPr>
                <a:endParaRPr lang="en-US" sz="1100" dirty="0" err="1" smtClean="0">
                  <a:solidFill>
                    <a:schemeClr val="tx2"/>
                  </a:solidFill>
                </a:endParaRPr>
              </a:p>
            </p:txBody>
          </p:sp>
          <p:sp>
            <p:nvSpPr>
              <p:cNvPr id="104" name="Rounded Rectangle 103"/>
              <p:cNvSpPr/>
              <p:nvPr/>
            </p:nvSpPr>
            <p:spPr>
              <a:xfrm>
                <a:off x="1316814" y="1596248"/>
                <a:ext cx="41917" cy="41975"/>
              </a:xfrm>
              <a:prstGeom prst="roundRect">
                <a:avLst>
                  <a:gd name="adj" fmla="val 50000"/>
                </a:avLst>
              </a:prstGeom>
              <a:solidFill>
                <a:schemeClr val="tx1">
                  <a:alpha val="40000"/>
                </a:schemeClr>
              </a:solidFill>
              <a:ln w="6350">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tIns="0" anchor="ctr" anchorCtr="1"/>
              <a:lstStyle>
                <a:defPPr>
                  <a:defRPr lang="he-IL"/>
                </a:defPPr>
                <a:lvl1pPr marL="0" algn="r" defTabSz="914400" rtl="1" eaLnBrk="1" latinLnBrk="0" hangingPunct="1">
                  <a:defRPr sz="1800" kern="1200">
                    <a:solidFill>
                      <a:schemeClr val="lt1"/>
                    </a:solidFill>
                    <a:latin typeface="+mn-lt"/>
                    <a:ea typeface="+mn-ea"/>
                    <a:cs typeface="+mn-cs"/>
                  </a:defRPr>
                </a:lvl1pPr>
                <a:lvl2pPr marL="457200" algn="r" defTabSz="914400" rtl="1" eaLnBrk="1" latinLnBrk="0" hangingPunct="1">
                  <a:defRPr sz="1800" kern="1200">
                    <a:solidFill>
                      <a:schemeClr val="lt1"/>
                    </a:solidFill>
                    <a:latin typeface="+mn-lt"/>
                    <a:ea typeface="+mn-ea"/>
                    <a:cs typeface="+mn-cs"/>
                  </a:defRPr>
                </a:lvl2pPr>
                <a:lvl3pPr marL="914400" algn="r" defTabSz="914400" rtl="1" eaLnBrk="1" latinLnBrk="0" hangingPunct="1">
                  <a:defRPr sz="1800" kern="1200">
                    <a:solidFill>
                      <a:schemeClr val="lt1"/>
                    </a:solidFill>
                    <a:latin typeface="+mn-lt"/>
                    <a:ea typeface="+mn-ea"/>
                    <a:cs typeface="+mn-cs"/>
                  </a:defRPr>
                </a:lvl3pPr>
                <a:lvl4pPr marL="1371600" algn="r" defTabSz="914400" rtl="1" eaLnBrk="1" latinLnBrk="0" hangingPunct="1">
                  <a:defRPr sz="1800" kern="1200">
                    <a:solidFill>
                      <a:schemeClr val="lt1"/>
                    </a:solidFill>
                    <a:latin typeface="+mn-lt"/>
                    <a:ea typeface="+mn-ea"/>
                    <a:cs typeface="+mn-cs"/>
                  </a:defRPr>
                </a:lvl4pPr>
                <a:lvl5pPr marL="1828800" algn="r" defTabSz="914400" rtl="1" eaLnBrk="1" latinLnBrk="0" hangingPunct="1">
                  <a:defRPr sz="1800" kern="1200">
                    <a:solidFill>
                      <a:schemeClr val="lt1"/>
                    </a:solidFill>
                    <a:latin typeface="+mn-lt"/>
                    <a:ea typeface="+mn-ea"/>
                    <a:cs typeface="+mn-cs"/>
                  </a:defRPr>
                </a:lvl5pPr>
                <a:lvl6pPr marL="2286000" algn="r" defTabSz="914400" rtl="1" eaLnBrk="1" latinLnBrk="0" hangingPunct="1">
                  <a:defRPr sz="1800" kern="1200">
                    <a:solidFill>
                      <a:schemeClr val="lt1"/>
                    </a:solidFill>
                    <a:latin typeface="+mn-lt"/>
                    <a:ea typeface="+mn-ea"/>
                    <a:cs typeface="+mn-cs"/>
                  </a:defRPr>
                </a:lvl6pPr>
                <a:lvl7pPr marL="2743200" algn="r" defTabSz="914400" rtl="1" eaLnBrk="1" latinLnBrk="0" hangingPunct="1">
                  <a:defRPr sz="1800" kern="1200">
                    <a:solidFill>
                      <a:schemeClr val="lt1"/>
                    </a:solidFill>
                    <a:latin typeface="+mn-lt"/>
                    <a:ea typeface="+mn-ea"/>
                    <a:cs typeface="+mn-cs"/>
                  </a:defRPr>
                </a:lvl7pPr>
                <a:lvl8pPr marL="3200400" algn="r" defTabSz="914400" rtl="1" eaLnBrk="1" latinLnBrk="0" hangingPunct="1">
                  <a:defRPr sz="1800" kern="1200">
                    <a:solidFill>
                      <a:schemeClr val="lt1"/>
                    </a:solidFill>
                    <a:latin typeface="+mn-lt"/>
                    <a:ea typeface="+mn-ea"/>
                    <a:cs typeface="+mn-cs"/>
                  </a:defRPr>
                </a:lvl8pPr>
                <a:lvl9pPr marL="3657600" algn="r" defTabSz="914400" rtl="1" eaLnBrk="1" latinLnBrk="0" hangingPunct="1">
                  <a:defRPr sz="1800" kern="1200">
                    <a:solidFill>
                      <a:schemeClr val="lt1"/>
                    </a:solidFill>
                    <a:latin typeface="+mn-lt"/>
                    <a:ea typeface="+mn-ea"/>
                    <a:cs typeface="+mn-cs"/>
                  </a:defRPr>
                </a:lvl9pPr>
              </a:lstStyle>
              <a:p>
                <a:pPr algn="ctr" rtl="0">
                  <a:defRPr/>
                </a:pPr>
                <a:endParaRPr lang="en-US" sz="1100" dirty="0" err="1" smtClean="0">
                  <a:solidFill>
                    <a:schemeClr val="tx2"/>
                  </a:solidFill>
                </a:endParaRPr>
              </a:p>
            </p:txBody>
          </p:sp>
        </p:grpSp>
        <p:grpSp>
          <p:nvGrpSpPr>
            <p:cNvPr id="89" name="Group 48"/>
            <p:cNvGrpSpPr>
              <a:grpSpLocks noChangeAspect="1"/>
            </p:cNvGrpSpPr>
            <p:nvPr/>
          </p:nvGrpSpPr>
          <p:grpSpPr bwMode="auto">
            <a:xfrm>
              <a:off x="584207" y="1716095"/>
              <a:ext cx="327363" cy="335365"/>
              <a:chOff x="2536828" y="2163766"/>
              <a:chExt cx="604362" cy="619134"/>
            </a:xfrm>
          </p:grpSpPr>
          <p:sp>
            <p:nvSpPr>
              <p:cNvPr id="90" name="Rounded Rectangle 89"/>
              <p:cNvSpPr>
                <a:spLocks noChangeAspect="1"/>
              </p:cNvSpPr>
              <p:nvPr/>
            </p:nvSpPr>
            <p:spPr>
              <a:xfrm>
                <a:off x="2538704" y="2162631"/>
                <a:ext cx="601287" cy="621223"/>
              </a:xfrm>
              <a:prstGeom prst="roundRect">
                <a:avLst/>
              </a:prstGeom>
              <a:solidFill>
                <a:srgbClr val="194881"/>
              </a:solidFill>
              <a:ln w="19050">
                <a:noFill/>
              </a:ln>
            </p:spPr>
            <p:style>
              <a:lnRef idx="2">
                <a:schemeClr val="accent1">
                  <a:shade val="50000"/>
                </a:schemeClr>
              </a:lnRef>
              <a:fillRef idx="1">
                <a:schemeClr val="accent1"/>
              </a:fillRef>
              <a:effectRef idx="0">
                <a:schemeClr val="accent1"/>
              </a:effectRef>
              <a:fontRef idx="minor">
                <a:schemeClr val="lt1"/>
              </a:fontRef>
            </p:style>
            <p:txBody>
              <a:bodyPr tIns="0" anchor="ctr" anchorCtr="1"/>
              <a:lstStyle/>
              <a:p>
                <a:pPr algn="ctr">
                  <a:defRPr/>
                </a:pPr>
                <a:endParaRPr lang="en-US" sz="1000" dirty="0" err="1">
                  <a:solidFill>
                    <a:schemeClr val="tx2"/>
                  </a:solidFill>
                </a:endParaRPr>
              </a:p>
            </p:txBody>
          </p:sp>
          <p:grpSp>
            <p:nvGrpSpPr>
              <p:cNvPr id="91" name="Group 139"/>
              <p:cNvGrpSpPr>
                <a:grpSpLocks noChangeAspect="1"/>
              </p:cNvGrpSpPr>
              <p:nvPr/>
            </p:nvGrpSpPr>
            <p:grpSpPr bwMode="auto">
              <a:xfrm>
                <a:off x="2594389" y="2228405"/>
                <a:ext cx="489241" cy="489856"/>
                <a:chOff x="524973" y="1548015"/>
                <a:chExt cx="292609" cy="292976"/>
              </a:xfrm>
            </p:grpSpPr>
            <p:sp>
              <p:nvSpPr>
                <p:cNvPr id="92" name="Oval 91"/>
                <p:cNvSpPr>
                  <a:spLocks noChangeAspect="1"/>
                </p:cNvSpPr>
                <p:nvPr/>
              </p:nvSpPr>
              <p:spPr>
                <a:xfrm>
                  <a:off x="525919" y="1548688"/>
                  <a:ext cx="291122" cy="297236"/>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tIns="0" anchor="ctr" anchorCtr="1"/>
                <a:lstStyle/>
                <a:p>
                  <a:pPr algn="ctr">
                    <a:defRPr/>
                  </a:pPr>
                  <a:endParaRPr lang="en-US" sz="1200" dirty="0" err="1">
                    <a:solidFill>
                      <a:schemeClr val="tx2"/>
                    </a:solidFill>
                  </a:endParaRPr>
                </a:p>
              </p:txBody>
            </p:sp>
            <p:grpSp>
              <p:nvGrpSpPr>
                <p:cNvPr id="93" name="Group 20"/>
                <p:cNvGrpSpPr>
                  <a:grpSpLocks noChangeAspect="1"/>
                </p:cNvGrpSpPr>
                <p:nvPr/>
              </p:nvGrpSpPr>
              <p:grpSpPr bwMode="auto">
                <a:xfrm>
                  <a:off x="621053" y="1597687"/>
                  <a:ext cx="122094" cy="210634"/>
                  <a:chOff x="5450884" y="4616095"/>
                  <a:chExt cx="702935" cy="1212670"/>
                </a:xfrm>
              </p:grpSpPr>
              <p:sp>
                <p:nvSpPr>
                  <p:cNvPr id="94" name="Freeform 62"/>
                  <p:cNvSpPr>
                    <a:spLocks/>
                  </p:cNvSpPr>
                  <p:nvPr/>
                </p:nvSpPr>
                <p:spPr bwMode="auto">
                  <a:xfrm>
                    <a:off x="5450884" y="4616095"/>
                    <a:ext cx="357639" cy="842704"/>
                  </a:xfrm>
                  <a:custGeom>
                    <a:avLst/>
                    <a:gdLst>
                      <a:gd name="T0" fmla="*/ 2147483647 w 87"/>
                      <a:gd name="T1" fmla="*/ 2147483647 h 205"/>
                      <a:gd name="T2" fmla="*/ 2147483647 w 87"/>
                      <a:gd name="T3" fmla="*/ 2147483647 h 205"/>
                      <a:gd name="T4" fmla="*/ 2147483647 w 87"/>
                      <a:gd name="T5" fmla="*/ 2147483647 h 205"/>
                      <a:gd name="T6" fmla="*/ 2147483647 w 87"/>
                      <a:gd name="T7" fmla="*/ 2147483647 h 205"/>
                      <a:gd name="T8" fmla="*/ 2147483647 w 87"/>
                      <a:gd name="T9" fmla="*/ 2147483647 h 205"/>
                      <a:gd name="T10" fmla="*/ 2147483647 w 87"/>
                      <a:gd name="T11" fmla="*/ 2147483647 h 205"/>
                      <a:gd name="T12" fmla="*/ 2147483647 w 87"/>
                      <a:gd name="T13" fmla="*/ 2147483647 h 205"/>
                      <a:gd name="T14" fmla="*/ 2147483647 w 87"/>
                      <a:gd name="T15" fmla="*/ 2147483647 h 205"/>
                      <a:gd name="T16" fmla="*/ 2147483647 w 87"/>
                      <a:gd name="T17" fmla="*/ 2147483647 h 205"/>
                      <a:gd name="T18" fmla="*/ 2147483647 w 87"/>
                      <a:gd name="T19" fmla="*/ 2147483647 h 205"/>
                      <a:gd name="T20" fmla="*/ 2147483647 w 87"/>
                      <a:gd name="T21" fmla="*/ 2147483647 h 205"/>
                      <a:gd name="T22" fmla="*/ 2147483647 w 87"/>
                      <a:gd name="T23" fmla="*/ 2147483647 h 205"/>
                      <a:gd name="T24" fmla="*/ 2147483647 w 87"/>
                      <a:gd name="T25" fmla="*/ 2147483647 h 205"/>
                      <a:gd name="T26" fmla="*/ 2147483647 w 87"/>
                      <a:gd name="T27" fmla="*/ 2147483647 h 205"/>
                      <a:gd name="T28" fmla="*/ 2147483647 w 87"/>
                      <a:gd name="T29" fmla="*/ 2147483647 h 205"/>
                      <a:gd name="T30" fmla="*/ 2147483647 w 87"/>
                      <a:gd name="T31" fmla="*/ 2147483647 h 205"/>
                      <a:gd name="T32" fmla="*/ 2147483647 w 87"/>
                      <a:gd name="T33" fmla="*/ 2147483647 h 205"/>
                      <a:gd name="T34" fmla="*/ 2147483647 w 87"/>
                      <a:gd name="T35" fmla="*/ 2147483647 h 205"/>
                      <a:gd name="T36" fmla="*/ 2147483647 w 87"/>
                      <a:gd name="T37" fmla="*/ 2147483647 h 205"/>
                      <a:gd name="T38" fmla="*/ 2147483647 w 87"/>
                      <a:gd name="T39" fmla="*/ 2147483647 h 205"/>
                      <a:gd name="T40" fmla="*/ 2147483647 w 87"/>
                      <a:gd name="T41" fmla="*/ 2147483647 h 205"/>
                      <a:gd name="T42" fmla="*/ 2147483647 w 87"/>
                      <a:gd name="T43" fmla="*/ 2147483647 h 205"/>
                      <a:gd name="T44" fmla="*/ 2147483647 w 87"/>
                      <a:gd name="T45" fmla="*/ 2147483647 h 205"/>
                      <a:gd name="T46" fmla="*/ 2147483647 w 87"/>
                      <a:gd name="T47" fmla="*/ 2147483647 h 205"/>
                      <a:gd name="T48" fmla="*/ 2147483647 w 87"/>
                      <a:gd name="T49" fmla="*/ 2147483647 h 205"/>
                      <a:gd name="T50" fmla="*/ 2147483647 w 87"/>
                      <a:gd name="T51" fmla="*/ 2147483647 h 205"/>
                      <a:gd name="T52" fmla="*/ 0 w 87"/>
                      <a:gd name="T53" fmla="*/ 2147483647 h 205"/>
                      <a:gd name="T54" fmla="*/ 2147483647 w 87"/>
                      <a:gd name="T55" fmla="*/ 2147483647 h 205"/>
                      <a:gd name="T56" fmla="*/ 2147483647 w 87"/>
                      <a:gd name="T57" fmla="*/ 2147483647 h 205"/>
                      <a:gd name="T58" fmla="*/ 2147483647 w 87"/>
                      <a:gd name="T59" fmla="*/ 2147483647 h 205"/>
                      <a:gd name="T60" fmla="*/ 2147483647 w 87"/>
                      <a:gd name="T61" fmla="*/ 2147483647 h 205"/>
                      <a:gd name="T62" fmla="*/ 2147483647 w 87"/>
                      <a:gd name="T63" fmla="*/ 2147483647 h 205"/>
                      <a:gd name="T64" fmla="*/ 2147483647 w 87"/>
                      <a:gd name="T65" fmla="*/ 2147483647 h 205"/>
                      <a:gd name="T66" fmla="*/ 2147483647 w 87"/>
                      <a:gd name="T67" fmla="*/ 2147483647 h 205"/>
                      <a:gd name="T68" fmla="*/ 2147483647 w 87"/>
                      <a:gd name="T69" fmla="*/ 2147483647 h 205"/>
                      <a:gd name="T70" fmla="*/ 2147483647 w 87"/>
                      <a:gd name="T71" fmla="*/ 2147483647 h 205"/>
                      <a:gd name="T72" fmla="*/ 2147483647 w 87"/>
                      <a:gd name="T73" fmla="*/ 0 h 205"/>
                      <a:gd name="T74" fmla="*/ 2147483647 w 87"/>
                      <a:gd name="T75" fmla="*/ 2147483647 h 205"/>
                      <a:gd name="T76" fmla="*/ 2147483647 w 87"/>
                      <a:gd name="T77" fmla="*/ 2147483647 h 205"/>
                      <a:gd name="T78" fmla="*/ 2147483647 w 87"/>
                      <a:gd name="T79" fmla="*/ 2147483647 h 20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87"/>
                      <a:gd name="T121" fmla="*/ 0 h 205"/>
                      <a:gd name="T122" fmla="*/ 87 w 87"/>
                      <a:gd name="T123" fmla="*/ 205 h 20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87" h="205">
                        <a:moveTo>
                          <a:pt x="87" y="6"/>
                        </a:moveTo>
                        <a:lnTo>
                          <a:pt x="86" y="14"/>
                        </a:lnTo>
                        <a:lnTo>
                          <a:pt x="84" y="18"/>
                        </a:lnTo>
                        <a:lnTo>
                          <a:pt x="83" y="19"/>
                        </a:lnTo>
                        <a:lnTo>
                          <a:pt x="81" y="19"/>
                        </a:lnTo>
                        <a:lnTo>
                          <a:pt x="77" y="19"/>
                        </a:lnTo>
                        <a:lnTo>
                          <a:pt x="72" y="20"/>
                        </a:lnTo>
                        <a:lnTo>
                          <a:pt x="67" y="23"/>
                        </a:lnTo>
                        <a:lnTo>
                          <a:pt x="63" y="25"/>
                        </a:lnTo>
                        <a:lnTo>
                          <a:pt x="59" y="28"/>
                        </a:lnTo>
                        <a:lnTo>
                          <a:pt x="55" y="32"/>
                        </a:lnTo>
                        <a:lnTo>
                          <a:pt x="51" y="36"/>
                        </a:lnTo>
                        <a:lnTo>
                          <a:pt x="48" y="40"/>
                        </a:lnTo>
                        <a:lnTo>
                          <a:pt x="42" y="51"/>
                        </a:lnTo>
                        <a:lnTo>
                          <a:pt x="39" y="57"/>
                        </a:lnTo>
                        <a:lnTo>
                          <a:pt x="36" y="63"/>
                        </a:lnTo>
                        <a:lnTo>
                          <a:pt x="31" y="77"/>
                        </a:lnTo>
                        <a:lnTo>
                          <a:pt x="27" y="91"/>
                        </a:lnTo>
                        <a:lnTo>
                          <a:pt x="24" y="104"/>
                        </a:lnTo>
                        <a:lnTo>
                          <a:pt x="21" y="118"/>
                        </a:lnTo>
                        <a:lnTo>
                          <a:pt x="20" y="131"/>
                        </a:lnTo>
                        <a:lnTo>
                          <a:pt x="20" y="143"/>
                        </a:lnTo>
                        <a:lnTo>
                          <a:pt x="20" y="149"/>
                        </a:lnTo>
                        <a:lnTo>
                          <a:pt x="20" y="154"/>
                        </a:lnTo>
                        <a:lnTo>
                          <a:pt x="22" y="163"/>
                        </a:lnTo>
                        <a:lnTo>
                          <a:pt x="23" y="167"/>
                        </a:lnTo>
                        <a:lnTo>
                          <a:pt x="25" y="169"/>
                        </a:lnTo>
                        <a:lnTo>
                          <a:pt x="27" y="172"/>
                        </a:lnTo>
                        <a:lnTo>
                          <a:pt x="29" y="173"/>
                        </a:lnTo>
                        <a:lnTo>
                          <a:pt x="31" y="174"/>
                        </a:lnTo>
                        <a:lnTo>
                          <a:pt x="33" y="174"/>
                        </a:lnTo>
                        <a:lnTo>
                          <a:pt x="36" y="174"/>
                        </a:lnTo>
                        <a:lnTo>
                          <a:pt x="38" y="173"/>
                        </a:lnTo>
                        <a:lnTo>
                          <a:pt x="40" y="173"/>
                        </a:lnTo>
                        <a:lnTo>
                          <a:pt x="41" y="173"/>
                        </a:lnTo>
                        <a:lnTo>
                          <a:pt x="41" y="174"/>
                        </a:lnTo>
                        <a:lnTo>
                          <a:pt x="42" y="175"/>
                        </a:lnTo>
                        <a:lnTo>
                          <a:pt x="42" y="178"/>
                        </a:lnTo>
                        <a:lnTo>
                          <a:pt x="36" y="203"/>
                        </a:lnTo>
                        <a:lnTo>
                          <a:pt x="36" y="204"/>
                        </a:lnTo>
                        <a:lnTo>
                          <a:pt x="35" y="205"/>
                        </a:lnTo>
                        <a:lnTo>
                          <a:pt x="34" y="205"/>
                        </a:lnTo>
                        <a:lnTo>
                          <a:pt x="32" y="204"/>
                        </a:lnTo>
                        <a:lnTo>
                          <a:pt x="26" y="199"/>
                        </a:lnTo>
                        <a:lnTo>
                          <a:pt x="21" y="195"/>
                        </a:lnTo>
                        <a:lnTo>
                          <a:pt x="16" y="189"/>
                        </a:lnTo>
                        <a:lnTo>
                          <a:pt x="12" y="183"/>
                        </a:lnTo>
                        <a:lnTo>
                          <a:pt x="9" y="176"/>
                        </a:lnTo>
                        <a:lnTo>
                          <a:pt x="6" y="168"/>
                        </a:lnTo>
                        <a:lnTo>
                          <a:pt x="4" y="161"/>
                        </a:lnTo>
                        <a:lnTo>
                          <a:pt x="2" y="152"/>
                        </a:lnTo>
                        <a:lnTo>
                          <a:pt x="1" y="144"/>
                        </a:lnTo>
                        <a:lnTo>
                          <a:pt x="0" y="135"/>
                        </a:lnTo>
                        <a:lnTo>
                          <a:pt x="0" y="117"/>
                        </a:lnTo>
                        <a:lnTo>
                          <a:pt x="0" y="107"/>
                        </a:lnTo>
                        <a:lnTo>
                          <a:pt x="2" y="98"/>
                        </a:lnTo>
                        <a:lnTo>
                          <a:pt x="3" y="90"/>
                        </a:lnTo>
                        <a:lnTo>
                          <a:pt x="5" y="80"/>
                        </a:lnTo>
                        <a:lnTo>
                          <a:pt x="8" y="71"/>
                        </a:lnTo>
                        <a:lnTo>
                          <a:pt x="10" y="62"/>
                        </a:lnTo>
                        <a:lnTo>
                          <a:pt x="14" y="54"/>
                        </a:lnTo>
                        <a:lnTo>
                          <a:pt x="17" y="46"/>
                        </a:lnTo>
                        <a:lnTo>
                          <a:pt x="21" y="38"/>
                        </a:lnTo>
                        <a:lnTo>
                          <a:pt x="25" y="31"/>
                        </a:lnTo>
                        <a:lnTo>
                          <a:pt x="30" y="25"/>
                        </a:lnTo>
                        <a:lnTo>
                          <a:pt x="35" y="18"/>
                        </a:lnTo>
                        <a:lnTo>
                          <a:pt x="40" y="13"/>
                        </a:lnTo>
                        <a:lnTo>
                          <a:pt x="46" y="9"/>
                        </a:lnTo>
                        <a:lnTo>
                          <a:pt x="51" y="6"/>
                        </a:lnTo>
                        <a:lnTo>
                          <a:pt x="57" y="3"/>
                        </a:lnTo>
                        <a:lnTo>
                          <a:pt x="60" y="2"/>
                        </a:lnTo>
                        <a:lnTo>
                          <a:pt x="63" y="1"/>
                        </a:lnTo>
                        <a:lnTo>
                          <a:pt x="71" y="0"/>
                        </a:lnTo>
                        <a:lnTo>
                          <a:pt x="78" y="0"/>
                        </a:lnTo>
                        <a:lnTo>
                          <a:pt x="81" y="1"/>
                        </a:lnTo>
                        <a:lnTo>
                          <a:pt x="84" y="1"/>
                        </a:lnTo>
                        <a:lnTo>
                          <a:pt x="86" y="2"/>
                        </a:lnTo>
                        <a:lnTo>
                          <a:pt x="87" y="3"/>
                        </a:lnTo>
                        <a:lnTo>
                          <a:pt x="87" y="4"/>
                        </a:lnTo>
                        <a:lnTo>
                          <a:pt x="87" y="6"/>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5" name="Freeform 63"/>
                  <p:cNvSpPr>
                    <a:spLocks/>
                  </p:cNvSpPr>
                  <p:nvPr/>
                </p:nvSpPr>
                <p:spPr bwMode="auto">
                  <a:xfrm>
                    <a:off x="5857847" y="4722978"/>
                    <a:ext cx="119211" cy="197318"/>
                  </a:xfrm>
                  <a:custGeom>
                    <a:avLst/>
                    <a:gdLst>
                      <a:gd name="T0" fmla="*/ 2147483647 w 29"/>
                      <a:gd name="T1" fmla="*/ 2147483647 h 48"/>
                      <a:gd name="T2" fmla="*/ 2147483647 w 29"/>
                      <a:gd name="T3" fmla="*/ 2147483647 h 48"/>
                      <a:gd name="T4" fmla="*/ 2147483647 w 29"/>
                      <a:gd name="T5" fmla="*/ 2147483647 h 48"/>
                      <a:gd name="T6" fmla="*/ 2147483647 w 29"/>
                      <a:gd name="T7" fmla="*/ 2147483647 h 48"/>
                      <a:gd name="T8" fmla="*/ 2147483647 w 29"/>
                      <a:gd name="T9" fmla="*/ 0 h 48"/>
                      <a:gd name="T10" fmla="*/ 2147483647 w 29"/>
                      <a:gd name="T11" fmla="*/ 2147483647 h 48"/>
                      <a:gd name="T12" fmla="*/ 2147483647 w 29"/>
                      <a:gd name="T13" fmla="*/ 2147483647 h 48"/>
                      <a:gd name="T14" fmla="*/ 2147483647 w 29"/>
                      <a:gd name="T15" fmla="*/ 2147483647 h 48"/>
                      <a:gd name="T16" fmla="*/ 2147483647 w 29"/>
                      <a:gd name="T17" fmla="*/ 2147483647 h 48"/>
                      <a:gd name="T18" fmla="*/ 2147483647 w 29"/>
                      <a:gd name="T19" fmla="*/ 2147483647 h 48"/>
                      <a:gd name="T20" fmla="*/ 2147483647 w 29"/>
                      <a:gd name="T21" fmla="*/ 2147483647 h 48"/>
                      <a:gd name="T22" fmla="*/ 2147483647 w 29"/>
                      <a:gd name="T23" fmla="*/ 2147483647 h 48"/>
                      <a:gd name="T24" fmla="*/ 2147483647 w 29"/>
                      <a:gd name="T25" fmla="*/ 2147483647 h 48"/>
                      <a:gd name="T26" fmla="*/ 2147483647 w 29"/>
                      <a:gd name="T27" fmla="*/ 2147483647 h 48"/>
                      <a:gd name="T28" fmla="*/ 2147483647 w 29"/>
                      <a:gd name="T29" fmla="*/ 2147483647 h 48"/>
                      <a:gd name="T30" fmla="*/ 2147483647 w 29"/>
                      <a:gd name="T31" fmla="*/ 2147483647 h 48"/>
                      <a:gd name="T32" fmla="*/ 2147483647 w 29"/>
                      <a:gd name="T33" fmla="*/ 2147483647 h 48"/>
                      <a:gd name="T34" fmla="*/ 2147483647 w 29"/>
                      <a:gd name="T35" fmla="*/ 2147483647 h 48"/>
                      <a:gd name="T36" fmla="*/ 2147483647 w 29"/>
                      <a:gd name="T37" fmla="*/ 2147483647 h 48"/>
                      <a:gd name="T38" fmla="*/ 2147483647 w 29"/>
                      <a:gd name="T39" fmla="*/ 2147483647 h 48"/>
                      <a:gd name="T40" fmla="*/ 2147483647 w 29"/>
                      <a:gd name="T41" fmla="*/ 2147483647 h 48"/>
                      <a:gd name="T42" fmla="*/ 2147483647 w 29"/>
                      <a:gd name="T43" fmla="*/ 2147483647 h 48"/>
                      <a:gd name="T44" fmla="*/ 2147483647 w 29"/>
                      <a:gd name="T45" fmla="*/ 2147483647 h 48"/>
                      <a:gd name="T46" fmla="*/ 2147483647 w 29"/>
                      <a:gd name="T47" fmla="*/ 2147483647 h 48"/>
                      <a:gd name="T48" fmla="*/ 2147483647 w 29"/>
                      <a:gd name="T49" fmla="*/ 2147483647 h 48"/>
                      <a:gd name="T50" fmla="*/ 0 w 29"/>
                      <a:gd name="T51" fmla="*/ 2147483647 h 48"/>
                      <a:gd name="T52" fmla="*/ 0 w 29"/>
                      <a:gd name="T53" fmla="*/ 2147483647 h 48"/>
                      <a:gd name="T54" fmla="*/ 0 w 29"/>
                      <a:gd name="T55" fmla="*/ 2147483647 h 48"/>
                      <a:gd name="T56" fmla="*/ 2147483647 w 29"/>
                      <a:gd name="T57" fmla="*/ 2147483647 h 48"/>
                      <a:gd name="T58" fmla="*/ 2147483647 w 29"/>
                      <a:gd name="T59" fmla="*/ 2147483647 h 48"/>
                      <a:gd name="T60" fmla="*/ 2147483647 w 29"/>
                      <a:gd name="T61" fmla="*/ 2147483647 h 48"/>
                      <a:gd name="T62" fmla="*/ 2147483647 w 29"/>
                      <a:gd name="T63" fmla="*/ 2147483647 h 48"/>
                      <a:gd name="T64" fmla="*/ 2147483647 w 29"/>
                      <a:gd name="T65" fmla="*/ 2147483647 h 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
                      <a:gd name="T100" fmla="*/ 0 h 48"/>
                      <a:gd name="T101" fmla="*/ 29 w 29"/>
                      <a:gd name="T102" fmla="*/ 48 h 4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 h="48">
                        <a:moveTo>
                          <a:pt x="11" y="4"/>
                        </a:moveTo>
                        <a:lnTo>
                          <a:pt x="12" y="2"/>
                        </a:lnTo>
                        <a:lnTo>
                          <a:pt x="14" y="1"/>
                        </a:lnTo>
                        <a:lnTo>
                          <a:pt x="16" y="1"/>
                        </a:lnTo>
                        <a:lnTo>
                          <a:pt x="18" y="0"/>
                        </a:lnTo>
                        <a:lnTo>
                          <a:pt x="22" y="1"/>
                        </a:lnTo>
                        <a:lnTo>
                          <a:pt x="23" y="2"/>
                        </a:lnTo>
                        <a:lnTo>
                          <a:pt x="25" y="3"/>
                        </a:lnTo>
                        <a:lnTo>
                          <a:pt x="26" y="4"/>
                        </a:lnTo>
                        <a:lnTo>
                          <a:pt x="27" y="6"/>
                        </a:lnTo>
                        <a:lnTo>
                          <a:pt x="28" y="7"/>
                        </a:lnTo>
                        <a:lnTo>
                          <a:pt x="29" y="9"/>
                        </a:lnTo>
                        <a:lnTo>
                          <a:pt x="29" y="11"/>
                        </a:lnTo>
                        <a:lnTo>
                          <a:pt x="28" y="13"/>
                        </a:lnTo>
                        <a:lnTo>
                          <a:pt x="28" y="15"/>
                        </a:lnTo>
                        <a:lnTo>
                          <a:pt x="26" y="17"/>
                        </a:lnTo>
                        <a:lnTo>
                          <a:pt x="23" y="20"/>
                        </a:lnTo>
                        <a:lnTo>
                          <a:pt x="20" y="23"/>
                        </a:lnTo>
                        <a:lnTo>
                          <a:pt x="14" y="29"/>
                        </a:lnTo>
                        <a:lnTo>
                          <a:pt x="11" y="33"/>
                        </a:lnTo>
                        <a:lnTo>
                          <a:pt x="8" y="37"/>
                        </a:lnTo>
                        <a:lnTo>
                          <a:pt x="6" y="42"/>
                        </a:lnTo>
                        <a:lnTo>
                          <a:pt x="3" y="46"/>
                        </a:lnTo>
                        <a:lnTo>
                          <a:pt x="2" y="48"/>
                        </a:lnTo>
                        <a:lnTo>
                          <a:pt x="1" y="48"/>
                        </a:lnTo>
                        <a:lnTo>
                          <a:pt x="0" y="47"/>
                        </a:lnTo>
                        <a:lnTo>
                          <a:pt x="0" y="45"/>
                        </a:lnTo>
                        <a:lnTo>
                          <a:pt x="0" y="39"/>
                        </a:lnTo>
                        <a:lnTo>
                          <a:pt x="2" y="32"/>
                        </a:lnTo>
                        <a:lnTo>
                          <a:pt x="4" y="24"/>
                        </a:lnTo>
                        <a:lnTo>
                          <a:pt x="6" y="15"/>
                        </a:lnTo>
                        <a:lnTo>
                          <a:pt x="8" y="8"/>
                        </a:lnTo>
                        <a:lnTo>
                          <a:pt x="11"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6" name="Freeform 64"/>
                  <p:cNvSpPr>
                    <a:spLocks/>
                  </p:cNvSpPr>
                  <p:nvPr/>
                </p:nvSpPr>
                <p:spPr bwMode="auto">
                  <a:xfrm>
                    <a:off x="5952388" y="4838071"/>
                    <a:ext cx="197315" cy="123320"/>
                  </a:xfrm>
                  <a:custGeom>
                    <a:avLst/>
                    <a:gdLst>
                      <a:gd name="T0" fmla="*/ 2147483647 w 48"/>
                      <a:gd name="T1" fmla="*/ 2147483647 h 30"/>
                      <a:gd name="T2" fmla="*/ 2147483647 w 48"/>
                      <a:gd name="T3" fmla="*/ 0 h 30"/>
                      <a:gd name="T4" fmla="*/ 2147483647 w 48"/>
                      <a:gd name="T5" fmla="*/ 0 h 30"/>
                      <a:gd name="T6" fmla="*/ 2147483647 w 48"/>
                      <a:gd name="T7" fmla="*/ 2147483647 h 30"/>
                      <a:gd name="T8" fmla="*/ 2147483647 w 48"/>
                      <a:gd name="T9" fmla="*/ 2147483647 h 30"/>
                      <a:gd name="T10" fmla="*/ 2147483647 w 48"/>
                      <a:gd name="T11" fmla="*/ 2147483647 h 30"/>
                      <a:gd name="T12" fmla="*/ 2147483647 w 48"/>
                      <a:gd name="T13" fmla="*/ 2147483647 h 30"/>
                      <a:gd name="T14" fmla="*/ 2147483647 w 48"/>
                      <a:gd name="T15" fmla="*/ 2147483647 h 30"/>
                      <a:gd name="T16" fmla="*/ 2147483647 w 48"/>
                      <a:gd name="T17" fmla="*/ 2147483647 h 30"/>
                      <a:gd name="T18" fmla="*/ 2147483647 w 48"/>
                      <a:gd name="T19" fmla="*/ 2147483647 h 30"/>
                      <a:gd name="T20" fmla="*/ 2147483647 w 48"/>
                      <a:gd name="T21" fmla="*/ 2147483647 h 30"/>
                      <a:gd name="T22" fmla="*/ 2147483647 w 48"/>
                      <a:gd name="T23" fmla="*/ 2147483647 h 30"/>
                      <a:gd name="T24" fmla="*/ 2147483647 w 48"/>
                      <a:gd name="T25" fmla="*/ 2147483647 h 30"/>
                      <a:gd name="T26" fmla="*/ 2147483647 w 48"/>
                      <a:gd name="T27" fmla="*/ 2147483647 h 30"/>
                      <a:gd name="T28" fmla="*/ 2147483647 w 48"/>
                      <a:gd name="T29" fmla="*/ 2147483647 h 30"/>
                      <a:gd name="T30" fmla="*/ 2147483647 w 48"/>
                      <a:gd name="T31" fmla="*/ 2147483647 h 30"/>
                      <a:gd name="T32" fmla="*/ 2147483647 w 48"/>
                      <a:gd name="T33" fmla="*/ 2147483647 h 30"/>
                      <a:gd name="T34" fmla="*/ 2147483647 w 48"/>
                      <a:gd name="T35" fmla="*/ 2147483647 h 30"/>
                      <a:gd name="T36" fmla="*/ 2147483647 w 48"/>
                      <a:gd name="T37" fmla="*/ 2147483647 h 30"/>
                      <a:gd name="T38" fmla="*/ 2147483647 w 48"/>
                      <a:gd name="T39" fmla="*/ 2147483647 h 30"/>
                      <a:gd name="T40" fmla="*/ 2147483647 w 48"/>
                      <a:gd name="T41" fmla="*/ 2147483647 h 30"/>
                      <a:gd name="T42" fmla="*/ 2147483647 w 48"/>
                      <a:gd name="T43" fmla="*/ 2147483647 h 30"/>
                      <a:gd name="T44" fmla="*/ 2147483647 w 48"/>
                      <a:gd name="T45" fmla="*/ 2147483647 h 30"/>
                      <a:gd name="T46" fmla="*/ 2147483647 w 48"/>
                      <a:gd name="T47" fmla="*/ 2147483647 h 30"/>
                      <a:gd name="T48" fmla="*/ 2147483647 w 48"/>
                      <a:gd name="T49" fmla="*/ 2147483647 h 30"/>
                      <a:gd name="T50" fmla="*/ 2147483647 w 48"/>
                      <a:gd name="T51" fmla="*/ 2147483647 h 30"/>
                      <a:gd name="T52" fmla="*/ 0 w 48"/>
                      <a:gd name="T53" fmla="*/ 2147483647 h 30"/>
                      <a:gd name="T54" fmla="*/ 0 w 48"/>
                      <a:gd name="T55" fmla="*/ 2147483647 h 30"/>
                      <a:gd name="T56" fmla="*/ 0 w 48"/>
                      <a:gd name="T57" fmla="*/ 2147483647 h 30"/>
                      <a:gd name="T58" fmla="*/ 2147483647 w 48"/>
                      <a:gd name="T59" fmla="*/ 2147483647 h 30"/>
                      <a:gd name="T60" fmla="*/ 2147483647 w 48"/>
                      <a:gd name="T61" fmla="*/ 2147483647 h 30"/>
                      <a:gd name="T62" fmla="*/ 2147483647 w 48"/>
                      <a:gd name="T63" fmla="*/ 2147483647 h 30"/>
                      <a:gd name="T64" fmla="*/ 2147483647 w 48"/>
                      <a:gd name="T65" fmla="*/ 2147483647 h 30"/>
                      <a:gd name="T66" fmla="*/ 2147483647 w 48"/>
                      <a:gd name="T67" fmla="*/ 2147483647 h 30"/>
                      <a:gd name="T68" fmla="*/ 2147483647 w 48"/>
                      <a:gd name="T69" fmla="*/ 2147483647 h 30"/>
                      <a:gd name="T70" fmla="*/ 2147483647 w 48"/>
                      <a:gd name="T71" fmla="*/ 2147483647 h 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8"/>
                      <a:gd name="T109" fmla="*/ 0 h 30"/>
                      <a:gd name="T110" fmla="*/ 48 w 48"/>
                      <a:gd name="T111" fmla="*/ 30 h 3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8" h="30">
                        <a:moveTo>
                          <a:pt x="28" y="1"/>
                        </a:moveTo>
                        <a:lnTo>
                          <a:pt x="32" y="0"/>
                        </a:lnTo>
                        <a:lnTo>
                          <a:pt x="35" y="0"/>
                        </a:lnTo>
                        <a:lnTo>
                          <a:pt x="38" y="1"/>
                        </a:lnTo>
                        <a:lnTo>
                          <a:pt x="41" y="2"/>
                        </a:lnTo>
                        <a:lnTo>
                          <a:pt x="43" y="3"/>
                        </a:lnTo>
                        <a:lnTo>
                          <a:pt x="45" y="5"/>
                        </a:lnTo>
                        <a:lnTo>
                          <a:pt x="46" y="8"/>
                        </a:lnTo>
                        <a:lnTo>
                          <a:pt x="47" y="10"/>
                        </a:lnTo>
                        <a:lnTo>
                          <a:pt x="48" y="14"/>
                        </a:lnTo>
                        <a:lnTo>
                          <a:pt x="48" y="16"/>
                        </a:lnTo>
                        <a:lnTo>
                          <a:pt x="47" y="19"/>
                        </a:lnTo>
                        <a:lnTo>
                          <a:pt x="46" y="22"/>
                        </a:lnTo>
                        <a:lnTo>
                          <a:pt x="45" y="24"/>
                        </a:lnTo>
                        <a:lnTo>
                          <a:pt x="43" y="26"/>
                        </a:lnTo>
                        <a:lnTo>
                          <a:pt x="40" y="28"/>
                        </a:lnTo>
                        <a:lnTo>
                          <a:pt x="36" y="30"/>
                        </a:lnTo>
                        <a:lnTo>
                          <a:pt x="33" y="30"/>
                        </a:lnTo>
                        <a:lnTo>
                          <a:pt x="29" y="30"/>
                        </a:lnTo>
                        <a:lnTo>
                          <a:pt x="25" y="30"/>
                        </a:lnTo>
                        <a:lnTo>
                          <a:pt x="22" y="29"/>
                        </a:lnTo>
                        <a:lnTo>
                          <a:pt x="15" y="28"/>
                        </a:lnTo>
                        <a:lnTo>
                          <a:pt x="11" y="28"/>
                        </a:lnTo>
                        <a:lnTo>
                          <a:pt x="6" y="29"/>
                        </a:lnTo>
                        <a:lnTo>
                          <a:pt x="3" y="30"/>
                        </a:lnTo>
                        <a:lnTo>
                          <a:pt x="1" y="30"/>
                        </a:lnTo>
                        <a:lnTo>
                          <a:pt x="0" y="29"/>
                        </a:lnTo>
                        <a:lnTo>
                          <a:pt x="0" y="28"/>
                        </a:lnTo>
                        <a:lnTo>
                          <a:pt x="0" y="26"/>
                        </a:lnTo>
                        <a:lnTo>
                          <a:pt x="2" y="24"/>
                        </a:lnTo>
                        <a:lnTo>
                          <a:pt x="6" y="18"/>
                        </a:lnTo>
                        <a:lnTo>
                          <a:pt x="11" y="13"/>
                        </a:lnTo>
                        <a:lnTo>
                          <a:pt x="17" y="6"/>
                        </a:lnTo>
                        <a:lnTo>
                          <a:pt x="23" y="3"/>
                        </a:lnTo>
                        <a:lnTo>
                          <a:pt x="26" y="2"/>
                        </a:lnTo>
                        <a:lnTo>
                          <a:pt x="28" y="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 name="Freeform 65"/>
                  <p:cNvSpPr>
                    <a:spLocks/>
                  </p:cNvSpPr>
                  <p:nvPr/>
                </p:nvSpPr>
                <p:spPr bwMode="auto">
                  <a:xfrm>
                    <a:off x="5972947" y="5027168"/>
                    <a:ext cx="180872" cy="90440"/>
                  </a:xfrm>
                  <a:custGeom>
                    <a:avLst/>
                    <a:gdLst>
                      <a:gd name="T0" fmla="*/ 2147483647 w 44"/>
                      <a:gd name="T1" fmla="*/ 2147483647 h 22"/>
                      <a:gd name="T2" fmla="*/ 2147483647 w 44"/>
                      <a:gd name="T3" fmla="*/ 2147483647 h 22"/>
                      <a:gd name="T4" fmla="*/ 2147483647 w 44"/>
                      <a:gd name="T5" fmla="*/ 2147483647 h 22"/>
                      <a:gd name="T6" fmla="*/ 2147483647 w 44"/>
                      <a:gd name="T7" fmla="*/ 2147483647 h 22"/>
                      <a:gd name="T8" fmla="*/ 2147483647 w 44"/>
                      <a:gd name="T9" fmla="*/ 2147483647 h 22"/>
                      <a:gd name="T10" fmla="*/ 2147483647 w 44"/>
                      <a:gd name="T11" fmla="*/ 2147483647 h 22"/>
                      <a:gd name="T12" fmla="*/ 2147483647 w 44"/>
                      <a:gd name="T13" fmla="*/ 2147483647 h 22"/>
                      <a:gd name="T14" fmla="*/ 2147483647 w 44"/>
                      <a:gd name="T15" fmla="*/ 2147483647 h 22"/>
                      <a:gd name="T16" fmla="*/ 2147483647 w 44"/>
                      <a:gd name="T17" fmla="*/ 2147483647 h 22"/>
                      <a:gd name="T18" fmla="*/ 2147483647 w 44"/>
                      <a:gd name="T19" fmla="*/ 2147483647 h 22"/>
                      <a:gd name="T20" fmla="*/ 2147483647 w 44"/>
                      <a:gd name="T21" fmla="*/ 2147483647 h 22"/>
                      <a:gd name="T22" fmla="*/ 2147483647 w 44"/>
                      <a:gd name="T23" fmla="*/ 2147483647 h 22"/>
                      <a:gd name="T24" fmla="*/ 2147483647 w 44"/>
                      <a:gd name="T25" fmla="*/ 2147483647 h 22"/>
                      <a:gd name="T26" fmla="*/ 2147483647 w 44"/>
                      <a:gd name="T27" fmla="*/ 2147483647 h 22"/>
                      <a:gd name="T28" fmla="*/ 2147483647 w 44"/>
                      <a:gd name="T29" fmla="*/ 2147483647 h 22"/>
                      <a:gd name="T30" fmla="*/ 2147483647 w 44"/>
                      <a:gd name="T31" fmla="*/ 2147483647 h 22"/>
                      <a:gd name="T32" fmla="*/ 2147483647 w 44"/>
                      <a:gd name="T33" fmla="*/ 2147483647 h 22"/>
                      <a:gd name="T34" fmla="*/ 2147483647 w 44"/>
                      <a:gd name="T35" fmla="*/ 2147483647 h 22"/>
                      <a:gd name="T36" fmla="*/ 0 w 44"/>
                      <a:gd name="T37" fmla="*/ 2147483647 h 22"/>
                      <a:gd name="T38" fmla="*/ 0 w 44"/>
                      <a:gd name="T39" fmla="*/ 2147483647 h 22"/>
                      <a:gd name="T40" fmla="*/ 2147483647 w 44"/>
                      <a:gd name="T41" fmla="*/ 2147483647 h 22"/>
                      <a:gd name="T42" fmla="*/ 2147483647 w 44"/>
                      <a:gd name="T43" fmla="*/ 2147483647 h 22"/>
                      <a:gd name="T44" fmla="*/ 2147483647 w 44"/>
                      <a:gd name="T45" fmla="*/ 0 h 22"/>
                      <a:gd name="T46" fmla="*/ 2147483647 w 44"/>
                      <a:gd name="T47" fmla="*/ 0 h 22"/>
                      <a:gd name="T48" fmla="*/ 2147483647 w 44"/>
                      <a:gd name="T49" fmla="*/ 0 h 22"/>
                      <a:gd name="T50" fmla="*/ 2147483647 w 44"/>
                      <a:gd name="T51" fmla="*/ 2147483647 h 22"/>
                      <a:gd name="T52" fmla="*/ 2147483647 w 44"/>
                      <a:gd name="T53" fmla="*/ 2147483647 h 22"/>
                      <a:gd name="T54" fmla="*/ 2147483647 w 44"/>
                      <a:gd name="T55" fmla="*/ 2147483647 h 2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4"/>
                      <a:gd name="T85" fmla="*/ 0 h 22"/>
                      <a:gd name="T86" fmla="*/ 44 w 44"/>
                      <a:gd name="T87" fmla="*/ 22 h 2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4" h="22">
                        <a:moveTo>
                          <a:pt x="39" y="3"/>
                        </a:moveTo>
                        <a:lnTo>
                          <a:pt x="42" y="6"/>
                        </a:lnTo>
                        <a:lnTo>
                          <a:pt x="43" y="7"/>
                        </a:lnTo>
                        <a:lnTo>
                          <a:pt x="44" y="9"/>
                        </a:lnTo>
                        <a:lnTo>
                          <a:pt x="44" y="14"/>
                        </a:lnTo>
                        <a:lnTo>
                          <a:pt x="43" y="15"/>
                        </a:lnTo>
                        <a:lnTo>
                          <a:pt x="43" y="17"/>
                        </a:lnTo>
                        <a:lnTo>
                          <a:pt x="42" y="18"/>
                        </a:lnTo>
                        <a:lnTo>
                          <a:pt x="41" y="20"/>
                        </a:lnTo>
                        <a:lnTo>
                          <a:pt x="38" y="21"/>
                        </a:lnTo>
                        <a:lnTo>
                          <a:pt x="36" y="22"/>
                        </a:lnTo>
                        <a:lnTo>
                          <a:pt x="34" y="22"/>
                        </a:lnTo>
                        <a:lnTo>
                          <a:pt x="32" y="21"/>
                        </a:lnTo>
                        <a:lnTo>
                          <a:pt x="30" y="20"/>
                        </a:lnTo>
                        <a:lnTo>
                          <a:pt x="25" y="16"/>
                        </a:lnTo>
                        <a:lnTo>
                          <a:pt x="18" y="10"/>
                        </a:lnTo>
                        <a:lnTo>
                          <a:pt x="11" y="7"/>
                        </a:lnTo>
                        <a:lnTo>
                          <a:pt x="2" y="4"/>
                        </a:lnTo>
                        <a:lnTo>
                          <a:pt x="0" y="3"/>
                        </a:lnTo>
                        <a:lnTo>
                          <a:pt x="0" y="2"/>
                        </a:lnTo>
                        <a:lnTo>
                          <a:pt x="1" y="1"/>
                        </a:lnTo>
                        <a:lnTo>
                          <a:pt x="2" y="1"/>
                        </a:lnTo>
                        <a:lnTo>
                          <a:pt x="7" y="0"/>
                        </a:lnTo>
                        <a:lnTo>
                          <a:pt x="14" y="0"/>
                        </a:lnTo>
                        <a:lnTo>
                          <a:pt x="21" y="0"/>
                        </a:lnTo>
                        <a:lnTo>
                          <a:pt x="29" y="1"/>
                        </a:lnTo>
                        <a:lnTo>
                          <a:pt x="35" y="2"/>
                        </a:lnTo>
                        <a:lnTo>
                          <a:pt x="39" y="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8" name="Freeform 66"/>
                  <p:cNvSpPr>
                    <a:spLocks noEditPoints="1"/>
                  </p:cNvSpPr>
                  <p:nvPr/>
                </p:nvSpPr>
                <p:spPr bwMode="auto">
                  <a:xfrm>
                    <a:off x="5639972" y="4973729"/>
                    <a:ext cx="332975" cy="559062"/>
                  </a:xfrm>
                  <a:custGeom>
                    <a:avLst/>
                    <a:gdLst>
                      <a:gd name="T0" fmla="*/ 2147483647 w 81"/>
                      <a:gd name="T1" fmla="*/ 2147483647 h 136"/>
                      <a:gd name="T2" fmla="*/ 2147483647 w 81"/>
                      <a:gd name="T3" fmla="*/ 2147483647 h 136"/>
                      <a:gd name="T4" fmla="*/ 2147483647 w 81"/>
                      <a:gd name="T5" fmla="*/ 2147483647 h 136"/>
                      <a:gd name="T6" fmla="*/ 2147483647 w 81"/>
                      <a:gd name="T7" fmla="*/ 2147483647 h 136"/>
                      <a:gd name="T8" fmla="*/ 2147483647 w 81"/>
                      <a:gd name="T9" fmla="*/ 2147483647 h 136"/>
                      <a:gd name="T10" fmla="*/ 2147483647 w 81"/>
                      <a:gd name="T11" fmla="*/ 2147483647 h 136"/>
                      <a:gd name="T12" fmla="*/ 2147483647 w 81"/>
                      <a:gd name="T13" fmla="*/ 2147483647 h 136"/>
                      <a:gd name="T14" fmla="*/ 2147483647 w 81"/>
                      <a:gd name="T15" fmla="*/ 2147483647 h 136"/>
                      <a:gd name="T16" fmla="*/ 2147483647 w 81"/>
                      <a:gd name="T17" fmla="*/ 2147483647 h 136"/>
                      <a:gd name="T18" fmla="*/ 2147483647 w 81"/>
                      <a:gd name="T19" fmla="*/ 2147483647 h 136"/>
                      <a:gd name="T20" fmla="*/ 2147483647 w 81"/>
                      <a:gd name="T21" fmla="*/ 2147483647 h 136"/>
                      <a:gd name="T22" fmla="*/ 2147483647 w 81"/>
                      <a:gd name="T23" fmla="*/ 2147483647 h 136"/>
                      <a:gd name="T24" fmla="*/ 2147483647 w 81"/>
                      <a:gd name="T25" fmla="*/ 2147483647 h 136"/>
                      <a:gd name="T26" fmla="*/ 2147483647 w 81"/>
                      <a:gd name="T27" fmla="*/ 2147483647 h 136"/>
                      <a:gd name="T28" fmla="*/ 2147483647 w 81"/>
                      <a:gd name="T29" fmla="*/ 2147483647 h 136"/>
                      <a:gd name="T30" fmla="*/ 2147483647 w 81"/>
                      <a:gd name="T31" fmla="*/ 2147483647 h 136"/>
                      <a:gd name="T32" fmla="*/ 2147483647 w 81"/>
                      <a:gd name="T33" fmla="*/ 2147483647 h 136"/>
                      <a:gd name="T34" fmla="*/ 2147483647 w 81"/>
                      <a:gd name="T35" fmla="*/ 2147483647 h 136"/>
                      <a:gd name="T36" fmla="*/ 2147483647 w 81"/>
                      <a:gd name="T37" fmla="*/ 2147483647 h 136"/>
                      <a:gd name="T38" fmla="*/ 2147483647 w 81"/>
                      <a:gd name="T39" fmla="*/ 2147483647 h 136"/>
                      <a:gd name="T40" fmla="*/ 2147483647 w 81"/>
                      <a:gd name="T41" fmla="*/ 2147483647 h 136"/>
                      <a:gd name="T42" fmla="*/ 2147483647 w 81"/>
                      <a:gd name="T43" fmla="*/ 2147483647 h 136"/>
                      <a:gd name="T44" fmla="*/ 2147483647 w 81"/>
                      <a:gd name="T45" fmla="*/ 2147483647 h 136"/>
                      <a:gd name="T46" fmla="*/ 2147483647 w 81"/>
                      <a:gd name="T47" fmla="*/ 2147483647 h 136"/>
                      <a:gd name="T48" fmla="*/ 2147483647 w 81"/>
                      <a:gd name="T49" fmla="*/ 2147483647 h 136"/>
                      <a:gd name="T50" fmla="*/ 2147483647 w 81"/>
                      <a:gd name="T51" fmla="*/ 2147483647 h 136"/>
                      <a:gd name="T52" fmla="*/ 2147483647 w 81"/>
                      <a:gd name="T53" fmla="*/ 2147483647 h 136"/>
                      <a:gd name="T54" fmla="*/ 2147483647 w 81"/>
                      <a:gd name="T55" fmla="*/ 2147483647 h 136"/>
                      <a:gd name="T56" fmla="*/ 2147483647 w 81"/>
                      <a:gd name="T57" fmla="*/ 2147483647 h 136"/>
                      <a:gd name="T58" fmla="*/ 2147483647 w 81"/>
                      <a:gd name="T59" fmla="*/ 0 h 136"/>
                      <a:gd name="T60" fmla="*/ 2147483647 w 81"/>
                      <a:gd name="T61" fmla="*/ 2147483647 h 136"/>
                      <a:gd name="T62" fmla="*/ 2147483647 w 81"/>
                      <a:gd name="T63" fmla="*/ 2147483647 h 136"/>
                      <a:gd name="T64" fmla="*/ 2147483647 w 81"/>
                      <a:gd name="T65" fmla="*/ 2147483647 h 136"/>
                      <a:gd name="T66" fmla="*/ 2147483647 w 81"/>
                      <a:gd name="T67" fmla="*/ 2147483647 h 136"/>
                      <a:gd name="T68" fmla="*/ 2147483647 w 81"/>
                      <a:gd name="T69" fmla="*/ 2147483647 h 136"/>
                      <a:gd name="T70" fmla="*/ 2147483647 w 81"/>
                      <a:gd name="T71" fmla="*/ 2147483647 h 136"/>
                      <a:gd name="T72" fmla="*/ 2147483647 w 81"/>
                      <a:gd name="T73" fmla="*/ 2147483647 h 136"/>
                      <a:gd name="T74" fmla="*/ 2147483647 w 81"/>
                      <a:gd name="T75" fmla="*/ 2147483647 h 136"/>
                      <a:gd name="T76" fmla="*/ 2147483647 w 81"/>
                      <a:gd name="T77" fmla="*/ 2147483647 h 136"/>
                      <a:gd name="T78" fmla="*/ 2147483647 w 81"/>
                      <a:gd name="T79" fmla="*/ 2147483647 h 136"/>
                      <a:gd name="T80" fmla="*/ 2147483647 w 81"/>
                      <a:gd name="T81" fmla="*/ 2147483647 h 136"/>
                      <a:gd name="T82" fmla="*/ 2147483647 w 81"/>
                      <a:gd name="T83" fmla="*/ 2147483647 h 136"/>
                      <a:gd name="T84" fmla="*/ 2147483647 w 81"/>
                      <a:gd name="T85" fmla="*/ 2147483647 h 136"/>
                      <a:gd name="T86" fmla="*/ 2147483647 w 81"/>
                      <a:gd name="T87" fmla="*/ 2147483647 h 136"/>
                      <a:gd name="T88" fmla="*/ 2147483647 w 81"/>
                      <a:gd name="T89" fmla="*/ 2147483647 h 136"/>
                      <a:gd name="T90" fmla="*/ 2147483647 w 81"/>
                      <a:gd name="T91" fmla="*/ 2147483647 h 136"/>
                      <a:gd name="T92" fmla="*/ 2147483647 w 81"/>
                      <a:gd name="T93" fmla="*/ 2147483647 h 136"/>
                      <a:gd name="T94" fmla="*/ 0 w 81"/>
                      <a:gd name="T95" fmla="*/ 2147483647 h 136"/>
                      <a:gd name="T96" fmla="*/ 0 w 81"/>
                      <a:gd name="T97" fmla="*/ 2147483647 h 136"/>
                      <a:gd name="T98" fmla="*/ 2147483647 w 81"/>
                      <a:gd name="T99" fmla="*/ 2147483647 h 136"/>
                      <a:gd name="T100" fmla="*/ 2147483647 w 81"/>
                      <a:gd name="T101" fmla="*/ 2147483647 h 136"/>
                      <a:gd name="T102" fmla="*/ 2147483647 w 81"/>
                      <a:gd name="T103" fmla="*/ 2147483647 h 136"/>
                      <a:gd name="T104" fmla="*/ 2147483647 w 81"/>
                      <a:gd name="T105" fmla="*/ 2147483647 h 136"/>
                      <a:gd name="T106" fmla="*/ 0 w 81"/>
                      <a:gd name="T107" fmla="*/ 2147483647 h 136"/>
                      <a:gd name="T108" fmla="*/ 2147483647 w 81"/>
                      <a:gd name="T109" fmla="*/ 2147483647 h 1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81"/>
                      <a:gd name="T166" fmla="*/ 0 h 136"/>
                      <a:gd name="T167" fmla="*/ 81 w 81"/>
                      <a:gd name="T168" fmla="*/ 136 h 1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81" h="136">
                        <a:moveTo>
                          <a:pt x="14" y="36"/>
                        </a:moveTo>
                        <a:lnTo>
                          <a:pt x="13" y="41"/>
                        </a:lnTo>
                        <a:lnTo>
                          <a:pt x="13" y="45"/>
                        </a:lnTo>
                        <a:lnTo>
                          <a:pt x="14" y="49"/>
                        </a:lnTo>
                        <a:lnTo>
                          <a:pt x="15" y="52"/>
                        </a:lnTo>
                        <a:lnTo>
                          <a:pt x="17" y="57"/>
                        </a:lnTo>
                        <a:lnTo>
                          <a:pt x="18" y="61"/>
                        </a:lnTo>
                        <a:lnTo>
                          <a:pt x="19" y="65"/>
                        </a:lnTo>
                        <a:lnTo>
                          <a:pt x="21" y="77"/>
                        </a:lnTo>
                        <a:lnTo>
                          <a:pt x="24" y="82"/>
                        </a:lnTo>
                        <a:lnTo>
                          <a:pt x="25" y="85"/>
                        </a:lnTo>
                        <a:lnTo>
                          <a:pt x="27" y="88"/>
                        </a:lnTo>
                        <a:lnTo>
                          <a:pt x="28" y="91"/>
                        </a:lnTo>
                        <a:lnTo>
                          <a:pt x="32" y="95"/>
                        </a:lnTo>
                        <a:lnTo>
                          <a:pt x="36" y="95"/>
                        </a:lnTo>
                        <a:lnTo>
                          <a:pt x="38" y="95"/>
                        </a:lnTo>
                        <a:lnTo>
                          <a:pt x="40" y="94"/>
                        </a:lnTo>
                        <a:lnTo>
                          <a:pt x="43" y="93"/>
                        </a:lnTo>
                        <a:lnTo>
                          <a:pt x="45" y="91"/>
                        </a:lnTo>
                        <a:lnTo>
                          <a:pt x="47" y="89"/>
                        </a:lnTo>
                        <a:lnTo>
                          <a:pt x="49" y="87"/>
                        </a:lnTo>
                        <a:lnTo>
                          <a:pt x="53" y="82"/>
                        </a:lnTo>
                        <a:lnTo>
                          <a:pt x="57" y="77"/>
                        </a:lnTo>
                        <a:lnTo>
                          <a:pt x="65" y="64"/>
                        </a:lnTo>
                        <a:lnTo>
                          <a:pt x="70" y="54"/>
                        </a:lnTo>
                        <a:lnTo>
                          <a:pt x="72" y="48"/>
                        </a:lnTo>
                        <a:lnTo>
                          <a:pt x="73" y="40"/>
                        </a:lnTo>
                        <a:lnTo>
                          <a:pt x="73" y="37"/>
                        </a:lnTo>
                        <a:lnTo>
                          <a:pt x="73" y="34"/>
                        </a:lnTo>
                        <a:lnTo>
                          <a:pt x="71" y="29"/>
                        </a:lnTo>
                        <a:lnTo>
                          <a:pt x="70" y="27"/>
                        </a:lnTo>
                        <a:lnTo>
                          <a:pt x="69" y="25"/>
                        </a:lnTo>
                        <a:lnTo>
                          <a:pt x="68" y="22"/>
                        </a:lnTo>
                        <a:lnTo>
                          <a:pt x="66" y="21"/>
                        </a:lnTo>
                        <a:lnTo>
                          <a:pt x="61" y="18"/>
                        </a:lnTo>
                        <a:lnTo>
                          <a:pt x="56" y="16"/>
                        </a:lnTo>
                        <a:lnTo>
                          <a:pt x="52" y="15"/>
                        </a:lnTo>
                        <a:lnTo>
                          <a:pt x="49" y="15"/>
                        </a:lnTo>
                        <a:lnTo>
                          <a:pt x="42" y="14"/>
                        </a:lnTo>
                        <a:lnTo>
                          <a:pt x="36" y="13"/>
                        </a:lnTo>
                        <a:lnTo>
                          <a:pt x="33" y="14"/>
                        </a:lnTo>
                        <a:lnTo>
                          <a:pt x="31" y="14"/>
                        </a:lnTo>
                        <a:lnTo>
                          <a:pt x="26" y="16"/>
                        </a:lnTo>
                        <a:lnTo>
                          <a:pt x="24" y="17"/>
                        </a:lnTo>
                        <a:lnTo>
                          <a:pt x="21" y="19"/>
                        </a:lnTo>
                        <a:lnTo>
                          <a:pt x="18" y="23"/>
                        </a:lnTo>
                        <a:lnTo>
                          <a:pt x="17" y="26"/>
                        </a:lnTo>
                        <a:lnTo>
                          <a:pt x="16" y="29"/>
                        </a:lnTo>
                        <a:lnTo>
                          <a:pt x="14" y="36"/>
                        </a:lnTo>
                        <a:close/>
                        <a:moveTo>
                          <a:pt x="2" y="35"/>
                        </a:moveTo>
                        <a:lnTo>
                          <a:pt x="3" y="31"/>
                        </a:lnTo>
                        <a:lnTo>
                          <a:pt x="5" y="27"/>
                        </a:lnTo>
                        <a:lnTo>
                          <a:pt x="9" y="19"/>
                        </a:lnTo>
                        <a:lnTo>
                          <a:pt x="15" y="12"/>
                        </a:lnTo>
                        <a:lnTo>
                          <a:pt x="21" y="7"/>
                        </a:lnTo>
                        <a:lnTo>
                          <a:pt x="25" y="6"/>
                        </a:lnTo>
                        <a:lnTo>
                          <a:pt x="29" y="4"/>
                        </a:lnTo>
                        <a:lnTo>
                          <a:pt x="33" y="3"/>
                        </a:lnTo>
                        <a:lnTo>
                          <a:pt x="37" y="1"/>
                        </a:lnTo>
                        <a:lnTo>
                          <a:pt x="41" y="0"/>
                        </a:lnTo>
                        <a:lnTo>
                          <a:pt x="44" y="0"/>
                        </a:lnTo>
                        <a:lnTo>
                          <a:pt x="48" y="1"/>
                        </a:lnTo>
                        <a:lnTo>
                          <a:pt x="52" y="3"/>
                        </a:lnTo>
                        <a:lnTo>
                          <a:pt x="56" y="4"/>
                        </a:lnTo>
                        <a:lnTo>
                          <a:pt x="60" y="5"/>
                        </a:lnTo>
                        <a:lnTo>
                          <a:pt x="66" y="10"/>
                        </a:lnTo>
                        <a:lnTo>
                          <a:pt x="72" y="15"/>
                        </a:lnTo>
                        <a:lnTo>
                          <a:pt x="74" y="19"/>
                        </a:lnTo>
                        <a:lnTo>
                          <a:pt x="76" y="22"/>
                        </a:lnTo>
                        <a:lnTo>
                          <a:pt x="78" y="27"/>
                        </a:lnTo>
                        <a:lnTo>
                          <a:pt x="79" y="30"/>
                        </a:lnTo>
                        <a:lnTo>
                          <a:pt x="81" y="38"/>
                        </a:lnTo>
                        <a:lnTo>
                          <a:pt x="81" y="48"/>
                        </a:lnTo>
                        <a:lnTo>
                          <a:pt x="79" y="57"/>
                        </a:lnTo>
                        <a:lnTo>
                          <a:pt x="77" y="63"/>
                        </a:lnTo>
                        <a:lnTo>
                          <a:pt x="74" y="71"/>
                        </a:lnTo>
                        <a:lnTo>
                          <a:pt x="70" y="76"/>
                        </a:lnTo>
                        <a:lnTo>
                          <a:pt x="65" y="81"/>
                        </a:lnTo>
                        <a:lnTo>
                          <a:pt x="63" y="83"/>
                        </a:lnTo>
                        <a:lnTo>
                          <a:pt x="61" y="86"/>
                        </a:lnTo>
                        <a:lnTo>
                          <a:pt x="55" y="96"/>
                        </a:lnTo>
                        <a:lnTo>
                          <a:pt x="46" y="110"/>
                        </a:lnTo>
                        <a:lnTo>
                          <a:pt x="42" y="127"/>
                        </a:lnTo>
                        <a:lnTo>
                          <a:pt x="41" y="130"/>
                        </a:lnTo>
                        <a:lnTo>
                          <a:pt x="40" y="132"/>
                        </a:lnTo>
                        <a:lnTo>
                          <a:pt x="39" y="133"/>
                        </a:lnTo>
                        <a:lnTo>
                          <a:pt x="38" y="134"/>
                        </a:lnTo>
                        <a:lnTo>
                          <a:pt x="36" y="135"/>
                        </a:lnTo>
                        <a:lnTo>
                          <a:pt x="35" y="136"/>
                        </a:lnTo>
                        <a:lnTo>
                          <a:pt x="33" y="136"/>
                        </a:lnTo>
                        <a:lnTo>
                          <a:pt x="31" y="135"/>
                        </a:lnTo>
                        <a:lnTo>
                          <a:pt x="6" y="129"/>
                        </a:lnTo>
                        <a:lnTo>
                          <a:pt x="3" y="127"/>
                        </a:lnTo>
                        <a:lnTo>
                          <a:pt x="1" y="126"/>
                        </a:lnTo>
                        <a:lnTo>
                          <a:pt x="1" y="125"/>
                        </a:lnTo>
                        <a:lnTo>
                          <a:pt x="0" y="123"/>
                        </a:lnTo>
                        <a:lnTo>
                          <a:pt x="0" y="121"/>
                        </a:lnTo>
                        <a:lnTo>
                          <a:pt x="0" y="119"/>
                        </a:lnTo>
                        <a:lnTo>
                          <a:pt x="0" y="117"/>
                        </a:lnTo>
                        <a:lnTo>
                          <a:pt x="5" y="99"/>
                        </a:lnTo>
                        <a:lnTo>
                          <a:pt x="5" y="94"/>
                        </a:lnTo>
                        <a:lnTo>
                          <a:pt x="5" y="84"/>
                        </a:lnTo>
                        <a:lnTo>
                          <a:pt x="4" y="71"/>
                        </a:lnTo>
                        <a:lnTo>
                          <a:pt x="3" y="66"/>
                        </a:lnTo>
                        <a:lnTo>
                          <a:pt x="2" y="61"/>
                        </a:lnTo>
                        <a:lnTo>
                          <a:pt x="1" y="54"/>
                        </a:lnTo>
                        <a:lnTo>
                          <a:pt x="0" y="50"/>
                        </a:lnTo>
                        <a:lnTo>
                          <a:pt x="0" y="45"/>
                        </a:lnTo>
                        <a:lnTo>
                          <a:pt x="1" y="40"/>
                        </a:lnTo>
                        <a:lnTo>
                          <a:pt x="2" y="3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9" name="Freeform 67"/>
                  <p:cNvSpPr>
                    <a:spLocks/>
                  </p:cNvSpPr>
                  <p:nvPr/>
                </p:nvSpPr>
                <p:spPr bwMode="auto">
                  <a:xfrm>
                    <a:off x="5631756" y="5528681"/>
                    <a:ext cx="164429" cy="300084"/>
                  </a:xfrm>
                  <a:custGeom>
                    <a:avLst/>
                    <a:gdLst>
                      <a:gd name="T0" fmla="*/ 2147483647 w 40"/>
                      <a:gd name="T1" fmla="*/ 2147483647 h 73"/>
                      <a:gd name="T2" fmla="*/ 2147483647 w 40"/>
                      <a:gd name="T3" fmla="*/ 0 h 73"/>
                      <a:gd name="T4" fmla="*/ 2147483647 w 40"/>
                      <a:gd name="T5" fmla="*/ 2147483647 h 73"/>
                      <a:gd name="T6" fmla="*/ 2147483647 w 40"/>
                      <a:gd name="T7" fmla="*/ 2147483647 h 73"/>
                      <a:gd name="T8" fmla="*/ 2147483647 w 40"/>
                      <a:gd name="T9" fmla="*/ 2147483647 h 73"/>
                      <a:gd name="T10" fmla="*/ 2147483647 w 40"/>
                      <a:gd name="T11" fmla="*/ 2147483647 h 73"/>
                      <a:gd name="T12" fmla="*/ 2147483647 w 40"/>
                      <a:gd name="T13" fmla="*/ 2147483647 h 73"/>
                      <a:gd name="T14" fmla="*/ 0 w 40"/>
                      <a:gd name="T15" fmla="*/ 2147483647 h 73"/>
                      <a:gd name="T16" fmla="*/ 0 w 40"/>
                      <a:gd name="T17" fmla="*/ 2147483647 h 73"/>
                      <a:gd name="T18" fmla="*/ 0 w 40"/>
                      <a:gd name="T19" fmla="*/ 2147483647 h 73"/>
                      <a:gd name="T20" fmla="*/ 2147483647 w 40"/>
                      <a:gd name="T21" fmla="*/ 2147483647 h 73"/>
                      <a:gd name="T22" fmla="*/ 2147483647 w 40"/>
                      <a:gd name="T23" fmla="*/ 2147483647 h 73"/>
                      <a:gd name="T24" fmla="*/ 2147483647 w 40"/>
                      <a:gd name="T25" fmla="*/ 2147483647 h 73"/>
                      <a:gd name="T26" fmla="*/ 2147483647 w 40"/>
                      <a:gd name="T27" fmla="*/ 2147483647 h 73"/>
                      <a:gd name="T28" fmla="*/ 2147483647 w 40"/>
                      <a:gd name="T29" fmla="*/ 2147483647 h 73"/>
                      <a:gd name="T30" fmla="*/ 2147483647 w 40"/>
                      <a:gd name="T31" fmla="*/ 2147483647 h 73"/>
                      <a:gd name="T32" fmla="*/ 2147483647 w 40"/>
                      <a:gd name="T33" fmla="*/ 2147483647 h 73"/>
                      <a:gd name="T34" fmla="*/ 2147483647 w 40"/>
                      <a:gd name="T35" fmla="*/ 2147483647 h 73"/>
                      <a:gd name="T36" fmla="*/ 2147483647 w 40"/>
                      <a:gd name="T37" fmla="*/ 2147483647 h 73"/>
                      <a:gd name="T38" fmla="*/ 2147483647 w 40"/>
                      <a:gd name="T39" fmla="*/ 2147483647 h 73"/>
                      <a:gd name="T40" fmla="*/ 2147483647 w 40"/>
                      <a:gd name="T41" fmla="*/ 2147483647 h 73"/>
                      <a:gd name="T42" fmla="*/ 2147483647 w 40"/>
                      <a:gd name="T43" fmla="*/ 2147483647 h 73"/>
                      <a:gd name="T44" fmla="*/ 2147483647 w 40"/>
                      <a:gd name="T45" fmla="*/ 2147483647 h 73"/>
                      <a:gd name="T46" fmla="*/ 2147483647 w 40"/>
                      <a:gd name="T47" fmla="*/ 2147483647 h 73"/>
                      <a:gd name="T48" fmla="*/ 2147483647 w 40"/>
                      <a:gd name="T49" fmla="*/ 2147483647 h 73"/>
                      <a:gd name="T50" fmla="*/ 2147483647 w 40"/>
                      <a:gd name="T51" fmla="*/ 2147483647 h 73"/>
                      <a:gd name="T52" fmla="*/ 2147483647 w 40"/>
                      <a:gd name="T53" fmla="*/ 2147483647 h 7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
                      <a:gd name="T82" fmla="*/ 0 h 73"/>
                      <a:gd name="T83" fmla="*/ 40 w 40"/>
                      <a:gd name="T84" fmla="*/ 73 h 7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 h="73">
                        <a:moveTo>
                          <a:pt x="34" y="8"/>
                        </a:moveTo>
                        <a:lnTo>
                          <a:pt x="8" y="0"/>
                        </a:lnTo>
                        <a:lnTo>
                          <a:pt x="6" y="1"/>
                        </a:lnTo>
                        <a:lnTo>
                          <a:pt x="5" y="1"/>
                        </a:lnTo>
                        <a:lnTo>
                          <a:pt x="4" y="3"/>
                        </a:lnTo>
                        <a:lnTo>
                          <a:pt x="3" y="5"/>
                        </a:lnTo>
                        <a:lnTo>
                          <a:pt x="2" y="8"/>
                        </a:lnTo>
                        <a:lnTo>
                          <a:pt x="0" y="54"/>
                        </a:lnTo>
                        <a:lnTo>
                          <a:pt x="0" y="58"/>
                        </a:lnTo>
                        <a:lnTo>
                          <a:pt x="0" y="60"/>
                        </a:lnTo>
                        <a:lnTo>
                          <a:pt x="2" y="65"/>
                        </a:lnTo>
                        <a:lnTo>
                          <a:pt x="5" y="68"/>
                        </a:lnTo>
                        <a:lnTo>
                          <a:pt x="8" y="71"/>
                        </a:lnTo>
                        <a:lnTo>
                          <a:pt x="11" y="72"/>
                        </a:lnTo>
                        <a:lnTo>
                          <a:pt x="14" y="73"/>
                        </a:lnTo>
                        <a:lnTo>
                          <a:pt x="18" y="73"/>
                        </a:lnTo>
                        <a:lnTo>
                          <a:pt x="34" y="70"/>
                        </a:lnTo>
                        <a:lnTo>
                          <a:pt x="36" y="68"/>
                        </a:lnTo>
                        <a:lnTo>
                          <a:pt x="37" y="68"/>
                        </a:lnTo>
                        <a:lnTo>
                          <a:pt x="38" y="67"/>
                        </a:lnTo>
                        <a:lnTo>
                          <a:pt x="39" y="65"/>
                        </a:lnTo>
                        <a:lnTo>
                          <a:pt x="40" y="62"/>
                        </a:lnTo>
                        <a:lnTo>
                          <a:pt x="40" y="15"/>
                        </a:lnTo>
                        <a:lnTo>
                          <a:pt x="39" y="12"/>
                        </a:lnTo>
                        <a:lnTo>
                          <a:pt x="38" y="10"/>
                        </a:lnTo>
                        <a:lnTo>
                          <a:pt x="36" y="9"/>
                        </a:lnTo>
                        <a:lnTo>
                          <a:pt x="34" y="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grpSp>
      </p:grpSp>
      <p:pic>
        <p:nvPicPr>
          <p:cNvPr id="107" name="Picture 14" descr="Transparent angle.png"/>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7966075" y="2576513"/>
            <a:ext cx="936625" cy="121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 name="Picture 14" descr="Transparent angle.png"/>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7974013" y="5106988"/>
            <a:ext cx="936625" cy="121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9" name="Group 31"/>
          <p:cNvGrpSpPr>
            <a:grpSpLocks/>
          </p:cNvGrpSpPr>
          <p:nvPr/>
        </p:nvGrpSpPr>
        <p:grpSpPr bwMode="auto">
          <a:xfrm>
            <a:off x="7910513" y="1476375"/>
            <a:ext cx="1039812" cy="822325"/>
            <a:chOff x="4865569" y="1699654"/>
            <a:chExt cx="3215345" cy="2182752"/>
          </a:xfrm>
        </p:grpSpPr>
        <p:pic>
          <p:nvPicPr>
            <p:cNvPr id="110" name="Picture 40" descr="http://us.123rf.com/400wm/400/400/tombaky/tombaky0905/tombaky090500006/4788597-computer-screen-with-internet-browser-with-pointers.jpg"/>
            <p:cNvPicPr>
              <a:picLocks noChangeAspect="1" noChangeArrowheads="1"/>
            </p:cNvPicPr>
            <p:nvPr/>
          </p:nvPicPr>
          <p:blipFill>
            <a:blip r:embed="rId2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65569" y="1699654"/>
              <a:ext cx="3215345" cy="2182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 name="Picture 2"/>
            <p:cNvPicPr>
              <a:picLocks noChangeAspect="1" noChangeArrowheads="1"/>
            </p:cNvPicPr>
            <p:nvPr/>
          </p:nvPicPr>
          <p:blipFill>
            <a:blip r:embed="rId23"/>
            <a:srcRect t="2762" r="13290"/>
            <a:stretch>
              <a:fillRect/>
            </a:stretch>
          </p:blipFill>
          <p:spPr bwMode="auto">
            <a:xfrm>
              <a:off x="5125741" y="1817641"/>
              <a:ext cx="2758816" cy="1424267"/>
            </a:xfrm>
            <a:prstGeom prst="rect">
              <a:avLst/>
            </a:prstGeom>
            <a:noFill/>
            <a:ln>
              <a:noFill/>
            </a:ln>
            <a:effectLst>
              <a:outerShdw blurRad="63500" sx="102000" sy="102000" algn="ctr" rotWithShape="0">
                <a:srgbClr val="000000">
                  <a:alpha val="39998"/>
                </a:srgbClr>
              </a:outerShdw>
            </a:effectLst>
            <a:extLst/>
          </p:spPr>
        </p:pic>
      </p:grpSp>
    </p:spTree>
    <p:extLst>
      <p:ext uri="{BB962C8B-B14F-4D97-AF65-F5344CB8AC3E}">
        <p14:creationId xmlns:p14="http://schemas.microsoft.com/office/powerpoint/2010/main" val="6272751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IBM MobileFirst Platform – putting it all together</a:t>
            </a:r>
            <a:endParaRPr lang="en-US" dirty="0"/>
          </a:p>
        </p:txBody>
      </p:sp>
      <p:sp>
        <p:nvSpPr>
          <p:cNvPr id="3" name="Slide Number Placeholder 2"/>
          <p:cNvSpPr>
            <a:spLocks noGrp="1"/>
          </p:cNvSpPr>
          <p:nvPr>
            <p:ph type="sldNum" sz="quarter" idx="10"/>
          </p:nvPr>
        </p:nvSpPr>
        <p:spPr/>
        <p:txBody>
          <a:bodyPr/>
          <a:lstStyle/>
          <a:p>
            <a:pPr>
              <a:defRPr/>
            </a:pPr>
            <a:fld id="{F2453344-A235-4243-8819-4F32E8C93D74}" type="slidenum">
              <a:rPr lang="en-US" altLang="en-US" smtClean="0"/>
              <a:pPr>
                <a:defRPr/>
              </a:pPr>
              <a:t>17</a:t>
            </a:fld>
            <a:endParaRPr lang="en-US" altLang="en-US"/>
          </a:p>
        </p:txBody>
      </p:sp>
      <p:pic>
        <p:nvPicPr>
          <p:cNvPr id="7" name="Picture 6"/>
          <p:cNvPicPr>
            <a:picLocks noChangeAspect="1"/>
          </p:cNvPicPr>
          <p:nvPr/>
        </p:nvPicPr>
        <p:blipFill>
          <a:blip r:embed="rId3"/>
          <a:stretch>
            <a:fillRect/>
          </a:stretch>
        </p:blipFill>
        <p:spPr>
          <a:xfrm>
            <a:off x="292100" y="1156392"/>
            <a:ext cx="8577264" cy="4848798"/>
          </a:xfrm>
          <a:prstGeom prst="rect">
            <a:avLst/>
          </a:prstGeom>
        </p:spPr>
      </p:pic>
    </p:spTree>
    <p:extLst>
      <p:ext uri="{BB962C8B-B14F-4D97-AF65-F5344CB8AC3E}">
        <p14:creationId xmlns:p14="http://schemas.microsoft.com/office/powerpoint/2010/main" val="261268763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r>
              <a:rPr lang="en-US" altLang="en-US" sz="2400" dirty="0" smtClean="0"/>
              <a:t>Rapid multi-platform development using </a:t>
            </a:r>
            <a:br>
              <a:rPr lang="en-US" altLang="en-US" sz="2400" dirty="0" smtClean="0"/>
            </a:br>
            <a:r>
              <a:rPr lang="en-US" altLang="en-US" sz="2400" dirty="0" smtClean="0"/>
              <a:t>a single shared codebase</a:t>
            </a:r>
          </a:p>
        </p:txBody>
      </p:sp>
      <p:sp>
        <p:nvSpPr>
          <p:cNvPr id="3" name="Slide Number Placeholder 2"/>
          <p:cNvSpPr>
            <a:spLocks noGrp="1"/>
          </p:cNvSpPr>
          <p:nvPr>
            <p:ph type="sldNum" sz="quarter" idx="10"/>
          </p:nvPr>
        </p:nvSpPr>
        <p:spPr/>
        <p:txBody>
          <a:bodyPr/>
          <a:lstStyle/>
          <a:p>
            <a:pPr>
              <a:defRPr/>
            </a:pPr>
            <a:fld id="{F2453344-A235-4243-8819-4F32E8C93D74}" type="slidenum">
              <a:rPr lang="en-US" altLang="en-US" smtClean="0"/>
              <a:pPr>
                <a:defRPr/>
              </a:pPr>
              <a:t>18</a:t>
            </a:fld>
            <a:endParaRPr lang="en-US" altLang="en-US"/>
          </a:p>
        </p:txBody>
      </p:sp>
      <p:cxnSp>
        <p:nvCxnSpPr>
          <p:cNvPr id="4" name="Straight Connector 3"/>
          <p:cNvCxnSpPr/>
          <p:nvPr/>
        </p:nvCxnSpPr>
        <p:spPr>
          <a:xfrm>
            <a:off x="3819525" y="4938713"/>
            <a:ext cx="0" cy="263525"/>
          </a:xfrm>
          <a:prstGeom prst="line">
            <a:avLst/>
          </a:prstGeom>
          <a:ln>
            <a:solidFill>
              <a:schemeClr val="accent4">
                <a:lumMod val="50000"/>
                <a:lumOff val="50000"/>
              </a:schemeClr>
            </a:solidFill>
          </a:ln>
        </p:spPr>
        <p:style>
          <a:lnRef idx="2">
            <a:schemeClr val="accent2"/>
          </a:lnRef>
          <a:fillRef idx="0">
            <a:schemeClr val="accent2"/>
          </a:fillRef>
          <a:effectRef idx="1">
            <a:schemeClr val="accent2"/>
          </a:effectRef>
          <a:fontRef idx="minor">
            <a:schemeClr val="tx1"/>
          </a:fontRef>
        </p:style>
      </p:cxnSp>
      <p:cxnSp>
        <p:nvCxnSpPr>
          <p:cNvPr id="5" name="Straight Connector 4"/>
          <p:cNvCxnSpPr/>
          <p:nvPr/>
        </p:nvCxnSpPr>
        <p:spPr>
          <a:xfrm>
            <a:off x="6967538" y="4467225"/>
            <a:ext cx="0" cy="355600"/>
          </a:xfrm>
          <a:prstGeom prst="line">
            <a:avLst/>
          </a:prstGeom>
        </p:spPr>
        <p:style>
          <a:lnRef idx="2">
            <a:schemeClr val="accent2"/>
          </a:lnRef>
          <a:fillRef idx="0">
            <a:schemeClr val="accent2"/>
          </a:fillRef>
          <a:effectRef idx="1">
            <a:schemeClr val="accent2"/>
          </a:effectRef>
          <a:fontRef idx="minor">
            <a:schemeClr val="tx1"/>
          </a:fontRef>
        </p:style>
      </p:cxnSp>
      <p:cxnSp>
        <p:nvCxnSpPr>
          <p:cNvPr id="6" name="Straight Connector 5"/>
          <p:cNvCxnSpPr/>
          <p:nvPr/>
        </p:nvCxnSpPr>
        <p:spPr>
          <a:xfrm flipV="1">
            <a:off x="3111500" y="3668713"/>
            <a:ext cx="0" cy="1530350"/>
          </a:xfrm>
          <a:prstGeom prst="line">
            <a:avLst/>
          </a:prstGeom>
          <a:ln>
            <a:solidFill>
              <a:srgbClr val="FFC000"/>
            </a:solidFill>
          </a:ln>
        </p:spPr>
        <p:style>
          <a:lnRef idx="2">
            <a:schemeClr val="accent2"/>
          </a:lnRef>
          <a:fillRef idx="0">
            <a:schemeClr val="accent2"/>
          </a:fillRef>
          <a:effectRef idx="1">
            <a:schemeClr val="accent2"/>
          </a:effectRef>
          <a:fontRef idx="minor">
            <a:schemeClr val="tx1"/>
          </a:fontRef>
        </p:style>
      </p:cxnSp>
      <p:pic>
        <p:nvPicPr>
          <p:cNvPr id="7" name="Picture 40" descr="http://us.123rf.com/400wm/400/400/tombaky/tombaky0905/tombaky090500006/4788597-computer-screen-with-internet-browser-with-pointers.jpg"/>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510213" y="2381250"/>
            <a:ext cx="28956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p:cNvPicPr>
            <a:picLocks noChangeAspect="1" noChangeArrowheads="1"/>
          </p:cNvPicPr>
          <p:nvPr/>
        </p:nvPicPr>
        <p:blipFill>
          <a:blip r:embed="rId8"/>
          <a:srcRect t="2762" r="13290"/>
          <a:stretch>
            <a:fillRect/>
          </a:stretch>
        </p:blipFill>
        <p:spPr bwMode="auto">
          <a:xfrm>
            <a:off x="5745163" y="2505075"/>
            <a:ext cx="2482850" cy="1493838"/>
          </a:xfrm>
          <a:prstGeom prst="rect">
            <a:avLst/>
          </a:prstGeom>
          <a:noFill/>
          <a:ln>
            <a:noFill/>
          </a:ln>
          <a:effectLst>
            <a:outerShdw blurRad="63500" sx="102000" sy="102000" algn="ctr" rotWithShape="0">
              <a:srgbClr val="000000">
                <a:alpha val="39998"/>
              </a:srgbClr>
            </a:outerShdw>
          </a:effectLst>
          <a:extLst/>
        </p:spPr>
      </p:pic>
      <p:pic>
        <p:nvPicPr>
          <p:cNvPr id="9"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86613" y="2355850"/>
            <a:ext cx="1535112"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Group 31"/>
          <p:cNvGrpSpPr>
            <a:grpSpLocks/>
          </p:cNvGrpSpPr>
          <p:nvPr/>
        </p:nvGrpSpPr>
        <p:grpSpPr bwMode="auto">
          <a:xfrm>
            <a:off x="2336800" y="2598738"/>
            <a:ext cx="1476375" cy="1166812"/>
            <a:chOff x="4865569" y="1699654"/>
            <a:chExt cx="3215345" cy="2182752"/>
          </a:xfrm>
        </p:grpSpPr>
        <p:pic>
          <p:nvPicPr>
            <p:cNvPr id="11" name="Picture 40" descr="http://us.123rf.com/400wm/400/400/tombaky/tombaky0905/tombaky090500006/4788597-computer-screen-with-internet-browser-with-pointers.jpg"/>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65569" y="1699654"/>
              <a:ext cx="3215345" cy="2182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p:cNvPicPr>
              <a:picLocks noChangeAspect="1" noChangeArrowheads="1"/>
            </p:cNvPicPr>
            <p:nvPr/>
          </p:nvPicPr>
          <p:blipFill>
            <a:blip r:embed="rId10"/>
            <a:srcRect t="2762" r="13290"/>
            <a:stretch>
              <a:fillRect/>
            </a:stretch>
          </p:blipFill>
          <p:spPr bwMode="auto">
            <a:xfrm>
              <a:off x="5124872" y="1818443"/>
              <a:ext cx="2758973" cy="1425471"/>
            </a:xfrm>
            <a:prstGeom prst="rect">
              <a:avLst/>
            </a:prstGeom>
            <a:noFill/>
            <a:ln>
              <a:noFill/>
            </a:ln>
            <a:effectLst>
              <a:outerShdw blurRad="63500" sx="102000" sy="102000" algn="ctr" rotWithShape="0">
                <a:srgbClr val="000000">
                  <a:alpha val="39998"/>
                </a:srgbClr>
              </a:outerShdw>
            </a:effectLst>
            <a:extLst/>
          </p:spPr>
        </p:pic>
      </p:grpSp>
      <p:grpSp>
        <p:nvGrpSpPr>
          <p:cNvPr id="13" name="Group 37"/>
          <p:cNvGrpSpPr>
            <a:grpSpLocks/>
          </p:cNvGrpSpPr>
          <p:nvPr/>
        </p:nvGrpSpPr>
        <p:grpSpPr bwMode="auto">
          <a:xfrm>
            <a:off x="3130550" y="3838575"/>
            <a:ext cx="1576388" cy="1173163"/>
            <a:chOff x="4865569" y="1699654"/>
            <a:chExt cx="3215345" cy="2182752"/>
          </a:xfrm>
        </p:grpSpPr>
        <p:pic>
          <p:nvPicPr>
            <p:cNvPr id="14" name="Picture 40" descr="http://us.123rf.com/400wm/400/400/tombaky/tombaky0905/tombaky090500006/4788597-computer-screen-with-internet-browser-with-pointers.jpg"/>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65569" y="1699654"/>
              <a:ext cx="3215345" cy="2182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2"/>
            <p:cNvPicPr>
              <a:picLocks noChangeAspect="1" noChangeArrowheads="1"/>
            </p:cNvPicPr>
            <p:nvPr/>
          </p:nvPicPr>
          <p:blipFill>
            <a:blip r:embed="rId11"/>
            <a:srcRect t="2762" r="13290"/>
            <a:stretch>
              <a:fillRect/>
            </a:stretch>
          </p:blipFill>
          <p:spPr bwMode="auto">
            <a:xfrm>
              <a:off x="5124610" y="1817800"/>
              <a:ext cx="2758785" cy="1426616"/>
            </a:xfrm>
            <a:prstGeom prst="rect">
              <a:avLst/>
            </a:prstGeom>
            <a:noFill/>
            <a:ln>
              <a:noFill/>
            </a:ln>
            <a:effectLst>
              <a:outerShdw blurRad="63500" sx="102000" sy="102000" algn="ctr" rotWithShape="0">
                <a:srgbClr val="000000">
                  <a:alpha val="39998"/>
                </a:srgbClr>
              </a:outerShdw>
            </a:effectLst>
            <a:extLst/>
          </p:spPr>
        </p:pic>
      </p:grpSp>
      <p:grpSp>
        <p:nvGrpSpPr>
          <p:cNvPr id="16" name="Group 40"/>
          <p:cNvGrpSpPr>
            <a:grpSpLocks/>
          </p:cNvGrpSpPr>
          <p:nvPr/>
        </p:nvGrpSpPr>
        <p:grpSpPr bwMode="auto">
          <a:xfrm>
            <a:off x="1354138" y="3832225"/>
            <a:ext cx="1476375" cy="1165225"/>
            <a:chOff x="4865569" y="1699654"/>
            <a:chExt cx="3215345" cy="2182752"/>
          </a:xfrm>
        </p:grpSpPr>
        <p:pic>
          <p:nvPicPr>
            <p:cNvPr id="17" name="Picture 40" descr="http://us.123rf.com/400wm/400/400/tombaky/tombaky0905/tombaky090500006/4788597-computer-screen-with-internet-browser-with-pointers.jpg"/>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65569" y="1699654"/>
              <a:ext cx="3215345" cy="2182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2"/>
            <p:cNvPicPr>
              <a:picLocks noChangeAspect="1" noChangeArrowheads="1"/>
            </p:cNvPicPr>
            <p:nvPr/>
          </p:nvPicPr>
          <p:blipFill>
            <a:blip r:embed="rId12"/>
            <a:srcRect t="2762" r="13290"/>
            <a:stretch>
              <a:fillRect/>
            </a:stretch>
          </p:blipFill>
          <p:spPr bwMode="auto">
            <a:xfrm>
              <a:off x="5124870" y="1818605"/>
              <a:ext cx="2758973" cy="1424440"/>
            </a:xfrm>
            <a:prstGeom prst="rect">
              <a:avLst/>
            </a:prstGeom>
            <a:noFill/>
            <a:ln>
              <a:noFill/>
            </a:ln>
            <a:effectLst>
              <a:outerShdw blurRad="63500" sx="102000" sy="102000" algn="ctr" rotWithShape="0">
                <a:srgbClr val="000000">
                  <a:alpha val="39998"/>
                </a:srgbClr>
              </a:outerShdw>
            </a:effectLst>
            <a:extLst/>
          </p:spPr>
        </p:pic>
      </p:grpSp>
      <p:pic>
        <p:nvPicPr>
          <p:cNvPr id="19" name="Picture 40" descr="http://us.123rf.com/400wm/400/400/tombaky/tombaky0905/tombaky090500006/4788597-computer-screen-with-internet-browser-with-pointers.jpg"/>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1950" y="2598738"/>
            <a:ext cx="1476375" cy="116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2"/>
          <p:cNvPicPr>
            <a:picLocks noChangeAspect="1" noChangeArrowheads="1"/>
          </p:cNvPicPr>
          <p:nvPr/>
        </p:nvPicPr>
        <p:blipFill>
          <a:blip r:embed="rId13"/>
          <a:srcRect t="2762" r="13290"/>
          <a:stretch>
            <a:fillRect/>
          </a:stretch>
        </p:blipFill>
        <p:spPr bwMode="auto">
          <a:xfrm>
            <a:off x="481013" y="2662238"/>
            <a:ext cx="1265237" cy="762000"/>
          </a:xfrm>
          <a:prstGeom prst="rect">
            <a:avLst/>
          </a:prstGeom>
          <a:noFill/>
          <a:ln>
            <a:noFill/>
          </a:ln>
          <a:effectLst>
            <a:outerShdw blurRad="63500" sx="102000" sy="102000" algn="ctr" rotWithShape="0">
              <a:srgbClr val="000000">
                <a:alpha val="39998"/>
              </a:srgbClr>
            </a:outerShdw>
          </a:effectLst>
          <a:extLst/>
        </p:spPr>
      </p:pic>
      <p:sp>
        <p:nvSpPr>
          <p:cNvPr id="21" name="TextBox 21"/>
          <p:cNvSpPr txBox="1">
            <a:spLocks noChangeArrowheads="1"/>
          </p:cNvSpPr>
          <p:nvPr/>
        </p:nvSpPr>
        <p:spPr bwMode="auto">
          <a:xfrm>
            <a:off x="242888" y="1401763"/>
            <a:ext cx="4095750" cy="1192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114300"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600" b="1" dirty="0"/>
              <a:t>From the complexity of many…</a:t>
            </a:r>
          </a:p>
          <a:p>
            <a:pPr eaLnBrk="1" hangingPunct="1"/>
            <a:endParaRPr lang="en-US" altLang="en-US" sz="800" b="1" dirty="0"/>
          </a:p>
          <a:p>
            <a:pPr eaLnBrk="1" hangingPunct="1">
              <a:buFont typeface="Arial" panose="020B0604020202020204" pitchFamily="34" charset="0"/>
              <a:buChar char="•"/>
            </a:pPr>
            <a:r>
              <a:rPr lang="en-US" altLang="en-US" sz="1600" b="0" dirty="0" smtClean="0"/>
              <a:t> Multiple sets of tools and frameworks </a:t>
            </a:r>
          </a:p>
          <a:p>
            <a:pPr eaLnBrk="1" hangingPunct="1">
              <a:buFont typeface="Arial" panose="020B0604020202020204" pitchFamily="34" charset="0"/>
              <a:buChar char="•"/>
            </a:pPr>
            <a:r>
              <a:rPr lang="en-US" altLang="en-US" sz="1600" b="0" dirty="0" smtClean="0"/>
              <a:t> Four codebases to develop and maintain</a:t>
            </a:r>
            <a:r>
              <a:rPr lang="en-US" altLang="en-US" sz="1600" dirty="0" smtClean="0"/>
              <a:t/>
            </a:r>
            <a:br>
              <a:rPr lang="en-US" altLang="en-US" sz="1600" dirty="0" smtClean="0"/>
            </a:br>
            <a:endParaRPr lang="en-US" altLang="en-US" sz="1600" dirty="0"/>
          </a:p>
        </p:txBody>
      </p:sp>
      <p:sp>
        <p:nvSpPr>
          <p:cNvPr id="22" name="TextBox 62"/>
          <p:cNvSpPr txBox="1">
            <a:spLocks noChangeArrowheads="1"/>
          </p:cNvSpPr>
          <p:nvPr/>
        </p:nvSpPr>
        <p:spPr bwMode="auto">
          <a:xfrm>
            <a:off x="4875212" y="1395413"/>
            <a:ext cx="3971925" cy="947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228600" indent="-11430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600" b="1" dirty="0"/>
              <a:t>...to the simplicity of one</a:t>
            </a:r>
          </a:p>
          <a:p>
            <a:pPr eaLnBrk="1" hangingPunct="1"/>
            <a:endParaRPr lang="en-US" altLang="en-US" sz="800" b="1" dirty="0"/>
          </a:p>
          <a:p>
            <a:pPr lvl="1" eaLnBrk="1" hangingPunct="1">
              <a:buFont typeface="Arial" panose="020B0604020202020204" pitchFamily="34" charset="0"/>
              <a:buChar char="•"/>
            </a:pPr>
            <a:r>
              <a:rPr lang="en-US" altLang="en-US" sz="1600" b="0" dirty="0"/>
              <a:t>One development environment</a:t>
            </a:r>
          </a:p>
          <a:p>
            <a:pPr lvl="1" eaLnBrk="1" hangingPunct="1">
              <a:buFont typeface="Arial" panose="020B0604020202020204" pitchFamily="34" charset="0"/>
              <a:buChar char="•"/>
            </a:pPr>
            <a:r>
              <a:rPr lang="en-US" altLang="en-US" sz="1600" b="0" dirty="0"/>
              <a:t>One codebase to develop and maintain</a:t>
            </a:r>
          </a:p>
        </p:txBody>
      </p:sp>
      <p:sp>
        <p:nvSpPr>
          <p:cNvPr id="23" name="TextBox 68"/>
          <p:cNvSpPr txBox="1">
            <a:spLocks noChangeArrowheads="1"/>
          </p:cNvSpPr>
          <p:nvPr/>
        </p:nvSpPr>
        <p:spPr bwMode="auto">
          <a:xfrm>
            <a:off x="6065838" y="3127375"/>
            <a:ext cx="1771650" cy="646331"/>
          </a:xfrm>
          <a:prstGeom prst="rect">
            <a:avLst/>
          </a:prstGeom>
          <a:solidFill>
            <a:schemeClr val="bg1"/>
          </a:solidFill>
          <a:ln w="9525">
            <a:solidFill>
              <a:schemeClr val="folHlink"/>
            </a:solidFill>
            <a:miter lim="800000"/>
            <a:headEnd/>
            <a:tailEnd/>
          </a:ln>
        </p:spPr>
        <p:txBody>
          <a:bodyPr>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9pPr>
          </a:lstStyle>
          <a:p>
            <a:pPr eaLnBrk="1" hangingPunct="1">
              <a:spcAft>
                <a:spcPts val="1250"/>
              </a:spcAft>
              <a:buSzPct val="100000"/>
            </a:pPr>
            <a:r>
              <a:rPr lang="en-US" altLang="en-US" b="1" i="1" dirty="0">
                <a:solidFill>
                  <a:schemeClr val="accent1"/>
                </a:solidFill>
              </a:rPr>
              <a:t>IBM </a:t>
            </a:r>
            <a:r>
              <a:rPr lang="en-US" altLang="en-US" b="1" i="1" dirty="0" smtClean="0">
                <a:solidFill>
                  <a:schemeClr val="accent1"/>
                </a:solidFill>
              </a:rPr>
              <a:t>MobileFirst</a:t>
            </a:r>
            <a:endParaRPr lang="en-US" altLang="en-US" b="1" i="1" dirty="0">
              <a:solidFill>
                <a:schemeClr val="accent1"/>
              </a:solidFill>
            </a:endParaRPr>
          </a:p>
        </p:txBody>
      </p:sp>
      <p:grpSp>
        <p:nvGrpSpPr>
          <p:cNvPr id="24" name="Group 75"/>
          <p:cNvGrpSpPr>
            <a:grpSpLocks/>
          </p:cNvGrpSpPr>
          <p:nvPr/>
        </p:nvGrpSpPr>
        <p:grpSpPr bwMode="auto">
          <a:xfrm>
            <a:off x="2198688" y="5202238"/>
            <a:ext cx="530225" cy="1196975"/>
            <a:chOff x="5616048" y="4800485"/>
            <a:chExt cx="855439" cy="1579222"/>
          </a:xfrm>
        </p:grpSpPr>
        <p:pic>
          <p:nvPicPr>
            <p:cNvPr id="25" name="Picture 76"/>
            <p:cNvPicPr>
              <a:picLocks noChangeAspect="1"/>
            </p:cNvPicPr>
            <p:nvPr/>
          </p:nvPicPr>
          <p:blipFill>
            <a:blip r:embed="rId14">
              <a:extLst>
                <a:ext uri="{28A0092B-C50C-407E-A947-70E740481C1C}">
                  <a14:useLocalDpi xmlns:a14="http://schemas.microsoft.com/office/drawing/2010/main" val="0"/>
                </a:ext>
              </a:extLst>
            </a:blip>
            <a:srcRect l="24805" t="4173" r="24438" b="7301"/>
            <a:stretch>
              <a:fillRect/>
            </a:stretch>
          </p:blipFill>
          <p:spPr bwMode="auto">
            <a:xfrm>
              <a:off x="5706448" y="4800485"/>
              <a:ext cx="689953" cy="12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77"/>
            <p:cNvSpPr txBox="1">
              <a:spLocks noChangeArrowheads="1"/>
            </p:cNvSpPr>
            <p:nvPr/>
          </p:nvSpPr>
          <p:spPr bwMode="auto">
            <a:xfrm>
              <a:off x="5616048" y="6119089"/>
              <a:ext cx="855439" cy="26061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800" b="1"/>
                <a:t>Android</a:t>
              </a:r>
            </a:p>
          </p:txBody>
        </p:sp>
      </p:grpSp>
      <p:grpSp>
        <p:nvGrpSpPr>
          <p:cNvPr id="27" name="Group 78"/>
          <p:cNvGrpSpPr>
            <a:grpSpLocks/>
          </p:cNvGrpSpPr>
          <p:nvPr/>
        </p:nvGrpSpPr>
        <p:grpSpPr bwMode="auto">
          <a:xfrm>
            <a:off x="1581150" y="5219700"/>
            <a:ext cx="674688" cy="1179513"/>
            <a:chOff x="5336530" y="1862110"/>
            <a:chExt cx="1088446" cy="1556359"/>
          </a:xfrm>
        </p:grpSpPr>
        <p:sp>
          <p:nvSpPr>
            <p:cNvPr id="28" name="TextBox 79"/>
            <p:cNvSpPr txBox="1">
              <a:spLocks noChangeArrowheads="1"/>
            </p:cNvSpPr>
            <p:nvPr/>
          </p:nvSpPr>
          <p:spPr bwMode="auto">
            <a:xfrm>
              <a:off x="5336530" y="3157851"/>
              <a:ext cx="1088446" cy="26061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800" b="1"/>
                <a:t>Apple</a:t>
              </a:r>
            </a:p>
          </p:txBody>
        </p:sp>
        <p:grpSp>
          <p:nvGrpSpPr>
            <p:cNvPr id="29" name="Group 80"/>
            <p:cNvGrpSpPr>
              <a:grpSpLocks/>
            </p:cNvGrpSpPr>
            <p:nvPr/>
          </p:nvGrpSpPr>
          <p:grpSpPr bwMode="auto">
            <a:xfrm>
              <a:off x="5392481" y="1862110"/>
              <a:ext cx="639773" cy="1371941"/>
              <a:chOff x="2024" y="3399"/>
              <a:chExt cx="712" cy="1366"/>
            </a:xfrm>
          </p:grpSpPr>
          <p:pic>
            <p:nvPicPr>
              <p:cNvPr id="30" name="Picture 3"/>
              <p:cNvPicPr>
                <a:picLocks noChangeAspect="1" noChangeArrowheads="1"/>
              </p:cNvPicPr>
              <p:nvPr>
                <p:custDataLst>
                  <p:tags r:id="rId3"/>
                </p:custDataLst>
              </p:nvPr>
            </p:nvPicPr>
            <p:blipFill>
              <a:blip r:embed="rId15" cstate="print">
                <a:extLst>
                  <a:ext uri="{28A0092B-C50C-407E-A947-70E740481C1C}">
                    <a14:useLocalDpi xmlns:a14="http://schemas.microsoft.com/office/drawing/2010/main" val="0"/>
                  </a:ext>
                </a:extLst>
              </a:blip>
              <a:srcRect/>
              <a:stretch>
                <a:fillRect/>
              </a:stretch>
            </p:blipFill>
            <p:spPr bwMode="auto">
              <a:xfrm>
                <a:off x="2094" y="3594"/>
                <a:ext cx="573" cy="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1"/>
              <p:cNvPicPr>
                <a:picLocks noChangeAspect="1"/>
              </p:cNvPicPr>
              <p:nvPr>
                <p:custDataLst>
                  <p:tags r:id="rId4"/>
                </p:custDataLst>
              </p:nvPr>
            </p:nvPicPr>
            <p:blipFill>
              <a:blip r:embed="rId16">
                <a:extLst>
                  <a:ext uri="{28A0092B-C50C-407E-A947-70E740481C1C}">
                    <a14:useLocalDpi xmlns:a14="http://schemas.microsoft.com/office/drawing/2010/main" val="0"/>
                  </a:ext>
                </a:extLst>
              </a:blip>
              <a:srcRect/>
              <a:stretch>
                <a:fillRect/>
              </a:stretch>
            </p:blipFill>
            <p:spPr bwMode="auto">
              <a:xfrm>
                <a:off x="2024" y="3399"/>
                <a:ext cx="712" cy="1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cxnSp>
        <p:nvCxnSpPr>
          <p:cNvPr id="32" name="Straight Connector 31"/>
          <p:cNvCxnSpPr/>
          <p:nvPr/>
        </p:nvCxnSpPr>
        <p:spPr>
          <a:xfrm flipH="1">
            <a:off x="1077913" y="3676650"/>
            <a:ext cx="1587" cy="1335088"/>
          </a:xfrm>
          <a:prstGeom prst="line">
            <a:avLst/>
          </a:prstGeom>
        </p:spPr>
        <p:style>
          <a:lnRef idx="2">
            <a:schemeClr val="accent2"/>
          </a:lnRef>
          <a:fillRef idx="0">
            <a:schemeClr val="accent2"/>
          </a:fillRef>
          <a:effectRef idx="1">
            <a:schemeClr val="accent2"/>
          </a:effectRef>
          <a:fontRef idx="minor">
            <a:schemeClr val="tx1"/>
          </a:fontRef>
        </p:style>
      </p:cxnSp>
      <p:cxnSp>
        <p:nvCxnSpPr>
          <p:cNvPr id="33" name="Straight Connector 32"/>
          <p:cNvCxnSpPr/>
          <p:nvPr/>
        </p:nvCxnSpPr>
        <p:spPr>
          <a:xfrm>
            <a:off x="2095500" y="4938713"/>
            <a:ext cx="0" cy="141287"/>
          </a:xfrm>
          <a:prstGeom prst="line">
            <a:avLst/>
          </a:prstGeom>
          <a:ln>
            <a:solidFill>
              <a:srgbClr val="00B050"/>
            </a:solidFill>
          </a:ln>
        </p:spPr>
        <p:style>
          <a:lnRef idx="2">
            <a:schemeClr val="accent2"/>
          </a:lnRef>
          <a:fillRef idx="0">
            <a:schemeClr val="accent2"/>
          </a:fillRef>
          <a:effectRef idx="1">
            <a:schemeClr val="accent2"/>
          </a:effectRef>
          <a:fontRef idx="minor">
            <a:schemeClr val="tx1"/>
          </a:fontRef>
        </p:style>
      </p:cxnSp>
      <p:cxnSp>
        <p:nvCxnSpPr>
          <p:cNvPr id="34" name="Straight Connector 33"/>
          <p:cNvCxnSpPr/>
          <p:nvPr/>
        </p:nvCxnSpPr>
        <p:spPr>
          <a:xfrm>
            <a:off x="1077913" y="5003800"/>
            <a:ext cx="760412" cy="0"/>
          </a:xfrm>
          <a:prstGeom prst="line">
            <a:avLst/>
          </a:prstGeom>
        </p:spPr>
        <p:style>
          <a:lnRef idx="2">
            <a:schemeClr val="accent2"/>
          </a:lnRef>
          <a:fillRef idx="0">
            <a:schemeClr val="accent2"/>
          </a:fillRef>
          <a:effectRef idx="1">
            <a:schemeClr val="accent2"/>
          </a:effectRef>
          <a:fontRef idx="minor">
            <a:schemeClr val="tx1"/>
          </a:fontRef>
        </p:style>
      </p:cxnSp>
      <p:cxnSp>
        <p:nvCxnSpPr>
          <p:cNvPr id="35" name="Straight Connector 34"/>
          <p:cNvCxnSpPr/>
          <p:nvPr/>
        </p:nvCxnSpPr>
        <p:spPr>
          <a:xfrm>
            <a:off x="2459038" y="5081588"/>
            <a:ext cx="1587" cy="139700"/>
          </a:xfrm>
          <a:prstGeom prst="line">
            <a:avLst/>
          </a:prstGeom>
          <a:ln>
            <a:solidFill>
              <a:srgbClr val="00B050"/>
            </a:solidFill>
          </a:ln>
        </p:spPr>
        <p:style>
          <a:lnRef idx="2">
            <a:schemeClr val="accent2"/>
          </a:lnRef>
          <a:fillRef idx="0">
            <a:schemeClr val="accent2"/>
          </a:fillRef>
          <a:effectRef idx="1">
            <a:schemeClr val="accent2"/>
          </a:effectRef>
          <a:fontRef idx="minor">
            <a:schemeClr val="tx1"/>
          </a:fontRef>
        </p:style>
      </p:cxnSp>
      <p:cxnSp>
        <p:nvCxnSpPr>
          <p:cNvPr id="36" name="Straight Connector 35"/>
          <p:cNvCxnSpPr/>
          <p:nvPr/>
        </p:nvCxnSpPr>
        <p:spPr>
          <a:xfrm flipH="1">
            <a:off x="1820863" y="5000625"/>
            <a:ext cx="0" cy="228600"/>
          </a:xfrm>
          <a:prstGeom prst="line">
            <a:avLst/>
          </a:prstGeom>
        </p:spPr>
        <p:style>
          <a:lnRef idx="2">
            <a:schemeClr val="accent2"/>
          </a:lnRef>
          <a:fillRef idx="0">
            <a:schemeClr val="accent2"/>
          </a:fillRef>
          <a:effectRef idx="1">
            <a:schemeClr val="accent2"/>
          </a:effectRef>
          <a:fontRef idx="minor">
            <a:schemeClr val="tx1"/>
          </a:fontRef>
        </p:style>
      </p:cxnSp>
      <p:cxnSp>
        <p:nvCxnSpPr>
          <p:cNvPr id="37" name="Straight Connector 36"/>
          <p:cNvCxnSpPr/>
          <p:nvPr/>
        </p:nvCxnSpPr>
        <p:spPr>
          <a:xfrm>
            <a:off x="2082800" y="5081588"/>
            <a:ext cx="388938" cy="0"/>
          </a:xfrm>
          <a:prstGeom prst="line">
            <a:avLst/>
          </a:prstGeom>
          <a:ln>
            <a:solidFill>
              <a:srgbClr val="00B050"/>
            </a:solidFill>
          </a:ln>
        </p:spPr>
        <p:style>
          <a:lnRef idx="2">
            <a:schemeClr val="accent2"/>
          </a:lnRef>
          <a:fillRef idx="0">
            <a:schemeClr val="accent2"/>
          </a:fillRef>
          <a:effectRef idx="1">
            <a:schemeClr val="accent2"/>
          </a:effectRef>
          <a:fontRef idx="minor">
            <a:schemeClr val="tx1"/>
          </a:fontRef>
        </p:style>
      </p:cxnSp>
      <p:cxnSp>
        <p:nvCxnSpPr>
          <p:cNvPr id="38" name="Straight Connector 37"/>
          <p:cNvCxnSpPr/>
          <p:nvPr/>
        </p:nvCxnSpPr>
        <p:spPr>
          <a:xfrm>
            <a:off x="5849938" y="4822825"/>
            <a:ext cx="2022475" cy="0"/>
          </a:xfrm>
          <a:prstGeom prst="line">
            <a:avLst/>
          </a:prstGeom>
        </p:spPr>
        <p:style>
          <a:lnRef idx="2">
            <a:schemeClr val="accent2"/>
          </a:lnRef>
          <a:fillRef idx="0">
            <a:schemeClr val="accent2"/>
          </a:fillRef>
          <a:effectRef idx="1">
            <a:schemeClr val="accent2"/>
          </a:effectRef>
          <a:fontRef idx="minor">
            <a:schemeClr val="tx1"/>
          </a:fontRef>
        </p:style>
      </p:cxnSp>
      <p:cxnSp>
        <p:nvCxnSpPr>
          <p:cNvPr id="39" name="Straight Connector 38"/>
          <p:cNvCxnSpPr/>
          <p:nvPr/>
        </p:nvCxnSpPr>
        <p:spPr>
          <a:xfrm>
            <a:off x="5862638" y="4832350"/>
            <a:ext cx="0" cy="330200"/>
          </a:xfrm>
          <a:prstGeom prst="line">
            <a:avLst/>
          </a:prstGeom>
        </p:spPr>
        <p:style>
          <a:lnRef idx="2">
            <a:schemeClr val="accent2"/>
          </a:lnRef>
          <a:fillRef idx="0">
            <a:schemeClr val="accent2"/>
          </a:fillRef>
          <a:effectRef idx="1">
            <a:schemeClr val="accent2"/>
          </a:effectRef>
          <a:fontRef idx="minor">
            <a:schemeClr val="tx1"/>
          </a:fontRef>
        </p:style>
      </p:cxnSp>
      <p:cxnSp>
        <p:nvCxnSpPr>
          <p:cNvPr id="40" name="Straight Connector 39"/>
          <p:cNvCxnSpPr/>
          <p:nvPr/>
        </p:nvCxnSpPr>
        <p:spPr>
          <a:xfrm>
            <a:off x="6492875" y="4822825"/>
            <a:ext cx="0" cy="303213"/>
          </a:xfrm>
          <a:prstGeom prst="line">
            <a:avLst/>
          </a:prstGeom>
        </p:spPr>
        <p:style>
          <a:lnRef idx="2">
            <a:schemeClr val="accent2"/>
          </a:lnRef>
          <a:fillRef idx="0">
            <a:schemeClr val="accent2"/>
          </a:fillRef>
          <a:effectRef idx="1">
            <a:schemeClr val="accent2"/>
          </a:effectRef>
          <a:fontRef idx="minor">
            <a:schemeClr val="tx1"/>
          </a:fontRef>
        </p:style>
      </p:cxnSp>
      <p:cxnSp>
        <p:nvCxnSpPr>
          <p:cNvPr id="41" name="Straight Connector 40"/>
          <p:cNvCxnSpPr/>
          <p:nvPr/>
        </p:nvCxnSpPr>
        <p:spPr>
          <a:xfrm>
            <a:off x="7186613" y="4822825"/>
            <a:ext cx="0" cy="327025"/>
          </a:xfrm>
          <a:prstGeom prst="line">
            <a:avLst/>
          </a:prstGeom>
        </p:spPr>
        <p:style>
          <a:lnRef idx="2">
            <a:schemeClr val="accent2"/>
          </a:lnRef>
          <a:fillRef idx="0">
            <a:schemeClr val="accent2"/>
          </a:fillRef>
          <a:effectRef idx="1">
            <a:schemeClr val="accent2"/>
          </a:effectRef>
          <a:fontRef idx="minor">
            <a:schemeClr val="tx1"/>
          </a:fontRef>
        </p:style>
      </p:cxnSp>
      <p:cxnSp>
        <p:nvCxnSpPr>
          <p:cNvPr id="42" name="Straight Connector 41"/>
          <p:cNvCxnSpPr/>
          <p:nvPr/>
        </p:nvCxnSpPr>
        <p:spPr>
          <a:xfrm>
            <a:off x="7858125" y="4822825"/>
            <a:ext cx="0" cy="344488"/>
          </a:xfrm>
          <a:prstGeom prst="line">
            <a:avLst/>
          </a:prstGeom>
        </p:spPr>
        <p:style>
          <a:lnRef idx="2">
            <a:schemeClr val="accent2"/>
          </a:lnRef>
          <a:fillRef idx="0">
            <a:schemeClr val="accent2"/>
          </a:fillRef>
          <a:effectRef idx="1">
            <a:schemeClr val="accent2"/>
          </a:effectRef>
          <a:fontRef idx="minor">
            <a:schemeClr val="tx1"/>
          </a:fontRef>
        </p:style>
      </p:cxnSp>
      <p:grpSp>
        <p:nvGrpSpPr>
          <p:cNvPr id="43" name="Group 89"/>
          <p:cNvGrpSpPr>
            <a:grpSpLocks/>
          </p:cNvGrpSpPr>
          <p:nvPr/>
        </p:nvGrpSpPr>
        <p:grpSpPr bwMode="auto">
          <a:xfrm>
            <a:off x="7502525" y="5040313"/>
            <a:ext cx="685800" cy="1257300"/>
            <a:chOff x="6411330" y="1728556"/>
            <a:chExt cx="1106786" cy="1657192"/>
          </a:xfrm>
        </p:grpSpPr>
        <p:sp>
          <p:nvSpPr>
            <p:cNvPr id="44" name="TextBox 90"/>
            <p:cNvSpPr txBox="1">
              <a:spLocks noChangeArrowheads="1"/>
            </p:cNvSpPr>
            <p:nvPr/>
          </p:nvSpPr>
          <p:spPr bwMode="auto">
            <a:xfrm>
              <a:off x="6411330" y="3025149"/>
              <a:ext cx="1106786" cy="36059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lnSpc>
                  <a:spcPts val="800"/>
                </a:lnSpc>
              </a:pPr>
              <a:r>
                <a:rPr lang="en-US" altLang="en-US" sz="800" b="1"/>
                <a:t>Windows </a:t>
              </a:r>
              <a:br>
                <a:rPr lang="en-US" altLang="en-US" sz="800" b="1"/>
              </a:br>
              <a:r>
                <a:rPr lang="en-US" altLang="en-US" sz="800" b="1"/>
                <a:t>Phone</a:t>
              </a:r>
            </a:p>
          </p:txBody>
        </p:sp>
        <p:pic>
          <p:nvPicPr>
            <p:cNvPr id="45" name="Picture 91"/>
            <p:cNvPicPr>
              <a:picLocks noChangeAspect="1"/>
            </p:cNvPicPr>
            <p:nvPr/>
          </p:nvPicPr>
          <p:blipFill>
            <a:blip r:embed="rId17" cstate="print">
              <a:extLst>
                <a:ext uri="{28A0092B-C50C-407E-A947-70E740481C1C}">
                  <a14:useLocalDpi xmlns:a14="http://schemas.microsoft.com/office/drawing/2010/main" val="0"/>
                </a:ext>
              </a:extLst>
            </a:blip>
            <a:srcRect l="23952" t="2158" r="27615" b="3513"/>
            <a:stretch>
              <a:fillRect/>
            </a:stretch>
          </p:blipFill>
          <p:spPr bwMode="auto">
            <a:xfrm flipV="1">
              <a:off x="6652545" y="1728556"/>
              <a:ext cx="624360" cy="121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6" name="Group 92"/>
          <p:cNvGrpSpPr>
            <a:grpSpLocks/>
          </p:cNvGrpSpPr>
          <p:nvPr/>
        </p:nvGrpSpPr>
        <p:grpSpPr bwMode="auto">
          <a:xfrm>
            <a:off x="6208713" y="5059363"/>
            <a:ext cx="528637" cy="1196975"/>
            <a:chOff x="5616048" y="4800485"/>
            <a:chExt cx="855439" cy="1579222"/>
          </a:xfrm>
        </p:grpSpPr>
        <p:pic>
          <p:nvPicPr>
            <p:cNvPr id="47" name="Picture 93"/>
            <p:cNvPicPr>
              <a:picLocks noChangeAspect="1"/>
            </p:cNvPicPr>
            <p:nvPr/>
          </p:nvPicPr>
          <p:blipFill>
            <a:blip r:embed="rId14">
              <a:extLst>
                <a:ext uri="{28A0092B-C50C-407E-A947-70E740481C1C}">
                  <a14:useLocalDpi xmlns:a14="http://schemas.microsoft.com/office/drawing/2010/main" val="0"/>
                </a:ext>
              </a:extLst>
            </a:blip>
            <a:srcRect l="24805" t="4173" r="24438" b="7301"/>
            <a:stretch>
              <a:fillRect/>
            </a:stretch>
          </p:blipFill>
          <p:spPr bwMode="auto">
            <a:xfrm>
              <a:off x="5706448" y="4800485"/>
              <a:ext cx="689953" cy="12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TextBox 94"/>
            <p:cNvSpPr txBox="1">
              <a:spLocks noChangeArrowheads="1"/>
            </p:cNvSpPr>
            <p:nvPr/>
          </p:nvSpPr>
          <p:spPr bwMode="auto">
            <a:xfrm>
              <a:off x="5616048" y="6119089"/>
              <a:ext cx="855439" cy="26061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800" b="1"/>
                <a:t>Android</a:t>
              </a:r>
            </a:p>
          </p:txBody>
        </p:sp>
      </p:grpSp>
      <p:grpSp>
        <p:nvGrpSpPr>
          <p:cNvPr id="49" name="Group 95"/>
          <p:cNvGrpSpPr>
            <a:grpSpLocks/>
          </p:cNvGrpSpPr>
          <p:nvPr/>
        </p:nvGrpSpPr>
        <p:grpSpPr bwMode="auto">
          <a:xfrm>
            <a:off x="5618163" y="5076825"/>
            <a:ext cx="673100" cy="1179513"/>
            <a:chOff x="5336530" y="1862110"/>
            <a:chExt cx="1088446" cy="1556359"/>
          </a:xfrm>
        </p:grpSpPr>
        <p:sp>
          <p:nvSpPr>
            <p:cNvPr id="50" name="TextBox 96"/>
            <p:cNvSpPr txBox="1">
              <a:spLocks noChangeArrowheads="1"/>
            </p:cNvSpPr>
            <p:nvPr/>
          </p:nvSpPr>
          <p:spPr bwMode="auto">
            <a:xfrm>
              <a:off x="5336530" y="3157851"/>
              <a:ext cx="1088446" cy="26061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800" b="1"/>
                <a:t>Apple</a:t>
              </a:r>
            </a:p>
          </p:txBody>
        </p:sp>
        <p:grpSp>
          <p:nvGrpSpPr>
            <p:cNvPr id="51" name="Group 97"/>
            <p:cNvGrpSpPr>
              <a:grpSpLocks/>
            </p:cNvGrpSpPr>
            <p:nvPr/>
          </p:nvGrpSpPr>
          <p:grpSpPr bwMode="auto">
            <a:xfrm>
              <a:off x="5392481" y="1862110"/>
              <a:ext cx="639773" cy="1371941"/>
              <a:chOff x="2024" y="3399"/>
              <a:chExt cx="712" cy="1366"/>
            </a:xfrm>
          </p:grpSpPr>
          <p:pic>
            <p:nvPicPr>
              <p:cNvPr id="52" name="Picture 3"/>
              <p:cNvPicPr>
                <a:picLocks noChangeAspect="1" noChangeArrowheads="1"/>
              </p:cNvPicPr>
              <p:nvPr>
                <p:custDataLst>
                  <p:tags r:id="rId1"/>
                </p:custDataLst>
              </p:nvPr>
            </p:nvPicPr>
            <p:blipFill>
              <a:blip r:embed="rId15" cstate="print">
                <a:extLst>
                  <a:ext uri="{28A0092B-C50C-407E-A947-70E740481C1C}">
                    <a14:useLocalDpi xmlns:a14="http://schemas.microsoft.com/office/drawing/2010/main" val="0"/>
                  </a:ext>
                </a:extLst>
              </a:blip>
              <a:srcRect/>
              <a:stretch>
                <a:fillRect/>
              </a:stretch>
            </p:blipFill>
            <p:spPr bwMode="auto">
              <a:xfrm>
                <a:off x="2094" y="3594"/>
                <a:ext cx="573" cy="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 name="Picture 1"/>
              <p:cNvPicPr>
                <a:picLocks noChangeAspect="1"/>
              </p:cNvPicPr>
              <p:nvPr>
                <p:custDataLst>
                  <p:tags r:id="rId2"/>
                </p:custDataLst>
              </p:nvPr>
            </p:nvPicPr>
            <p:blipFill>
              <a:blip r:embed="rId16" cstate="print">
                <a:extLst>
                  <a:ext uri="{28A0092B-C50C-407E-A947-70E740481C1C}">
                    <a14:useLocalDpi xmlns:a14="http://schemas.microsoft.com/office/drawing/2010/main" val="0"/>
                  </a:ext>
                </a:extLst>
              </a:blip>
              <a:srcRect/>
              <a:stretch>
                <a:fillRect/>
              </a:stretch>
            </p:blipFill>
            <p:spPr bwMode="auto">
              <a:xfrm>
                <a:off x="2024" y="3399"/>
                <a:ext cx="712" cy="1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54" name="Group 3"/>
          <p:cNvGrpSpPr>
            <a:grpSpLocks/>
          </p:cNvGrpSpPr>
          <p:nvPr/>
        </p:nvGrpSpPr>
        <p:grpSpPr bwMode="auto">
          <a:xfrm>
            <a:off x="2803525" y="5229225"/>
            <a:ext cx="738188" cy="1177925"/>
            <a:chOff x="2803525" y="5140326"/>
            <a:chExt cx="738188" cy="1177924"/>
          </a:xfrm>
        </p:grpSpPr>
        <p:sp>
          <p:nvSpPr>
            <p:cNvPr id="55" name="TextBox 70"/>
            <p:cNvSpPr txBox="1">
              <a:spLocks noChangeArrowheads="1"/>
            </p:cNvSpPr>
            <p:nvPr/>
          </p:nvSpPr>
          <p:spPr bwMode="auto">
            <a:xfrm>
              <a:off x="2803525" y="6103180"/>
              <a:ext cx="738188" cy="21507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800" b="1"/>
                <a:t>Blackberry</a:t>
              </a:r>
            </a:p>
          </p:txBody>
        </p:sp>
        <p:pic>
          <p:nvPicPr>
            <p:cNvPr id="56" name="Picture 2"/>
            <p:cNvPicPr>
              <a:picLocks noChangeAspect="1"/>
            </p:cNvPicPr>
            <p:nvPr/>
          </p:nvPicPr>
          <p:blipFill>
            <a:blip r:embed="rId18">
              <a:extLst>
                <a:ext uri="{28A0092B-C50C-407E-A947-70E740481C1C}">
                  <a14:useLocalDpi xmlns:a14="http://schemas.microsoft.com/office/drawing/2010/main" val="0"/>
                </a:ext>
              </a:extLst>
            </a:blip>
            <a:srcRect l="8588" t="4427" r="61737" b="4050"/>
            <a:stretch>
              <a:fillRect/>
            </a:stretch>
          </p:blipFill>
          <p:spPr bwMode="auto">
            <a:xfrm>
              <a:off x="2897187" y="5140326"/>
              <a:ext cx="471487" cy="906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7" name="Group 66"/>
          <p:cNvGrpSpPr>
            <a:grpSpLocks/>
          </p:cNvGrpSpPr>
          <p:nvPr/>
        </p:nvGrpSpPr>
        <p:grpSpPr bwMode="auto">
          <a:xfrm>
            <a:off x="6861175" y="5076825"/>
            <a:ext cx="738188" cy="1177925"/>
            <a:chOff x="2803525" y="5140326"/>
            <a:chExt cx="738188" cy="1177924"/>
          </a:xfrm>
        </p:grpSpPr>
        <p:sp>
          <p:nvSpPr>
            <p:cNvPr id="58" name="TextBox 70"/>
            <p:cNvSpPr txBox="1">
              <a:spLocks noChangeArrowheads="1"/>
            </p:cNvSpPr>
            <p:nvPr/>
          </p:nvSpPr>
          <p:spPr bwMode="auto">
            <a:xfrm>
              <a:off x="2803525" y="6103180"/>
              <a:ext cx="738188" cy="21507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800" b="1"/>
                <a:t>Blackberry</a:t>
              </a:r>
            </a:p>
          </p:txBody>
        </p:sp>
        <p:pic>
          <p:nvPicPr>
            <p:cNvPr id="59" name="Picture 68"/>
            <p:cNvPicPr>
              <a:picLocks noChangeAspect="1"/>
            </p:cNvPicPr>
            <p:nvPr/>
          </p:nvPicPr>
          <p:blipFill>
            <a:blip r:embed="rId18">
              <a:extLst>
                <a:ext uri="{28A0092B-C50C-407E-A947-70E740481C1C}">
                  <a14:useLocalDpi xmlns:a14="http://schemas.microsoft.com/office/drawing/2010/main" val="0"/>
                </a:ext>
              </a:extLst>
            </a:blip>
            <a:srcRect l="8588" t="4427" r="61737" b="4050"/>
            <a:stretch>
              <a:fillRect/>
            </a:stretch>
          </p:blipFill>
          <p:spPr bwMode="auto">
            <a:xfrm>
              <a:off x="2897187" y="5140326"/>
              <a:ext cx="471487" cy="906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20326823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2400" dirty="0" smtClean="0"/>
              <a:t>Introducing IBM MobileFirst for iOS Solutions </a:t>
            </a:r>
            <a:br>
              <a:rPr lang="en-US" altLang="en-US" sz="2400" dirty="0" smtClean="0"/>
            </a:br>
            <a:r>
              <a:rPr lang="en-US" altLang="en-US" sz="2400" dirty="0" smtClean="0"/>
              <a:t>– all built to use key data from the System of Record</a:t>
            </a:r>
            <a:endParaRPr lang="en-US" dirty="0"/>
          </a:p>
        </p:txBody>
      </p:sp>
      <p:sp>
        <p:nvSpPr>
          <p:cNvPr id="3" name="Slide Number Placeholder 2"/>
          <p:cNvSpPr>
            <a:spLocks noGrp="1"/>
          </p:cNvSpPr>
          <p:nvPr>
            <p:ph type="sldNum" sz="quarter" idx="10"/>
          </p:nvPr>
        </p:nvSpPr>
        <p:spPr/>
        <p:txBody>
          <a:bodyPr/>
          <a:lstStyle/>
          <a:p>
            <a:pPr>
              <a:defRPr/>
            </a:pPr>
            <a:fld id="{F2453344-A235-4243-8819-4F32E8C93D74}" type="slidenum">
              <a:rPr lang="en-US" altLang="en-US" smtClean="0"/>
              <a:pPr>
                <a:defRPr/>
              </a:pPr>
              <a:t>19</a:t>
            </a:fld>
            <a:endParaRPr lang="en-US" altLang="en-US"/>
          </a:p>
        </p:txBody>
      </p:sp>
      <p:graphicFrame>
        <p:nvGraphicFramePr>
          <p:cNvPr id="5" name="Group 45"/>
          <p:cNvGraphicFramePr>
            <a:graphicFrameLocks noGrp="1"/>
          </p:cNvGraphicFramePr>
          <p:nvPr>
            <p:extLst/>
          </p:nvPr>
        </p:nvGraphicFramePr>
        <p:xfrm>
          <a:off x="250826" y="1726450"/>
          <a:ext cx="8550275" cy="3353550"/>
        </p:xfrm>
        <a:graphic>
          <a:graphicData uri="http://schemas.openxmlformats.org/drawingml/2006/table">
            <a:tbl>
              <a:tblPr/>
              <a:tblGrid>
                <a:gridCol w="2136587"/>
                <a:gridCol w="2138551"/>
                <a:gridCol w="2136587"/>
                <a:gridCol w="2138550"/>
              </a:tblGrid>
              <a:tr h="877929">
                <a:tc>
                  <a:txBody>
                    <a:bodyPr/>
                    <a:lstStyle/>
                    <a:p>
                      <a:pPr marL="0" marR="0" lvl="0" indent="0" algn="ctr" defTabSz="914400" rtl="0" eaLnBrk="0" fontAlgn="base" latinLnBrk="0" hangingPunct="0">
                        <a:lnSpc>
                          <a:spcPct val="90000"/>
                        </a:lnSpc>
                        <a:spcBef>
                          <a:spcPct val="20000"/>
                        </a:spcBef>
                        <a:spcAft>
                          <a:spcPct val="0"/>
                        </a:spcAft>
                        <a:buClr>
                          <a:srgbClr val="681668"/>
                        </a:buClr>
                        <a:buSzTx/>
                        <a:buFont typeface="Wingdings" pitchFamily="2" charset="2"/>
                        <a:buNone/>
                        <a:tabLst/>
                      </a:pPr>
                      <a:r>
                        <a:rPr kumimoji="0" lang="en-US" sz="1800" b="1" i="0" u="none" strike="noStrike" cap="none" normalizeH="0" baseline="0" dirty="0" smtClean="0">
                          <a:ln>
                            <a:noFill/>
                          </a:ln>
                          <a:solidFill>
                            <a:srgbClr val="AA2186"/>
                          </a:solidFill>
                          <a:effectLst/>
                          <a:latin typeface="Arial" pitchFamily="34" charset="0"/>
                          <a:ea typeface="MS PGothic" pitchFamily="34" charset="-128"/>
                        </a:rPr>
                        <a:t>Banking and Financial Services</a:t>
                      </a:r>
                    </a:p>
                  </a:txBody>
                  <a:tcPr marT="45718" marB="45718" anchor="ctr" horzOverflow="overflow">
                    <a:lnL cap="flat">
                      <a:noFill/>
                    </a:lnL>
                    <a:lnR w="6350" cap="flat" cmpd="sng" algn="ctr">
                      <a:solidFill>
                        <a:schemeClr val="bg2"/>
                      </a:solidFill>
                      <a:prstDash val="sysDot"/>
                      <a:round/>
                      <a:headEnd type="none" w="med" len="med"/>
                      <a:tailEnd type="none" w="med" len="med"/>
                    </a:lnR>
                    <a:lnT w="6350" cap="flat" cmpd="sng" algn="ctr">
                      <a:solidFill>
                        <a:schemeClr val="bg2"/>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0" fontAlgn="base" latinLnBrk="0" hangingPunct="0">
                        <a:lnSpc>
                          <a:spcPct val="90000"/>
                        </a:lnSpc>
                        <a:spcBef>
                          <a:spcPct val="20000"/>
                        </a:spcBef>
                        <a:spcAft>
                          <a:spcPct val="0"/>
                        </a:spcAft>
                        <a:buClr>
                          <a:srgbClr val="681668"/>
                        </a:buClr>
                        <a:buSzTx/>
                        <a:buFont typeface="Wingdings" pitchFamily="2" charset="2"/>
                        <a:buNone/>
                        <a:tabLst/>
                      </a:pPr>
                      <a:r>
                        <a:rPr kumimoji="0" lang="en-US" sz="1800" b="1" i="0" u="none" strike="noStrike" cap="none" normalizeH="0" baseline="0" dirty="0" smtClean="0">
                          <a:ln>
                            <a:noFill/>
                          </a:ln>
                          <a:solidFill>
                            <a:srgbClr val="AA2186"/>
                          </a:solidFill>
                          <a:effectLst/>
                          <a:latin typeface="Arial" pitchFamily="34" charset="0"/>
                          <a:ea typeface="MS PGothic" pitchFamily="34" charset="-128"/>
                        </a:rPr>
                        <a:t>Travel and Transportation</a:t>
                      </a:r>
                    </a:p>
                  </a:txBody>
                  <a:tcPr marT="45718" marB="45718" anchor="ctr" horzOverflow="overflow">
                    <a:lnL w="6350" cap="flat" cmpd="sng" algn="ctr">
                      <a:solidFill>
                        <a:schemeClr val="bg2"/>
                      </a:solidFill>
                      <a:prstDash val="sysDot"/>
                      <a:round/>
                      <a:headEnd type="none" w="med" len="med"/>
                      <a:tailEnd type="none" w="med" len="med"/>
                    </a:lnL>
                    <a:lnR w="6350" cap="flat" cmpd="sng" algn="ctr">
                      <a:solidFill>
                        <a:schemeClr val="bg2"/>
                      </a:solidFill>
                      <a:prstDash val="sysDot"/>
                      <a:round/>
                      <a:headEnd type="none" w="med" len="med"/>
                      <a:tailEnd type="none" w="med" len="med"/>
                    </a:lnR>
                    <a:lnT w="6350" cap="flat" cmpd="sng" algn="ctr">
                      <a:solidFill>
                        <a:schemeClr val="bg2"/>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0" fontAlgn="base" latinLnBrk="0" hangingPunct="0">
                        <a:lnSpc>
                          <a:spcPct val="90000"/>
                        </a:lnSpc>
                        <a:spcBef>
                          <a:spcPct val="20000"/>
                        </a:spcBef>
                        <a:spcAft>
                          <a:spcPct val="0"/>
                        </a:spcAft>
                        <a:buClr>
                          <a:srgbClr val="681668"/>
                        </a:buClr>
                        <a:buSzTx/>
                        <a:buFont typeface="Wingdings" pitchFamily="2" charset="2"/>
                        <a:buNone/>
                        <a:tabLst/>
                      </a:pPr>
                      <a:r>
                        <a:rPr kumimoji="0" lang="en-US" sz="1800" b="1" i="0" u="none" strike="noStrike" cap="none" normalizeH="0" baseline="0" dirty="0" smtClean="0">
                          <a:ln>
                            <a:noFill/>
                          </a:ln>
                          <a:solidFill>
                            <a:srgbClr val="AA2186"/>
                          </a:solidFill>
                          <a:effectLst/>
                          <a:latin typeface="Arial" pitchFamily="34" charset="0"/>
                          <a:ea typeface="MS PGothic" pitchFamily="34" charset="-128"/>
                        </a:rPr>
                        <a:t>Insurance</a:t>
                      </a:r>
                    </a:p>
                  </a:txBody>
                  <a:tcPr marT="45718" marB="45718" anchor="ctr" horzOverflow="overflow">
                    <a:lnL w="6350" cap="flat" cmpd="sng" algn="ctr">
                      <a:solidFill>
                        <a:schemeClr val="bg2"/>
                      </a:solidFill>
                      <a:prstDash val="sysDot"/>
                      <a:round/>
                      <a:headEnd type="none" w="med" len="med"/>
                      <a:tailEnd type="none" w="med" len="med"/>
                    </a:lnL>
                    <a:lnR w="6350" cap="flat" cmpd="sng" algn="ctr">
                      <a:solidFill>
                        <a:schemeClr val="bg2"/>
                      </a:solidFill>
                      <a:prstDash val="sysDot"/>
                      <a:round/>
                      <a:headEnd type="none" w="med" len="med"/>
                      <a:tailEnd type="none" w="med" len="med"/>
                    </a:lnR>
                    <a:lnT w="6350" cap="flat" cmpd="sng" algn="ctr">
                      <a:solidFill>
                        <a:schemeClr val="bg2"/>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0" fontAlgn="base" latinLnBrk="0" hangingPunct="0">
                        <a:lnSpc>
                          <a:spcPct val="90000"/>
                        </a:lnSpc>
                        <a:spcBef>
                          <a:spcPct val="20000"/>
                        </a:spcBef>
                        <a:spcAft>
                          <a:spcPct val="0"/>
                        </a:spcAft>
                        <a:buClr>
                          <a:srgbClr val="681668"/>
                        </a:buClr>
                        <a:buSzTx/>
                        <a:buFont typeface="Wingdings" pitchFamily="2" charset="2"/>
                        <a:buNone/>
                        <a:tabLst/>
                      </a:pPr>
                      <a:r>
                        <a:rPr kumimoji="0" lang="en-US" sz="1800" b="1" i="0" u="none" strike="noStrike" cap="none" normalizeH="0" baseline="0" dirty="0" smtClean="0">
                          <a:ln>
                            <a:noFill/>
                          </a:ln>
                          <a:solidFill>
                            <a:srgbClr val="AA2186"/>
                          </a:solidFill>
                          <a:effectLst/>
                          <a:latin typeface="Arial" pitchFamily="34" charset="0"/>
                          <a:ea typeface="MS PGothic" pitchFamily="34" charset="-128"/>
                        </a:rPr>
                        <a:t>Retail</a:t>
                      </a:r>
                    </a:p>
                  </a:txBody>
                  <a:tcPr marT="45718" marB="45718" anchor="ctr" horzOverflow="overflow">
                    <a:lnL w="6350" cap="flat" cmpd="sng" algn="ctr">
                      <a:solidFill>
                        <a:schemeClr val="bg2"/>
                      </a:solidFill>
                      <a:prstDash val="sysDot"/>
                      <a:round/>
                      <a:headEnd type="none" w="med" len="med"/>
                      <a:tailEnd type="none" w="med" len="med"/>
                    </a:lnL>
                    <a:lnR w="12700" cap="flat" cmpd="sng" algn="ctr">
                      <a:noFill/>
                      <a:prstDash val="solid"/>
                      <a:round/>
                      <a:headEnd type="none" w="med" len="med"/>
                      <a:tailEnd type="none" w="med" len="med"/>
                    </a:lnR>
                    <a:lnT w="6350" cap="flat" cmpd="sng" algn="ctr">
                      <a:solidFill>
                        <a:schemeClr val="bg2"/>
                      </a:solidFill>
                      <a:prstDash val="solid"/>
                      <a:round/>
                      <a:headEnd type="none" w="med" len="med"/>
                      <a:tailEnd type="none" w="med" len="med"/>
                    </a:lnT>
                    <a:lnB cap="flat">
                      <a:noFill/>
                    </a:lnB>
                    <a:lnTlToBr>
                      <a:noFill/>
                    </a:lnTlToBr>
                    <a:lnBlToTr>
                      <a:noFill/>
                    </a:lnBlToTr>
                    <a:noFill/>
                  </a:tcPr>
                </a:tc>
              </a:tr>
              <a:tr h="957209">
                <a:tc>
                  <a:txBody>
                    <a:bodyPr/>
                    <a:lstStyle/>
                    <a:p>
                      <a:pPr marL="0" marR="0" lvl="0" indent="0" algn="l" defTabSz="914400" rtl="0" eaLnBrk="0" fontAlgn="base" latinLnBrk="0" hangingPunct="0">
                        <a:lnSpc>
                          <a:spcPct val="100000"/>
                        </a:lnSpc>
                        <a:spcBef>
                          <a:spcPct val="20000"/>
                        </a:spcBef>
                        <a:spcAft>
                          <a:spcPct val="0"/>
                        </a:spcAft>
                        <a:buClr>
                          <a:srgbClr val="681668"/>
                        </a:buClr>
                        <a:buSzTx/>
                        <a:buFont typeface="Wingdings" pitchFamily="2" charset="2"/>
                        <a:buNone/>
                        <a:tabLst/>
                      </a:pPr>
                      <a:endParaRPr kumimoji="0" lang="en-US" sz="1400" b="1" i="0" u="none" strike="noStrike" cap="none" normalizeH="0" baseline="0" smtClean="0">
                        <a:ln>
                          <a:noFill/>
                        </a:ln>
                        <a:solidFill>
                          <a:srgbClr val="AA2186"/>
                        </a:solidFill>
                        <a:effectLst/>
                        <a:latin typeface="Arial" pitchFamily="34" charset="0"/>
                        <a:ea typeface="MS PGothic" pitchFamily="34" charset="-128"/>
                      </a:endParaRPr>
                    </a:p>
                  </a:txBody>
                  <a:tcPr marT="45718" marB="45718" horzOverflow="overflow">
                    <a:lnL cap="flat">
                      <a:noFill/>
                    </a:lnL>
                    <a:lnR w="6350" cap="flat" cmpd="sng" algn="ctr">
                      <a:solidFill>
                        <a:schemeClr val="bg2"/>
                      </a:solidFill>
                      <a:prstDash val="sysDot"/>
                      <a:round/>
                      <a:headEnd type="none" w="med" len="med"/>
                      <a:tailEnd type="none" w="med" len="med"/>
                    </a:lnR>
                    <a:lnT cap="flat">
                      <a:noFill/>
                    </a:lnT>
                    <a:lnB cap="flat">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681668"/>
                        </a:buClr>
                        <a:buSzTx/>
                        <a:buFont typeface="Wingdings" pitchFamily="2" charset="2"/>
                        <a:buNone/>
                        <a:tabLst/>
                      </a:pPr>
                      <a:endParaRPr kumimoji="0" lang="en-US" sz="1400" b="1" i="0" u="none" strike="noStrike" cap="none" normalizeH="0" baseline="0" smtClean="0">
                        <a:ln>
                          <a:noFill/>
                        </a:ln>
                        <a:solidFill>
                          <a:srgbClr val="AA2186"/>
                        </a:solidFill>
                        <a:effectLst/>
                        <a:latin typeface="Arial" pitchFamily="34" charset="0"/>
                        <a:ea typeface="MS PGothic" pitchFamily="34" charset="-128"/>
                      </a:endParaRPr>
                    </a:p>
                  </a:txBody>
                  <a:tcPr marT="45718" marB="45718" horzOverflow="overflow">
                    <a:lnL w="6350" cap="flat" cmpd="sng" algn="ctr">
                      <a:solidFill>
                        <a:schemeClr val="bg2"/>
                      </a:solidFill>
                      <a:prstDash val="sysDot"/>
                      <a:round/>
                      <a:headEnd type="none" w="med" len="med"/>
                      <a:tailEnd type="none" w="med" len="med"/>
                    </a:lnL>
                    <a:lnR w="6350" cap="flat" cmpd="sng" algn="ctr">
                      <a:solidFill>
                        <a:schemeClr val="bg2"/>
                      </a:solidFill>
                      <a:prstDash val="sysDot"/>
                      <a:round/>
                      <a:headEnd type="none" w="med" len="med"/>
                      <a:tailEnd type="none" w="med" len="med"/>
                    </a:lnR>
                    <a:lnT cap="flat">
                      <a:noFill/>
                    </a:lnT>
                    <a:lnB cap="flat">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681668"/>
                        </a:buClr>
                        <a:buSzTx/>
                        <a:buFont typeface="Wingdings" pitchFamily="2" charset="2"/>
                        <a:buNone/>
                        <a:tabLst/>
                      </a:pPr>
                      <a:endParaRPr kumimoji="0" lang="en-US" sz="1400" b="1" i="0" u="none" strike="noStrike" cap="none" normalizeH="0" baseline="0" smtClean="0">
                        <a:ln>
                          <a:noFill/>
                        </a:ln>
                        <a:solidFill>
                          <a:srgbClr val="AA2186"/>
                        </a:solidFill>
                        <a:effectLst/>
                        <a:latin typeface="Arial" pitchFamily="34" charset="0"/>
                        <a:ea typeface="MS PGothic" pitchFamily="34" charset="-128"/>
                      </a:endParaRPr>
                    </a:p>
                  </a:txBody>
                  <a:tcPr marT="45718" marB="45718" horzOverflow="overflow">
                    <a:lnL w="6350" cap="flat" cmpd="sng" algn="ctr">
                      <a:solidFill>
                        <a:schemeClr val="bg2"/>
                      </a:solidFill>
                      <a:prstDash val="sysDot"/>
                      <a:round/>
                      <a:headEnd type="none" w="med" len="med"/>
                      <a:tailEnd type="none" w="med" len="med"/>
                    </a:lnL>
                    <a:lnR w="6350" cap="flat" cmpd="sng" algn="ctr">
                      <a:solidFill>
                        <a:schemeClr val="bg2"/>
                      </a:solidFill>
                      <a:prstDash val="sysDot"/>
                      <a:round/>
                      <a:headEnd type="none" w="med" len="med"/>
                      <a:tailEnd type="none" w="med" len="med"/>
                    </a:lnR>
                    <a:lnT cap="flat">
                      <a:noFill/>
                    </a:lnT>
                    <a:lnB cap="flat">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681668"/>
                        </a:buClr>
                        <a:buSzTx/>
                        <a:buFont typeface="Wingdings" pitchFamily="2" charset="2"/>
                        <a:buNone/>
                        <a:tabLst/>
                      </a:pPr>
                      <a:endParaRPr kumimoji="0" lang="en-US" sz="1400" b="1" i="0" u="none" strike="noStrike" cap="none" normalizeH="0" baseline="0" dirty="0" smtClean="0">
                        <a:ln>
                          <a:noFill/>
                        </a:ln>
                        <a:solidFill>
                          <a:srgbClr val="AA2186"/>
                        </a:solidFill>
                        <a:effectLst/>
                        <a:latin typeface="Arial" pitchFamily="34" charset="0"/>
                        <a:ea typeface="MS PGothic" pitchFamily="34" charset="-128"/>
                      </a:endParaRPr>
                    </a:p>
                  </a:txBody>
                  <a:tcPr marT="45718" marB="45718" horzOverflow="overflow">
                    <a:lnL w="6350" cap="flat" cmpd="sng" algn="ctr">
                      <a:solidFill>
                        <a:schemeClr val="bg2"/>
                      </a:solidFill>
                      <a:prstDash val="sysDot"/>
                      <a:round/>
                      <a:headEnd type="none" w="med" len="med"/>
                      <a:tailEnd type="none" w="med" len="med"/>
                    </a:lnL>
                    <a:lnR w="12700" cap="flat" cmpd="sng" algn="ctr">
                      <a:noFill/>
                      <a:prstDash val="solid"/>
                      <a:round/>
                      <a:headEnd type="none" w="med" len="med"/>
                      <a:tailEnd type="none" w="med" len="med"/>
                    </a:lnR>
                    <a:lnT cap="flat">
                      <a:noFill/>
                    </a:lnT>
                    <a:lnB cap="flat">
                      <a:noFill/>
                    </a:lnB>
                    <a:lnTlToBr>
                      <a:noFill/>
                    </a:lnTlToBr>
                    <a:lnBlToTr>
                      <a:noFill/>
                    </a:lnBlToTr>
                    <a:noFill/>
                  </a:tcPr>
                </a:tc>
              </a:tr>
              <a:tr h="1518412">
                <a:tc>
                  <a:txBody>
                    <a:body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Char char="§"/>
                        <a:tabLst/>
                      </a:pPr>
                      <a:endParaRPr kumimoji="0" lang="en-US" sz="1400" b="0" i="0" u="none" strike="noStrike" cap="none" normalizeH="0" baseline="0" dirty="0" smtClean="0">
                        <a:ln>
                          <a:noFill/>
                        </a:ln>
                        <a:solidFill>
                          <a:schemeClr val="tx1"/>
                        </a:solidFill>
                        <a:effectLst/>
                        <a:latin typeface="Arial" pitchFamily="34" charset="0"/>
                        <a:ea typeface="MS PGothic" pitchFamily="34" charset="-128"/>
                      </a:endParaRPr>
                    </a:p>
                    <a:p>
                      <a:pPr marL="177800" marR="0" lvl="0" indent="-177800" algn="l" defTabSz="914400" rtl="0" eaLnBrk="0" fontAlgn="base" latinLnBrk="0" hangingPunct="0">
                        <a:lnSpc>
                          <a:spcPct val="100000"/>
                        </a:lnSpc>
                        <a:spcBef>
                          <a:spcPct val="20000"/>
                        </a:spcBef>
                        <a:spcAft>
                          <a:spcPct val="0"/>
                        </a:spcAft>
                        <a:buClrTx/>
                        <a:buSzTx/>
                        <a:buFont typeface="Wingdings" pitchFamily="2" charset="2"/>
                        <a:buChar char="§"/>
                        <a:tabLst/>
                      </a:pPr>
                      <a:r>
                        <a:rPr kumimoji="0" lang="en-US" sz="1400" b="0" i="0" u="none" strike="noStrike" cap="none" normalizeH="0" baseline="0" dirty="0" smtClean="0">
                          <a:ln>
                            <a:noFill/>
                          </a:ln>
                          <a:solidFill>
                            <a:schemeClr val="tx1"/>
                          </a:solidFill>
                          <a:effectLst/>
                          <a:latin typeface="Arial" pitchFamily="34" charset="0"/>
                          <a:ea typeface="MS PGothic" pitchFamily="34" charset="-128"/>
                        </a:rPr>
                        <a:t>Mobile Wealth Advisor</a:t>
                      </a:r>
                    </a:p>
                    <a:p>
                      <a:pPr marL="177800" marR="0" lvl="0" indent="-177800" algn="l" defTabSz="914400" rtl="0" eaLnBrk="0" fontAlgn="base" latinLnBrk="0" hangingPunct="0">
                        <a:lnSpc>
                          <a:spcPct val="100000"/>
                        </a:lnSpc>
                        <a:spcBef>
                          <a:spcPct val="20000"/>
                        </a:spcBef>
                        <a:spcAft>
                          <a:spcPct val="0"/>
                        </a:spcAft>
                        <a:buClrTx/>
                        <a:buSzTx/>
                        <a:buFont typeface="Wingdings" pitchFamily="2" charset="2"/>
                        <a:buChar char="§"/>
                        <a:tabLst/>
                      </a:pPr>
                      <a:endParaRPr kumimoji="0" lang="en-US" sz="1400" b="0" i="0" u="none" strike="noStrike" cap="none" normalizeH="0" baseline="0" dirty="0" smtClean="0">
                        <a:ln>
                          <a:noFill/>
                        </a:ln>
                        <a:solidFill>
                          <a:schemeClr val="tx1"/>
                        </a:solidFill>
                        <a:effectLst/>
                        <a:latin typeface="Arial" pitchFamily="34" charset="0"/>
                        <a:ea typeface="MS PGothic" pitchFamily="34" charset="-128"/>
                      </a:endParaRPr>
                    </a:p>
                    <a:p>
                      <a:pPr marL="177800" marR="0" lvl="0" indent="-177800" algn="l" defTabSz="914400" rtl="0" eaLnBrk="0" fontAlgn="base" latinLnBrk="0" hangingPunct="0">
                        <a:lnSpc>
                          <a:spcPct val="100000"/>
                        </a:lnSpc>
                        <a:spcBef>
                          <a:spcPct val="20000"/>
                        </a:spcBef>
                        <a:spcAft>
                          <a:spcPct val="0"/>
                        </a:spcAft>
                        <a:buClrTx/>
                        <a:buSzTx/>
                        <a:buFont typeface="Wingdings" pitchFamily="2" charset="2"/>
                        <a:buChar char="§"/>
                        <a:tabLst/>
                      </a:pPr>
                      <a:r>
                        <a:rPr kumimoji="0" lang="en-US" sz="1400" b="0" i="0" u="none" strike="noStrike" cap="none" normalizeH="0" baseline="0" dirty="0" smtClean="0">
                          <a:ln>
                            <a:noFill/>
                          </a:ln>
                          <a:solidFill>
                            <a:schemeClr val="tx1"/>
                          </a:solidFill>
                          <a:effectLst/>
                          <a:latin typeface="Arial" pitchFamily="34" charset="0"/>
                          <a:ea typeface="MS PGothic" pitchFamily="34" charset="-128"/>
                        </a:rPr>
                        <a:t>Digital Small Business Banker</a:t>
                      </a:r>
                      <a:endParaRPr kumimoji="0" lang="en-US" sz="1400" b="0" i="0" u="none" strike="noStrike" cap="none" normalizeH="0" baseline="0" dirty="0" smtClean="0">
                        <a:ln>
                          <a:noFill/>
                        </a:ln>
                        <a:solidFill>
                          <a:srgbClr val="000000"/>
                        </a:solidFill>
                        <a:effectLst/>
                        <a:latin typeface="Arial" pitchFamily="34" charset="0"/>
                        <a:ea typeface="MS PGothic" pitchFamily="34" charset="-128"/>
                      </a:endParaRPr>
                    </a:p>
                  </a:txBody>
                  <a:tcPr marT="45718" marB="45718" horzOverflow="overflow">
                    <a:lnL cap="flat">
                      <a:noFill/>
                    </a:lnL>
                    <a:lnR w="6350" cap="flat" cmpd="sng" algn="ctr">
                      <a:solidFill>
                        <a:schemeClr val="bg2"/>
                      </a:solidFill>
                      <a:prstDash val="sysDot"/>
                      <a:round/>
                      <a:headEnd type="none" w="med" len="med"/>
                      <a:tailEnd type="none" w="med" len="med"/>
                    </a:lnR>
                    <a:lnT cap="flat">
                      <a:noFill/>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Char char="§"/>
                        <a:tabLst/>
                      </a:pPr>
                      <a:endParaRPr kumimoji="0" lang="en-US" sz="1400" b="0" i="0" u="none" strike="noStrike" cap="none" normalizeH="0" baseline="0" dirty="0" smtClean="0">
                        <a:ln>
                          <a:noFill/>
                        </a:ln>
                        <a:solidFill>
                          <a:schemeClr val="tx1"/>
                        </a:solidFill>
                        <a:effectLst/>
                        <a:latin typeface="Arial" pitchFamily="34" charset="0"/>
                        <a:ea typeface="MS PGothic" pitchFamily="34" charset="-128"/>
                      </a:endParaRPr>
                    </a:p>
                    <a:p>
                      <a:pPr marL="177800" marR="0" lvl="0" indent="-177800" algn="l" defTabSz="914400" rtl="0" eaLnBrk="0" fontAlgn="base" latinLnBrk="0" hangingPunct="0">
                        <a:lnSpc>
                          <a:spcPct val="100000"/>
                        </a:lnSpc>
                        <a:spcBef>
                          <a:spcPct val="20000"/>
                        </a:spcBef>
                        <a:spcAft>
                          <a:spcPct val="0"/>
                        </a:spcAft>
                        <a:buClrTx/>
                        <a:buSzTx/>
                        <a:buFont typeface="Wingdings" pitchFamily="2" charset="2"/>
                        <a:buChar char="§"/>
                        <a:tabLst/>
                      </a:pPr>
                      <a:r>
                        <a:rPr kumimoji="0" lang="en-US" sz="1400" b="0" i="0" u="none" strike="noStrike" cap="none" normalizeH="0" baseline="0" dirty="0" smtClean="0">
                          <a:ln>
                            <a:noFill/>
                          </a:ln>
                          <a:solidFill>
                            <a:schemeClr val="tx1"/>
                          </a:solidFill>
                          <a:effectLst/>
                          <a:latin typeface="Arial" pitchFamily="34" charset="0"/>
                          <a:ea typeface="MS PGothic" pitchFamily="34" charset="-128"/>
                        </a:rPr>
                        <a:t>Mobile Flight Crew</a:t>
                      </a:r>
                    </a:p>
                    <a:p>
                      <a:pPr marL="177800" marR="0" lvl="0" indent="-177800" algn="l" defTabSz="914400" rtl="0" eaLnBrk="0" fontAlgn="base" latinLnBrk="0" hangingPunct="0">
                        <a:lnSpc>
                          <a:spcPct val="100000"/>
                        </a:lnSpc>
                        <a:spcBef>
                          <a:spcPct val="20000"/>
                        </a:spcBef>
                        <a:spcAft>
                          <a:spcPct val="0"/>
                        </a:spcAft>
                        <a:buClrTx/>
                        <a:buSzTx/>
                        <a:buFont typeface="Wingdings" pitchFamily="2" charset="2"/>
                        <a:buChar char="§"/>
                        <a:tabLst/>
                      </a:pPr>
                      <a:endParaRPr kumimoji="0" lang="en-US" sz="1400" b="0" i="0" u="none" strike="noStrike" cap="none" normalizeH="0" baseline="0" dirty="0" smtClean="0">
                        <a:ln>
                          <a:noFill/>
                        </a:ln>
                        <a:solidFill>
                          <a:schemeClr val="tx1"/>
                        </a:solidFill>
                        <a:effectLst/>
                        <a:latin typeface="Arial" pitchFamily="34" charset="0"/>
                        <a:ea typeface="MS PGothic" pitchFamily="34" charset="-128"/>
                      </a:endParaRPr>
                    </a:p>
                    <a:p>
                      <a:pPr marL="177800" marR="0" lvl="0" indent="-177800" algn="l" defTabSz="914400" rtl="0" eaLnBrk="0" fontAlgn="base" latinLnBrk="0" hangingPunct="0">
                        <a:lnSpc>
                          <a:spcPct val="100000"/>
                        </a:lnSpc>
                        <a:spcBef>
                          <a:spcPct val="20000"/>
                        </a:spcBef>
                        <a:spcAft>
                          <a:spcPct val="0"/>
                        </a:spcAft>
                        <a:buClrTx/>
                        <a:buSzTx/>
                        <a:buFont typeface="Wingdings" pitchFamily="2" charset="2"/>
                        <a:buChar char="§"/>
                        <a:tabLst/>
                      </a:pPr>
                      <a:r>
                        <a:rPr kumimoji="0" lang="en-US" sz="1400" b="0" i="0" u="none" strike="noStrike" cap="none" normalizeH="0" baseline="0" dirty="0" smtClean="0">
                          <a:ln>
                            <a:noFill/>
                          </a:ln>
                          <a:solidFill>
                            <a:schemeClr val="tx1"/>
                          </a:solidFill>
                          <a:effectLst/>
                          <a:latin typeface="Arial" pitchFamily="34" charset="0"/>
                          <a:ea typeface="MS PGothic" pitchFamily="34" charset="-128"/>
                        </a:rPr>
                        <a:t>Airline Pilot Planning</a:t>
                      </a:r>
                    </a:p>
                  </a:txBody>
                  <a:tcPr marT="45718" marB="45718" horzOverflow="overflow">
                    <a:lnL w="6350" cap="flat" cmpd="sng" algn="ctr">
                      <a:solidFill>
                        <a:schemeClr val="bg2"/>
                      </a:solidFill>
                      <a:prstDash val="sysDot"/>
                      <a:round/>
                      <a:headEnd type="none" w="med" len="med"/>
                      <a:tailEnd type="none" w="med" len="med"/>
                    </a:lnL>
                    <a:lnR w="6350" cap="flat" cmpd="sng" algn="ctr">
                      <a:solidFill>
                        <a:schemeClr val="bg2"/>
                      </a:solidFill>
                      <a:prstDash val="sysDot"/>
                      <a:round/>
                      <a:headEnd type="none" w="med" len="med"/>
                      <a:tailEnd type="none" w="med" len="med"/>
                    </a:lnR>
                    <a:lnT cap="flat">
                      <a:noFill/>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endParaRPr kumimoji="0" lang="en-US" sz="1400" b="0" i="0" u="none" strike="noStrike" cap="none" normalizeH="0" baseline="0" dirty="0" smtClean="0">
                        <a:ln>
                          <a:noFill/>
                        </a:ln>
                        <a:solidFill>
                          <a:schemeClr val="tx1"/>
                        </a:solidFill>
                        <a:effectLst/>
                        <a:latin typeface="Arial" pitchFamily="34" charset="0"/>
                        <a:ea typeface="MS PGothic" pitchFamily="34" charset="-128"/>
                      </a:endParaRPr>
                    </a:p>
                    <a:p>
                      <a:pPr marL="177800" marR="0" lvl="0" indent="-177800" algn="l" defTabSz="914400" rtl="0" eaLnBrk="0" fontAlgn="base" latinLnBrk="0" hangingPunct="0">
                        <a:lnSpc>
                          <a:spcPct val="100000"/>
                        </a:lnSpc>
                        <a:spcBef>
                          <a:spcPct val="20000"/>
                        </a:spcBef>
                        <a:spcAft>
                          <a:spcPct val="0"/>
                        </a:spcAft>
                        <a:buClrTx/>
                        <a:buSzTx/>
                        <a:buFont typeface="Wingdings" pitchFamily="2" charset="2"/>
                        <a:buChar char="§"/>
                        <a:tabLst/>
                      </a:pPr>
                      <a:r>
                        <a:rPr kumimoji="0" lang="en-US" sz="1400" b="0" i="0" u="none" strike="noStrike" cap="none" normalizeH="0" baseline="0" dirty="0" smtClean="0">
                          <a:ln>
                            <a:noFill/>
                          </a:ln>
                          <a:solidFill>
                            <a:schemeClr val="tx1"/>
                          </a:solidFill>
                          <a:effectLst/>
                          <a:latin typeface="Arial" pitchFamily="34" charset="0"/>
                          <a:ea typeface="MS PGothic" pitchFamily="34" charset="-128"/>
                        </a:rPr>
                        <a:t>Mobile Sales Agent</a:t>
                      </a:r>
                    </a:p>
                  </a:txBody>
                  <a:tcPr marT="45718" marB="45718" horzOverflow="overflow">
                    <a:lnL w="6350" cap="flat" cmpd="sng" algn="ctr">
                      <a:solidFill>
                        <a:schemeClr val="bg2"/>
                      </a:solidFill>
                      <a:prstDash val="sysDot"/>
                      <a:round/>
                      <a:headEnd type="none" w="med" len="med"/>
                      <a:tailEnd type="none" w="med" len="med"/>
                    </a:lnL>
                    <a:lnR w="6350" cap="flat" cmpd="sng" algn="ctr">
                      <a:solidFill>
                        <a:schemeClr val="bg2"/>
                      </a:solidFill>
                      <a:prstDash val="sysDot"/>
                      <a:round/>
                      <a:headEnd type="none" w="med" len="med"/>
                      <a:tailEnd type="none" w="med" len="med"/>
                    </a:lnR>
                    <a:lnT cap="flat">
                      <a:noFill/>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Wingdings" pitchFamily="2" charset="2"/>
                        <a:buNone/>
                        <a:tabLst/>
                      </a:pPr>
                      <a:endParaRPr kumimoji="0" lang="en-US" sz="1400" b="0" i="0" u="none" strike="noStrike" cap="none" normalizeH="0" baseline="0" dirty="0" smtClean="0">
                        <a:ln>
                          <a:noFill/>
                        </a:ln>
                        <a:solidFill>
                          <a:schemeClr val="tx1"/>
                        </a:solidFill>
                        <a:effectLst/>
                        <a:latin typeface="Arial" pitchFamily="34" charset="0"/>
                        <a:ea typeface="MS PGothic" pitchFamily="34" charset="-128"/>
                      </a:endParaRPr>
                    </a:p>
                    <a:p>
                      <a:pPr marL="177800" marR="0" lvl="0" indent="-177800" algn="l" defTabSz="914400" rtl="0" eaLnBrk="0" fontAlgn="base" latinLnBrk="0" hangingPunct="0">
                        <a:lnSpc>
                          <a:spcPct val="100000"/>
                        </a:lnSpc>
                        <a:spcBef>
                          <a:spcPct val="20000"/>
                        </a:spcBef>
                        <a:spcAft>
                          <a:spcPct val="0"/>
                        </a:spcAft>
                        <a:buClrTx/>
                        <a:buSzTx/>
                        <a:buFont typeface="Wingdings" pitchFamily="2" charset="2"/>
                        <a:buChar char="§"/>
                        <a:tabLst/>
                      </a:pPr>
                      <a:r>
                        <a:rPr kumimoji="0" lang="en-US" sz="1400" b="0" i="0" u="none" strike="noStrike" cap="none" normalizeH="0" baseline="0" dirty="0" smtClean="0">
                          <a:ln>
                            <a:noFill/>
                          </a:ln>
                          <a:solidFill>
                            <a:schemeClr val="tx1"/>
                          </a:solidFill>
                          <a:effectLst/>
                          <a:latin typeface="Arial" pitchFamily="34" charset="0"/>
                          <a:ea typeface="MS PGothic" pitchFamily="34" charset="-128"/>
                        </a:rPr>
                        <a:t>In-Store Associate</a:t>
                      </a:r>
                      <a:endParaRPr kumimoji="0" lang="en-US" sz="1400" b="0" i="0" u="none" strike="noStrike" cap="none" normalizeH="0" baseline="0" dirty="0" smtClean="0">
                        <a:ln>
                          <a:noFill/>
                        </a:ln>
                        <a:solidFill>
                          <a:srgbClr val="000000"/>
                        </a:solidFill>
                        <a:effectLst/>
                        <a:latin typeface="Arial" pitchFamily="34" charset="0"/>
                        <a:ea typeface="MS PGothic" pitchFamily="34" charset="-128"/>
                      </a:endParaRPr>
                    </a:p>
                  </a:txBody>
                  <a:tcPr marT="45718" marB="45718" horzOverflow="overflow">
                    <a:lnL w="6350" cap="flat" cmpd="sng" algn="ctr">
                      <a:solidFill>
                        <a:schemeClr val="bg2"/>
                      </a:solidFill>
                      <a:prstDash val="sysDot"/>
                      <a:round/>
                      <a:headEnd type="none" w="med" len="med"/>
                      <a:tailEnd type="none" w="med" len="med"/>
                    </a:lnL>
                    <a:lnR w="12700" cap="flat" cmpd="sng" algn="ctr">
                      <a:noFill/>
                      <a:prstDash val="solid"/>
                      <a:round/>
                      <a:headEnd type="none" w="med" len="med"/>
                      <a:tailEnd type="none" w="med" len="med"/>
                    </a:lnR>
                    <a:lnT cap="flat">
                      <a:noFill/>
                    </a:lnT>
                    <a:lnB w="6350" cap="flat" cmpd="sng" algn="ctr">
                      <a:solidFill>
                        <a:schemeClr val="bg2"/>
                      </a:solidFill>
                      <a:prstDash val="solid"/>
                      <a:round/>
                      <a:headEnd type="none" w="med" len="med"/>
                      <a:tailEnd type="none" w="med" len="med"/>
                    </a:lnB>
                    <a:lnTlToBr>
                      <a:noFill/>
                    </a:lnTlToBr>
                    <a:lnBlToTr>
                      <a:noFill/>
                    </a:lnBlToTr>
                    <a:noFill/>
                  </a:tcPr>
                </a:tc>
              </a:tr>
            </a:tbl>
          </a:graphicData>
        </a:graphic>
      </p:graphicFrame>
      <p:pic>
        <p:nvPicPr>
          <p:cNvPr id="6" name="Picture 33" descr="01_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7882" y="2688166"/>
            <a:ext cx="1563687"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2" descr="01_0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86990" y="2665744"/>
            <a:ext cx="15636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5" descr="01_0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24522" y="2671785"/>
            <a:ext cx="15636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34" descr="01_0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66774" y="2661445"/>
            <a:ext cx="15636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537882" y="5175715"/>
            <a:ext cx="7992579" cy="769441"/>
          </a:xfrm>
          <a:prstGeom prst="rect">
            <a:avLst/>
          </a:prstGeom>
          <a:noFill/>
          <a:ln>
            <a:solidFill>
              <a:srgbClr val="002060"/>
            </a:solidFill>
          </a:ln>
        </p:spPr>
        <p:txBody>
          <a:bodyPr wrap="square" rtlCol="0">
            <a:spAutoFit/>
          </a:bodyPr>
          <a:lstStyle/>
          <a:p>
            <a:pPr lvl="0" algn="ctr"/>
            <a:r>
              <a:rPr lang="en-US" dirty="0" smtClean="0">
                <a:solidFill>
                  <a:srgbClr val="003366"/>
                </a:solidFill>
              </a:rPr>
              <a:t>138 percent higher customer satisfaction among</a:t>
            </a:r>
            <a:br>
              <a:rPr lang="en-US" dirty="0" smtClean="0">
                <a:solidFill>
                  <a:srgbClr val="003366"/>
                </a:solidFill>
              </a:rPr>
            </a:br>
            <a:r>
              <a:rPr lang="en-US" dirty="0" smtClean="0">
                <a:solidFill>
                  <a:srgbClr val="003366"/>
                </a:solidFill>
              </a:rPr>
              <a:t>mobile users for IBM z Systems hosted applications</a:t>
            </a:r>
            <a:r>
              <a:rPr lang="en-US" sz="2400" dirty="0" smtClean="0">
                <a:solidFill>
                  <a:srgbClr val="003366"/>
                </a:solidFill>
                <a:latin typeface="CordiaUPC" pitchFamily="34" charset="-34"/>
                <a:ea typeface="MS PGothic" pitchFamily="34" charset="-128"/>
              </a:rPr>
              <a:t>*</a:t>
            </a:r>
            <a:endParaRPr lang="en-US" sz="2400" dirty="0" smtClean="0">
              <a:solidFill>
                <a:srgbClr val="003366"/>
              </a:solidFill>
              <a:cs typeface="Arial" pitchFamily="34" charset="0"/>
            </a:endParaRPr>
          </a:p>
        </p:txBody>
      </p:sp>
      <p:sp>
        <p:nvSpPr>
          <p:cNvPr id="11" name="TextBox 10"/>
          <p:cNvSpPr txBox="1"/>
          <p:nvPr/>
        </p:nvSpPr>
        <p:spPr>
          <a:xfrm>
            <a:off x="182563" y="6260326"/>
            <a:ext cx="6425157" cy="276999"/>
          </a:xfrm>
          <a:prstGeom prst="rect">
            <a:avLst/>
          </a:prstGeom>
          <a:noFill/>
        </p:spPr>
        <p:txBody>
          <a:bodyPr wrap="none" rtlCol="0">
            <a:spAutoFit/>
          </a:bodyPr>
          <a:lstStyle/>
          <a:p>
            <a:r>
              <a:rPr lang="en-US" altLang="en-US" sz="1200" b="0" dirty="0">
                <a:solidFill>
                  <a:srgbClr val="000000"/>
                </a:solidFill>
                <a:ea typeface="HelveticaNeueLT Std" charset="0"/>
                <a:cs typeface="Arial" panose="020B0604020202020204" pitchFamily="34" charset="0"/>
              </a:rPr>
              <a:t>*Solitaire Interglobal – Reflection of IT Architecture in Customer Experience ZSL03348 </a:t>
            </a:r>
            <a:r>
              <a:rPr lang="en-US" altLang="en-US" sz="1200" b="0" dirty="0" smtClean="0">
                <a:solidFill>
                  <a:srgbClr val="000000"/>
                </a:solidFill>
                <a:ea typeface="HelveticaNeueLT Std" charset="0"/>
                <a:cs typeface="Arial" panose="020B0604020202020204" pitchFamily="34" charset="0"/>
              </a:rPr>
              <a:t>2014</a:t>
            </a:r>
            <a:endParaRPr lang="en-US" altLang="en-US" sz="1200" b="0" dirty="0">
              <a:solidFill>
                <a:srgbClr val="000000"/>
              </a:solidFill>
              <a:ea typeface="HelveticaNeueLT Std" charset="0"/>
              <a:cs typeface="Arial" panose="020B0604020202020204" pitchFamily="34" charset="0"/>
            </a:endParaRPr>
          </a:p>
        </p:txBody>
      </p:sp>
    </p:spTree>
    <p:extLst>
      <p:ext uri="{BB962C8B-B14F-4D97-AF65-F5344CB8AC3E}">
        <p14:creationId xmlns:p14="http://schemas.microsoft.com/office/powerpoint/2010/main" val="2489034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742950" indent="-285750">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1143000" indent="-228600">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1600200" indent="-228600">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2057400" indent="-228600">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2514600" indent="-228600" eaLnBrk="0" fontAlgn="base" hangingPunct="0">
              <a:spcBef>
                <a:spcPct val="0"/>
              </a:spcBef>
              <a:spcAft>
                <a:spcPct val="0"/>
              </a:spcAft>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971800" indent="-228600" eaLnBrk="0" fontAlgn="base" hangingPunct="0">
              <a:spcBef>
                <a:spcPct val="0"/>
              </a:spcBef>
              <a:spcAft>
                <a:spcPct val="0"/>
              </a:spcAft>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3429000" indent="-228600" eaLnBrk="0" fontAlgn="base" hangingPunct="0">
              <a:spcBef>
                <a:spcPct val="0"/>
              </a:spcBef>
              <a:spcAft>
                <a:spcPct val="0"/>
              </a:spcAft>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886200" indent="-228600" eaLnBrk="0" fontAlgn="base" hangingPunct="0">
              <a:spcBef>
                <a:spcPct val="0"/>
              </a:spcBef>
              <a:spcAft>
                <a:spcPct val="0"/>
              </a:spcAft>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fld id="{6BDD93E4-6569-4B6D-9666-E25C3082641D}" type="slidenum">
              <a:rPr lang="en-US" altLang="en-US" sz="800" b="0">
                <a:ea typeface="ＭＳ Ｐゴシック" panose="020B0600070205080204" pitchFamily="34" charset="-128"/>
              </a:rPr>
              <a:pPr/>
              <a:t>2</a:t>
            </a:fld>
            <a:endParaRPr lang="en-US" altLang="en-US" sz="800" b="0" dirty="0">
              <a:ea typeface="ＭＳ Ｐゴシック" panose="020B0600070205080204" pitchFamily="34" charset="-128"/>
            </a:endParaRPr>
          </a:p>
        </p:txBody>
      </p:sp>
      <p:sp>
        <p:nvSpPr>
          <p:cNvPr id="7171" name="Rectangle 2"/>
          <p:cNvSpPr>
            <a:spLocks noGrp="1" noChangeArrowheads="1"/>
          </p:cNvSpPr>
          <p:nvPr>
            <p:ph type="title"/>
          </p:nvPr>
        </p:nvSpPr>
        <p:spPr/>
        <p:txBody>
          <a:bodyPr/>
          <a:lstStyle/>
          <a:p>
            <a:pPr eaLnBrk="1" hangingPunct="1"/>
            <a:r>
              <a:rPr lang="en-US" altLang="en-US" dirty="0" smtClean="0"/>
              <a:t>Delivering mobile applications in a digital era</a:t>
            </a:r>
          </a:p>
        </p:txBody>
      </p:sp>
      <p:sp>
        <p:nvSpPr>
          <p:cNvPr id="7172" name="Rectangle 3"/>
          <p:cNvSpPr>
            <a:spLocks noGrp="1" noChangeArrowheads="1"/>
          </p:cNvSpPr>
          <p:nvPr>
            <p:ph type="body" idx="1"/>
          </p:nvPr>
        </p:nvSpPr>
        <p:spPr>
          <a:xfrm>
            <a:off x="182563" y="1446213"/>
            <a:ext cx="8812212" cy="4905819"/>
          </a:xfrm>
        </p:spPr>
        <p:txBody>
          <a:bodyPr/>
          <a:lstStyle/>
          <a:p>
            <a:pPr marL="0" indent="0">
              <a:buNone/>
            </a:pPr>
            <a:r>
              <a:rPr lang="en-US" b="1" dirty="0" smtClean="0"/>
              <a:t>Learning objectives:</a:t>
            </a:r>
          </a:p>
          <a:p>
            <a:pPr marL="304800" indent="-304800" eaLnBrk="1" hangingPunct="1">
              <a:lnSpc>
                <a:spcPct val="150000"/>
              </a:lnSpc>
              <a:buNone/>
            </a:pPr>
            <a:r>
              <a:rPr lang="en-US" altLang="en-US" dirty="0"/>
              <a:t>By the end of this presentation, you should be able to do the following:</a:t>
            </a:r>
          </a:p>
          <a:p>
            <a:pPr lvl="0"/>
            <a:r>
              <a:rPr lang="en-US" altLang="en-US" dirty="0" smtClean="0"/>
              <a:t>Identify the</a:t>
            </a:r>
            <a:r>
              <a:rPr lang="en-US" dirty="0" smtClean="0"/>
              <a:t> ways </a:t>
            </a:r>
            <a:r>
              <a:rPr lang="en-US" dirty="0"/>
              <a:t>mobile computing changing the </a:t>
            </a:r>
            <a:r>
              <a:rPr lang="en-US" dirty="0" smtClean="0"/>
              <a:t>market</a:t>
            </a:r>
            <a:endParaRPr lang="en-US" dirty="0"/>
          </a:p>
          <a:p>
            <a:r>
              <a:rPr lang="en-US" dirty="0"/>
              <a:t>Identify the key elements of IBM’s mobile </a:t>
            </a:r>
            <a:r>
              <a:rPr lang="en-US" dirty="0" smtClean="0"/>
              <a:t>strategy</a:t>
            </a:r>
          </a:p>
          <a:p>
            <a:pPr lvl="0"/>
            <a:r>
              <a:rPr lang="en-US" dirty="0" smtClean="0"/>
              <a:t>Articulate the </a:t>
            </a:r>
            <a:r>
              <a:rPr lang="en-US" dirty="0"/>
              <a:t>advantages for mobile on </a:t>
            </a:r>
            <a:r>
              <a:rPr lang="en-US" dirty="0" smtClean="0"/>
              <a:t>the z13</a:t>
            </a:r>
          </a:p>
          <a:p>
            <a:pPr lvl="0"/>
            <a:r>
              <a:rPr lang="en-US" dirty="0" smtClean="0"/>
              <a:t>Identify the key components of the IBM MobileFirst Platform and their function</a:t>
            </a:r>
          </a:p>
          <a:p>
            <a:pPr lvl="0"/>
            <a:r>
              <a:rPr lang="en-US" dirty="0" smtClean="0"/>
              <a:t>Identify how z Systems bridges </a:t>
            </a:r>
            <a:r>
              <a:rPr lang="en-US" dirty="0"/>
              <a:t>the Systems of Engagement and the Systems of </a:t>
            </a:r>
            <a:r>
              <a:rPr lang="en-US" dirty="0" smtClean="0"/>
              <a:t>Record for mobile</a:t>
            </a:r>
          </a:p>
          <a:p>
            <a:pPr lvl="0"/>
            <a:r>
              <a:rPr lang="en-US" dirty="0" smtClean="0"/>
              <a:t>Identify common patterns for mobile deployment</a:t>
            </a:r>
          </a:p>
          <a:p>
            <a:pPr lvl="0"/>
            <a:r>
              <a:rPr lang="en-US" dirty="0" smtClean="0"/>
              <a:t>Identify the key tools that allow for mobile connectivity to the mainframe</a:t>
            </a:r>
          </a:p>
          <a:p>
            <a:pPr lvl="0"/>
            <a:r>
              <a:rPr lang="en-US" dirty="0" smtClean="0"/>
              <a:t>Identify specific applications used for securing access between the mainframe and mobile devices. </a:t>
            </a:r>
          </a:p>
          <a:p>
            <a:pPr lvl="0"/>
            <a:r>
              <a:rPr lang="en-US" dirty="0" smtClean="0"/>
              <a:t>Identify how mobile can be integrated into an enterprise DevOps strategy</a:t>
            </a:r>
          </a:p>
          <a:p>
            <a:pPr lvl="0"/>
            <a:endParaRPr lang="en-US" dirty="0" smtClean="0"/>
          </a:p>
          <a:p>
            <a:pPr lvl="0"/>
            <a:endParaRPr lang="en-US" dirty="0" smtClean="0"/>
          </a:p>
          <a:p>
            <a:pPr lvl="0"/>
            <a:endParaRPr lang="en-US" dirty="0" smtClean="0"/>
          </a:p>
          <a:p>
            <a:pPr lvl="0"/>
            <a:endParaRPr lang="en-US" dirty="0" smtClean="0"/>
          </a:p>
          <a:p>
            <a:pPr eaLnBrk="1" hangingPunct="1"/>
            <a:endParaRPr lang="en-US" altLang="en-US" dirty="0" smtClean="0"/>
          </a:p>
          <a:p>
            <a:pPr eaLnBrk="1" hangingPunct="1">
              <a:buFont typeface="Wingdings" panose="05000000000000000000" pitchFamily="2" charset="2"/>
              <a:buNone/>
            </a:pPr>
            <a:endParaRPr lang="en-US" altLang="en-US" dirty="0" smtClean="0"/>
          </a:p>
          <a:p>
            <a:pPr eaLnBrk="1" hangingPunct="1">
              <a:buFont typeface="Wingdings" panose="05000000000000000000" pitchFamily="2" charset="2"/>
              <a:buNone/>
            </a:pPr>
            <a:endParaRPr lang="en-US" altLang="en-US" dirty="0" smtClean="0"/>
          </a:p>
        </p:txBody>
      </p:sp>
      <p:pic>
        <p:nvPicPr>
          <p:cNvPr id="7173" name="Picture 5" descr="j029384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33514" y="1260920"/>
            <a:ext cx="1738313" cy="182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z System accelerates speed to market by re-purposing existing data and transactions for mobile</a:t>
            </a:r>
            <a:endParaRPr lang="en-US" dirty="0"/>
          </a:p>
        </p:txBody>
      </p:sp>
      <p:sp>
        <p:nvSpPr>
          <p:cNvPr id="3" name="Content Placeholder 2"/>
          <p:cNvSpPr>
            <a:spLocks noGrp="1"/>
          </p:cNvSpPr>
          <p:nvPr>
            <p:ph idx="1"/>
          </p:nvPr>
        </p:nvSpPr>
        <p:spPr>
          <a:xfrm>
            <a:off x="6470091" y="1423294"/>
            <a:ext cx="2399272" cy="5038725"/>
          </a:xfrm>
        </p:spPr>
        <p:txBody>
          <a:bodyPr/>
          <a:lstStyle/>
          <a:p>
            <a:pPr marL="112713" indent="-112713" eaLnBrk="1" hangingPunct="1">
              <a:lnSpc>
                <a:spcPct val="95000"/>
              </a:lnSpc>
              <a:spcBef>
                <a:spcPct val="10000"/>
              </a:spcBef>
              <a:spcAft>
                <a:spcPct val="15000"/>
              </a:spcAft>
              <a:defRPr/>
            </a:pPr>
            <a:r>
              <a:rPr lang="en-US" dirty="0">
                <a:latin typeface="Arial" pitchFamily="34" charset="0"/>
                <a:cs typeface="Arial" pitchFamily="34" charset="0"/>
              </a:rPr>
              <a:t>z/OS</a:t>
            </a:r>
            <a:r>
              <a:rPr lang="en-US" baseline="30000" dirty="0">
                <a:latin typeface="Arial" pitchFamily="34" charset="0"/>
                <a:cs typeface="Arial" pitchFamily="34" charset="0"/>
              </a:rPr>
              <a:t>®</a:t>
            </a:r>
            <a:r>
              <a:rPr lang="en-US" dirty="0">
                <a:latin typeface="Arial" pitchFamily="34" charset="0"/>
                <a:cs typeface="Arial" pitchFamily="34" charset="0"/>
              </a:rPr>
              <a:t> Transactions provide mobile-friendly REST API’s</a:t>
            </a:r>
          </a:p>
          <a:p>
            <a:pPr marL="112713" indent="-112713" eaLnBrk="1" hangingPunct="1">
              <a:lnSpc>
                <a:spcPct val="95000"/>
              </a:lnSpc>
              <a:spcBef>
                <a:spcPct val="10000"/>
              </a:spcBef>
              <a:spcAft>
                <a:spcPct val="15000"/>
              </a:spcAft>
              <a:defRPr/>
            </a:pPr>
            <a:r>
              <a:rPr lang="en-US" dirty="0">
                <a:latin typeface="Arial" pitchFamily="34" charset="0"/>
                <a:cs typeface="Arial" pitchFamily="34" charset="0"/>
              </a:rPr>
              <a:t>z/OS Connect provides consolidated REST APIs for all z/OS transactions</a:t>
            </a:r>
          </a:p>
          <a:p>
            <a:pPr marL="112713" indent="-112713" eaLnBrk="1" hangingPunct="1">
              <a:lnSpc>
                <a:spcPct val="95000"/>
              </a:lnSpc>
              <a:spcBef>
                <a:spcPct val="10000"/>
              </a:spcBef>
              <a:spcAft>
                <a:spcPct val="15000"/>
              </a:spcAft>
              <a:defRPr/>
            </a:pPr>
            <a:r>
              <a:rPr lang="en-US" dirty="0">
                <a:latin typeface="Arial" pitchFamily="34" charset="0"/>
                <a:cs typeface="Arial" pitchFamily="34" charset="0"/>
              </a:rPr>
              <a:t>Seamlessly channel z/OS transactions to mobile devices with MobileFirst Platform</a:t>
            </a:r>
          </a:p>
          <a:p>
            <a:pPr marL="112713" indent="-112713" eaLnBrk="1" hangingPunct="1">
              <a:lnSpc>
                <a:spcPct val="95000"/>
              </a:lnSpc>
              <a:spcBef>
                <a:spcPct val="10000"/>
              </a:spcBef>
              <a:spcAft>
                <a:spcPct val="15000"/>
              </a:spcAft>
              <a:defRPr/>
            </a:pPr>
            <a:r>
              <a:rPr lang="en-US" dirty="0">
                <a:latin typeface="Arial" pitchFamily="34" charset="0"/>
                <a:cs typeface="Arial" pitchFamily="34" charset="0"/>
              </a:rPr>
              <a:t>IBM MobileFirst Platform for iOS specifically for iOS mobile apps</a:t>
            </a:r>
          </a:p>
          <a:p>
            <a:pPr marL="112713" indent="-112713" eaLnBrk="1" hangingPunct="1">
              <a:lnSpc>
                <a:spcPct val="95000"/>
              </a:lnSpc>
              <a:spcBef>
                <a:spcPct val="10000"/>
              </a:spcBef>
              <a:spcAft>
                <a:spcPct val="15000"/>
              </a:spcAft>
              <a:defRPr/>
            </a:pPr>
            <a:r>
              <a:rPr lang="en-US" dirty="0">
                <a:latin typeface="Arial" pitchFamily="34" charset="0"/>
                <a:cs typeface="Arial" pitchFamily="34" charset="0"/>
              </a:rPr>
              <a:t>Enable end to end security from mobile device to mainframe with z/OS, RACF</a:t>
            </a:r>
            <a:r>
              <a:rPr lang="en-US" baseline="30000" dirty="0">
                <a:latin typeface="Arial" pitchFamily="34" charset="0"/>
                <a:cs typeface="Arial" pitchFamily="34" charset="0"/>
              </a:rPr>
              <a:t>®</a:t>
            </a:r>
            <a:r>
              <a:rPr lang="en-US" dirty="0">
                <a:latin typeface="Arial" pitchFamily="34" charset="0"/>
                <a:cs typeface="Arial" pitchFamily="34" charset="0"/>
              </a:rPr>
              <a:t> and </a:t>
            </a:r>
            <a:r>
              <a:rPr lang="en-US" dirty="0" smtClean="0">
                <a:latin typeface="Arial" pitchFamily="34" charset="0"/>
                <a:cs typeface="Arial" pitchFamily="34" charset="0"/>
              </a:rPr>
              <a:t>MobileFirst Security ecosystem </a:t>
            </a:r>
            <a:endParaRPr lang="en-US" dirty="0">
              <a:latin typeface="Arial" pitchFamily="34" charset="0"/>
              <a:cs typeface="Arial" pitchFamily="34" charset="0"/>
            </a:endParaRPr>
          </a:p>
          <a:p>
            <a:endParaRPr lang="en-US" dirty="0"/>
          </a:p>
        </p:txBody>
      </p:sp>
      <p:sp>
        <p:nvSpPr>
          <p:cNvPr id="4" name="Slide Number Placeholder 3"/>
          <p:cNvSpPr>
            <a:spLocks noGrp="1"/>
          </p:cNvSpPr>
          <p:nvPr>
            <p:ph type="sldNum" sz="quarter" idx="10"/>
          </p:nvPr>
        </p:nvSpPr>
        <p:spPr/>
        <p:txBody>
          <a:bodyPr/>
          <a:lstStyle/>
          <a:p>
            <a:pPr>
              <a:defRPr/>
            </a:pPr>
            <a:fld id="{64AEB73C-C3E6-4D10-A987-9894AFCE1ECD}" type="slidenum">
              <a:rPr lang="en-US" altLang="en-US" smtClean="0"/>
              <a:pPr>
                <a:defRPr/>
              </a:pPr>
              <a:t>20</a:t>
            </a:fld>
            <a:endParaRPr lang="en-US" altLang="en-US"/>
          </a:p>
        </p:txBody>
      </p:sp>
      <p:pic>
        <p:nvPicPr>
          <p:cNvPr id="5" name="Picture 4"/>
          <p:cNvPicPr>
            <a:picLocks noChangeAspect="1"/>
          </p:cNvPicPr>
          <p:nvPr/>
        </p:nvPicPr>
        <p:blipFill>
          <a:blip r:embed="rId3"/>
          <a:stretch>
            <a:fillRect/>
          </a:stretch>
        </p:blipFill>
        <p:spPr>
          <a:xfrm>
            <a:off x="26267" y="1498600"/>
            <a:ext cx="6390040" cy="4382643"/>
          </a:xfrm>
          <a:prstGeom prst="rect">
            <a:avLst/>
          </a:prstGeom>
        </p:spPr>
      </p:pic>
    </p:spTree>
    <p:extLst>
      <p:ext uri="{BB962C8B-B14F-4D97-AF65-F5344CB8AC3E}">
        <p14:creationId xmlns:p14="http://schemas.microsoft.com/office/powerpoint/2010/main" val="356335394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20938" y="2547414"/>
            <a:ext cx="6448425" cy="3905250"/>
          </a:xfrm>
          <a:prstGeom prst="rect">
            <a:avLst/>
          </a:prstGeom>
        </p:spPr>
      </p:pic>
      <p:sp>
        <p:nvSpPr>
          <p:cNvPr id="2" name="Title 1"/>
          <p:cNvSpPr>
            <a:spLocks noGrp="1"/>
          </p:cNvSpPr>
          <p:nvPr>
            <p:ph type="title"/>
          </p:nvPr>
        </p:nvSpPr>
        <p:spPr/>
        <p:txBody>
          <a:bodyPr/>
          <a:lstStyle/>
          <a:p>
            <a:r>
              <a:rPr lang="en-US" dirty="0" smtClean="0"/>
              <a:t>Common mobile patterns for deployment</a:t>
            </a:r>
            <a:endParaRPr lang="en-US" dirty="0"/>
          </a:p>
        </p:txBody>
      </p:sp>
      <p:sp>
        <p:nvSpPr>
          <p:cNvPr id="3" name="Content Placeholder 2"/>
          <p:cNvSpPr>
            <a:spLocks noGrp="1"/>
          </p:cNvSpPr>
          <p:nvPr>
            <p:ph idx="1"/>
          </p:nvPr>
        </p:nvSpPr>
        <p:spPr>
          <a:xfrm>
            <a:off x="182563" y="1586068"/>
            <a:ext cx="8686800" cy="2318962"/>
          </a:xfrm>
        </p:spPr>
        <p:txBody>
          <a:bodyPr/>
          <a:lstStyle/>
          <a:p>
            <a:pPr marL="0" indent="0">
              <a:buNone/>
            </a:pPr>
            <a:r>
              <a:rPr lang="en-US" dirty="0"/>
              <a:t>O</a:t>
            </a:r>
            <a:r>
              <a:rPr lang="en-US" dirty="0" smtClean="0"/>
              <a:t>ur </a:t>
            </a:r>
            <a:r>
              <a:rPr lang="en-US" dirty="0"/>
              <a:t>clients need mobile devices that can access back-end Systems of Record. Primarily, customers want to be able to access CICS or IMS applications. There is usually a front end to provide a services interface, authentication, or additional mobile services available in IBM </a:t>
            </a:r>
            <a:r>
              <a:rPr lang="en-US" dirty="0" smtClean="0"/>
              <a:t>MobileFirst Platform. </a:t>
            </a:r>
            <a:br>
              <a:rPr lang="en-US" dirty="0" smtClean="0"/>
            </a:br>
            <a:endParaRPr lang="en-US" dirty="0" smtClean="0"/>
          </a:p>
          <a:p>
            <a:pPr marL="0" indent="0">
              <a:buNone/>
            </a:pPr>
            <a:r>
              <a:rPr lang="en-US" dirty="0" smtClean="0"/>
              <a:t>This </a:t>
            </a:r>
            <a:r>
              <a:rPr lang="en-US" dirty="0"/>
              <a:t>will change as </a:t>
            </a:r>
            <a:r>
              <a:rPr lang="en-US" dirty="0" smtClean="0"/>
              <a:t/>
            </a:r>
            <a:br>
              <a:rPr lang="en-US" dirty="0" smtClean="0"/>
            </a:br>
            <a:r>
              <a:rPr lang="en-US" dirty="0" smtClean="0"/>
              <a:t>the </a:t>
            </a:r>
            <a:r>
              <a:rPr lang="en-US" dirty="0"/>
              <a:t>uses for mobile </a:t>
            </a:r>
            <a:r>
              <a:rPr lang="en-US" dirty="0" smtClean="0"/>
              <a:t/>
            </a:r>
            <a:br>
              <a:rPr lang="en-US" dirty="0" smtClean="0"/>
            </a:br>
            <a:r>
              <a:rPr lang="en-US" dirty="0" smtClean="0"/>
              <a:t>and </a:t>
            </a:r>
            <a:r>
              <a:rPr lang="en-US" dirty="0"/>
              <a:t>data become </a:t>
            </a:r>
            <a:br>
              <a:rPr lang="en-US" dirty="0"/>
            </a:br>
            <a:r>
              <a:rPr lang="en-US" dirty="0" smtClean="0"/>
              <a:t>more </a:t>
            </a:r>
            <a:r>
              <a:rPr lang="en-US" dirty="0"/>
              <a:t>mature and </a:t>
            </a:r>
            <a:r>
              <a:rPr lang="en-US" dirty="0" smtClean="0"/>
              <a:t/>
            </a:r>
            <a:br>
              <a:rPr lang="en-US" dirty="0" smtClean="0"/>
            </a:br>
            <a:r>
              <a:rPr lang="en-US" dirty="0" smtClean="0"/>
              <a:t>sophisticated</a:t>
            </a:r>
            <a:r>
              <a:rPr lang="en-US" dirty="0"/>
              <a:t>. </a:t>
            </a:r>
          </a:p>
          <a:p>
            <a:endParaRPr lang="en-US" dirty="0"/>
          </a:p>
        </p:txBody>
      </p:sp>
      <p:sp>
        <p:nvSpPr>
          <p:cNvPr id="4" name="Slide Number Placeholder 3"/>
          <p:cNvSpPr>
            <a:spLocks noGrp="1"/>
          </p:cNvSpPr>
          <p:nvPr>
            <p:ph type="sldNum" sz="quarter" idx="10"/>
          </p:nvPr>
        </p:nvSpPr>
        <p:spPr/>
        <p:txBody>
          <a:bodyPr/>
          <a:lstStyle/>
          <a:p>
            <a:pPr>
              <a:defRPr/>
            </a:pPr>
            <a:fld id="{64AEB73C-C3E6-4D10-A987-9894AFCE1ECD}" type="slidenum">
              <a:rPr lang="en-US" altLang="en-US" smtClean="0"/>
              <a:pPr>
                <a:defRPr/>
              </a:pPr>
              <a:t>21</a:t>
            </a:fld>
            <a:endParaRPr lang="en-US" altLang="en-US"/>
          </a:p>
        </p:txBody>
      </p:sp>
    </p:spTree>
    <p:extLst>
      <p:ext uri="{BB962C8B-B14F-4D97-AF65-F5344CB8AC3E}">
        <p14:creationId xmlns:p14="http://schemas.microsoft.com/office/powerpoint/2010/main" val="228614885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2400" dirty="0"/>
              <a:t>Customer example – Banca Carige</a:t>
            </a:r>
          </a:p>
        </p:txBody>
      </p:sp>
      <p:sp>
        <p:nvSpPr>
          <p:cNvPr id="3" name="Slide Number Placeholder 2"/>
          <p:cNvSpPr>
            <a:spLocks noGrp="1"/>
          </p:cNvSpPr>
          <p:nvPr>
            <p:ph type="sldNum" sz="quarter" idx="10"/>
          </p:nvPr>
        </p:nvSpPr>
        <p:spPr/>
        <p:txBody>
          <a:bodyPr/>
          <a:lstStyle/>
          <a:p>
            <a:pPr>
              <a:defRPr/>
            </a:pPr>
            <a:fld id="{F2453344-A235-4243-8819-4F32E8C93D74}" type="slidenum">
              <a:rPr lang="en-US" altLang="en-US" smtClean="0"/>
              <a:pPr>
                <a:defRPr/>
              </a:pPr>
              <a:t>22</a:t>
            </a:fld>
            <a:endParaRPr lang="en-US" alt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919" y="1003541"/>
            <a:ext cx="2390775" cy="752475"/>
          </a:xfrm>
          <a:prstGeom prst="rect">
            <a:avLst/>
          </a:prstGeom>
        </p:spPr>
      </p:pic>
      <p:sp>
        <p:nvSpPr>
          <p:cNvPr id="5" name="Rectangle 9"/>
          <p:cNvSpPr>
            <a:spLocks noChangeArrowheads="1"/>
          </p:cNvSpPr>
          <p:nvPr/>
        </p:nvSpPr>
        <p:spPr bwMode="auto">
          <a:xfrm>
            <a:off x="161925" y="3084754"/>
            <a:ext cx="8161338" cy="450850"/>
          </a:xfrm>
          <a:prstGeom prst="rect">
            <a:avLst/>
          </a:prstGeom>
          <a:noFill/>
          <a:ln>
            <a:noFill/>
          </a:ln>
          <a:extLst/>
        </p:spPr>
        <p:txBody>
          <a:bodyPr lIns="0" tIns="0" rIns="0" bIns="0" anchor="ctr"/>
          <a:lstStyle/>
          <a:p>
            <a:pPr defTabSz="576263" eaLnBrk="0" hangingPunct="0">
              <a:lnSpc>
                <a:spcPct val="90000"/>
              </a:lnSpc>
              <a:defRPr/>
            </a:pPr>
            <a:endParaRPr lang="en-US" sz="2200" b="1" kern="0" dirty="0">
              <a:solidFill>
                <a:srgbClr val="008ABF"/>
              </a:solidFill>
              <a:latin typeface="Arial"/>
              <a:ea typeface="ヒラギノ角ゴ Pro W3"/>
              <a:cs typeface="Book Antiqua"/>
            </a:endParaRPr>
          </a:p>
        </p:txBody>
      </p:sp>
      <p:sp>
        <p:nvSpPr>
          <p:cNvPr id="7" name="Rectangle 3"/>
          <p:cNvSpPr>
            <a:spLocks noChangeArrowheads="1"/>
          </p:cNvSpPr>
          <p:nvPr/>
        </p:nvSpPr>
        <p:spPr bwMode="auto">
          <a:xfrm>
            <a:off x="365919" y="5196129"/>
            <a:ext cx="3033497" cy="723900"/>
          </a:xfrm>
          <a:prstGeom prst="rect">
            <a:avLst/>
          </a:prstGeom>
          <a:noFill/>
          <a:ln w="9525">
            <a:noFill/>
            <a:miter lim="800000"/>
            <a:headEnd/>
            <a:tailEnd/>
          </a:ln>
        </p:spPr>
        <p:txBody>
          <a:bodyPr lIns="91360" tIns="45682" rIns="91360" bIns="45682"/>
          <a:lstStyle/>
          <a:p>
            <a:pPr eaLnBrk="0" hangingPunct="0">
              <a:buClr>
                <a:schemeClr val="tx1"/>
              </a:buClr>
              <a:defRPr/>
            </a:pPr>
            <a:endParaRPr lang="en-US" sz="1600" dirty="0">
              <a:latin typeface="Arial" pitchFamily="34" charset="0"/>
              <a:ea typeface="ヒラギノ角ゴ Pro W3" pitchFamily="-84" charset="-128"/>
              <a:cs typeface="Arial" pitchFamily="34" charset="0"/>
            </a:endParaRPr>
          </a:p>
        </p:txBody>
      </p:sp>
      <p:sp>
        <p:nvSpPr>
          <p:cNvPr id="9" name="Rectangle 3"/>
          <p:cNvSpPr>
            <a:spLocks noChangeArrowheads="1"/>
          </p:cNvSpPr>
          <p:nvPr/>
        </p:nvSpPr>
        <p:spPr bwMode="auto">
          <a:xfrm>
            <a:off x="306389" y="1697279"/>
            <a:ext cx="3093028" cy="4413063"/>
          </a:xfrm>
          <a:prstGeom prst="rect">
            <a:avLst/>
          </a:prstGeom>
          <a:noFill/>
          <a:ln w="9525">
            <a:noFill/>
            <a:miter lim="800000"/>
            <a:headEnd/>
            <a:tailEnd/>
          </a:ln>
        </p:spPr>
        <p:txBody>
          <a:bodyPr lIns="91360" tIns="45682" rIns="91360" bIns="45682"/>
          <a:lstStyle/>
          <a:p>
            <a:pPr eaLnBrk="0" hangingPunct="0">
              <a:spcBef>
                <a:spcPts val="1800"/>
              </a:spcBef>
              <a:buClr>
                <a:srgbClr val="FFFFFF"/>
              </a:buClr>
              <a:buFont typeface="Arial" pitchFamily="34" charset="0"/>
              <a:buNone/>
              <a:defRPr/>
            </a:pPr>
            <a:r>
              <a:rPr lang="en-US" altLang="en-US" sz="2000" b="1" dirty="0">
                <a:solidFill>
                  <a:srgbClr val="F04E37"/>
                </a:solidFill>
                <a:latin typeface="+mn-lt"/>
                <a:ea typeface="ヒラギノ角ゴ Pro W3" pitchFamily="-84" charset="-128"/>
                <a:cs typeface="Arial" pitchFamily="34" charset="0"/>
              </a:rPr>
              <a:t>Challenges</a:t>
            </a:r>
          </a:p>
          <a:p>
            <a:pPr>
              <a:defRPr/>
            </a:pPr>
            <a:r>
              <a:rPr lang="en-US" sz="1600" b="0" dirty="0"/>
              <a:t>Banca Carige had already invested in online and mobile banking solutions that accessed CICS transaction data on </a:t>
            </a:r>
            <a:r>
              <a:rPr lang="en-US" sz="1600" b="0" dirty="0" smtClean="0"/>
              <a:t>z Systems. </a:t>
            </a:r>
            <a:r>
              <a:rPr lang="en-US" sz="1600" b="0" dirty="0"/>
              <a:t>Banca Carige had a mobile banking app, developed, and maintained by an IBM competitor, which used a proprietary technology with features similar to </a:t>
            </a:r>
            <a:r>
              <a:rPr lang="en-US" sz="1600" b="0" dirty="0" smtClean="0"/>
              <a:t>the MobileFirst </a:t>
            </a:r>
            <a:r>
              <a:rPr lang="en-US" sz="1600" b="0" dirty="0"/>
              <a:t>Server. This technology was deployed on Amazon Web Services (AWS</a:t>
            </a:r>
            <a:r>
              <a:rPr lang="en-US" sz="1600" b="0" dirty="0" smtClean="0"/>
              <a:t>).</a:t>
            </a:r>
          </a:p>
          <a:p>
            <a:pPr>
              <a:defRPr/>
            </a:pPr>
            <a:endParaRPr lang="en-US" sz="1600" b="0" dirty="0"/>
          </a:p>
          <a:p>
            <a:pPr>
              <a:defRPr/>
            </a:pPr>
            <a:r>
              <a:rPr lang="en-US" sz="1600" b="0" dirty="0">
                <a:cs typeface="Arial" panose="020B0604020202020204" pitchFamily="34" charset="0"/>
              </a:rPr>
              <a:t>Notice that there are only two mobile devices supported, and then, only in their native code</a:t>
            </a:r>
            <a:r>
              <a:rPr lang="en-US" sz="1600" dirty="0">
                <a:cs typeface="Arial" panose="020B0604020202020204" pitchFamily="34" charset="0"/>
              </a:rPr>
              <a:t>. </a:t>
            </a:r>
          </a:p>
          <a:p>
            <a:pPr>
              <a:defRPr/>
            </a:pPr>
            <a:r>
              <a:rPr lang="en-US" sz="1600" b="0" dirty="0" smtClean="0"/>
              <a:t> </a:t>
            </a:r>
            <a:r>
              <a:rPr lang="en-US" sz="1600" dirty="0" smtClean="0">
                <a:latin typeface="Arial" pitchFamily="34" charset="0"/>
                <a:cs typeface="Arial" pitchFamily="34" charset="0"/>
              </a:rPr>
              <a:t/>
            </a:r>
            <a:br>
              <a:rPr lang="en-US" sz="1600" dirty="0" smtClean="0">
                <a:latin typeface="Arial" pitchFamily="34" charset="0"/>
                <a:cs typeface="Arial" pitchFamily="34" charset="0"/>
              </a:rPr>
            </a:br>
            <a:endParaRPr lang="en-US" sz="1600" dirty="0">
              <a:latin typeface="Arial" pitchFamily="34" charset="0"/>
              <a:ea typeface="ヒラギノ角ゴ Pro W3" pitchFamily="-84" charset="-128"/>
              <a:cs typeface="Arial" pitchFamily="34" charset="0"/>
            </a:endParaRPr>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89225" y="1947580"/>
            <a:ext cx="5485214" cy="3753971"/>
          </a:xfrm>
          <a:prstGeom prst="rect">
            <a:avLst/>
          </a:prstGeom>
        </p:spPr>
      </p:pic>
    </p:spTree>
    <p:extLst>
      <p:ext uri="{BB962C8B-B14F-4D97-AF65-F5344CB8AC3E}">
        <p14:creationId xmlns:p14="http://schemas.microsoft.com/office/powerpoint/2010/main" val="355114547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Customer example – </a:t>
            </a:r>
            <a:r>
              <a:rPr lang="en-US" dirty="0" smtClean="0"/>
              <a:t>Banca Carige </a:t>
            </a:r>
            <a:br>
              <a:rPr lang="en-US" dirty="0" smtClean="0"/>
            </a:br>
            <a:r>
              <a:rPr lang="en-US" dirty="0" smtClean="0"/>
              <a:t>(continued)</a:t>
            </a:r>
            <a:endParaRPr lang="en-US" dirty="0">
              <a:solidFill>
                <a:srgbClr val="7030A0"/>
              </a:solidFill>
            </a:endParaRPr>
          </a:p>
        </p:txBody>
      </p:sp>
      <p:sp>
        <p:nvSpPr>
          <p:cNvPr id="3" name="Content Placeholder 2"/>
          <p:cNvSpPr>
            <a:spLocks noGrp="1"/>
          </p:cNvSpPr>
          <p:nvPr>
            <p:ph idx="1"/>
          </p:nvPr>
        </p:nvSpPr>
        <p:spPr>
          <a:xfrm>
            <a:off x="171805" y="1252569"/>
            <a:ext cx="8843103" cy="941989"/>
          </a:xfrm>
        </p:spPr>
        <p:txBody>
          <a:bodyPr/>
          <a:lstStyle/>
          <a:p>
            <a:pPr marL="0" indent="0">
              <a:buNone/>
            </a:pPr>
            <a:r>
              <a:rPr lang="en-US" sz="2000" b="1" dirty="0" smtClean="0">
                <a:solidFill>
                  <a:srgbClr val="FF0000"/>
                </a:solidFill>
              </a:rPr>
              <a:t>Solution</a:t>
            </a:r>
          </a:p>
          <a:p>
            <a:pPr marL="0" indent="0">
              <a:buNone/>
            </a:pPr>
            <a:r>
              <a:rPr lang="en-US" sz="1400" dirty="0" smtClean="0"/>
              <a:t>The </a:t>
            </a:r>
            <a:r>
              <a:rPr lang="en-US" sz="1400" dirty="0"/>
              <a:t>bank was looking for a way to reach out to more customers, increase scalability to meet increased demand, reduce costs, and improve security. </a:t>
            </a:r>
            <a:endParaRPr lang="en-US" sz="1400" dirty="0" smtClean="0"/>
          </a:p>
        </p:txBody>
      </p:sp>
      <p:sp>
        <p:nvSpPr>
          <p:cNvPr id="4" name="Slide Number Placeholder 3"/>
          <p:cNvSpPr>
            <a:spLocks noGrp="1"/>
          </p:cNvSpPr>
          <p:nvPr>
            <p:ph type="sldNum" sz="quarter" idx="10"/>
          </p:nvPr>
        </p:nvSpPr>
        <p:spPr/>
        <p:txBody>
          <a:bodyPr/>
          <a:lstStyle/>
          <a:p>
            <a:pPr>
              <a:defRPr/>
            </a:pPr>
            <a:fld id="{64AEB73C-C3E6-4D10-A987-9894AFCE1ECD}" type="slidenum">
              <a:rPr lang="en-US" altLang="en-US" smtClean="0"/>
              <a:pPr>
                <a:defRPr/>
              </a:pPr>
              <a:t>23</a:t>
            </a:fld>
            <a:endParaRPr lang="en-US" alt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84014" y="2269869"/>
            <a:ext cx="6044224" cy="4039216"/>
          </a:xfrm>
          <a:prstGeom prst="rect">
            <a:avLst/>
          </a:prstGeom>
          <a:ln>
            <a:solidFill>
              <a:schemeClr val="accent1"/>
            </a:solidFill>
          </a:ln>
        </p:spPr>
      </p:pic>
      <p:sp>
        <p:nvSpPr>
          <p:cNvPr id="8" name="TextBox 7"/>
          <p:cNvSpPr txBox="1"/>
          <p:nvPr/>
        </p:nvSpPr>
        <p:spPr>
          <a:xfrm>
            <a:off x="182563" y="2181760"/>
            <a:ext cx="2356242" cy="4401205"/>
          </a:xfrm>
          <a:prstGeom prst="rect">
            <a:avLst/>
          </a:prstGeom>
          <a:noFill/>
        </p:spPr>
        <p:txBody>
          <a:bodyPr wrap="square" rtlCol="0">
            <a:spAutoFit/>
          </a:bodyPr>
          <a:lstStyle/>
          <a:p>
            <a:r>
              <a:rPr lang="en-US" sz="1400" b="0" dirty="0" smtClean="0"/>
              <a:t>Notice </a:t>
            </a:r>
            <a:r>
              <a:rPr lang="en-US" sz="1400" b="0" dirty="0"/>
              <a:t>how the number of mobile devices supported has increased by moving to </a:t>
            </a:r>
            <a:r>
              <a:rPr lang="en-US" sz="1400" b="0" dirty="0" smtClean="0"/>
              <a:t>MobileFirst. </a:t>
            </a:r>
            <a:r>
              <a:rPr lang="en-US" sz="1400" b="0" dirty="0"/>
              <a:t>Banca Carige was </a:t>
            </a:r>
            <a:r>
              <a:rPr lang="en-US" sz="1400" b="0" dirty="0" smtClean="0"/>
              <a:t>now writing </a:t>
            </a:r>
            <a:r>
              <a:rPr lang="en-US" sz="1400" b="0" dirty="0"/>
              <a:t>the code once and </a:t>
            </a:r>
            <a:r>
              <a:rPr lang="en-US" sz="1400" b="0" dirty="0" smtClean="0"/>
              <a:t>deploying </a:t>
            </a:r>
            <a:r>
              <a:rPr lang="en-US" sz="1400" b="0" dirty="0"/>
              <a:t>on many devices</a:t>
            </a:r>
            <a:r>
              <a:rPr lang="en-US" sz="1400" b="0" dirty="0" smtClean="0"/>
              <a:t>.</a:t>
            </a:r>
          </a:p>
          <a:p>
            <a:endParaRPr lang="en-US" sz="1400" b="0" dirty="0"/>
          </a:p>
          <a:p>
            <a:r>
              <a:rPr lang="en-US" sz="1400" b="0" dirty="0" smtClean="0"/>
              <a:t> </a:t>
            </a:r>
            <a:r>
              <a:rPr lang="en-US" sz="1400" b="0" dirty="0"/>
              <a:t>By moving the solution off of AWS, the cost of deploying to large numbers of users is lowered by taking advantage of the extreme virtualization capabilities on Linux on </a:t>
            </a:r>
            <a:r>
              <a:rPr lang="en-US" sz="1400" b="0" dirty="0" smtClean="0"/>
              <a:t>z Systems. </a:t>
            </a:r>
            <a:endParaRPr lang="en-US" sz="1400" b="0" dirty="0" smtClean="0"/>
          </a:p>
          <a:p>
            <a:endParaRPr lang="en-US" sz="1400" b="0" dirty="0"/>
          </a:p>
          <a:p>
            <a:r>
              <a:rPr lang="en-US" sz="1400" b="0" dirty="0" smtClean="0"/>
              <a:t>Also</a:t>
            </a:r>
            <a:r>
              <a:rPr lang="en-US" sz="1400" b="0" dirty="0"/>
              <a:t>, the bank does not need to worry about storing data in a public cloud. </a:t>
            </a: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02011" y="631630"/>
            <a:ext cx="2390775" cy="752475"/>
          </a:xfrm>
          <a:prstGeom prst="rect">
            <a:avLst/>
          </a:prstGeom>
        </p:spPr>
      </p:pic>
    </p:spTree>
    <p:extLst>
      <p:ext uri="{BB962C8B-B14F-4D97-AF65-F5344CB8AC3E}">
        <p14:creationId xmlns:p14="http://schemas.microsoft.com/office/powerpoint/2010/main" val="8476810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Customer example – First National Bank (FNB)</a:t>
            </a:r>
            <a:endParaRPr lang="en-US" dirty="0"/>
          </a:p>
        </p:txBody>
      </p:sp>
      <p:sp>
        <p:nvSpPr>
          <p:cNvPr id="3" name="Content Placeholder 2"/>
          <p:cNvSpPr>
            <a:spLocks noGrp="1"/>
          </p:cNvSpPr>
          <p:nvPr>
            <p:ph idx="1"/>
          </p:nvPr>
        </p:nvSpPr>
        <p:spPr>
          <a:xfrm>
            <a:off x="257867" y="1112726"/>
            <a:ext cx="8746283" cy="4018672"/>
          </a:xfrm>
        </p:spPr>
        <p:txBody>
          <a:bodyPr/>
          <a:lstStyle/>
          <a:p>
            <a:pPr>
              <a:spcBef>
                <a:spcPts val="1800"/>
              </a:spcBef>
              <a:buClr>
                <a:srgbClr val="FFFFFF"/>
              </a:buClr>
              <a:buNone/>
            </a:pPr>
            <a:r>
              <a:rPr lang="en-US" altLang="en-US" sz="2000" b="1" dirty="0">
                <a:solidFill>
                  <a:srgbClr val="F04E37"/>
                </a:solidFill>
                <a:latin typeface="ITC Lubalin Graph Std Book"/>
              </a:rPr>
              <a:t>Challenges</a:t>
            </a:r>
          </a:p>
          <a:p>
            <a:pPr marL="0" indent="0">
              <a:buNone/>
            </a:pPr>
            <a:r>
              <a:rPr lang="en-US" dirty="0" smtClean="0"/>
              <a:t>In </a:t>
            </a:r>
            <a:r>
              <a:rPr lang="en-US" dirty="0"/>
              <a:t>South Africa, more people have cellphones and smart mobile devices than bank accounts. FNB wanted to launch a reliable, secure and highly responsive mobile channel before its competitors, and looked for a platform that would enable very short time-to-market</a:t>
            </a:r>
            <a:r>
              <a:rPr lang="en-US" dirty="0" smtClean="0"/>
              <a:t>.</a:t>
            </a:r>
          </a:p>
        </p:txBody>
      </p:sp>
      <p:sp>
        <p:nvSpPr>
          <p:cNvPr id="4" name="Slide Number Placeholder 3"/>
          <p:cNvSpPr>
            <a:spLocks noGrp="1"/>
          </p:cNvSpPr>
          <p:nvPr>
            <p:ph type="sldNum" sz="quarter" idx="10"/>
          </p:nvPr>
        </p:nvSpPr>
        <p:spPr/>
        <p:txBody>
          <a:bodyPr/>
          <a:lstStyle/>
          <a:p>
            <a:pPr>
              <a:defRPr/>
            </a:pPr>
            <a:fld id="{64AEB73C-C3E6-4D10-A987-9894AFCE1ECD}" type="slidenum">
              <a:rPr lang="en-US" altLang="en-US" smtClean="0"/>
              <a:pPr>
                <a:defRPr/>
              </a:pPr>
              <a:t>24</a:t>
            </a:fld>
            <a:endParaRPr lang="en-US" altLang="en-US" dirty="0"/>
          </a:p>
        </p:txBody>
      </p:sp>
      <p:sp>
        <p:nvSpPr>
          <p:cNvPr id="6" name="Content Placeholder 2"/>
          <p:cNvSpPr txBox="1">
            <a:spLocks/>
          </p:cNvSpPr>
          <p:nvPr/>
        </p:nvSpPr>
        <p:spPr bwMode="auto">
          <a:xfrm>
            <a:off x="257867" y="2383922"/>
            <a:ext cx="2754274" cy="518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31775" indent="-231775" algn="l" rtl="0" eaLnBrk="0" fontAlgn="base" hangingPunct="0">
              <a:spcBef>
                <a:spcPct val="50000"/>
              </a:spcBef>
              <a:spcAft>
                <a:spcPct val="0"/>
              </a:spcAft>
              <a:buClr>
                <a:schemeClr val="tx1"/>
              </a:buClr>
              <a:buFont typeface="Wingdings" panose="05000000000000000000" pitchFamily="2" charset="2"/>
              <a:buChar char="§"/>
              <a:defRPr sz="1600" kern="1200">
                <a:solidFill>
                  <a:schemeClr val="tx1"/>
                </a:solidFill>
                <a:latin typeface="+mn-lt"/>
                <a:ea typeface="ＭＳ Ｐゴシック" panose="020B0600070205080204" pitchFamily="34" charset="-128"/>
                <a:cs typeface="+mn-cs"/>
              </a:defRPr>
            </a:lvl1pPr>
            <a:lvl2pPr marL="571500" indent="-230188" algn="l" rtl="0" eaLnBrk="0" fontAlgn="base" hangingPunct="0">
              <a:spcBef>
                <a:spcPct val="0"/>
              </a:spcBef>
              <a:spcAft>
                <a:spcPct val="0"/>
              </a:spcAft>
              <a:buClr>
                <a:schemeClr val="tx1"/>
              </a:buClr>
              <a:buFont typeface="Arial" panose="020B0604020202020204" pitchFamily="34" charset="0"/>
              <a:buChar char="–"/>
              <a:defRPr sz="1600" kern="1200">
                <a:solidFill>
                  <a:schemeClr val="tx1"/>
                </a:solidFill>
                <a:latin typeface="+mn-lt"/>
                <a:ea typeface="ＭＳ Ｐゴシック" panose="020B0600070205080204" pitchFamily="34" charset="-128"/>
                <a:cs typeface="+mn-cs"/>
              </a:defRPr>
            </a:lvl2pPr>
            <a:lvl3pPr marL="855663" indent="-228600" algn="l" rtl="0" eaLnBrk="0" fontAlgn="base" hangingPunct="0">
              <a:spcBef>
                <a:spcPct val="0"/>
              </a:spcBef>
              <a:spcAft>
                <a:spcPct val="0"/>
              </a:spcAft>
              <a:buClr>
                <a:schemeClr val="tx1"/>
              </a:buClr>
              <a:buChar char="•"/>
              <a:defRPr sz="1600" kern="1200">
                <a:solidFill>
                  <a:schemeClr val="tx1"/>
                </a:solidFill>
                <a:latin typeface="+mn-lt"/>
                <a:ea typeface="ＭＳ Ｐゴシック" panose="020B0600070205080204" pitchFamily="34" charset="-128"/>
                <a:cs typeface="+mn-cs"/>
              </a:defRPr>
            </a:lvl3pPr>
            <a:lvl4pPr marL="1203325" indent="-173038" algn="l" rtl="0" eaLnBrk="0" fontAlgn="base" hangingPunct="0">
              <a:spcBef>
                <a:spcPct val="20000"/>
              </a:spcBef>
              <a:spcAft>
                <a:spcPct val="0"/>
              </a:spcAft>
              <a:buClr>
                <a:schemeClr val="bg1"/>
              </a:buClr>
              <a:defRPr sz="1600" kern="1200">
                <a:solidFill>
                  <a:schemeClr val="bg1"/>
                </a:solidFill>
                <a:latin typeface="+mn-lt"/>
                <a:ea typeface="ＭＳ Ｐゴシック" panose="020B0600070205080204" pitchFamily="34" charset="-128"/>
                <a:cs typeface="+mn-cs"/>
              </a:defRPr>
            </a:lvl4pPr>
            <a:lvl5pPr marL="1539875" indent="-163513" algn="l" rtl="0" eaLnBrk="0" fontAlgn="base" hangingPunct="0">
              <a:spcBef>
                <a:spcPct val="20000"/>
              </a:spcBef>
              <a:spcAft>
                <a:spcPct val="0"/>
              </a:spcAft>
              <a:buClr>
                <a:schemeClr val="bg1"/>
              </a:buClr>
              <a:buChar char="»"/>
              <a:defRPr sz="1600" kern="1200">
                <a:solidFill>
                  <a:schemeClr val="bg1"/>
                </a:solidFill>
                <a:latin typeface="+mn-lt"/>
                <a:ea typeface="ＭＳ Ｐゴシック" panose="020B0600070205080204"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900"/>
              </a:spcBef>
              <a:buClr>
                <a:srgbClr val="FFFFFF"/>
              </a:buClr>
              <a:buFont typeface="Wingdings" panose="05000000000000000000" pitchFamily="2" charset="2"/>
              <a:buNone/>
            </a:pPr>
            <a:r>
              <a:rPr lang="en-US" altLang="en-US" sz="2000" b="1" dirty="0" smtClean="0">
                <a:solidFill>
                  <a:srgbClr val="AB1A86"/>
                </a:solidFill>
                <a:latin typeface="ITC Lubalin Graph Std Book"/>
              </a:rPr>
              <a:t>Solution</a:t>
            </a:r>
            <a:r>
              <a:rPr lang="en-US" altLang="en-US" b="1" dirty="0" smtClean="0">
                <a:solidFill>
                  <a:srgbClr val="AB1A86"/>
                </a:solidFill>
                <a:latin typeface="ITC Lubalin Graph Std Book"/>
              </a:rPr>
              <a:t> </a:t>
            </a:r>
          </a:p>
          <a:p>
            <a:pPr marL="0" indent="0">
              <a:buFont typeface="Wingdings" panose="05000000000000000000" pitchFamily="2" charset="2"/>
              <a:buNone/>
            </a:pPr>
            <a:r>
              <a:rPr lang="en-US" b="0" dirty="0" smtClean="0"/>
              <a:t>FNB integrated a new Java-based mobile front-end directly with tried-and-trusted business logic and core banking services running on IIMS on an IBM zEnterprise EC12 server. IBM IMS Enterprise Suite Connect APIs for Java and C and IBM IMS Enterprise Suite SOAP Gateway manage links between the channel applications and core functionality and data on the mainframe.</a:t>
            </a:r>
            <a:endParaRPr lang="en-US" b="0"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04565" y="2618128"/>
            <a:ext cx="6239435" cy="3732601"/>
          </a:xfrm>
          <a:prstGeom prst="rect">
            <a:avLst/>
          </a:prstGeom>
        </p:spPr>
      </p:pic>
    </p:spTree>
    <p:extLst>
      <p:ext uri="{BB962C8B-B14F-4D97-AF65-F5344CB8AC3E}">
        <p14:creationId xmlns:p14="http://schemas.microsoft.com/office/powerpoint/2010/main" val="255031859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z Systems infrastructure provides the value in mobile applications</a:t>
            </a:r>
            <a:endParaRPr lang="en-US" dirty="0"/>
          </a:p>
        </p:txBody>
      </p:sp>
      <p:sp>
        <p:nvSpPr>
          <p:cNvPr id="3" name="Slide Number Placeholder 2"/>
          <p:cNvSpPr>
            <a:spLocks noGrp="1"/>
          </p:cNvSpPr>
          <p:nvPr>
            <p:ph type="sldNum" sz="quarter" idx="10"/>
          </p:nvPr>
        </p:nvSpPr>
        <p:spPr>
          <a:xfrm>
            <a:off x="182563" y="6451268"/>
            <a:ext cx="366712" cy="184150"/>
          </a:xfrm>
        </p:spPr>
        <p:txBody>
          <a:bodyPr/>
          <a:lstStyle/>
          <a:p>
            <a:pPr>
              <a:defRPr/>
            </a:pPr>
            <a:fld id="{F2453344-A235-4243-8819-4F32E8C93D74}" type="slidenum">
              <a:rPr lang="en-US" altLang="en-US" smtClean="0"/>
              <a:pPr>
                <a:defRPr/>
              </a:pPr>
              <a:t>25</a:t>
            </a:fld>
            <a:endParaRPr lang="en-US" altLang="en-US" dirty="0"/>
          </a:p>
        </p:txBody>
      </p:sp>
      <p:pic>
        <p:nvPicPr>
          <p:cNvPr id="4" name="Picture 2" descr="iQualifier-Home_iconLeft"/>
          <p:cNvPicPr>
            <a:picLocks noChangeAspect="1" noChangeArrowheads="1"/>
          </p:cNvPicPr>
          <p:nvPr/>
        </p:nvPicPr>
        <p:blipFill>
          <a:blip r:embed="rId3" cstate="print"/>
          <a:srcRect r="8026"/>
          <a:stretch>
            <a:fillRect/>
          </a:stretch>
        </p:blipFill>
        <p:spPr bwMode="auto">
          <a:xfrm>
            <a:off x="7347598" y="2674765"/>
            <a:ext cx="1713850" cy="763888"/>
          </a:xfrm>
          <a:prstGeom prst="rect">
            <a:avLst/>
          </a:prstGeom>
          <a:noFill/>
          <a:ln w="9525">
            <a:noFill/>
            <a:miter lim="800000"/>
            <a:headEnd/>
            <a:tailEnd/>
          </a:ln>
        </p:spPr>
      </p:pic>
      <p:pic>
        <p:nvPicPr>
          <p:cNvPr id="5" name="Picture 3" descr="http://www.spaceotechnologies.com/wp-content/uploads/2013/09/mobile_banking_apps.jpg"/>
          <p:cNvPicPr>
            <a:picLocks noChangeAspect="1" noChangeArrowheads="1"/>
          </p:cNvPicPr>
          <p:nvPr/>
        </p:nvPicPr>
        <p:blipFill>
          <a:blip r:embed="rId4" cstate="print"/>
          <a:srcRect l="14876"/>
          <a:stretch>
            <a:fillRect/>
          </a:stretch>
        </p:blipFill>
        <p:spPr bwMode="auto">
          <a:xfrm>
            <a:off x="310209" y="2444262"/>
            <a:ext cx="2770141" cy="3998517"/>
          </a:xfrm>
          <a:prstGeom prst="rect">
            <a:avLst/>
          </a:prstGeom>
          <a:noFill/>
          <a:ln w="9525">
            <a:noFill/>
            <a:miter lim="800000"/>
            <a:headEnd/>
            <a:tailEnd/>
          </a:ln>
        </p:spPr>
      </p:pic>
      <p:pic>
        <p:nvPicPr>
          <p:cNvPr id="6" name="Picture 14" descr="Transparent angle.png"/>
          <p:cNvPicPr>
            <a:picLocks noChangeAspect="1"/>
          </p:cNvPicPr>
          <p:nvPr/>
        </p:nvPicPr>
        <p:blipFill>
          <a:blip r:embed="rId5"/>
          <a:srcRect/>
          <a:stretch>
            <a:fillRect/>
          </a:stretch>
        </p:blipFill>
        <p:spPr bwMode="auto">
          <a:xfrm>
            <a:off x="3756672" y="2218315"/>
            <a:ext cx="2809315" cy="3496255"/>
          </a:xfrm>
          <a:prstGeom prst="rect">
            <a:avLst/>
          </a:prstGeom>
          <a:noFill/>
          <a:ln w="9525">
            <a:noFill/>
            <a:miter lim="800000"/>
            <a:headEnd/>
            <a:tailEnd/>
          </a:ln>
        </p:spPr>
      </p:pic>
      <p:sp>
        <p:nvSpPr>
          <p:cNvPr id="7" name="AutoShape 145"/>
          <p:cNvSpPr>
            <a:spLocks noChangeArrowheads="1"/>
          </p:cNvSpPr>
          <p:nvPr/>
        </p:nvSpPr>
        <p:spPr bwMode="auto">
          <a:xfrm>
            <a:off x="2202510" y="2290267"/>
            <a:ext cx="2509916" cy="3535428"/>
          </a:xfrm>
          <a:prstGeom prst="rightArrow">
            <a:avLst>
              <a:gd name="adj1" fmla="val 62889"/>
              <a:gd name="adj2" fmla="val 24972"/>
            </a:avLst>
          </a:prstGeom>
          <a:solidFill>
            <a:srgbClr val="00CCFF"/>
          </a:solidFill>
          <a:ln w="9525">
            <a:noFill/>
            <a:miter lim="800000"/>
            <a:headEnd/>
            <a:tailEnd/>
          </a:ln>
        </p:spPr>
        <p:txBody>
          <a:bodyPr wrap="none" anchor="ctr"/>
          <a:lstStyle/>
          <a:p>
            <a:pPr eaLnBrk="1" hangingPunct="1">
              <a:lnSpc>
                <a:spcPct val="90000"/>
              </a:lnSpc>
            </a:pPr>
            <a:endParaRPr lang="en-US" altLang="en-US" sz="1600" dirty="0">
              <a:solidFill>
                <a:schemeClr val="tx1"/>
              </a:solidFill>
              <a:latin typeface="Arial" pitchFamily="34" charset="0"/>
              <a:cs typeface="Arial" pitchFamily="34" charset="0"/>
            </a:endParaRPr>
          </a:p>
        </p:txBody>
      </p:sp>
      <p:sp>
        <p:nvSpPr>
          <p:cNvPr id="8" name="Line 6"/>
          <p:cNvSpPr>
            <a:spLocks noChangeShapeType="1"/>
          </p:cNvSpPr>
          <p:nvPr/>
        </p:nvSpPr>
        <p:spPr bwMode="auto">
          <a:xfrm flipH="1" flipV="1">
            <a:off x="2588271" y="1581563"/>
            <a:ext cx="45719" cy="4846320"/>
          </a:xfrm>
          <a:prstGeom prst="line">
            <a:avLst/>
          </a:prstGeom>
          <a:noFill/>
          <a:ln w="38100">
            <a:solidFill>
              <a:srgbClr val="FF9900"/>
            </a:solidFill>
            <a:prstDash val="sysDot"/>
            <a:round/>
            <a:headEnd/>
            <a:tailEnd/>
          </a:ln>
        </p:spPr>
        <p:txBody>
          <a:bodyPr/>
          <a:lstStyle/>
          <a:p>
            <a:endParaRPr lang="en-US" dirty="0">
              <a:latin typeface="Arial" pitchFamily="34" charset="0"/>
              <a:cs typeface="Arial" pitchFamily="34" charset="0"/>
            </a:endParaRPr>
          </a:p>
        </p:txBody>
      </p:sp>
      <p:sp>
        <p:nvSpPr>
          <p:cNvPr id="9" name="Rounded Rectangle 40"/>
          <p:cNvSpPr>
            <a:spLocks noChangeArrowheads="1"/>
          </p:cNvSpPr>
          <p:nvPr/>
        </p:nvSpPr>
        <p:spPr bwMode="auto">
          <a:xfrm>
            <a:off x="5086997" y="2791310"/>
            <a:ext cx="1282939" cy="2481935"/>
          </a:xfrm>
          <a:prstGeom prst="roundRect">
            <a:avLst>
              <a:gd name="adj" fmla="val 3509"/>
            </a:avLst>
          </a:prstGeom>
          <a:solidFill>
            <a:schemeClr val="bg1"/>
          </a:solidFill>
          <a:ln w="44450" algn="ctr">
            <a:solidFill>
              <a:srgbClr val="0000FF"/>
            </a:solidFill>
            <a:round/>
            <a:headEnd/>
            <a:tailEnd/>
          </a:ln>
        </p:spPr>
        <p:txBody>
          <a:bodyPr anchor="ctr"/>
          <a:lstStyle/>
          <a:p>
            <a:pPr algn="ctr">
              <a:lnSpc>
                <a:spcPct val="90000"/>
              </a:lnSpc>
            </a:pPr>
            <a:endParaRPr lang="en-US" altLang="en-US" sz="1000" b="1" dirty="0">
              <a:solidFill>
                <a:srgbClr val="FFFFFF"/>
              </a:solidFill>
              <a:latin typeface="Arial" pitchFamily="34" charset="0"/>
              <a:cs typeface="Arial" pitchFamily="34" charset="0"/>
            </a:endParaRPr>
          </a:p>
        </p:txBody>
      </p:sp>
      <p:pic>
        <p:nvPicPr>
          <p:cNvPr id="10" name="Picture 27" descr="systems_x_hardware_options_images_93084RXNetBAY42EnterpriseRack_open_door"/>
          <p:cNvPicPr>
            <a:picLocks noChangeAspect="1" noChangeArrowheads="1"/>
          </p:cNvPicPr>
          <p:nvPr/>
        </p:nvPicPr>
        <p:blipFill>
          <a:blip r:embed="rId6">
            <a:clrChange>
              <a:clrFrom>
                <a:srgbClr val="FFFFFF"/>
              </a:clrFrom>
              <a:clrTo>
                <a:srgbClr val="FFFFFF">
                  <a:alpha val="0"/>
                </a:srgbClr>
              </a:clrTo>
            </a:clrChange>
          </a:blip>
          <a:srcRect l="22858" r="15475"/>
          <a:stretch>
            <a:fillRect/>
          </a:stretch>
        </p:blipFill>
        <p:spPr bwMode="auto">
          <a:xfrm>
            <a:off x="7857184" y="4290388"/>
            <a:ext cx="868817" cy="1554357"/>
          </a:xfrm>
          <a:prstGeom prst="rect">
            <a:avLst/>
          </a:prstGeom>
          <a:noFill/>
          <a:ln w="9525">
            <a:noFill/>
            <a:miter lim="800000"/>
            <a:headEnd/>
            <a:tailEnd/>
          </a:ln>
        </p:spPr>
      </p:pic>
      <p:pic>
        <p:nvPicPr>
          <p:cNvPr id="11" name="Picture 20" descr="1369084701_shine_22"/>
          <p:cNvPicPr>
            <a:picLocks noChangeAspect="1" noChangeArrowheads="1"/>
          </p:cNvPicPr>
          <p:nvPr/>
        </p:nvPicPr>
        <p:blipFill>
          <a:blip r:embed="rId7"/>
          <a:srcRect b="19193"/>
          <a:stretch>
            <a:fillRect/>
          </a:stretch>
        </p:blipFill>
        <p:spPr bwMode="auto">
          <a:xfrm>
            <a:off x="7495235" y="1626391"/>
            <a:ext cx="1463418" cy="1101061"/>
          </a:xfrm>
          <a:prstGeom prst="rect">
            <a:avLst/>
          </a:prstGeom>
          <a:noFill/>
          <a:ln w="9525">
            <a:noFill/>
            <a:miter lim="800000"/>
            <a:headEnd/>
            <a:tailEnd/>
          </a:ln>
        </p:spPr>
      </p:pic>
      <p:sp>
        <p:nvSpPr>
          <p:cNvPr id="12" name="Text Box 19"/>
          <p:cNvSpPr txBox="1">
            <a:spLocks noChangeArrowheads="1"/>
          </p:cNvSpPr>
          <p:nvPr/>
        </p:nvSpPr>
        <p:spPr bwMode="auto">
          <a:xfrm>
            <a:off x="7555560" y="2132505"/>
            <a:ext cx="1413052" cy="258532"/>
          </a:xfrm>
          <a:prstGeom prst="rect">
            <a:avLst/>
          </a:prstGeom>
          <a:noFill/>
          <a:ln w="9525" algn="ctr">
            <a:noFill/>
            <a:miter lim="800000"/>
            <a:headEnd/>
            <a:tailEnd/>
          </a:ln>
        </p:spPr>
        <p:txBody>
          <a:bodyPr wrap="square">
            <a:spAutoFit/>
          </a:bodyPr>
          <a:lstStyle/>
          <a:p>
            <a:pPr algn="ctr" eaLnBrk="1" hangingPunct="1">
              <a:lnSpc>
                <a:spcPct val="90000"/>
              </a:lnSpc>
            </a:pPr>
            <a:r>
              <a:rPr lang="en-US" altLang="en-US" sz="1200" dirty="0">
                <a:solidFill>
                  <a:schemeClr val="tx1"/>
                </a:solidFill>
                <a:latin typeface="Arial" pitchFamily="34" charset="0"/>
                <a:cs typeface="Arial" pitchFamily="34" charset="0"/>
              </a:rPr>
              <a:t>Cloud Services</a:t>
            </a:r>
          </a:p>
        </p:txBody>
      </p:sp>
      <p:sp>
        <p:nvSpPr>
          <p:cNvPr id="13" name="Rounded Rectangle 12"/>
          <p:cNvSpPr/>
          <p:nvPr/>
        </p:nvSpPr>
        <p:spPr>
          <a:xfrm>
            <a:off x="2194572" y="1760977"/>
            <a:ext cx="791869" cy="572217"/>
          </a:xfrm>
          <a:prstGeom prst="roundRect">
            <a:avLst/>
          </a:prstGeom>
          <a:solidFill>
            <a:schemeClr val="bg1"/>
          </a:solidFill>
          <a:ln>
            <a:solidFill>
              <a:schemeClr val="bg1">
                <a:lumMod val="75000"/>
              </a:schemeClr>
            </a:solidFill>
          </a:ln>
        </p:spPr>
        <p:style>
          <a:lnRef idx="2">
            <a:schemeClr val="accent3">
              <a:shade val="50000"/>
            </a:schemeClr>
          </a:lnRef>
          <a:fillRef idx="1">
            <a:schemeClr val="accent3"/>
          </a:fillRef>
          <a:effectRef idx="0">
            <a:schemeClr val="accent3"/>
          </a:effectRef>
          <a:fontRef idx="minor">
            <a:schemeClr val="lt1"/>
          </a:fontRef>
        </p:style>
        <p:txBody>
          <a:bodyPr lIns="91430" tIns="45715" rIns="91430" bIns="45715" anchor="ctr"/>
          <a:lstStyle/>
          <a:p>
            <a:pPr algn="ctr" defTabSz="455613" eaLnBrk="1" hangingPunct="1">
              <a:lnSpc>
                <a:spcPct val="90000"/>
              </a:lnSpc>
              <a:buFont typeface="Times New Roman" pitchFamily="18" charset="0"/>
              <a:buNone/>
              <a:defRPr/>
            </a:pPr>
            <a:r>
              <a:rPr lang="en-US" sz="1100" dirty="0">
                <a:solidFill>
                  <a:srgbClr val="000000"/>
                </a:solidFill>
                <a:latin typeface="Arial" pitchFamily="34" charset="0"/>
                <a:cs typeface="Arial" pitchFamily="34" charset="0"/>
              </a:rPr>
              <a:t>Balance Inquiry</a:t>
            </a:r>
          </a:p>
        </p:txBody>
      </p:sp>
      <p:sp>
        <p:nvSpPr>
          <p:cNvPr id="14" name="Rounded Rectangle 5"/>
          <p:cNvSpPr/>
          <p:nvPr/>
        </p:nvSpPr>
        <p:spPr>
          <a:xfrm>
            <a:off x="2189809" y="2478527"/>
            <a:ext cx="791869" cy="572217"/>
          </a:xfrm>
          <a:prstGeom prst="roundRect">
            <a:avLst/>
          </a:prstGeom>
          <a:solidFill>
            <a:schemeClr val="bg1"/>
          </a:solidFill>
          <a:ln>
            <a:solidFill>
              <a:schemeClr val="bg1">
                <a:lumMod val="75000"/>
              </a:schemeClr>
            </a:solidFill>
          </a:ln>
        </p:spPr>
        <p:style>
          <a:lnRef idx="2">
            <a:schemeClr val="accent3">
              <a:shade val="50000"/>
            </a:schemeClr>
          </a:lnRef>
          <a:fillRef idx="1">
            <a:schemeClr val="accent3"/>
          </a:fillRef>
          <a:effectRef idx="0">
            <a:schemeClr val="accent3"/>
          </a:effectRef>
          <a:fontRef idx="minor">
            <a:schemeClr val="lt1"/>
          </a:fontRef>
        </p:style>
        <p:txBody>
          <a:bodyPr lIns="91430" tIns="45715" rIns="91430" bIns="45715" anchor="ctr"/>
          <a:lstStyle/>
          <a:p>
            <a:pPr algn="ctr" defTabSz="455613" eaLnBrk="1" hangingPunct="1">
              <a:lnSpc>
                <a:spcPct val="90000"/>
              </a:lnSpc>
              <a:buFont typeface="Times New Roman" pitchFamily="18" charset="0"/>
              <a:buNone/>
              <a:defRPr/>
            </a:pPr>
            <a:r>
              <a:rPr lang="en-US" sz="1100" dirty="0">
                <a:solidFill>
                  <a:srgbClr val="000000"/>
                </a:solidFill>
                <a:latin typeface="Arial" pitchFamily="34" charset="0"/>
                <a:cs typeface="Arial" pitchFamily="34" charset="0"/>
              </a:rPr>
              <a:t>Transfer Funds</a:t>
            </a:r>
          </a:p>
        </p:txBody>
      </p:sp>
      <p:sp>
        <p:nvSpPr>
          <p:cNvPr id="15" name="Rounded Rectangle 5"/>
          <p:cNvSpPr/>
          <p:nvPr/>
        </p:nvSpPr>
        <p:spPr>
          <a:xfrm>
            <a:off x="2194572" y="3178616"/>
            <a:ext cx="791869" cy="572216"/>
          </a:xfrm>
          <a:prstGeom prst="roundRect">
            <a:avLst/>
          </a:prstGeom>
          <a:solidFill>
            <a:schemeClr val="bg1"/>
          </a:solidFill>
          <a:ln>
            <a:solidFill>
              <a:schemeClr val="bg1">
                <a:lumMod val="75000"/>
              </a:schemeClr>
            </a:solidFill>
          </a:ln>
        </p:spPr>
        <p:style>
          <a:lnRef idx="2">
            <a:schemeClr val="accent3">
              <a:shade val="50000"/>
            </a:schemeClr>
          </a:lnRef>
          <a:fillRef idx="1">
            <a:schemeClr val="accent3"/>
          </a:fillRef>
          <a:effectRef idx="0">
            <a:schemeClr val="accent3"/>
          </a:effectRef>
          <a:fontRef idx="minor">
            <a:schemeClr val="lt1"/>
          </a:fontRef>
        </p:style>
        <p:txBody>
          <a:bodyPr lIns="91430" tIns="45715" rIns="91430" bIns="45715" anchor="ctr"/>
          <a:lstStyle/>
          <a:p>
            <a:pPr algn="ctr" defTabSz="455613" eaLnBrk="1" hangingPunct="1">
              <a:lnSpc>
                <a:spcPct val="90000"/>
              </a:lnSpc>
              <a:buFont typeface="Times New Roman" pitchFamily="18" charset="0"/>
              <a:buNone/>
              <a:defRPr/>
            </a:pPr>
            <a:r>
              <a:rPr lang="en-US" sz="1100" dirty="0">
                <a:solidFill>
                  <a:srgbClr val="000000"/>
                </a:solidFill>
                <a:latin typeface="Arial" pitchFamily="34" charset="0"/>
                <a:cs typeface="Arial" pitchFamily="34" charset="0"/>
              </a:rPr>
              <a:t>Deposit Checks</a:t>
            </a:r>
          </a:p>
        </p:txBody>
      </p:sp>
      <p:sp>
        <p:nvSpPr>
          <p:cNvPr id="16" name="Rounded Rectangle 5"/>
          <p:cNvSpPr>
            <a:spLocks noChangeArrowheads="1"/>
          </p:cNvSpPr>
          <p:nvPr/>
        </p:nvSpPr>
        <p:spPr bwMode="auto">
          <a:xfrm>
            <a:off x="2210447" y="4605777"/>
            <a:ext cx="791869" cy="572217"/>
          </a:xfrm>
          <a:prstGeom prst="roundRect">
            <a:avLst>
              <a:gd name="adj" fmla="val 16667"/>
            </a:avLst>
          </a:prstGeom>
          <a:solidFill>
            <a:schemeClr val="accent2"/>
          </a:solidFill>
          <a:ln w="25400" algn="ctr">
            <a:solidFill>
              <a:srgbClr val="BCBCBC"/>
            </a:solidFill>
            <a:round/>
            <a:headEnd/>
            <a:tailEnd/>
          </a:ln>
        </p:spPr>
        <p:txBody>
          <a:bodyPr lIns="0" tIns="45715" rIns="0" bIns="45715" anchor="ctr"/>
          <a:lstStyle/>
          <a:p>
            <a:pPr algn="ctr" defTabSz="455613" eaLnBrk="1" hangingPunct="1">
              <a:lnSpc>
                <a:spcPct val="90000"/>
              </a:lnSpc>
              <a:buFont typeface="Times New Roman" pitchFamily="18" charset="0"/>
              <a:buNone/>
            </a:pPr>
            <a:r>
              <a:rPr lang="en-US" altLang="en-US" sz="1100" dirty="0">
                <a:solidFill>
                  <a:schemeClr val="bg1"/>
                </a:solidFill>
                <a:latin typeface="Arial" pitchFamily="34" charset="0"/>
                <a:cs typeface="Arial" pitchFamily="34" charset="0"/>
              </a:rPr>
              <a:t>Apply for a Loan</a:t>
            </a:r>
          </a:p>
        </p:txBody>
      </p:sp>
      <p:sp>
        <p:nvSpPr>
          <p:cNvPr id="17" name="Rounded Rectangle 5"/>
          <p:cNvSpPr>
            <a:spLocks noChangeArrowheads="1"/>
          </p:cNvSpPr>
          <p:nvPr/>
        </p:nvSpPr>
        <p:spPr bwMode="auto">
          <a:xfrm>
            <a:off x="2202509" y="3897752"/>
            <a:ext cx="791869" cy="572217"/>
          </a:xfrm>
          <a:prstGeom prst="roundRect">
            <a:avLst>
              <a:gd name="adj" fmla="val 16667"/>
            </a:avLst>
          </a:prstGeom>
          <a:solidFill>
            <a:srgbClr val="FFFFFF"/>
          </a:solidFill>
          <a:ln w="25400" algn="ctr">
            <a:solidFill>
              <a:srgbClr val="BCBCBC"/>
            </a:solidFill>
            <a:round/>
            <a:headEnd/>
            <a:tailEnd/>
          </a:ln>
        </p:spPr>
        <p:txBody>
          <a:bodyPr lIns="0" tIns="45715" rIns="0" bIns="45715" anchor="ctr"/>
          <a:lstStyle/>
          <a:p>
            <a:pPr algn="ctr" defTabSz="455613" eaLnBrk="1" hangingPunct="1">
              <a:lnSpc>
                <a:spcPct val="90000"/>
              </a:lnSpc>
              <a:buFont typeface="Times New Roman" pitchFamily="18" charset="0"/>
              <a:buNone/>
            </a:pPr>
            <a:r>
              <a:rPr lang="en-US" altLang="en-US" sz="1100" dirty="0">
                <a:solidFill>
                  <a:srgbClr val="000000"/>
                </a:solidFill>
                <a:latin typeface="Arial" pitchFamily="34" charset="0"/>
                <a:cs typeface="Arial" pitchFamily="34" charset="0"/>
              </a:rPr>
              <a:t>Pay Bills</a:t>
            </a:r>
          </a:p>
        </p:txBody>
      </p:sp>
      <p:sp>
        <p:nvSpPr>
          <p:cNvPr id="18" name="Rounded Rectangle 5"/>
          <p:cNvSpPr>
            <a:spLocks noChangeArrowheads="1"/>
          </p:cNvSpPr>
          <p:nvPr/>
        </p:nvSpPr>
        <p:spPr bwMode="auto">
          <a:xfrm>
            <a:off x="2210447" y="5336027"/>
            <a:ext cx="791869" cy="572217"/>
          </a:xfrm>
          <a:prstGeom prst="roundRect">
            <a:avLst>
              <a:gd name="adj" fmla="val 16667"/>
            </a:avLst>
          </a:prstGeom>
          <a:solidFill>
            <a:schemeClr val="accent2"/>
          </a:solidFill>
          <a:ln w="25400" algn="ctr">
            <a:solidFill>
              <a:srgbClr val="BCBCBC"/>
            </a:solidFill>
            <a:round/>
            <a:headEnd/>
            <a:tailEnd/>
          </a:ln>
        </p:spPr>
        <p:txBody>
          <a:bodyPr lIns="0" tIns="45715" rIns="0" bIns="45715" anchor="ctr"/>
          <a:lstStyle/>
          <a:p>
            <a:pPr algn="ctr" defTabSz="455613" eaLnBrk="1" hangingPunct="1">
              <a:lnSpc>
                <a:spcPct val="90000"/>
              </a:lnSpc>
              <a:buFont typeface="Times New Roman" pitchFamily="18" charset="0"/>
              <a:buNone/>
            </a:pPr>
            <a:r>
              <a:rPr lang="en-US" altLang="en-US" sz="1100" dirty="0">
                <a:solidFill>
                  <a:schemeClr val="bg1"/>
                </a:solidFill>
                <a:latin typeface="Arial" pitchFamily="34" charset="0"/>
                <a:cs typeface="Arial" pitchFamily="34" charset="0"/>
              </a:rPr>
              <a:t>Smart Offers</a:t>
            </a:r>
          </a:p>
        </p:txBody>
      </p:sp>
      <p:sp>
        <p:nvSpPr>
          <p:cNvPr id="19" name="Rounded Rectangle 41"/>
          <p:cNvSpPr>
            <a:spLocks noChangeArrowheads="1"/>
          </p:cNvSpPr>
          <p:nvPr/>
        </p:nvSpPr>
        <p:spPr bwMode="auto">
          <a:xfrm>
            <a:off x="5206060" y="3175305"/>
            <a:ext cx="1043700" cy="576942"/>
          </a:xfrm>
          <a:prstGeom prst="roundRect">
            <a:avLst>
              <a:gd name="adj" fmla="val 16667"/>
            </a:avLst>
          </a:prstGeom>
          <a:solidFill>
            <a:schemeClr val="accent2"/>
          </a:solidFill>
          <a:ln w="9525" algn="ctr">
            <a:solidFill>
              <a:schemeClr val="tx1"/>
            </a:solidFill>
            <a:round/>
            <a:headEnd/>
            <a:tailEnd/>
          </a:ln>
          <a:effectLst>
            <a:outerShdw dist="23000" dir="5400000" rotWithShape="0">
              <a:srgbClr val="000000">
                <a:alpha val="34998"/>
              </a:srgbClr>
            </a:outerShdw>
          </a:effectLst>
        </p:spPr>
        <p:txBody>
          <a:bodyPr anchor="ctr"/>
          <a:lstStyle/>
          <a:p>
            <a:pPr marL="55563" indent="-55563">
              <a:lnSpc>
                <a:spcPct val="90000"/>
              </a:lnSpc>
            </a:pPr>
            <a:r>
              <a:rPr lang="en-US" altLang="en-US" sz="1200" dirty="0">
                <a:solidFill>
                  <a:srgbClr val="FFFFFF"/>
                </a:solidFill>
                <a:latin typeface="Arial" pitchFamily="34" charset="0"/>
                <a:cs typeface="Arial" pitchFamily="34" charset="0"/>
              </a:rPr>
              <a:t>Analytics</a:t>
            </a:r>
          </a:p>
          <a:p>
            <a:pPr marL="55563" indent="-55563">
              <a:lnSpc>
                <a:spcPct val="90000"/>
              </a:lnSpc>
              <a:buFontTx/>
              <a:buChar char="•"/>
            </a:pPr>
            <a:r>
              <a:rPr lang="en-US" altLang="en-US" sz="900" dirty="0">
                <a:solidFill>
                  <a:srgbClr val="FFFFFF"/>
                </a:solidFill>
                <a:latin typeface="Arial" pitchFamily="34" charset="0"/>
                <a:cs typeface="Arial" pitchFamily="34" charset="0"/>
              </a:rPr>
              <a:t>Anti-Fraud</a:t>
            </a:r>
          </a:p>
          <a:p>
            <a:pPr marL="55563" indent="-55563">
              <a:lnSpc>
                <a:spcPct val="90000"/>
              </a:lnSpc>
              <a:buFontTx/>
              <a:buChar char="•"/>
            </a:pPr>
            <a:r>
              <a:rPr lang="en-US" altLang="en-US" sz="900" dirty="0">
                <a:solidFill>
                  <a:srgbClr val="FFFFFF"/>
                </a:solidFill>
                <a:latin typeface="Arial" pitchFamily="34" charset="0"/>
                <a:cs typeface="Arial" pitchFamily="34" charset="0"/>
              </a:rPr>
              <a:t>Next Best Action</a:t>
            </a:r>
          </a:p>
        </p:txBody>
      </p:sp>
      <p:sp>
        <p:nvSpPr>
          <p:cNvPr id="20" name="Rounded Rectangle 42"/>
          <p:cNvSpPr>
            <a:spLocks noChangeArrowheads="1"/>
          </p:cNvSpPr>
          <p:nvPr/>
        </p:nvSpPr>
        <p:spPr bwMode="auto">
          <a:xfrm>
            <a:off x="5206060" y="3901940"/>
            <a:ext cx="1043700" cy="402930"/>
          </a:xfrm>
          <a:prstGeom prst="roundRect">
            <a:avLst>
              <a:gd name="adj" fmla="val 16667"/>
            </a:avLst>
          </a:prstGeom>
          <a:solidFill>
            <a:schemeClr val="accent2"/>
          </a:solidFill>
          <a:ln w="9525" algn="ctr">
            <a:solidFill>
              <a:srgbClr val="003E69"/>
            </a:solidFill>
            <a:round/>
            <a:headEnd/>
            <a:tailEnd/>
          </a:ln>
          <a:effectLst>
            <a:outerShdw dist="23000" dir="5400000" rotWithShape="0">
              <a:srgbClr val="000000">
                <a:alpha val="34998"/>
              </a:srgbClr>
            </a:outerShdw>
          </a:effectLst>
        </p:spPr>
        <p:txBody>
          <a:bodyPr anchor="ctr"/>
          <a:lstStyle/>
          <a:p>
            <a:pPr algn="ctr">
              <a:lnSpc>
                <a:spcPct val="90000"/>
              </a:lnSpc>
            </a:pPr>
            <a:r>
              <a:rPr lang="en-US" altLang="en-US" sz="1200" dirty="0">
                <a:solidFill>
                  <a:srgbClr val="FFFFFF"/>
                </a:solidFill>
                <a:latin typeface="Arial" pitchFamily="34" charset="0"/>
                <a:cs typeface="Arial" pitchFamily="34" charset="0"/>
              </a:rPr>
              <a:t>Business Rules</a:t>
            </a:r>
          </a:p>
        </p:txBody>
      </p:sp>
      <p:sp>
        <p:nvSpPr>
          <p:cNvPr id="21" name="Rounded Rectangle 43"/>
          <p:cNvSpPr>
            <a:spLocks noChangeArrowheads="1"/>
          </p:cNvSpPr>
          <p:nvPr/>
        </p:nvSpPr>
        <p:spPr bwMode="auto">
          <a:xfrm>
            <a:off x="7700023" y="4772079"/>
            <a:ext cx="1133240" cy="404328"/>
          </a:xfrm>
          <a:prstGeom prst="roundRect">
            <a:avLst>
              <a:gd name="adj" fmla="val 16667"/>
            </a:avLst>
          </a:prstGeom>
          <a:solidFill>
            <a:srgbClr val="339966"/>
          </a:solidFill>
          <a:ln w="9525" algn="ctr">
            <a:solidFill>
              <a:srgbClr val="003E69"/>
            </a:solidFill>
            <a:round/>
            <a:headEnd/>
            <a:tailEnd/>
          </a:ln>
          <a:effectLst>
            <a:outerShdw dist="23000" dir="5400000" rotWithShape="0">
              <a:srgbClr val="000000">
                <a:alpha val="34998"/>
              </a:srgbClr>
            </a:outerShdw>
          </a:effectLst>
        </p:spPr>
        <p:txBody>
          <a:bodyPr anchor="ctr"/>
          <a:lstStyle/>
          <a:p>
            <a:pPr algn="ctr">
              <a:lnSpc>
                <a:spcPct val="90000"/>
              </a:lnSpc>
            </a:pPr>
            <a:r>
              <a:rPr lang="en-US" altLang="en-US" sz="1200" dirty="0">
                <a:solidFill>
                  <a:srgbClr val="FFFFFF"/>
                </a:solidFill>
                <a:latin typeface="Arial" pitchFamily="34" charset="0"/>
                <a:cs typeface="Arial" pitchFamily="34" charset="0"/>
              </a:rPr>
              <a:t>Campaign </a:t>
            </a:r>
            <a:r>
              <a:rPr lang="en-US" altLang="en-US" sz="1200" dirty="0" err="1">
                <a:solidFill>
                  <a:srgbClr val="FFFFFF"/>
                </a:solidFill>
                <a:latin typeface="Arial" pitchFamily="34" charset="0"/>
                <a:cs typeface="Arial" pitchFamily="34" charset="0"/>
              </a:rPr>
              <a:t>Mgt</a:t>
            </a:r>
            <a:endParaRPr lang="en-US" altLang="en-US" sz="1200" dirty="0">
              <a:solidFill>
                <a:srgbClr val="FFFFFF"/>
              </a:solidFill>
              <a:latin typeface="Arial" pitchFamily="34" charset="0"/>
              <a:cs typeface="Arial" pitchFamily="34" charset="0"/>
            </a:endParaRPr>
          </a:p>
        </p:txBody>
      </p:sp>
      <p:grpSp>
        <p:nvGrpSpPr>
          <p:cNvPr id="22" name="Group 21"/>
          <p:cNvGrpSpPr>
            <a:grpSpLocks/>
          </p:cNvGrpSpPr>
          <p:nvPr/>
        </p:nvGrpSpPr>
        <p:grpSpPr bwMode="auto">
          <a:xfrm>
            <a:off x="5261622" y="4499096"/>
            <a:ext cx="934573" cy="616986"/>
            <a:chOff x="2688" y="2606"/>
            <a:chExt cx="668" cy="380"/>
          </a:xfrm>
        </p:grpSpPr>
        <p:sp>
          <p:nvSpPr>
            <p:cNvPr id="23" name="AutoShape 22"/>
            <p:cNvSpPr>
              <a:spLocks noChangeArrowheads="1"/>
            </p:cNvSpPr>
            <p:nvPr/>
          </p:nvSpPr>
          <p:spPr bwMode="auto">
            <a:xfrm>
              <a:off x="2688" y="2606"/>
              <a:ext cx="668" cy="380"/>
            </a:xfrm>
            <a:prstGeom prst="can">
              <a:avLst>
                <a:gd name="adj" fmla="val 25000"/>
              </a:avLst>
            </a:prstGeom>
            <a:solidFill>
              <a:srgbClr val="FF6600"/>
            </a:solidFill>
            <a:ln w="9525">
              <a:noFill/>
              <a:round/>
              <a:headEnd/>
              <a:tailEnd/>
            </a:ln>
          </p:spPr>
          <p:txBody>
            <a:bodyPr wrap="none" anchor="ctr"/>
            <a:lstStyle/>
            <a:p>
              <a:pPr eaLnBrk="1" hangingPunct="1">
                <a:lnSpc>
                  <a:spcPct val="90000"/>
                </a:lnSpc>
              </a:pPr>
              <a:endParaRPr lang="en-US" altLang="en-US">
                <a:latin typeface="Arial" pitchFamily="34" charset="0"/>
                <a:cs typeface="Arial" pitchFamily="34" charset="0"/>
              </a:endParaRPr>
            </a:p>
          </p:txBody>
        </p:sp>
        <p:sp>
          <p:nvSpPr>
            <p:cNvPr id="24" name="Text Box 19"/>
            <p:cNvSpPr txBox="1">
              <a:spLocks noChangeArrowheads="1"/>
            </p:cNvSpPr>
            <p:nvPr/>
          </p:nvSpPr>
          <p:spPr bwMode="auto">
            <a:xfrm>
              <a:off x="2710" y="2707"/>
              <a:ext cx="621" cy="262"/>
            </a:xfrm>
            <a:prstGeom prst="rect">
              <a:avLst/>
            </a:prstGeom>
            <a:noFill/>
            <a:ln w="9525" algn="ctr">
              <a:noFill/>
              <a:miter lim="800000"/>
              <a:headEnd/>
              <a:tailEnd/>
            </a:ln>
          </p:spPr>
          <p:txBody>
            <a:bodyPr>
              <a:spAutoFit/>
            </a:bodyPr>
            <a:lstStyle/>
            <a:p>
              <a:pPr algn="ctr" eaLnBrk="1" hangingPunct="1">
                <a:lnSpc>
                  <a:spcPct val="90000"/>
                </a:lnSpc>
              </a:pPr>
              <a:r>
                <a:rPr lang="en-US" altLang="en-US" sz="1200">
                  <a:solidFill>
                    <a:schemeClr val="bg1"/>
                  </a:solidFill>
                  <a:latin typeface="Arial" pitchFamily="34" charset="0"/>
                  <a:cs typeface="Arial" pitchFamily="34" charset="0"/>
                </a:rPr>
                <a:t>Customer Data</a:t>
              </a:r>
            </a:p>
          </p:txBody>
        </p:sp>
      </p:grpSp>
      <p:sp>
        <p:nvSpPr>
          <p:cNvPr id="25" name="Rectangle 8"/>
          <p:cNvSpPr>
            <a:spLocks noChangeArrowheads="1"/>
          </p:cNvSpPr>
          <p:nvPr/>
        </p:nvSpPr>
        <p:spPr bwMode="auto">
          <a:xfrm>
            <a:off x="808684" y="5677933"/>
            <a:ext cx="884192" cy="806628"/>
          </a:xfrm>
          <a:prstGeom prst="rect">
            <a:avLst/>
          </a:prstGeom>
          <a:gradFill rotWithShape="1">
            <a:gsLst>
              <a:gs pos="0">
                <a:srgbClr val="E3FCFF"/>
              </a:gs>
              <a:gs pos="64999">
                <a:srgbClr val="BCF7FF"/>
              </a:gs>
              <a:gs pos="100000">
                <a:srgbClr val="A1F5FF"/>
              </a:gs>
            </a:gsLst>
            <a:lin ang="5400000" scaled="1"/>
          </a:gradFill>
          <a:ln w="9525">
            <a:solidFill>
              <a:srgbClr val="7DCDF2"/>
            </a:solidFill>
            <a:miter lim="800000"/>
            <a:headEnd/>
            <a:tailEnd/>
          </a:ln>
          <a:effectLst>
            <a:outerShdw dist="20000" dir="5400000" rotWithShape="0">
              <a:srgbClr val="808080">
                <a:alpha val="37999"/>
              </a:srgbClr>
            </a:outerShdw>
          </a:effectLst>
        </p:spPr>
        <p:txBody>
          <a:bodyPr lIns="91430" tIns="45715" rIns="91430" bIns="45715" anchor="ctr"/>
          <a:lstStyle/>
          <a:p>
            <a:pPr algn="ctr" defTabSz="455613" eaLnBrk="1" hangingPunct="1">
              <a:lnSpc>
                <a:spcPct val="90000"/>
              </a:lnSpc>
              <a:buFont typeface="Times New Roman" pitchFamily="18" charset="0"/>
              <a:buNone/>
            </a:pPr>
            <a:r>
              <a:rPr lang="en-US" altLang="en-US" sz="2000" b="1" dirty="0">
                <a:solidFill>
                  <a:srgbClr val="000000"/>
                </a:solidFill>
                <a:latin typeface="Arial" pitchFamily="34" charset="0"/>
                <a:cs typeface="Arial" pitchFamily="34" charset="0"/>
              </a:rPr>
              <a:t>20%</a:t>
            </a:r>
            <a:r>
              <a:rPr lang="en-US" altLang="en-US" sz="900" dirty="0">
                <a:solidFill>
                  <a:srgbClr val="000000"/>
                </a:solidFill>
                <a:latin typeface="Arial" pitchFamily="34" charset="0"/>
                <a:cs typeface="Arial" pitchFamily="34" charset="0"/>
              </a:rPr>
              <a:t> </a:t>
            </a:r>
            <a:r>
              <a:rPr lang="en-US" altLang="en-US" sz="1000" dirty="0">
                <a:solidFill>
                  <a:srgbClr val="000000"/>
                </a:solidFill>
                <a:latin typeface="Arial" pitchFamily="34" charset="0"/>
                <a:cs typeface="Arial" pitchFamily="34" charset="0"/>
              </a:rPr>
              <a:t>of the effort (mobile UI)</a:t>
            </a:r>
          </a:p>
        </p:txBody>
      </p:sp>
      <p:sp>
        <p:nvSpPr>
          <p:cNvPr id="26" name="Rectangle 9"/>
          <p:cNvSpPr>
            <a:spLocks noChangeArrowheads="1"/>
          </p:cNvSpPr>
          <p:nvPr/>
        </p:nvSpPr>
        <p:spPr bwMode="auto">
          <a:xfrm>
            <a:off x="3583634" y="5681646"/>
            <a:ext cx="811455" cy="802916"/>
          </a:xfrm>
          <a:prstGeom prst="rect">
            <a:avLst/>
          </a:prstGeom>
          <a:gradFill rotWithShape="1">
            <a:gsLst>
              <a:gs pos="0">
                <a:srgbClr val="E3FCFF"/>
              </a:gs>
              <a:gs pos="64999">
                <a:srgbClr val="BCF7FF"/>
              </a:gs>
              <a:gs pos="100000">
                <a:srgbClr val="A1F5FF"/>
              </a:gs>
            </a:gsLst>
            <a:lin ang="5400000" scaled="1"/>
          </a:gradFill>
          <a:ln w="9525">
            <a:solidFill>
              <a:srgbClr val="7DCDF2"/>
            </a:solidFill>
            <a:miter lim="800000"/>
            <a:headEnd/>
            <a:tailEnd/>
          </a:ln>
          <a:effectLst>
            <a:outerShdw dist="20000" dir="5400000" rotWithShape="0">
              <a:srgbClr val="808080">
                <a:alpha val="37999"/>
              </a:srgbClr>
            </a:outerShdw>
          </a:effectLst>
        </p:spPr>
        <p:txBody>
          <a:bodyPr lIns="91430" tIns="45715" rIns="91430" bIns="45715" anchor="ctr"/>
          <a:lstStyle/>
          <a:p>
            <a:pPr algn="ctr" defTabSz="455613" eaLnBrk="1" hangingPunct="1">
              <a:lnSpc>
                <a:spcPct val="90000"/>
              </a:lnSpc>
              <a:buFont typeface="Times New Roman" pitchFamily="18" charset="0"/>
              <a:buNone/>
            </a:pPr>
            <a:r>
              <a:rPr lang="en-US" altLang="en-US" sz="2000" b="1" dirty="0">
                <a:solidFill>
                  <a:srgbClr val="000000"/>
                </a:solidFill>
                <a:latin typeface="Arial" pitchFamily="34" charset="0"/>
                <a:cs typeface="Arial" pitchFamily="34" charset="0"/>
              </a:rPr>
              <a:t>80%</a:t>
            </a:r>
            <a:r>
              <a:rPr lang="en-US" altLang="en-US" sz="900" dirty="0">
                <a:solidFill>
                  <a:srgbClr val="000000"/>
                </a:solidFill>
                <a:latin typeface="Arial" pitchFamily="34" charset="0"/>
                <a:cs typeface="Arial" pitchFamily="34" charset="0"/>
              </a:rPr>
              <a:t> </a:t>
            </a:r>
            <a:r>
              <a:rPr lang="en-US" altLang="en-US" sz="1000" dirty="0">
                <a:solidFill>
                  <a:srgbClr val="000000"/>
                </a:solidFill>
                <a:latin typeface="Arial" pitchFamily="34" charset="0"/>
                <a:cs typeface="Arial" pitchFamily="34" charset="0"/>
              </a:rPr>
              <a:t>of the effort and value</a:t>
            </a:r>
          </a:p>
        </p:txBody>
      </p:sp>
      <p:sp>
        <p:nvSpPr>
          <p:cNvPr id="27" name="Rounded Rectangle 40"/>
          <p:cNvSpPr/>
          <p:nvPr/>
        </p:nvSpPr>
        <p:spPr>
          <a:xfrm>
            <a:off x="5191773" y="2600379"/>
            <a:ext cx="1043700" cy="404328"/>
          </a:xfrm>
          <a:prstGeom prst="roundRect">
            <a:avLst/>
          </a:prstGeom>
          <a:solidFill>
            <a:srgbClr val="FF6600"/>
          </a:solidFill>
          <a:ln w="9525" cap="flat" cmpd="sng" algn="ctr">
            <a:solidFill>
              <a:srgbClr val="003F69">
                <a:shade val="95000"/>
                <a:satMod val="105000"/>
              </a:srgbClr>
            </a:solidFill>
            <a:prstDash val="solid"/>
          </a:ln>
          <a:effectLst>
            <a:outerShdw blurRad="40000" dist="23000" dir="5400000" rotWithShape="0">
              <a:srgbClr val="000000">
                <a:alpha val="35000"/>
              </a:srgbClr>
            </a:outerShdw>
          </a:effectLst>
        </p:spPr>
        <p:txBody>
          <a:bodyPr anchor="ctr"/>
          <a:lstStyle/>
          <a:p>
            <a:pPr algn="ctr">
              <a:lnSpc>
                <a:spcPct val="90000"/>
              </a:lnSpc>
              <a:defRPr/>
            </a:pPr>
            <a:r>
              <a:rPr lang="en-US" sz="1200">
                <a:solidFill>
                  <a:srgbClr val="FFFFFF"/>
                </a:solidFill>
                <a:latin typeface="Arial" pitchFamily="34" charset="0"/>
                <a:cs typeface="Arial" pitchFamily="34" charset="0"/>
              </a:rPr>
              <a:t>Core Banking</a:t>
            </a:r>
          </a:p>
        </p:txBody>
      </p:sp>
      <p:cxnSp>
        <p:nvCxnSpPr>
          <p:cNvPr id="28" name="AutoShape 29"/>
          <p:cNvCxnSpPr>
            <a:cxnSpLocks noChangeShapeType="1"/>
            <a:stCxn id="20" idx="3"/>
            <a:endCxn id="21" idx="1"/>
          </p:cNvCxnSpPr>
          <p:nvPr/>
        </p:nvCxnSpPr>
        <p:spPr bwMode="auto">
          <a:xfrm>
            <a:off x="6249760" y="4103405"/>
            <a:ext cx="1450263" cy="870838"/>
          </a:xfrm>
          <a:prstGeom prst="straightConnector1">
            <a:avLst/>
          </a:prstGeom>
          <a:noFill/>
          <a:ln w="63500">
            <a:solidFill>
              <a:srgbClr val="99CCFF"/>
            </a:solidFill>
            <a:round/>
            <a:headEnd/>
            <a:tailEnd type="triangle" w="med" len="med"/>
          </a:ln>
        </p:spPr>
      </p:cxnSp>
      <p:cxnSp>
        <p:nvCxnSpPr>
          <p:cNvPr id="29" name="AutoShape 30"/>
          <p:cNvCxnSpPr>
            <a:cxnSpLocks noChangeShapeType="1"/>
            <a:stCxn id="20" idx="3"/>
          </p:cNvCxnSpPr>
          <p:nvPr/>
        </p:nvCxnSpPr>
        <p:spPr bwMode="auto">
          <a:xfrm flipV="1">
            <a:off x="6249760" y="2968196"/>
            <a:ext cx="1097837" cy="1135209"/>
          </a:xfrm>
          <a:prstGeom prst="straightConnector1">
            <a:avLst/>
          </a:prstGeom>
          <a:noFill/>
          <a:ln w="63500">
            <a:solidFill>
              <a:srgbClr val="99CCFF"/>
            </a:solidFill>
            <a:round/>
            <a:headEnd/>
            <a:tailEnd type="triangle" w="med" len="med"/>
          </a:ln>
        </p:spPr>
      </p:cxnSp>
      <p:sp>
        <p:nvSpPr>
          <p:cNvPr id="30" name="Rounded Rectangle 40"/>
          <p:cNvSpPr>
            <a:spLocks noChangeArrowheads="1"/>
          </p:cNvSpPr>
          <p:nvPr/>
        </p:nvSpPr>
        <p:spPr bwMode="auto">
          <a:xfrm>
            <a:off x="3432029" y="3701620"/>
            <a:ext cx="1143000" cy="584200"/>
          </a:xfrm>
          <a:prstGeom prst="roundRect">
            <a:avLst>
              <a:gd name="adj" fmla="val 16667"/>
            </a:avLst>
          </a:prstGeom>
          <a:solidFill>
            <a:schemeClr val="bg1"/>
          </a:solidFill>
          <a:ln w="9525" algn="ctr">
            <a:solidFill>
              <a:srgbClr val="003E69"/>
            </a:solidFill>
            <a:round/>
            <a:headEnd/>
            <a:tailEnd/>
          </a:ln>
          <a:effectLst>
            <a:outerShdw dist="23000" dir="5400000" rotWithShape="0">
              <a:srgbClr val="000000">
                <a:alpha val="34999"/>
              </a:srgbClr>
            </a:outerShdw>
          </a:effectLst>
        </p:spPr>
        <p:txBody>
          <a:bodyPr anchor="ctr"/>
          <a:lstStyle/>
          <a:p>
            <a:pPr algn="ctr" eaLnBrk="0" hangingPunct="0">
              <a:defRPr/>
            </a:pPr>
            <a:r>
              <a:rPr lang="en-US" sz="1200" dirty="0" err="1"/>
              <a:t>MobileFirst</a:t>
            </a:r>
            <a:r>
              <a:rPr lang="en-US" sz="1200" dirty="0"/>
              <a:t> Platform</a:t>
            </a:r>
            <a:endParaRPr lang="en-US" sz="900" dirty="0"/>
          </a:p>
        </p:txBody>
      </p:sp>
      <p:sp>
        <p:nvSpPr>
          <p:cNvPr id="31" name="Rectangle 30"/>
          <p:cNvSpPr/>
          <p:nvPr/>
        </p:nvSpPr>
        <p:spPr>
          <a:xfrm>
            <a:off x="2981678" y="1324891"/>
            <a:ext cx="3009157" cy="400110"/>
          </a:xfrm>
          <a:prstGeom prst="rect">
            <a:avLst/>
          </a:prstGeom>
        </p:spPr>
        <p:txBody>
          <a:bodyPr wrap="none">
            <a:spAutoFit/>
          </a:bodyPr>
          <a:lstStyle/>
          <a:p>
            <a:r>
              <a:rPr lang="en-US" altLang="en-US" b="0" i="1" dirty="0"/>
              <a:t>Mobile Banking Example</a:t>
            </a:r>
            <a:endParaRPr lang="en-US" dirty="0"/>
          </a:p>
        </p:txBody>
      </p:sp>
    </p:spTree>
    <p:extLst>
      <p:ext uri="{BB962C8B-B14F-4D97-AF65-F5344CB8AC3E}">
        <p14:creationId xmlns:p14="http://schemas.microsoft.com/office/powerpoint/2010/main" val="182348146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2400" dirty="0"/>
              <a:t>Business applications can be mobile-enabled using MobileFirst and JSON Web Services</a:t>
            </a:r>
            <a:endParaRPr lang="en-US" dirty="0"/>
          </a:p>
        </p:txBody>
      </p:sp>
      <p:sp>
        <p:nvSpPr>
          <p:cNvPr id="3" name="Content Placeholder 2"/>
          <p:cNvSpPr>
            <a:spLocks noGrp="1"/>
          </p:cNvSpPr>
          <p:nvPr>
            <p:ph sz="half" idx="1"/>
          </p:nvPr>
        </p:nvSpPr>
        <p:spPr/>
        <p:txBody>
          <a:bodyPr/>
          <a:lstStyle/>
          <a:p>
            <a:pPr marL="0" indent="0">
              <a:spcBef>
                <a:spcPts val="600"/>
              </a:spcBef>
              <a:buNone/>
              <a:defRPr/>
            </a:pPr>
            <a:r>
              <a:rPr lang="en-US" dirty="0">
                <a:latin typeface="Arial" panose="020B0604020202020204" pitchFamily="34" charset="0"/>
                <a:cs typeface="Arial" panose="020B0604020202020204" pitchFamily="34" charset="0"/>
              </a:rPr>
              <a:t>Expose an existing CICS application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as a JSON-callable service</a:t>
            </a:r>
            <a:r>
              <a:rPr lang="en-US" dirty="0" smtClean="0">
                <a:latin typeface="Arial" panose="020B0604020202020204" pitchFamily="34" charset="0"/>
                <a:cs typeface="Arial" panose="020B0604020202020204" pitchFamily="34" charset="0"/>
              </a:rPr>
              <a:t>:</a:t>
            </a:r>
          </a:p>
          <a:p>
            <a:pPr marL="0" indent="0">
              <a:spcBef>
                <a:spcPts val="600"/>
              </a:spcBef>
              <a:buNone/>
              <a:defRPr/>
            </a:pPr>
            <a:endParaRPr lang="en-US" dirty="0">
              <a:latin typeface="Arial" panose="020B0604020202020204" pitchFamily="34" charset="0"/>
              <a:cs typeface="Arial" panose="020B0604020202020204" pitchFamily="34" charset="0"/>
            </a:endParaRPr>
          </a:p>
          <a:p>
            <a:pPr marL="285750" indent="-285750">
              <a:spcBef>
                <a:spcPts val="600"/>
              </a:spcBef>
              <a:defRPr/>
            </a:pPr>
            <a:endParaRPr lang="en-US" dirty="0" smtClean="0">
              <a:latin typeface="Arial" panose="020B0604020202020204" pitchFamily="34" charset="0"/>
              <a:cs typeface="Arial" panose="020B0604020202020204" pitchFamily="34" charset="0"/>
            </a:endParaRPr>
          </a:p>
          <a:p>
            <a:pPr marL="285750" indent="-285750">
              <a:spcBef>
                <a:spcPts val="600"/>
              </a:spcBef>
              <a:defRPr/>
            </a:pPr>
            <a:endParaRPr lang="en-US" dirty="0">
              <a:latin typeface="Arial" panose="020B0604020202020204" pitchFamily="34" charset="0"/>
              <a:cs typeface="Arial" panose="020B0604020202020204" pitchFamily="34" charset="0"/>
            </a:endParaRPr>
          </a:p>
          <a:p>
            <a:pPr marL="285750" indent="-285750">
              <a:spcBef>
                <a:spcPts val="600"/>
              </a:spcBef>
              <a:defRPr/>
            </a:pPr>
            <a:endParaRPr lang="en-US" dirty="0" smtClean="0">
              <a:latin typeface="Arial" panose="020B0604020202020204" pitchFamily="34" charset="0"/>
              <a:cs typeface="Arial" panose="020B0604020202020204" pitchFamily="34" charset="0"/>
            </a:endParaRPr>
          </a:p>
          <a:p>
            <a:pPr marL="285750" indent="-285750">
              <a:spcBef>
                <a:spcPts val="600"/>
              </a:spcBef>
              <a:defRPr/>
            </a:pPr>
            <a:endParaRPr lang="en-US" dirty="0">
              <a:latin typeface="Arial" panose="020B0604020202020204" pitchFamily="34" charset="0"/>
              <a:cs typeface="Arial" panose="020B0604020202020204" pitchFamily="34" charset="0"/>
            </a:endParaRPr>
          </a:p>
          <a:p>
            <a:pPr marL="285750" indent="-285750">
              <a:spcBef>
                <a:spcPts val="600"/>
              </a:spcBef>
              <a:defRPr/>
            </a:pPr>
            <a:endParaRPr lang="en-US" dirty="0" smtClean="0">
              <a:latin typeface="Arial" panose="020B0604020202020204" pitchFamily="34" charset="0"/>
              <a:cs typeface="Arial" panose="020B0604020202020204" pitchFamily="34" charset="0"/>
            </a:endParaRPr>
          </a:p>
          <a:p>
            <a:pPr marL="285750" indent="-285750">
              <a:spcBef>
                <a:spcPts val="600"/>
              </a:spcBef>
              <a:defRPr/>
            </a:pPr>
            <a:r>
              <a:rPr lang="en-US" dirty="0" smtClean="0">
                <a:latin typeface="Arial" panose="020B0604020202020204" pitchFamily="34" charset="0"/>
                <a:cs typeface="Arial" panose="020B0604020202020204" pitchFamily="34" charset="0"/>
              </a:rPr>
              <a:t>Use </a:t>
            </a:r>
            <a:r>
              <a:rPr lang="en-US" dirty="0">
                <a:latin typeface="Arial" panose="020B0604020202020204" pitchFamily="34" charset="0"/>
                <a:cs typeface="Arial" panose="020B0604020202020204" pitchFamily="34" charset="0"/>
              </a:rPr>
              <a:t>stored procedure to generate a JSON schema corresponding to the language structure of the existing CICS application.</a:t>
            </a:r>
          </a:p>
          <a:p>
            <a:pPr marL="285750" indent="-285750">
              <a:spcBef>
                <a:spcPts val="600"/>
              </a:spcBef>
              <a:defRPr/>
            </a:pPr>
            <a:r>
              <a:rPr lang="en-US" dirty="0">
                <a:latin typeface="Arial" panose="020B0604020202020204" pitchFamily="34" charset="0"/>
                <a:cs typeface="Arial" panose="020B0604020202020204" pitchFamily="34" charset="0"/>
              </a:rPr>
              <a:t>CICS Pipeline processing converts the request into the correct format</a:t>
            </a:r>
          </a:p>
          <a:p>
            <a:pPr marL="285750" indent="-285750">
              <a:spcBef>
                <a:spcPts val="600"/>
              </a:spcBef>
              <a:defRPr/>
            </a:pPr>
            <a:r>
              <a:rPr lang="en-US" dirty="0">
                <a:latin typeface="Arial" panose="020B0604020202020204" pitchFamily="34" charset="0"/>
                <a:cs typeface="Arial" panose="020B0604020202020204" pitchFamily="34" charset="0"/>
              </a:rPr>
              <a:t>WSBIND maps CICS format data to JSON </a:t>
            </a:r>
          </a:p>
          <a:p>
            <a:endParaRPr lang="en-US" dirty="0"/>
          </a:p>
        </p:txBody>
      </p:sp>
      <p:sp>
        <p:nvSpPr>
          <p:cNvPr id="4" name="Content Placeholder 3"/>
          <p:cNvSpPr>
            <a:spLocks noGrp="1"/>
          </p:cNvSpPr>
          <p:nvPr>
            <p:ph sz="half" idx="2"/>
          </p:nvPr>
        </p:nvSpPr>
        <p:spPr>
          <a:xfrm>
            <a:off x="4714969" y="1446213"/>
            <a:ext cx="3627650" cy="5038725"/>
          </a:xfrm>
        </p:spPr>
        <p:txBody>
          <a:bodyPr/>
          <a:lstStyle/>
          <a:p>
            <a:pPr marL="0" indent="0">
              <a:buNone/>
              <a:defRPr/>
            </a:pPr>
            <a:r>
              <a:rPr lang="en-US" dirty="0">
                <a:latin typeface="Arial" panose="020B0604020202020204" pitchFamily="34" charset="0"/>
                <a:cs typeface="Arial" panose="020B0604020202020204" pitchFamily="34" charset="0"/>
              </a:rPr>
              <a:t>Existing SOAP/Web Services interface remains unaffected by the introduction of new mobile based clients</a:t>
            </a:r>
          </a:p>
        </p:txBody>
      </p:sp>
      <p:sp>
        <p:nvSpPr>
          <p:cNvPr id="5" name="Slide Number Placeholder 4"/>
          <p:cNvSpPr>
            <a:spLocks noGrp="1"/>
          </p:cNvSpPr>
          <p:nvPr>
            <p:ph type="sldNum" sz="quarter" idx="10"/>
          </p:nvPr>
        </p:nvSpPr>
        <p:spPr/>
        <p:txBody>
          <a:bodyPr/>
          <a:lstStyle/>
          <a:p>
            <a:pPr>
              <a:defRPr/>
            </a:pPr>
            <a:fld id="{DA898E8C-BA9A-4ABF-BFA4-28EFFE4DF63A}" type="slidenum">
              <a:rPr lang="en-US" altLang="en-US" smtClean="0"/>
              <a:pPr>
                <a:defRPr/>
              </a:pPr>
              <a:t>26</a:t>
            </a:fld>
            <a:endParaRPr lang="en-US" altLang="en-US"/>
          </a:p>
        </p:txBody>
      </p:sp>
      <p:sp>
        <p:nvSpPr>
          <p:cNvPr id="6" name="AutoShape 17"/>
          <p:cNvSpPr>
            <a:spLocks noChangeArrowheads="1"/>
          </p:cNvSpPr>
          <p:nvPr/>
        </p:nvSpPr>
        <p:spPr bwMode="auto">
          <a:xfrm>
            <a:off x="6492386" y="2652712"/>
            <a:ext cx="2207419" cy="1853804"/>
          </a:xfrm>
          <a:prstGeom prst="roundRect">
            <a:avLst>
              <a:gd name="adj" fmla="val 16667"/>
            </a:avLst>
          </a:prstGeom>
          <a:solidFill>
            <a:schemeClr val="tx2">
              <a:lumMod val="10000"/>
              <a:lumOff val="90000"/>
            </a:schemeClr>
          </a:solidFill>
          <a:ln>
            <a:solidFill>
              <a:srgbClr val="008ABF"/>
            </a:solidFill>
          </a:ln>
          <a:extLst/>
        </p:spPr>
        <p:txBody>
          <a:bodyPr wrap="none" anchor="ctr"/>
          <a:lstStyle>
            <a:lvl1pPr eaLnBrk="0" hangingPunct="0">
              <a:defRPr sz="2200">
                <a:solidFill>
                  <a:schemeClr val="hlink"/>
                </a:solidFill>
                <a:latin typeface="Arial" panose="020B0604020202020204" pitchFamily="34" charset="0"/>
                <a:ea typeface="MS PGothic" panose="020B0600070205080204" pitchFamily="34" charset="-128"/>
              </a:defRPr>
            </a:lvl1pPr>
            <a:lvl2pPr marL="742950" indent="-285750" eaLnBrk="0" hangingPunct="0">
              <a:defRPr sz="2200">
                <a:solidFill>
                  <a:schemeClr val="hlink"/>
                </a:solidFill>
                <a:latin typeface="Arial" panose="020B0604020202020204" pitchFamily="34" charset="0"/>
                <a:ea typeface="MS PGothic" panose="020B0600070205080204" pitchFamily="34" charset="-128"/>
              </a:defRPr>
            </a:lvl2pPr>
            <a:lvl3pPr marL="1143000" indent="-228600" eaLnBrk="0" hangingPunct="0">
              <a:defRPr sz="2200">
                <a:solidFill>
                  <a:schemeClr val="hlink"/>
                </a:solidFill>
                <a:latin typeface="Arial" panose="020B0604020202020204" pitchFamily="34" charset="0"/>
                <a:ea typeface="MS PGothic" panose="020B0600070205080204" pitchFamily="34" charset="-128"/>
              </a:defRPr>
            </a:lvl3pPr>
            <a:lvl4pPr marL="1600200" indent="-228600" eaLnBrk="0" hangingPunct="0">
              <a:defRPr sz="2200">
                <a:solidFill>
                  <a:schemeClr val="hlink"/>
                </a:solidFill>
                <a:latin typeface="Arial" panose="020B0604020202020204" pitchFamily="34" charset="0"/>
                <a:ea typeface="MS PGothic" panose="020B0600070205080204" pitchFamily="34" charset="-128"/>
              </a:defRPr>
            </a:lvl4pPr>
            <a:lvl5pPr marL="2057400" indent="-228600" eaLnBrk="0" hangingPunct="0">
              <a:defRPr sz="2200">
                <a:solidFill>
                  <a:schemeClr val="hlink"/>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MS PGothic" panose="020B0600070205080204" pitchFamily="34" charset="-128"/>
              </a:defRPr>
            </a:lvl9pPr>
          </a:lstStyle>
          <a:p>
            <a:pPr algn="ctr" eaLnBrk="1" hangingPunct="1">
              <a:spcBef>
                <a:spcPct val="20000"/>
              </a:spcBef>
              <a:buClr>
                <a:srgbClr val="3366FF"/>
              </a:buClr>
              <a:buSzPct val="80000"/>
              <a:buFont typeface="Wingdings" panose="05000000000000000000" pitchFamily="2" charset="2"/>
              <a:buNone/>
              <a:defRPr/>
            </a:pPr>
            <a:endParaRPr lang="en-US" sz="1200">
              <a:solidFill>
                <a:schemeClr val="tx1"/>
              </a:solidFill>
              <a:cs typeface="Arial" panose="020B0604020202020204" pitchFamily="34" charset="0"/>
            </a:endParaRPr>
          </a:p>
        </p:txBody>
      </p:sp>
      <p:sp>
        <p:nvSpPr>
          <p:cNvPr id="7" name="AutoShape 15"/>
          <p:cNvSpPr>
            <a:spLocks noChangeArrowheads="1"/>
          </p:cNvSpPr>
          <p:nvPr/>
        </p:nvSpPr>
        <p:spPr bwMode="auto">
          <a:xfrm>
            <a:off x="6509056" y="4510089"/>
            <a:ext cx="2189367" cy="250031"/>
          </a:xfrm>
          <a:prstGeom prst="rect">
            <a:avLst/>
          </a:prstGeom>
          <a:solidFill>
            <a:srgbClr val="66CCFF">
              <a:alpha val="70195"/>
            </a:srgbClr>
          </a:solidFill>
          <a:ln w="12700">
            <a:solidFill>
              <a:srgbClr val="0070C0"/>
            </a:solidFill>
            <a:round/>
            <a:headEnd/>
            <a:tailEnd/>
          </a:ln>
        </p:spPr>
        <p:txBody>
          <a:bodyPr wrap="none" anchor="ctr"/>
          <a:lstStyle>
            <a:lvl1pPr>
              <a:spcBef>
                <a:spcPct val="50000"/>
              </a:spcBef>
              <a:buClr>
                <a:schemeClr val="tx1"/>
              </a:buClr>
              <a:buFont typeface="Wingdings" panose="05000000000000000000" pitchFamily="2" charset="2"/>
              <a:buChar char="§"/>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buClr>
                <a:schemeClr val="tx1"/>
              </a:buClr>
              <a:buFont typeface="Arial" panose="020B0604020202020204" pitchFamily="34" charset="0"/>
              <a:buChar char="–"/>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2pPr>
            <a:lvl3pPr marL="1143000" indent="-228600">
              <a:buClr>
                <a:schemeClr val="tx1"/>
              </a:buClr>
              <a:buChar char="•"/>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3pPr>
            <a:lvl4pPr marL="1600200" indent="-228600">
              <a:spcBef>
                <a:spcPct val="20000"/>
              </a:spcBef>
              <a:buClr>
                <a:schemeClr val="bg1"/>
              </a:buClr>
              <a:buChar char="–"/>
              <a:defRPr sz="1600">
                <a:solidFill>
                  <a:schemeClr val="bg1"/>
                </a:solidFill>
                <a:latin typeface="Arial" panose="020B0604020202020204" pitchFamily="34" charset="0"/>
                <a:ea typeface="MS PGothic" panose="020B0600070205080204" pitchFamily="34" charset="-128"/>
                <a:cs typeface="Arial" panose="020B0604020202020204" pitchFamily="34" charset="0"/>
              </a:defRPr>
            </a:lvl4pPr>
            <a:lvl5pPr marL="2057400" indent="-228600">
              <a:spcBef>
                <a:spcPct val="20000"/>
              </a:spcBef>
              <a:buClr>
                <a:schemeClr val="bg1"/>
              </a:buClr>
              <a:buChar char="»"/>
              <a:defRPr sz="1600">
                <a:solidFill>
                  <a:schemeClr val="bg1"/>
                </a:solidFill>
                <a:latin typeface="Arial" panose="020B0604020202020204" pitchFamily="34"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ea typeface="MS PGothic" panose="020B0600070205080204" pitchFamily="34" charset="-128"/>
                <a:cs typeface="Arial" panose="020B0604020202020204" pitchFamily="34" charset="0"/>
              </a:defRPr>
            </a:lvl9pPr>
          </a:lstStyle>
          <a:p>
            <a:pPr algn="ctr" eaLnBrk="1" hangingPunct="1">
              <a:spcBef>
                <a:spcPct val="20000"/>
              </a:spcBef>
              <a:buClr>
                <a:srgbClr val="3366FF"/>
              </a:buClr>
              <a:buSzPct val="80000"/>
              <a:buFont typeface="Wingdings" panose="05000000000000000000" pitchFamily="2" charset="2"/>
              <a:buNone/>
            </a:pPr>
            <a:endParaRPr lang="en-US" altLang="en-US" sz="1200"/>
          </a:p>
        </p:txBody>
      </p:sp>
      <p:sp>
        <p:nvSpPr>
          <p:cNvPr id="8" name="Text Box 27"/>
          <p:cNvSpPr txBox="1">
            <a:spLocks noChangeArrowheads="1"/>
          </p:cNvSpPr>
          <p:nvPr/>
        </p:nvSpPr>
        <p:spPr bwMode="auto">
          <a:xfrm>
            <a:off x="7193664" y="4500394"/>
            <a:ext cx="7000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a:spAutoFit/>
          </a:bodyPr>
          <a:lstStyle>
            <a:lvl1pPr>
              <a:spcBef>
                <a:spcPct val="50000"/>
              </a:spcBef>
              <a:buClr>
                <a:schemeClr val="tx1"/>
              </a:buClr>
              <a:buFont typeface="Wingdings" panose="05000000000000000000" pitchFamily="2" charset="2"/>
              <a:buChar char="§"/>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buClr>
                <a:schemeClr val="tx1"/>
              </a:buClr>
              <a:buFont typeface="Arial" panose="020B0604020202020204" pitchFamily="34" charset="0"/>
              <a:buChar char="–"/>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2pPr>
            <a:lvl3pPr marL="1143000" indent="-228600">
              <a:buClr>
                <a:schemeClr val="tx1"/>
              </a:buClr>
              <a:buChar char="•"/>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3pPr>
            <a:lvl4pPr marL="1600200" indent="-228600">
              <a:spcBef>
                <a:spcPct val="20000"/>
              </a:spcBef>
              <a:buClr>
                <a:schemeClr val="bg1"/>
              </a:buClr>
              <a:buChar char="–"/>
              <a:defRPr sz="1600">
                <a:solidFill>
                  <a:schemeClr val="bg1"/>
                </a:solidFill>
                <a:latin typeface="Arial" panose="020B0604020202020204" pitchFamily="34" charset="0"/>
                <a:ea typeface="MS PGothic" panose="020B0600070205080204" pitchFamily="34" charset="-128"/>
                <a:cs typeface="Arial" panose="020B0604020202020204" pitchFamily="34" charset="0"/>
              </a:defRPr>
            </a:lvl4pPr>
            <a:lvl5pPr marL="2057400" indent="-228600">
              <a:spcBef>
                <a:spcPct val="20000"/>
              </a:spcBef>
              <a:buClr>
                <a:schemeClr val="bg1"/>
              </a:buClr>
              <a:buChar char="»"/>
              <a:defRPr sz="1600">
                <a:solidFill>
                  <a:schemeClr val="bg1"/>
                </a:solidFill>
                <a:latin typeface="Arial" panose="020B0604020202020204" pitchFamily="34"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ea typeface="MS PGothic" panose="020B0600070205080204" pitchFamily="34" charset="-128"/>
                <a:cs typeface="Arial" panose="020B0604020202020204" pitchFamily="34" charset="0"/>
              </a:defRPr>
            </a:lvl9pPr>
          </a:lstStyle>
          <a:p>
            <a:pPr algn="ctr" eaLnBrk="1" hangingPunct="1">
              <a:spcBef>
                <a:spcPct val="0"/>
              </a:spcBef>
              <a:buClr>
                <a:schemeClr val="accent2"/>
              </a:buClr>
              <a:buFont typeface="Wingdings" panose="05000000000000000000" pitchFamily="2" charset="2"/>
              <a:buNone/>
            </a:pPr>
            <a:r>
              <a:rPr lang="en-US" altLang="en-US" sz="1200"/>
              <a:t>z/OS</a:t>
            </a:r>
          </a:p>
        </p:txBody>
      </p:sp>
      <p:sp>
        <p:nvSpPr>
          <p:cNvPr id="9" name="Text Box 27"/>
          <p:cNvSpPr txBox="1">
            <a:spLocks noChangeArrowheads="1"/>
          </p:cNvSpPr>
          <p:nvPr/>
        </p:nvSpPr>
        <p:spPr bwMode="auto">
          <a:xfrm>
            <a:off x="6453059" y="2786063"/>
            <a:ext cx="8465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square">
            <a:spAutoFit/>
          </a:bodyPr>
          <a:lstStyle>
            <a:lvl1pPr>
              <a:spcBef>
                <a:spcPct val="50000"/>
              </a:spcBef>
              <a:buClr>
                <a:schemeClr val="tx1"/>
              </a:buClr>
              <a:buFont typeface="Wingdings" panose="05000000000000000000" pitchFamily="2" charset="2"/>
              <a:buChar char="§"/>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buClr>
                <a:schemeClr val="tx1"/>
              </a:buClr>
              <a:buFont typeface="Arial" panose="020B0604020202020204" pitchFamily="34" charset="0"/>
              <a:buChar char="–"/>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2pPr>
            <a:lvl3pPr marL="1143000" indent="-228600">
              <a:buClr>
                <a:schemeClr val="tx1"/>
              </a:buClr>
              <a:buChar char="•"/>
              <a:defRPr sz="1600">
                <a:solidFill>
                  <a:schemeClr val="tx1"/>
                </a:solidFill>
                <a:latin typeface="Arial" panose="020B0604020202020204" pitchFamily="34" charset="0"/>
                <a:ea typeface="MS PGothic" panose="020B0600070205080204" pitchFamily="34" charset="-128"/>
                <a:cs typeface="Arial" panose="020B0604020202020204" pitchFamily="34" charset="0"/>
              </a:defRPr>
            </a:lvl3pPr>
            <a:lvl4pPr marL="1600200" indent="-228600">
              <a:spcBef>
                <a:spcPct val="20000"/>
              </a:spcBef>
              <a:buClr>
                <a:schemeClr val="bg1"/>
              </a:buClr>
              <a:buChar char="–"/>
              <a:defRPr sz="1600">
                <a:solidFill>
                  <a:schemeClr val="bg1"/>
                </a:solidFill>
                <a:latin typeface="Arial" panose="020B0604020202020204" pitchFamily="34" charset="0"/>
                <a:ea typeface="MS PGothic" panose="020B0600070205080204" pitchFamily="34" charset="-128"/>
                <a:cs typeface="Arial" panose="020B0604020202020204" pitchFamily="34" charset="0"/>
              </a:defRPr>
            </a:lvl4pPr>
            <a:lvl5pPr marL="2057400" indent="-228600">
              <a:spcBef>
                <a:spcPct val="20000"/>
              </a:spcBef>
              <a:buClr>
                <a:schemeClr val="bg1"/>
              </a:buClr>
              <a:buChar char="»"/>
              <a:defRPr sz="1600">
                <a:solidFill>
                  <a:schemeClr val="bg1"/>
                </a:solidFill>
                <a:latin typeface="Arial" panose="020B0604020202020204" pitchFamily="34" charset="0"/>
                <a:ea typeface="MS PGothic" panose="020B0600070205080204" pitchFamily="34" charset="-128"/>
                <a:cs typeface="Arial" panose="020B0604020202020204" pitchFamily="34" charset="0"/>
              </a:defRPr>
            </a:lvl5pPr>
            <a:lvl6pPr marL="25146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ea typeface="MS PGothic" panose="020B0600070205080204" pitchFamily="34" charset="-128"/>
                <a:cs typeface="Arial" panose="020B0604020202020204" pitchFamily="34" charset="0"/>
              </a:defRPr>
            </a:lvl6pPr>
            <a:lvl7pPr marL="29718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ea typeface="MS PGothic" panose="020B0600070205080204" pitchFamily="34" charset="-128"/>
                <a:cs typeface="Arial" panose="020B0604020202020204" pitchFamily="34" charset="0"/>
              </a:defRPr>
            </a:lvl7pPr>
            <a:lvl8pPr marL="34290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ea typeface="MS PGothic" panose="020B0600070205080204" pitchFamily="34" charset="-128"/>
                <a:cs typeface="Arial" panose="020B0604020202020204" pitchFamily="34" charset="0"/>
              </a:defRPr>
            </a:lvl8pPr>
            <a:lvl9pPr marL="3886200" indent="-228600" eaLnBrk="0" fontAlgn="base" hangingPunct="0">
              <a:spcBef>
                <a:spcPct val="20000"/>
              </a:spcBef>
              <a:spcAft>
                <a:spcPct val="0"/>
              </a:spcAft>
              <a:buClr>
                <a:schemeClr val="bg1"/>
              </a:buClr>
              <a:buChar char="»"/>
              <a:defRPr sz="1600">
                <a:solidFill>
                  <a:schemeClr val="bg1"/>
                </a:solidFill>
                <a:latin typeface="Arial" panose="020B0604020202020204" pitchFamily="34" charset="0"/>
                <a:ea typeface="MS PGothic" panose="020B0600070205080204" pitchFamily="34" charset="-128"/>
                <a:cs typeface="Arial" panose="020B0604020202020204" pitchFamily="34" charset="0"/>
              </a:defRPr>
            </a:lvl9pPr>
          </a:lstStyle>
          <a:p>
            <a:pPr algn="ctr" eaLnBrk="1" hangingPunct="1">
              <a:spcBef>
                <a:spcPct val="0"/>
              </a:spcBef>
              <a:buClr>
                <a:schemeClr val="accent2"/>
              </a:buClr>
              <a:buFont typeface="Wingdings" panose="05000000000000000000" pitchFamily="2" charset="2"/>
              <a:buNone/>
            </a:pPr>
            <a:r>
              <a:rPr lang="en-US" altLang="en-US" sz="1200" dirty="0"/>
              <a:t>CICS 4.2</a:t>
            </a:r>
          </a:p>
          <a:p>
            <a:pPr algn="ctr">
              <a:spcBef>
                <a:spcPct val="0"/>
              </a:spcBef>
              <a:buClr>
                <a:schemeClr val="accent2"/>
              </a:buClr>
              <a:buNone/>
            </a:pPr>
            <a:r>
              <a:rPr lang="en-US" altLang="en-US" sz="1200" dirty="0"/>
              <a:t>CICS 5.1</a:t>
            </a:r>
          </a:p>
        </p:txBody>
      </p:sp>
      <p:sp>
        <p:nvSpPr>
          <p:cNvPr id="10" name="Rounded Rectangle 8"/>
          <p:cNvSpPr/>
          <p:nvPr/>
        </p:nvSpPr>
        <p:spPr bwMode="auto">
          <a:xfrm>
            <a:off x="6646993" y="4003278"/>
            <a:ext cx="1525936" cy="381004"/>
          </a:xfrm>
          <a:prstGeom prst="roundRect">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a:scene3d>
            <a:camera prst="orthographicFront"/>
            <a:lightRig rig="threePt" dir="t"/>
          </a:scene3d>
          <a:sp3d>
            <a:bevelT/>
          </a:sp3d>
        </p:spPr>
        <p:txBody>
          <a:bodyPr anchor="ctr"/>
          <a:lstStyle>
            <a:lvl1pPr eaLnBrk="0" hangingPunct="0">
              <a:defRPr sz="2200">
                <a:solidFill>
                  <a:schemeClr val="hlink"/>
                </a:solidFill>
                <a:latin typeface="Arial" panose="020B0604020202020204" pitchFamily="34" charset="0"/>
                <a:ea typeface="MS PGothic" panose="020B0600070205080204" pitchFamily="34" charset="-128"/>
              </a:defRPr>
            </a:lvl1pPr>
            <a:lvl2pPr marL="742950" indent="-285750" eaLnBrk="0" hangingPunct="0">
              <a:defRPr sz="2200">
                <a:solidFill>
                  <a:schemeClr val="hlink"/>
                </a:solidFill>
                <a:latin typeface="Arial" panose="020B0604020202020204" pitchFamily="34" charset="0"/>
                <a:ea typeface="MS PGothic" panose="020B0600070205080204" pitchFamily="34" charset="-128"/>
              </a:defRPr>
            </a:lvl2pPr>
            <a:lvl3pPr marL="1143000" indent="-228600" eaLnBrk="0" hangingPunct="0">
              <a:defRPr sz="2200">
                <a:solidFill>
                  <a:schemeClr val="hlink"/>
                </a:solidFill>
                <a:latin typeface="Arial" panose="020B0604020202020204" pitchFamily="34" charset="0"/>
                <a:ea typeface="MS PGothic" panose="020B0600070205080204" pitchFamily="34" charset="-128"/>
              </a:defRPr>
            </a:lvl3pPr>
            <a:lvl4pPr marL="1600200" indent="-228600" eaLnBrk="0" hangingPunct="0">
              <a:defRPr sz="2200">
                <a:solidFill>
                  <a:schemeClr val="hlink"/>
                </a:solidFill>
                <a:latin typeface="Arial" panose="020B0604020202020204" pitchFamily="34" charset="0"/>
                <a:ea typeface="MS PGothic" panose="020B0600070205080204" pitchFamily="34" charset="-128"/>
              </a:defRPr>
            </a:lvl4pPr>
            <a:lvl5pPr marL="2057400" indent="-228600" eaLnBrk="0" hangingPunct="0">
              <a:defRPr sz="2200">
                <a:solidFill>
                  <a:schemeClr val="hlink"/>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MS PGothic" panose="020B0600070205080204" pitchFamily="34" charset="-128"/>
              </a:defRPr>
            </a:lvl9pPr>
          </a:lstStyle>
          <a:p>
            <a:pPr algn="ctr" eaLnBrk="1" hangingPunct="1">
              <a:defRPr/>
            </a:pPr>
            <a:r>
              <a:rPr lang="en-US" sz="1200">
                <a:solidFill>
                  <a:srgbClr val="000000"/>
                </a:solidFill>
                <a:cs typeface="Arial" panose="020B0604020202020204" pitchFamily="34" charset="0"/>
              </a:rPr>
              <a:t>Existing application</a:t>
            </a:r>
            <a:endParaRPr lang="en-US" sz="1200">
              <a:solidFill>
                <a:schemeClr val="tx1"/>
              </a:solidFill>
              <a:cs typeface="Arial" panose="020B0604020202020204" pitchFamily="34" charset="0"/>
            </a:endParaRPr>
          </a:p>
        </p:txBody>
      </p:sp>
      <p:sp>
        <p:nvSpPr>
          <p:cNvPr id="11" name="Can 9"/>
          <p:cNvSpPr>
            <a:spLocks noChangeArrowheads="1"/>
          </p:cNvSpPr>
          <p:nvPr/>
        </p:nvSpPr>
        <p:spPr bwMode="auto">
          <a:xfrm>
            <a:off x="6497150" y="5006580"/>
            <a:ext cx="1845469" cy="513159"/>
          </a:xfrm>
          <a:prstGeom prst="can">
            <a:avLst>
              <a:gd name="adj" fmla="val 25000"/>
            </a:avLst>
          </a:prstGeom>
          <a:gradFill rotWithShape="1">
            <a:gsLst>
              <a:gs pos="0">
                <a:srgbClr val="3F80CD"/>
              </a:gs>
              <a:gs pos="100000">
                <a:srgbClr val="9BC1FF"/>
              </a:gs>
            </a:gsLst>
            <a:lin ang="16200000"/>
          </a:gradFill>
          <a:ln w="9525">
            <a:solidFill>
              <a:srgbClr val="4A7EBB"/>
            </a:solidFill>
            <a:round/>
            <a:headEnd/>
            <a:tailEnd/>
          </a:ln>
          <a:effectLst>
            <a:outerShdw blurRad="63500" dist="23000" dir="5400000" rotWithShape="0">
              <a:srgbClr val="000000">
                <a:alpha val="34999"/>
              </a:srgbClr>
            </a:outerShdw>
          </a:effectLst>
        </p:spPr>
        <p:txBody>
          <a:bodyPr anchor="ctr"/>
          <a:lstStyle>
            <a:lvl1pPr eaLnBrk="0" hangingPunct="0">
              <a:defRPr sz="2200">
                <a:solidFill>
                  <a:schemeClr val="hlink"/>
                </a:solidFill>
                <a:latin typeface="Arial" panose="020B0604020202020204" pitchFamily="34" charset="0"/>
                <a:ea typeface="MS PGothic" panose="020B0600070205080204" pitchFamily="34" charset="-128"/>
              </a:defRPr>
            </a:lvl1pPr>
            <a:lvl2pPr marL="742950" indent="-285750" eaLnBrk="0" hangingPunct="0">
              <a:defRPr sz="2200">
                <a:solidFill>
                  <a:schemeClr val="hlink"/>
                </a:solidFill>
                <a:latin typeface="Arial" panose="020B0604020202020204" pitchFamily="34" charset="0"/>
                <a:ea typeface="MS PGothic" panose="020B0600070205080204" pitchFamily="34" charset="-128"/>
              </a:defRPr>
            </a:lvl2pPr>
            <a:lvl3pPr marL="1143000" indent="-228600" eaLnBrk="0" hangingPunct="0">
              <a:defRPr sz="2200">
                <a:solidFill>
                  <a:schemeClr val="hlink"/>
                </a:solidFill>
                <a:latin typeface="Arial" panose="020B0604020202020204" pitchFamily="34" charset="0"/>
                <a:ea typeface="MS PGothic" panose="020B0600070205080204" pitchFamily="34" charset="-128"/>
              </a:defRPr>
            </a:lvl3pPr>
            <a:lvl4pPr marL="1600200" indent="-228600" eaLnBrk="0" hangingPunct="0">
              <a:defRPr sz="2200">
                <a:solidFill>
                  <a:schemeClr val="hlink"/>
                </a:solidFill>
                <a:latin typeface="Arial" panose="020B0604020202020204" pitchFamily="34" charset="0"/>
                <a:ea typeface="MS PGothic" panose="020B0600070205080204" pitchFamily="34" charset="-128"/>
              </a:defRPr>
            </a:lvl4pPr>
            <a:lvl5pPr marL="2057400" indent="-228600" eaLnBrk="0" hangingPunct="0">
              <a:defRPr sz="2200">
                <a:solidFill>
                  <a:schemeClr val="hlink"/>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MS PGothic" panose="020B0600070205080204" pitchFamily="34" charset="-128"/>
              </a:defRPr>
            </a:lvl9pPr>
          </a:lstStyle>
          <a:p>
            <a:pPr algn="ctr" eaLnBrk="1" hangingPunct="1">
              <a:defRPr/>
            </a:pPr>
            <a:r>
              <a:rPr lang="en-US" sz="1200" dirty="0">
                <a:solidFill>
                  <a:srgbClr val="000000"/>
                </a:solidFill>
                <a:cs typeface="Arial" panose="020B0604020202020204" pitchFamily="34" charset="0"/>
              </a:rPr>
              <a:t>Business data, </a:t>
            </a:r>
            <a:br>
              <a:rPr lang="en-US" sz="1200" dirty="0">
                <a:solidFill>
                  <a:srgbClr val="000000"/>
                </a:solidFill>
                <a:cs typeface="Arial" panose="020B0604020202020204" pitchFamily="34" charset="0"/>
              </a:rPr>
            </a:br>
            <a:r>
              <a:rPr lang="en-US" sz="1200" dirty="0">
                <a:solidFill>
                  <a:srgbClr val="000000"/>
                </a:solidFill>
                <a:cs typeface="Arial" panose="020B0604020202020204" pitchFamily="34" charset="0"/>
              </a:rPr>
              <a:t>stored procedures</a:t>
            </a:r>
            <a:endParaRPr lang="en-US" sz="1200" dirty="0">
              <a:solidFill>
                <a:schemeClr val="tx1"/>
              </a:solidFill>
              <a:cs typeface="Arial" panose="020B0604020202020204" pitchFamily="34" charset="0"/>
            </a:endParaRPr>
          </a:p>
        </p:txBody>
      </p:sp>
      <p:sp>
        <p:nvSpPr>
          <p:cNvPr id="12" name="Rectangle 33"/>
          <p:cNvSpPr>
            <a:spLocks noChangeArrowheads="1"/>
          </p:cNvSpPr>
          <p:nvPr/>
        </p:nvSpPr>
        <p:spPr bwMode="auto">
          <a:xfrm>
            <a:off x="7327013" y="2906318"/>
            <a:ext cx="1280811" cy="410765"/>
          </a:xfrm>
          <a:prstGeom prst="rect">
            <a:avLst/>
          </a:prstGeom>
          <a:gradFill rotWithShape="1">
            <a:gsLst>
              <a:gs pos="0">
                <a:srgbClr val="B7DEE8"/>
              </a:gs>
              <a:gs pos="100000">
                <a:srgbClr val="DCE6F2"/>
              </a:gs>
            </a:gsLst>
            <a:lin ang="16200000"/>
          </a:gradFill>
          <a:ln w="9525">
            <a:solidFill>
              <a:srgbClr val="4A7EBB"/>
            </a:solidFill>
            <a:miter lim="800000"/>
            <a:headEnd/>
            <a:tailEnd/>
          </a:ln>
          <a:effectLst>
            <a:outerShdw blurRad="63500" dist="23000" dir="5400000" rotWithShape="0">
              <a:srgbClr val="000000">
                <a:alpha val="34999"/>
              </a:srgbClr>
            </a:outerShdw>
          </a:effectLst>
        </p:spPr>
        <p:txBody>
          <a:bodyPr anchor="ctr"/>
          <a:lstStyle>
            <a:lvl1pPr eaLnBrk="0" hangingPunct="0">
              <a:defRPr sz="2200">
                <a:solidFill>
                  <a:schemeClr val="hlink"/>
                </a:solidFill>
                <a:latin typeface="Arial" panose="020B0604020202020204" pitchFamily="34" charset="0"/>
                <a:ea typeface="MS PGothic" panose="020B0600070205080204" pitchFamily="34" charset="-128"/>
              </a:defRPr>
            </a:lvl1pPr>
            <a:lvl2pPr marL="742950" indent="-285750" eaLnBrk="0" hangingPunct="0">
              <a:defRPr sz="2200">
                <a:solidFill>
                  <a:schemeClr val="hlink"/>
                </a:solidFill>
                <a:latin typeface="Arial" panose="020B0604020202020204" pitchFamily="34" charset="0"/>
                <a:ea typeface="MS PGothic" panose="020B0600070205080204" pitchFamily="34" charset="-128"/>
              </a:defRPr>
            </a:lvl2pPr>
            <a:lvl3pPr marL="1143000" indent="-228600" eaLnBrk="0" hangingPunct="0">
              <a:defRPr sz="2200">
                <a:solidFill>
                  <a:schemeClr val="hlink"/>
                </a:solidFill>
                <a:latin typeface="Arial" panose="020B0604020202020204" pitchFamily="34" charset="0"/>
                <a:ea typeface="MS PGothic" panose="020B0600070205080204" pitchFamily="34" charset="-128"/>
              </a:defRPr>
            </a:lvl3pPr>
            <a:lvl4pPr marL="1600200" indent="-228600" eaLnBrk="0" hangingPunct="0">
              <a:defRPr sz="2200">
                <a:solidFill>
                  <a:schemeClr val="hlink"/>
                </a:solidFill>
                <a:latin typeface="Arial" panose="020B0604020202020204" pitchFamily="34" charset="0"/>
                <a:ea typeface="MS PGothic" panose="020B0600070205080204" pitchFamily="34" charset="-128"/>
              </a:defRPr>
            </a:lvl4pPr>
            <a:lvl5pPr marL="2057400" indent="-228600" eaLnBrk="0" hangingPunct="0">
              <a:defRPr sz="2200">
                <a:solidFill>
                  <a:schemeClr val="hlink"/>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MS PGothic" panose="020B0600070205080204" pitchFamily="34" charset="-128"/>
              </a:defRPr>
            </a:lvl9pPr>
          </a:lstStyle>
          <a:p>
            <a:pPr algn="ctr" eaLnBrk="1" hangingPunct="1">
              <a:defRPr/>
            </a:pPr>
            <a:r>
              <a:rPr lang="en-US" sz="1200" dirty="0">
                <a:solidFill>
                  <a:srgbClr val="000000"/>
                </a:solidFill>
                <a:cs typeface="Arial" panose="020B0604020202020204" pitchFamily="34" charset="0"/>
              </a:rPr>
              <a:t>Existing SOAP Web Service</a:t>
            </a:r>
            <a:endParaRPr lang="en-US" sz="1200" dirty="0">
              <a:solidFill>
                <a:schemeClr val="tx1"/>
              </a:solidFill>
              <a:cs typeface="Arial" panose="020B0604020202020204" pitchFamily="34" charset="0"/>
            </a:endParaRPr>
          </a:p>
        </p:txBody>
      </p:sp>
      <p:sp>
        <p:nvSpPr>
          <p:cNvPr id="13" name="Rectangle 37"/>
          <p:cNvSpPr>
            <a:spLocks noChangeArrowheads="1"/>
          </p:cNvSpPr>
          <p:nvPr/>
        </p:nvSpPr>
        <p:spPr bwMode="auto">
          <a:xfrm>
            <a:off x="6550729" y="3446861"/>
            <a:ext cx="1172765" cy="410765"/>
          </a:xfrm>
          <a:prstGeom prst="rect">
            <a:avLst/>
          </a:prstGeom>
          <a:gradFill rotWithShape="1">
            <a:gsLst>
              <a:gs pos="0">
                <a:srgbClr val="B7DEE8"/>
              </a:gs>
              <a:gs pos="100000">
                <a:srgbClr val="DCE6F2"/>
              </a:gs>
            </a:gsLst>
            <a:lin ang="16200000"/>
          </a:gradFill>
          <a:ln w="9525">
            <a:solidFill>
              <a:srgbClr val="4A7EBB"/>
            </a:solidFill>
            <a:miter lim="800000"/>
            <a:headEnd/>
            <a:tailEnd/>
          </a:ln>
          <a:effectLst>
            <a:outerShdw blurRad="63500" dist="23000" dir="5400000" rotWithShape="0">
              <a:srgbClr val="000000">
                <a:alpha val="34999"/>
              </a:srgbClr>
            </a:outerShdw>
          </a:effectLst>
        </p:spPr>
        <p:txBody>
          <a:bodyPr anchor="ctr"/>
          <a:lstStyle>
            <a:lvl1pPr eaLnBrk="0" hangingPunct="0">
              <a:defRPr sz="2200">
                <a:solidFill>
                  <a:schemeClr val="hlink"/>
                </a:solidFill>
                <a:latin typeface="Arial" panose="020B0604020202020204" pitchFamily="34" charset="0"/>
                <a:ea typeface="MS PGothic" panose="020B0600070205080204" pitchFamily="34" charset="-128"/>
              </a:defRPr>
            </a:lvl1pPr>
            <a:lvl2pPr marL="742950" indent="-285750" eaLnBrk="0" hangingPunct="0">
              <a:defRPr sz="2200">
                <a:solidFill>
                  <a:schemeClr val="hlink"/>
                </a:solidFill>
                <a:latin typeface="Arial" panose="020B0604020202020204" pitchFamily="34" charset="0"/>
                <a:ea typeface="MS PGothic" panose="020B0600070205080204" pitchFamily="34" charset="-128"/>
              </a:defRPr>
            </a:lvl2pPr>
            <a:lvl3pPr marL="1143000" indent="-228600" eaLnBrk="0" hangingPunct="0">
              <a:defRPr sz="2200">
                <a:solidFill>
                  <a:schemeClr val="hlink"/>
                </a:solidFill>
                <a:latin typeface="Arial" panose="020B0604020202020204" pitchFamily="34" charset="0"/>
                <a:ea typeface="MS PGothic" panose="020B0600070205080204" pitchFamily="34" charset="-128"/>
              </a:defRPr>
            </a:lvl3pPr>
            <a:lvl4pPr marL="1600200" indent="-228600" eaLnBrk="0" hangingPunct="0">
              <a:defRPr sz="2200">
                <a:solidFill>
                  <a:schemeClr val="hlink"/>
                </a:solidFill>
                <a:latin typeface="Arial" panose="020B0604020202020204" pitchFamily="34" charset="0"/>
                <a:ea typeface="MS PGothic" panose="020B0600070205080204" pitchFamily="34" charset="-128"/>
              </a:defRPr>
            </a:lvl4pPr>
            <a:lvl5pPr marL="2057400" indent="-228600" eaLnBrk="0" hangingPunct="0">
              <a:defRPr sz="2200">
                <a:solidFill>
                  <a:schemeClr val="hlink"/>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MS PGothic" panose="020B0600070205080204" pitchFamily="34" charset="-128"/>
              </a:defRPr>
            </a:lvl9pPr>
          </a:lstStyle>
          <a:p>
            <a:pPr algn="ctr" eaLnBrk="1" hangingPunct="1">
              <a:defRPr/>
            </a:pPr>
            <a:r>
              <a:rPr lang="en-US" sz="1200">
                <a:solidFill>
                  <a:srgbClr val="000000"/>
                </a:solidFill>
                <a:cs typeface="Arial" panose="020B0604020202020204" pitchFamily="34" charset="0"/>
              </a:rPr>
              <a:t>New JSON Web Service</a:t>
            </a:r>
            <a:endParaRPr lang="en-US" sz="1200">
              <a:solidFill>
                <a:schemeClr val="tx1"/>
              </a:solidFill>
              <a:cs typeface="Arial" panose="020B0604020202020204" pitchFamily="34" charset="0"/>
            </a:endParaRPr>
          </a:p>
        </p:txBody>
      </p:sp>
      <p:cxnSp>
        <p:nvCxnSpPr>
          <p:cNvPr id="14" name="Curved Connector 40"/>
          <p:cNvCxnSpPr>
            <a:cxnSpLocks noChangeShapeType="1"/>
            <a:endCxn id="13" idx="1"/>
          </p:cNvCxnSpPr>
          <p:nvPr/>
        </p:nvCxnSpPr>
        <p:spPr bwMode="auto">
          <a:xfrm>
            <a:off x="5831589" y="3193258"/>
            <a:ext cx="719138" cy="459581"/>
          </a:xfrm>
          <a:prstGeom prst="curvedConnector3">
            <a:avLst>
              <a:gd name="adj1" fmla="val 50000"/>
            </a:avLst>
          </a:prstGeom>
          <a:noFill/>
          <a:ln w="25400">
            <a:solidFill>
              <a:schemeClr val="accent1"/>
            </a:solidFill>
            <a:round/>
            <a:headEnd type="triangle" w="med" len="med"/>
            <a:tailEnd type="triangle"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15" name="Rectangle 19"/>
          <p:cNvSpPr>
            <a:spLocks noChangeArrowheads="1"/>
          </p:cNvSpPr>
          <p:nvPr/>
        </p:nvSpPr>
        <p:spPr bwMode="auto">
          <a:xfrm>
            <a:off x="5573225" y="4382692"/>
            <a:ext cx="827485" cy="411956"/>
          </a:xfrm>
          <a:prstGeom prst="rect">
            <a:avLst/>
          </a:prstGeom>
          <a:gradFill rotWithShape="1">
            <a:gsLst>
              <a:gs pos="0">
                <a:srgbClr val="B7DEE8"/>
              </a:gs>
              <a:gs pos="100000">
                <a:srgbClr val="DCE6F2"/>
              </a:gs>
            </a:gsLst>
            <a:lin ang="16200000"/>
          </a:gradFill>
          <a:ln w="9525">
            <a:solidFill>
              <a:srgbClr val="4A7EBB"/>
            </a:solidFill>
            <a:miter lim="800000"/>
            <a:headEnd/>
            <a:tailEnd/>
          </a:ln>
          <a:effectLst>
            <a:outerShdw blurRad="63500" dist="23000" dir="5400000" rotWithShape="0">
              <a:srgbClr val="000000">
                <a:alpha val="34999"/>
              </a:srgbClr>
            </a:outerShdw>
          </a:effectLst>
        </p:spPr>
        <p:txBody>
          <a:bodyPr anchor="ctr"/>
          <a:lstStyle>
            <a:lvl1pPr eaLnBrk="0" hangingPunct="0">
              <a:defRPr sz="2200">
                <a:solidFill>
                  <a:schemeClr val="hlink"/>
                </a:solidFill>
                <a:latin typeface="Arial" panose="020B0604020202020204" pitchFamily="34" charset="0"/>
                <a:ea typeface="MS PGothic" panose="020B0600070205080204" pitchFamily="34" charset="-128"/>
              </a:defRPr>
            </a:lvl1pPr>
            <a:lvl2pPr marL="742950" indent="-285750" eaLnBrk="0" hangingPunct="0">
              <a:defRPr sz="2200">
                <a:solidFill>
                  <a:schemeClr val="hlink"/>
                </a:solidFill>
                <a:latin typeface="Arial" panose="020B0604020202020204" pitchFamily="34" charset="0"/>
                <a:ea typeface="MS PGothic" panose="020B0600070205080204" pitchFamily="34" charset="-128"/>
              </a:defRPr>
            </a:lvl2pPr>
            <a:lvl3pPr marL="1143000" indent="-228600" eaLnBrk="0" hangingPunct="0">
              <a:defRPr sz="2200">
                <a:solidFill>
                  <a:schemeClr val="hlink"/>
                </a:solidFill>
                <a:latin typeface="Arial" panose="020B0604020202020204" pitchFamily="34" charset="0"/>
                <a:ea typeface="MS PGothic" panose="020B0600070205080204" pitchFamily="34" charset="-128"/>
              </a:defRPr>
            </a:lvl3pPr>
            <a:lvl4pPr marL="1600200" indent="-228600" eaLnBrk="0" hangingPunct="0">
              <a:defRPr sz="2200">
                <a:solidFill>
                  <a:schemeClr val="hlink"/>
                </a:solidFill>
                <a:latin typeface="Arial" panose="020B0604020202020204" pitchFamily="34" charset="0"/>
                <a:ea typeface="MS PGothic" panose="020B0600070205080204" pitchFamily="34" charset="-128"/>
              </a:defRPr>
            </a:lvl4pPr>
            <a:lvl5pPr marL="2057400" indent="-228600" eaLnBrk="0" hangingPunct="0">
              <a:defRPr sz="2200">
                <a:solidFill>
                  <a:schemeClr val="hlink"/>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MS PGothic" panose="020B0600070205080204" pitchFamily="34" charset="-128"/>
              </a:defRPr>
            </a:lvl9pPr>
          </a:lstStyle>
          <a:p>
            <a:pPr algn="ctr" eaLnBrk="1" hangingPunct="1">
              <a:defRPr/>
            </a:pPr>
            <a:r>
              <a:rPr lang="en-US" sz="1200" dirty="0">
                <a:solidFill>
                  <a:srgbClr val="000000"/>
                </a:solidFill>
              </a:rPr>
              <a:t>WSBIND</a:t>
            </a:r>
            <a:endParaRPr lang="en-US" sz="1200" dirty="0">
              <a:solidFill>
                <a:schemeClr val="tx1"/>
              </a:solidFill>
            </a:endParaRPr>
          </a:p>
        </p:txBody>
      </p:sp>
      <p:cxnSp>
        <p:nvCxnSpPr>
          <p:cNvPr id="16" name="Elbow Connector 2"/>
          <p:cNvCxnSpPr>
            <a:cxnSpLocks noChangeShapeType="1"/>
            <a:stCxn id="13" idx="1"/>
          </p:cNvCxnSpPr>
          <p:nvPr/>
        </p:nvCxnSpPr>
        <p:spPr bwMode="auto">
          <a:xfrm rot="10800000" flipV="1">
            <a:off x="5997087" y="3652837"/>
            <a:ext cx="553641" cy="729854"/>
          </a:xfrm>
          <a:prstGeom prst="bentConnector2">
            <a:avLst/>
          </a:prstGeom>
          <a:noFill/>
          <a:ln w="25400">
            <a:solidFill>
              <a:schemeClr val="accent1"/>
            </a:solidFill>
            <a:miter lim="800000"/>
            <a:headEnd type="triangle" w="med" len="med"/>
            <a:tailEnd type="triangle"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17" name="Line 41"/>
          <p:cNvSpPr>
            <a:spLocks noChangeShapeType="1"/>
          </p:cNvSpPr>
          <p:nvPr/>
        </p:nvSpPr>
        <p:spPr bwMode="auto">
          <a:xfrm>
            <a:off x="1646384" y="3106341"/>
            <a:ext cx="3097706" cy="0"/>
          </a:xfrm>
          <a:prstGeom prst="line">
            <a:avLst/>
          </a:prstGeom>
          <a:noFill/>
          <a:ln w="28575">
            <a:solidFill>
              <a:srgbClr val="006699"/>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rgbClr val="003D5C"/>
                  </a:outerShdw>
                </a:effectLst>
              </a14:hiddenEffects>
            </a:ext>
          </a:extLst>
        </p:spPr>
        <p:txBody>
          <a:bodyPr/>
          <a:lstStyle/>
          <a:p>
            <a:endParaRPr lang="en-US" sz="1500"/>
          </a:p>
        </p:txBody>
      </p:sp>
      <p:sp>
        <p:nvSpPr>
          <p:cNvPr id="18" name="Line 48"/>
          <p:cNvSpPr>
            <a:spLocks noChangeShapeType="1"/>
          </p:cNvSpPr>
          <p:nvPr/>
        </p:nvSpPr>
        <p:spPr bwMode="auto">
          <a:xfrm>
            <a:off x="7189085" y="4386264"/>
            <a:ext cx="0" cy="667941"/>
          </a:xfrm>
          <a:prstGeom prst="line">
            <a:avLst/>
          </a:prstGeom>
          <a:noFill/>
          <a:ln w="28575">
            <a:solidFill>
              <a:srgbClr val="006699"/>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rgbClr val="003D5C"/>
                  </a:outerShdw>
                </a:effectLst>
              </a14:hiddenEffects>
            </a:ext>
          </a:extLst>
        </p:spPr>
        <p:txBody>
          <a:bodyPr/>
          <a:lstStyle/>
          <a:p>
            <a:endParaRPr lang="en-US" sz="1200">
              <a:latin typeface="Arial" panose="020B0604020202020204" pitchFamily="34" charset="0"/>
              <a:cs typeface="Arial" panose="020B0604020202020204" pitchFamily="34" charset="0"/>
            </a:endParaRPr>
          </a:p>
        </p:txBody>
      </p:sp>
      <p:sp>
        <p:nvSpPr>
          <p:cNvPr id="19" name="Line 49"/>
          <p:cNvSpPr>
            <a:spLocks noChangeShapeType="1"/>
          </p:cNvSpPr>
          <p:nvPr/>
        </p:nvSpPr>
        <p:spPr bwMode="auto">
          <a:xfrm flipH="1">
            <a:off x="7756830" y="3326606"/>
            <a:ext cx="329804" cy="685800"/>
          </a:xfrm>
          <a:prstGeom prst="line">
            <a:avLst/>
          </a:prstGeom>
          <a:noFill/>
          <a:ln w="28575">
            <a:solidFill>
              <a:srgbClr val="006699"/>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rgbClr val="003D5C"/>
                  </a:outerShdw>
                </a:effectLst>
              </a14:hiddenEffects>
            </a:ext>
          </a:extLst>
        </p:spPr>
        <p:txBody>
          <a:bodyPr/>
          <a:lstStyle/>
          <a:p>
            <a:endParaRPr lang="en-US" sz="1200">
              <a:latin typeface="Arial" panose="020B0604020202020204" pitchFamily="34" charset="0"/>
              <a:cs typeface="Arial" panose="020B0604020202020204" pitchFamily="34" charset="0"/>
            </a:endParaRPr>
          </a:p>
        </p:txBody>
      </p:sp>
      <p:sp>
        <p:nvSpPr>
          <p:cNvPr id="20" name="Line 50"/>
          <p:cNvSpPr>
            <a:spLocks noChangeShapeType="1"/>
          </p:cNvSpPr>
          <p:nvPr/>
        </p:nvSpPr>
        <p:spPr bwMode="auto">
          <a:xfrm>
            <a:off x="7088891" y="3874294"/>
            <a:ext cx="173831" cy="128588"/>
          </a:xfrm>
          <a:prstGeom prst="line">
            <a:avLst/>
          </a:prstGeom>
          <a:noFill/>
          <a:ln w="28575">
            <a:solidFill>
              <a:srgbClr val="006699"/>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rgbClr val="003D5C"/>
                  </a:outerShdw>
                </a:effectLst>
              </a14:hiddenEffects>
            </a:ext>
          </a:extLst>
        </p:spPr>
        <p:txBody>
          <a:bodyPr/>
          <a:lstStyle/>
          <a:p>
            <a:endParaRPr lang="en-US" sz="1200">
              <a:latin typeface="Arial" panose="020B0604020202020204" pitchFamily="34" charset="0"/>
              <a:cs typeface="Arial" panose="020B0604020202020204" pitchFamily="34" charset="0"/>
            </a:endParaRPr>
          </a:p>
        </p:txBody>
      </p:sp>
      <p:sp>
        <p:nvSpPr>
          <p:cNvPr id="21" name="Text Box 52"/>
          <p:cNvSpPr txBox="1">
            <a:spLocks noChangeArrowheads="1"/>
          </p:cNvSpPr>
          <p:nvPr/>
        </p:nvSpPr>
        <p:spPr bwMode="auto">
          <a:xfrm>
            <a:off x="3814405" y="2881681"/>
            <a:ext cx="941784" cy="276999"/>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spcBef>
                <a:spcPct val="50000"/>
              </a:spcBef>
              <a:defRPr/>
            </a:pPr>
            <a:r>
              <a:rPr lang="en-US" sz="1200" dirty="0">
                <a:latin typeface="Arial" panose="020B0604020202020204" pitchFamily="34" charset="0"/>
                <a:cs typeface="Arial" panose="020B0604020202020204" pitchFamily="34" charset="0"/>
              </a:rPr>
              <a:t>JSON</a:t>
            </a:r>
          </a:p>
        </p:txBody>
      </p:sp>
      <p:grpSp>
        <p:nvGrpSpPr>
          <p:cNvPr id="22" name="Group 21"/>
          <p:cNvGrpSpPr/>
          <p:nvPr/>
        </p:nvGrpSpPr>
        <p:grpSpPr>
          <a:xfrm>
            <a:off x="447769" y="2441158"/>
            <a:ext cx="1171232" cy="1445075"/>
            <a:chOff x="-1870242" y="2170097"/>
            <a:chExt cx="1743075" cy="2150620"/>
          </a:xfrm>
        </p:grpSpPr>
        <p:pic>
          <p:nvPicPr>
            <p:cNvPr id="23" name="Picture 91" descr="Cluster.png"/>
            <p:cNvPicPr>
              <a:picLocks/>
            </p:cNvPicPr>
            <p:nvPr/>
          </p:nvPicPr>
          <p:blipFill rotWithShape="1">
            <a:blip r:embed="rId3" cstate="print">
              <a:extLst>
                <a:ext uri="{28A0092B-C50C-407E-A947-70E740481C1C}">
                  <a14:useLocalDpi xmlns:a14="http://schemas.microsoft.com/office/drawing/2010/main" val="0"/>
                </a:ext>
              </a:extLst>
            </a:blip>
            <a:srcRect l="54133"/>
            <a:stretch/>
          </p:blipFill>
          <p:spPr bwMode="auto">
            <a:xfrm>
              <a:off x="-1740288" y="3063180"/>
              <a:ext cx="1483166" cy="125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23"/>
            <p:cNvPicPr>
              <a:picLocks noChangeAspect="1"/>
            </p:cNvPicPr>
            <p:nvPr/>
          </p:nvPicPr>
          <p:blipFill rotWithShape="1">
            <a:blip r:embed="rId4"/>
            <a:srcRect b="4843"/>
            <a:stretch/>
          </p:blipFill>
          <p:spPr>
            <a:xfrm>
              <a:off x="-1870242" y="2170097"/>
              <a:ext cx="1743075" cy="897300"/>
            </a:xfrm>
            <a:prstGeom prst="rect">
              <a:avLst/>
            </a:prstGeom>
          </p:spPr>
        </p:pic>
      </p:grpSp>
      <p:grpSp>
        <p:nvGrpSpPr>
          <p:cNvPr id="25" name="Group 24"/>
          <p:cNvGrpSpPr/>
          <p:nvPr/>
        </p:nvGrpSpPr>
        <p:grpSpPr>
          <a:xfrm>
            <a:off x="4740308" y="2575317"/>
            <a:ext cx="1091280" cy="1582656"/>
            <a:chOff x="9679779" y="2414589"/>
            <a:chExt cx="1145382" cy="1661120"/>
          </a:xfrm>
        </p:grpSpPr>
        <p:sp>
          <p:nvSpPr>
            <p:cNvPr id="26" name="Rectangle 25"/>
            <p:cNvSpPr/>
            <p:nvPr/>
          </p:nvSpPr>
          <p:spPr bwMode="auto">
            <a:xfrm>
              <a:off x="9683748" y="3526086"/>
              <a:ext cx="1141413" cy="240962"/>
            </a:xfrm>
            <a:prstGeom prst="rect">
              <a:avLst/>
            </a:prstGeom>
            <a:solidFill>
              <a:srgbClr val="99FFCC"/>
            </a:solidFill>
            <a:ln w="12700">
              <a:solidFill>
                <a:srgbClr val="00B050"/>
              </a:solidFill>
            </a:ln>
            <a:effectLst/>
            <a:extLst/>
          </p:spPr>
          <p:txBody>
            <a:bodyPr vert="horz" wrap="square" lIns="68580" tIns="34290" rIns="68580" bIns="34290" numCol="1" rtlCol="0" anchor="t" anchorCtr="0" compatLnSpc="1">
              <a:prstTxWarp prst="textNoShape">
                <a:avLst/>
              </a:prstTxWarp>
            </a:bodyPr>
            <a:lstStyle/>
            <a:p>
              <a:pPr defTabSz="685800"/>
              <a:endParaRPr lang="en-US" sz="1650" b="1">
                <a:solidFill>
                  <a:schemeClr val="hlink"/>
                </a:solidFill>
                <a:latin typeface="Arial" panose="020B0604020202020204" pitchFamily="34" charset="0"/>
                <a:ea typeface="MS PGothic" panose="020B0600070205080204" pitchFamily="34" charset="-128"/>
              </a:endParaRPr>
            </a:p>
          </p:txBody>
        </p:sp>
        <p:sp>
          <p:nvSpPr>
            <p:cNvPr id="27" name="Rectangle 26"/>
            <p:cNvSpPr/>
            <p:nvPr/>
          </p:nvSpPr>
          <p:spPr bwMode="auto">
            <a:xfrm>
              <a:off x="9683748" y="3779675"/>
              <a:ext cx="1141413" cy="296034"/>
            </a:xfrm>
            <a:prstGeom prst="rect">
              <a:avLst/>
            </a:prstGeom>
            <a:solidFill>
              <a:srgbClr val="66CCFF"/>
            </a:solidFill>
            <a:ln w="12700">
              <a:solidFill>
                <a:srgbClr val="0070C0"/>
              </a:solidFill>
            </a:ln>
            <a:effectLst/>
            <a:extLst/>
          </p:spPr>
          <p:txBody>
            <a:bodyPr vert="horz" wrap="square" lIns="68580" tIns="34290" rIns="68580" bIns="34290" numCol="1" rtlCol="0" anchor="t" anchorCtr="0" compatLnSpc="1">
              <a:prstTxWarp prst="textNoShape">
                <a:avLst/>
              </a:prstTxWarp>
            </a:bodyPr>
            <a:lstStyle/>
            <a:p>
              <a:pPr defTabSz="685800"/>
              <a:endParaRPr lang="en-US" sz="1650" b="1">
                <a:solidFill>
                  <a:schemeClr val="hlink"/>
                </a:solidFill>
                <a:latin typeface="Arial" panose="020B0604020202020204" pitchFamily="34" charset="0"/>
                <a:ea typeface="MS PGothic" panose="020B0600070205080204" pitchFamily="34" charset="-128"/>
              </a:endParaRPr>
            </a:p>
          </p:txBody>
        </p:sp>
        <p:sp>
          <p:nvSpPr>
            <p:cNvPr id="28" name="Text Box 42"/>
            <p:cNvSpPr txBox="1">
              <a:spLocks noChangeArrowheads="1"/>
            </p:cNvSpPr>
            <p:nvPr/>
          </p:nvSpPr>
          <p:spPr bwMode="auto">
            <a:xfrm>
              <a:off x="9937750" y="3805938"/>
              <a:ext cx="625476" cy="2488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5100" rIns="67500" bIns="35100">
              <a:spAutoFit/>
            </a:bodyPr>
            <a:lstStyle>
              <a:defPPr>
                <a:defRPr lang="en-US"/>
              </a:defPPr>
              <a:lvl1pPr algn="l" rtl="0" fontAlgn="base">
                <a:lnSpc>
                  <a:spcPct val="90000"/>
                </a:lnSpc>
                <a:spcBef>
                  <a:spcPct val="0"/>
                </a:spcBef>
                <a:spcAft>
                  <a:spcPct val="0"/>
                </a:spcAft>
                <a:defRPr sz="2200" kern="1200">
                  <a:solidFill>
                    <a:schemeClr val="hlink"/>
                  </a:solidFill>
                  <a:latin typeface="Arial" panose="020B0604020202020204" pitchFamily="34" charset="0"/>
                  <a:ea typeface="MS PGothic" panose="020B0600070205080204" pitchFamily="34" charset="-128"/>
                  <a:cs typeface="+mn-cs"/>
                </a:defRPr>
              </a:lvl1pPr>
              <a:lvl2pPr marL="457200" algn="l" rtl="0" fontAlgn="base">
                <a:lnSpc>
                  <a:spcPct val="90000"/>
                </a:lnSpc>
                <a:spcBef>
                  <a:spcPct val="0"/>
                </a:spcBef>
                <a:spcAft>
                  <a:spcPct val="0"/>
                </a:spcAft>
                <a:defRPr sz="2200" kern="1200">
                  <a:solidFill>
                    <a:schemeClr val="hlink"/>
                  </a:solidFill>
                  <a:latin typeface="Arial" panose="020B0604020202020204" pitchFamily="34" charset="0"/>
                  <a:ea typeface="MS PGothic" panose="020B0600070205080204" pitchFamily="34" charset="-128"/>
                  <a:cs typeface="+mn-cs"/>
                </a:defRPr>
              </a:lvl2pPr>
              <a:lvl3pPr marL="914400" algn="l" rtl="0" fontAlgn="base">
                <a:lnSpc>
                  <a:spcPct val="90000"/>
                </a:lnSpc>
                <a:spcBef>
                  <a:spcPct val="0"/>
                </a:spcBef>
                <a:spcAft>
                  <a:spcPct val="0"/>
                </a:spcAft>
                <a:defRPr sz="2200" kern="1200">
                  <a:solidFill>
                    <a:schemeClr val="hlink"/>
                  </a:solidFill>
                  <a:latin typeface="Arial" panose="020B0604020202020204" pitchFamily="34" charset="0"/>
                  <a:ea typeface="MS PGothic" panose="020B0600070205080204" pitchFamily="34" charset="-128"/>
                  <a:cs typeface="+mn-cs"/>
                </a:defRPr>
              </a:lvl3pPr>
              <a:lvl4pPr marL="1371600" algn="l" rtl="0" fontAlgn="base">
                <a:lnSpc>
                  <a:spcPct val="90000"/>
                </a:lnSpc>
                <a:spcBef>
                  <a:spcPct val="0"/>
                </a:spcBef>
                <a:spcAft>
                  <a:spcPct val="0"/>
                </a:spcAft>
                <a:defRPr sz="2200" kern="1200">
                  <a:solidFill>
                    <a:schemeClr val="hlink"/>
                  </a:solidFill>
                  <a:latin typeface="Arial" panose="020B0604020202020204" pitchFamily="34" charset="0"/>
                  <a:ea typeface="MS PGothic" panose="020B0600070205080204" pitchFamily="34" charset="-128"/>
                  <a:cs typeface="+mn-cs"/>
                </a:defRPr>
              </a:lvl4pPr>
              <a:lvl5pPr marL="1828800" algn="l" rtl="0" fontAlgn="base">
                <a:lnSpc>
                  <a:spcPct val="90000"/>
                </a:lnSpc>
                <a:spcBef>
                  <a:spcPct val="0"/>
                </a:spcBef>
                <a:spcAft>
                  <a:spcPct val="0"/>
                </a:spcAft>
                <a:defRPr sz="2200" kern="1200">
                  <a:solidFill>
                    <a:schemeClr val="hlink"/>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2200" kern="1200">
                  <a:solidFill>
                    <a:schemeClr val="hlink"/>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2200" kern="1200">
                  <a:solidFill>
                    <a:schemeClr val="hlink"/>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2200" kern="1200">
                  <a:solidFill>
                    <a:schemeClr val="hlink"/>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2200" kern="1200">
                  <a:solidFill>
                    <a:schemeClr val="hlink"/>
                  </a:solidFill>
                  <a:latin typeface="Arial" panose="020B0604020202020204" pitchFamily="34" charset="0"/>
                  <a:ea typeface="MS PGothic" panose="020B0600070205080204" pitchFamily="34" charset="-128"/>
                  <a:cs typeface="+mn-cs"/>
                </a:defRPr>
              </a:lvl9pPr>
            </a:lstStyle>
            <a:p>
              <a:pPr algn="ctr" eaLnBrk="1" hangingPunct="1">
                <a:buSzPct val="100000"/>
              </a:pPr>
              <a:r>
                <a:rPr lang="en-US" sz="1200" dirty="0">
                  <a:solidFill>
                    <a:srgbClr val="000000"/>
                  </a:solidFill>
                  <a:cs typeface="Arial" panose="020B0604020202020204" pitchFamily="34" charset="0"/>
                </a:rPr>
                <a:t>z/VM</a:t>
              </a:r>
            </a:p>
          </p:txBody>
        </p:sp>
        <p:sp>
          <p:nvSpPr>
            <p:cNvPr id="29" name="Text Box 43"/>
            <p:cNvSpPr txBox="1">
              <a:spLocks noChangeArrowheads="1"/>
            </p:cNvSpPr>
            <p:nvPr/>
          </p:nvSpPr>
          <p:spPr bwMode="auto">
            <a:xfrm>
              <a:off x="9973231" y="3526086"/>
              <a:ext cx="625476" cy="2488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7500" tIns="35100" rIns="67500" bIns="35100">
              <a:spAutoFit/>
            </a:bodyPr>
            <a:lstStyle>
              <a:defPPr>
                <a:defRPr lang="en-US"/>
              </a:defPPr>
              <a:lvl1pPr algn="l" rtl="0" fontAlgn="base">
                <a:lnSpc>
                  <a:spcPct val="90000"/>
                </a:lnSpc>
                <a:spcBef>
                  <a:spcPct val="0"/>
                </a:spcBef>
                <a:spcAft>
                  <a:spcPct val="0"/>
                </a:spcAft>
                <a:defRPr sz="2200" kern="1200">
                  <a:solidFill>
                    <a:schemeClr val="hlink"/>
                  </a:solidFill>
                  <a:latin typeface="Arial" panose="020B0604020202020204" pitchFamily="34" charset="0"/>
                  <a:ea typeface="MS PGothic" panose="020B0600070205080204" pitchFamily="34" charset="-128"/>
                  <a:cs typeface="+mn-cs"/>
                </a:defRPr>
              </a:lvl1pPr>
              <a:lvl2pPr marL="457200" algn="l" rtl="0" fontAlgn="base">
                <a:lnSpc>
                  <a:spcPct val="90000"/>
                </a:lnSpc>
                <a:spcBef>
                  <a:spcPct val="0"/>
                </a:spcBef>
                <a:spcAft>
                  <a:spcPct val="0"/>
                </a:spcAft>
                <a:defRPr sz="2200" kern="1200">
                  <a:solidFill>
                    <a:schemeClr val="hlink"/>
                  </a:solidFill>
                  <a:latin typeface="Arial" panose="020B0604020202020204" pitchFamily="34" charset="0"/>
                  <a:ea typeface="MS PGothic" panose="020B0600070205080204" pitchFamily="34" charset="-128"/>
                  <a:cs typeface="+mn-cs"/>
                </a:defRPr>
              </a:lvl2pPr>
              <a:lvl3pPr marL="914400" algn="l" rtl="0" fontAlgn="base">
                <a:lnSpc>
                  <a:spcPct val="90000"/>
                </a:lnSpc>
                <a:spcBef>
                  <a:spcPct val="0"/>
                </a:spcBef>
                <a:spcAft>
                  <a:spcPct val="0"/>
                </a:spcAft>
                <a:defRPr sz="2200" kern="1200">
                  <a:solidFill>
                    <a:schemeClr val="hlink"/>
                  </a:solidFill>
                  <a:latin typeface="Arial" panose="020B0604020202020204" pitchFamily="34" charset="0"/>
                  <a:ea typeface="MS PGothic" panose="020B0600070205080204" pitchFamily="34" charset="-128"/>
                  <a:cs typeface="+mn-cs"/>
                </a:defRPr>
              </a:lvl3pPr>
              <a:lvl4pPr marL="1371600" algn="l" rtl="0" fontAlgn="base">
                <a:lnSpc>
                  <a:spcPct val="90000"/>
                </a:lnSpc>
                <a:spcBef>
                  <a:spcPct val="0"/>
                </a:spcBef>
                <a:spcAft>
                  <a:spcPct val="0"/>
                </a:spcAft>
                <a:defRPr sz="2200" kern="1200">
                  <a:solidFill>
                    <a:schemeClr val="hlink"/>
                  </a:solidFill>
                  <a:latin typeface="Arial" panose="020B0604020202020204" pitchFamily="34" charset="0"/>
                  <a:ea typeface="MS PGothic" panose="020B0600070205080204" pitchFamily="34" charset="-128"/>
                  <a:cs typeface="+mn-cs"/>
                </a:defRPr>
              </a:lvl4pPr>
              <a:lvl5pPr marL="1828800" algn="l" rtl="0" fontAlgn="base">
                <a:lnSpc>
                  <a:spcPct val="90000"/>
                </a:lnSpc>
                <a:spcBef>
                  <a:spcPct val="0"/>
                </a:spcBef>
                <a:spcAft>
                  <a:spcPct val="0"/>
                </a:spcAft>
                <a:defRPr sz="2200" kern="1200">
                  <a:solidFill>
                    <a:schemeClr val="hlink"/>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2200" kern="1200">
                  <a:solidFill>
                    <a:schemeClr val="hlink"/>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2200" kern="1200">
                  <a:solidFill>
                    <a:schemeClr val="hlink"/>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2200" kern="1200">
                  <a:solidFill>
                    <a:schemeClr val="hlink"/>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2200" kern="1200">
                  <a:solidFill>
                    <a:schemeClr val="hlink"/>
                  </a:solidFill>
                  <a:latin typeface="Arial" panose="020B0604020202020204" pitchFamily="34" charset="0"/>
                  <a:ea typeface="MS PGothic" panose="020B0600070205080204" pitchFamily="34" charset="-128"/>
                  <a:cs typeface="+mn-cs"/>
                </a:defRPr>
              </a:lvl9pPr>
            </a:lstStyle>
            <a:p>
              <a:pPr algn="ctr" eaLnBrk="1" hangingPunct="1">
                <a:buSzPct val="100000"/>
              </a:pPr>
              <a:r>
                <a:rPr lang="en-US" sz="1200" dirty="0">
                  <a:solidFill>
                    <a:srgbClr val="000000"/>
                  </a:solidFill>
                  <a:cs typeface="Arial" panose="020B0604020202020204" pitchFamily="34" charset="0"/>
                </a:rPr>
                <a:t>Linux</a:t>
              </a:r>
            </a:p>
          </p:txBody>
        </p:sp>
        <p:sp>
          <p:nvSpPr>
            <p:cNvPr id="30" name="AutoShape 2"/>
            <p:cNvSpPr>
              <a:spLocks noChangeArrowheads="1"/>
            </p:cNvSpPr>
            <p:nvPr/>
          </p:nvSpPr>
          <p:spPr bwMode="auto">
            <a:xfrm rot="5400000">
              <a:off x="9701023" y="2393345"/>
              <a:ext cx="1098925" cy="1141413"/>
            </a:xfrm>
            <a:prstGeom prst="roundRect">
              <a:avLst>
                <a:gd name="adj" fmla="val 16667"/>
              </a:avLst>
            </a:prstGeom>
            <a:solidFill>
              <a:srgbClr val="00CC66"/>
            </a:solidFill>
            <a:ln w="19050">
              <a:solidFill>
                <a:srgbClr val="00B050"/>
              </a:solidFill>
              <a:round/>
              <a:headEnd/>
              <a:tailEnd/>
            </a:ln>
            <a:effectLst/>
            <a:extLst/>
          </p:spPr>
          <p:txBody>
            <a:bodyPr wrap="none" anchor="ctr"/>
            <a:lstStyle>
              <a:defPPr>
                <a:defRPr lang="en-US"/>
              </a:defPPr>
              <a:lvl1pPr algn="l" rtl="0" fontAlgn="base">
                <a:lnSpc>
                  <a:spcPct val="90000"/>
                </a:lnSpc>
                <a:spcBef>
                  <a:spcPct val="0"/>
                </a:spcBef>
                <a:spcAft>
                  <a:spcPct val="0"/>
                </a:spcAft>
                <a:defRPr sz="2200" kern="1200">
                  <a:solidFill>
                    <a:schemeClr val="hlink"/>
                  </a:solidFill>
                  <a:latin typeface="Arial" panose="020B0604020202020204" pitchFamily="34" charset="0"/>
                  <a:ea typeface="MS PGothic" panose="020B0600070205080204" pitchFamily="34" charset="-128"/>
                  <a:cs typeface="+mn-cs"/>
                </a:defRPr>
              </a:lvl1pPr>
              <a:lvl2pPr marL="457200" algn="l" rtl="0" fontAlgn="base">
                <a:lnSpc>
                  <a:spcPct val="90000"/>
                </a:lnSpc>
                <a:spcBef>
                  <a:spcPct val="0"/>
                </a:spcBef>
                <a:spcAft>
                  <a:spcPct val="0"/>
                </a:spcAft>
                <a:defRPr sz="2200" kern="1200">
                  <a:solidFill>
                    <a:schemeClr val="hlink"/>
                  </a:solidFill>
                  <a:latin typeface="Arial" panose="020B0604020202020204" pitchFamily="34" charset="0"/>
                  <a:ea typeface="MS PGothic" panose="020B0600070205080204" pitchFamily="34" charset="-128"/>
                  <a:cs typeface="+mn-cs"/>
                </a:defRPr>
              </a:lvl2pPr>
              <a:lvl3pPr marL="914400" algn="l" rtl="0" fontAlgn="base">
                <a:lnSpc>
                  <a:spcPct val="90000"/>
                </a:lnSpc>
                <a:spcBef>
                  <a:spcPct val="0"/>
                </a:spcBef>
                <a:spcAft>
                  <a:spcPct val="0"/>
                </a:spcAft>
                <a:defRPr sz="2200" kern="1200">
                  <a:solidFill>
                    <a:schemeClr val="hlink"/>
                  </a:solidFill>
                  <a:latin typeface="Arial" panose="020B0604020202020204" pitchFamily="34" charset="0"/>
                  <a:ea typeface="MS PGothic" panose="020B0600070205080204" pitchFamily="34" charset="-128"/>
                  <a:cs typeface="+mn-cs"/>
                </a:defRPr>
              </a:lvl3pPr>
              <a:lvl4pPr marL="1371600" algn="l" rtl="0" fontAlgn="base">
                <a:lnSpc>
                  <a:spcPct val="90000"/>
                </a:lnSpc>
                <a:spcBef>
                  <a:spcPct val="0"/>
                </a:spcBef>
                <a:spcAft>
                  <a:spcPct val="0"/>
                </a:spcAft>
                <a:defRPr sz="2200" kern="1200">
                  <a:solidFill>
                    <a:schemeClr val="hlink"/>
                  </a:solidFill>
                  <a:latin typeface="Arial" panose="020B0604020202020204" pitchFamily="34" charset="0"/>
                  <a:ea typeface="MS PGothic" panose="020B0600070205080204" pitchFamily="34" charset="-128"/>
                  <a:cs typeface="+mn-cs"/>
                </a:defRPr>
              </a:lvl4pPr>
              <a:lvl5pPr marL="1828800" algn="l" rtl="0" fontAlgn="base">
                <a:lnSpc>
                  <a:spcPct val="90000"/>
                </a:lnSpc>
                <a:spcBef>
                  <a:spcPct val="0"/>
                </a:spcBef>
                <a:spcAft>
                  <a:spcPct val="0"/>
                </a:spcAft>
                <a:defRPr sz="2200" kern="1200">
                  <a:solidFill>
                    <a:schemeClr val="hlink"/>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2200" kern="1200">
                  <a:solidFill>
                    <a:schemeClr val="hlink"/>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2200" kern="1200">
                  <a:solidFill>
                    <a:schemeClr val="hlink"/>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2200" kern="1200">
                  <a:solidFill>
                    <a:schemeClr val="hlink"/>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2200" kern="1200">
                  <a:solidFill>
                    <a:schemeClr val="hlink"/>
                  </a:solidFill>
                  <a:latin typeface="Arial" panose="020B0604020202020204" pitchFamily="34" charset="0"/>
                  <a:ea typeface="MS PGothic" panose="020B0600070205080204" pitchFamily="34" charset="-128"/>
                  <a:cs typeface="+mn-cs"/>
                </a:defRPr>
              </a:lvl9pPr>
            </a:lstStyle>
            <a:p>
              <a:pPr algn="ctr" eaLnBrk="1" hangingPunct="1">
                <a:lnSpc>
                  <a:spcPct val="100000"/>
                </a:lnSpc>
                <a:spcBef>
                  <a:spcPct val="20000"/>
                </a:spcBef>
                <a:buClr>
                  <a:srgbClr val="3366FF"/>
                </a:buClr>
                <a:buSzPct val="80000"/>
                <a:buFont typeface="Wingdings" panose="05000000000000000000" pitchFamily="2" charset="2"/>
                <a:buNone/>
              </a:pPr>
              <a:endParaRPr lang="en-US" sz="1200">
                <a:solidFill>
                  <a:schemeClr val="tx1"/>
                </a:solidFill>
                <a:cs typeface="Arial" panose="020B0604020202020204" pitchFamily="34" charset="0"/>
              </a:endParaRPr>
            </a:p>
          </p:txBody>
        </p:sp>
        <p:sp>
          <p:nvSpPr>
            <p:cNvPr id="31" name="Text Box 27"/>
            <p:cNvSpPr txBox="1">
              <a:spLocks noChangeArrowheads="1"/>
            </p:cNvSpPr>
            <p:nvPr/>
          </p:nvSpPr>
          <p:spPr bwMode="auto">
            <a:xfrm>
              <a:off x="9717085" y="2594648"/>
              <a:ext cx="1066799" cy="794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a:spAutoFit/>
            </a:bodyPr>
            <a:lstStyle>
              <a:defPPr>
                <a:defRPr lang="en-US"/>
              </a:defPPr>
              <a:lvl1pPr algn="l" rtl="0" fontAlgn="base">
                <a:lnSpc>
                  <a:spcPct val="90000"/>
                </a:lnSpc>
                <a:spcBef>
                  <a:spcPct val="0"/>
                </a:spcBef>
                <a:spcAft>
                  <a:spcPct val="0"/>
                </a:spcAft>
                <a:defRPr sz="2200" kern="1200">
                  <a:solidFill>
                    <a:schemeClr val="hlink"/>
                  </a:solidFill>
                  <a:latin typeface="Arial" panose="020B0604020202020204" pitchFamily="34" charset="0"/>
                  <a:ea typeface="MS PGothic" panose="020B0600070205080204" pitchFamily="34" charset="-128"/>
                  <a:cs typeface="+mn-cs"/>
                </a:defRPr>
              </a:lvl1pPr>
              <a:lvl2pPr marL="457200" algn="l" rtl="0" fontAlgn="base">
                <a:lnSpc>
                  <a:spcPct val="90000"/>
                </a:lnSpc>
                <a:spcBef>
                  <a:spcPct val="0"/>
                </a:spcBef>
                <a:spcAft>
                  <a:spcPct val="0"/>
                </a:spcAft>
                <a:defRPr sz="2200" kern="1200">
                  <a:solidFill>
                    <a:schemeClr val="hlink"/>
                  </a:solidFill>
                  <a:latin typeface="Arial" panose="020B0604020202020204" pitchFamily="34" charset="0"/>
                  <a:ea typeface="MS PGothic" panose="020B0600070205080204" pitchFamily="34" charset="-128"/>
                  <a:cs typeface="+mn-cs"/>
                </a:defRPr>
              </a:lvl2pPr>
              <a:lvl3pPr marL="914400" algn="l" rtl="0" fontAlgn="base">
                <a:lnSpc>
                  <a:spcPct val="90000"/>
                </a:lnSpc>
                <a:spcBef>
                  <a:spcPct val="0"/>
                </a:spcBef>
                <a:spcAft>
                  <a:spcPct val="0"/>
                </a:spcAft>
                <a:defRPr sz="2200" kern="1200">
                  <a:solidFill>
                    <a:schemeClr val="hlink"/>
                  </a:solidFill>
                  <a:latin typeface="Arial" panose="020B0604020202020204" pitchFamily="34" charset="0"/>
                  <a:ea typeface="MS PGothic" panose="020B0600070205080204" pitchFamily="34" charset="-128"/>
                  <a:cs typeface="+mn-cs"/>
                </a:defRPr>
              </a:lvl3pPr>
              <a:lvl4pPr marL="1371600" algn="l" rtl="0" fontAlgn="base">
                <a:lnSpc>
                  <a:spcPct val="90000"/>
                </a:lnSpc>
                <a:spcBef>
                  <a:spcPct val="0"/>
                </a:spcBef>
                <a:spcAft>
                  <a:spcPct val="0"/>
                </a:spcAft>
                <a:defRPr sz="2200" kern="1200">
                  <a:solidFill>
                    <a:schemeClr val="hlink"/>
                  </a:solidFill>
                  <a:latin typeface="Arial" panose="020B0604020202020204" pitchFamily="34" charset="0"/>
                  <a:ea typeface="MS PGothic" panose="020B0600070205080204" pitchFamily="34" charset="-128"/>
                  <a:cs typeface="+mn-cs"/>
                </a:defRPr>
              </a:lvl4pPr>
              <a:lvl5pPr marL="1828800" algn="l" rtl="0" fontAlgn="base">
                <a:lnSpc>
                  <a:spcPct val="90000"/>
                </a:lnSpc>
                <a:spcBef>
                  <a:spcPct val="0"/>
                </a:spcBef>
                <a:spcAft>
                  <a:spcPct val="0"/>
                </a:spcAft>
                <a:defRPr sz="2200" kern="1200">
                  <a:solidFill>
                    <a:schemeClr val="hlink"/>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2200" kern="1200">
                  <a:solidFill>
                    <a:schemeClr val="hlink"/>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2200" kern="1200">
                  <a:solidFill>
                    <a:schemeClr val="hlink"/>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2200" kern="1200">
                  <a:solidFill>
                    <a:schemeClr val="hlink"/>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2200" kern="1200">
                  <a:solidFill>
                    <a:schemeClr val="hlink"/>
                  </a:solidFill>
                  <a:latin typeface="Arial" panose="020B0604020202020204" pitchFamily="34" charset="0"/>
                  <a:ea typeface="MS PGothic" panose="020B0600070205080204" pitchFamily="34" charset="-128"/>
                  <a:cs typeface="+mn-cs"/>
                </a:defRPr>
              </a:lvl9pPr>
            </a:lstStyle>
            <a:p>
              <a:pPr algn="ctr" eaLnBrk="1" hangingPunct="1">
                <a:buClr>
                  <a:schemeClr val="accent2"/>
                </a:buClr>
                <a:buFont typeface="Wingdings" panose="05000000000000000000" pitchFamily="2" charset="2"/>
                <a:buNone/>
              </a:pPr>
              <a:r>
                <a:rPr lang="en-US" sz="1200" b="1" dirty="0">
                  <a:solidFill>
                    <a:schemeClr val="tx1"/>
                  </a:solidFill>
                  <a:cs typeface="Arial" panose="020B0604020202020204" pitchFamily="34" charset="0"/>
                </a:rPr>
                <a:t>MobileFirst</a:t>
              </a:r>
              <a:br>
                <a:rPr lang="en-US" sz="1200" b="1" dirty="0">
                  <a:solidFill>
                    <a:schemeClr val="tx1"/>
                  </a:solidFill>
                  <a:cs typeface="Arial" panose="020B0604020202020204" pitchFamily="34" charset="0"/>
                </a:rPr>
              </a:br>
              <a:r>
                <a:rPr lang="en-US" sz="1200" b="1" dirty="0">
                  <a:solidFill>
                    <a:schemeClr val="tx1"/>
                  </a:solidFill>
                  <a:cs typeface="Arial" panose="020B0604020202020204" pitchFamily="34" charset="0"/>
                </a:rPr>
                <a:t>Platform</a:t>
              </a:r>
              <a:br>
                <a:rPr lang="en-US" sz="1200" b="1" dirty="0">
                  <a:solidFill>
                    <a:schemeClr val="tx1"/>
                  </a:solidFill>
                  <a:cs typeface="Arial" panose="020B0604020202020204" pitchFamily="34" charset="0"/>
                </a:rPr>
              </a:br>
              <a:r>
                <a:rPr lang="en-US" sz="1200" b="1" dirty="0">
                  <a:solidFill>
                    <a:schemeClr val="tx1"/>
                  </a:solidFill>
                  <a:cs typeface="Arial" panose="020B0604020202020204" pitchFamily="34" charset="0"/>
                </a:rPr>
                <a:t>Foundation</a:t>
              </a:r>
              <a:br>
                <a:rPr lang="en-US" sz="1200" b="1" dirty="0">
                  <a:solidFill>
                    <a:schemeClr val="tx1"/>
                  </a:solidFill>
                  <a:cs typeface="Arial" panose="020B0604020202020204" pitchFamily="34" charset="0"/>
                </a:rPr>
              </a:br>
              <a:r>
                <a:rPr lang="en-US" sz="1200" b="1" dirty="0">
                  <a:solidFill>
                    <a:schemeClr val="tx1"/>
                  </a:solidFill>
                  <a:cs typeface="Arial" panose="020B0604020202020204" pitchFamily="34" charset="0"/>
                </a:rPr>
                <a:t>Server</a:t>
              </a:r>
            </a:p>
          </p:txBody>
        </p:sp>
      </p:grpSp>
    </p:spTree>
    <p:extLst>
      <p:ext uri="{BB962C8B-B14F-4D97-AF65-F5344CB8AC3E}">
        <p14:creationId xmlns:p14="http://schemas.microsoft.com/office/powerpoint/2010/main" val="405533296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IBM WebSphere Liberty z/OS Connect </a:t>
            </a:r>
            <a:br>
              <a:rPr lang="en-US" dirty="0"/>
            </a:br>
            <a:r>
              <a:rPr lang="en-US" sz="2000" dirty="0"/>
              <a:t>Secure and Consistent Enterprise Connectivity for Mobile</a:t>
            </a:r>
            <a:endParaRPr lang="en-US" dirty="0"/>
          </a:p>
        </p:txBody>
      </p:sp>
      <p:sp>
        <p:nvSpPr>
          <p:cNvPr id="3" name="Content Placeholder 2"/>
          <p:cNvSpPr>
            <a:spLocks noGrp="1"/>
          </p:cNvSpPr>
          <p:nvPr>
            <p:ph sz="half" idx="1"/>
          </p:nvPr>
        </p:nvSpPr>
        <p:spPr>
          <a:xfrm>
            <a:off x="182562" y="1446213"/>
            <a:ext cx="8961437" cy="5038725"/>
          </a:xfrm>
        </p:spPr>
        <p:txBody>
          <a:bodyPr/>
          <a:lstStyle/>
          <a:p>
            <a:pPr marL="0" indent="0">
              <a:buClr>
                <a:schemeClr val="tx1"/>
              </a:buClr>
              <a:buNone/>
            </a:pPr>
            <a:r>
              <a:rPr lang="en-US" b="1" dirty="0"/>
              <a:t>Ships with WAS, CICS, and IMS. Runs in z/OS only.</a:t>
            </a:r>
          </a:p>
          <a:p>
            <a:r>
              <a:rPr lang="en-US" dirty="0">
                <a:solidFill>
                  <a:srgbClr val="0000FF"/>
                </a:solidFill>
              </a:rPr>
              <a:t> </a:t>
            </a:r>
            <a:r>
              <a:rPr lang="en-US" b="1" dirty="0">
                <a:solidFill>
                  <a:srgbClr val="FF9900"/>
                </a:solidFill>
              </a:rPr>
              <a:t>Built for z/OS</a:t>
            </a:r>
            <a:r>
              <a:rPr lang="en-US" dirty="0">
                <a:solidFill>
                  <a:srgbClr val="0000FF"/>
                </a:solidFill>
              </a:rPr>
              <a:t> </a:t>
            </a:r>
            <a:r>
              <a:rPr lang="en-US" dirty="0"/>
              <a:t>– Builds on z/OS qualities of service - security, auditing, chargeback.</a:t>
            </a:r>
          </a:p>
          <a:p>
            <a:r>
              <a:rPr lang="en-US" dirty="0"/>
              <a:t> </a:t>
            </a:r>
            <a:r>
              <a:rPr lang="en-US" b="1" dirty="0">
                <a:solidFill>
                  <a:srgbClr val="FF9900"/>
                </a:solidFill>
              </a:rPr>
              <a:t>Unifies connectors</a:t>
            </a:r>
            <a:r>
              <a:rPr lang="en-US" dirty="0">
                <a:solidFill>
                  <a:srgbClr val="0000FF"/>
                </a:solidFill>
              </a:rPr>
              <a:t> </a:t>
            </a:r>
            <a:r>
              <a:rPr lang="en-US" dirty="0"/>
              <a:t>– A common solution for mobile, cloud, and web</a:t>
            </a:r>
          </a:p>
          <a:p>
            <a:r>
              <a:rPr lang="en-US" dirty="0">
                <a:solidFill>
                  <a:schemeClr val="accent1"/>
                </a:solidFill>
              </a:rPr>
              <a:t> </a:t>
            </a:r>
            <a:r>
              <a:rPr lang="en-US" b="1" dirty="0">
                <a:solidFill>
                  <a:srgbClr val="FF9900"/>
                </a:solidFill>
              </a:rPr>
              <a:t>Simplified integration</a:t>
            </a:r>
            <a:r>
              <a:rPr lang="en-US" dirty="0">
                <a:solidFill>
                  <a:srgbClr val="0000FF"/>
                </a:solidFill>
              </a:rPr>
              <a:t> </a:t>
            </a:r>
            <a:r>
              <a:rPr lang="en-US" dirty="0"/>
              <a:t>– Hide complexity of connecting to z/OS using REST</a:t>
            </a:r>
          </a:p>
          <a:p>
            <a:r>
              <a:rPr lang="en-US" dirty="0"/>
              <a:t> </a:t>
            </a:r>
            <a:r>
              <a:rPr lang="en-US" b="1" dirty="0">
                <a:solidFill>
                  <a:srgbClr val="FF9900"/>
                </a:solidFill>
              </a:rPr>
              <a:t>API Management</a:t>
            </a:r>
            <a:r>
              <a:rPr lang="en-US" dirty="0">
                <a:solidFill>
                  <a:srgbClr val="0000FF"/>
                </a:solidFill>
              </a:rPr>
              <a:t> </a:t>
            </a:r>
            <a:r>
              <a:rPr lang="en-US" dirty="0"/>
              <a:t>– Mobile developers can discover the transactions you choose.</a:t>
            </a:r>
            <a:endParaRPr lang="en-US" i="1" dirty="0"/>
          </a:p>
          <a:p>
            <a:endParaRPr lang="en-US" dirty="0"/>
          </a:p>
        </p:txBody>
      </p:sp>
      <p:sp>
        <p:nvSpPr>
          <p:cNvPr id="5" name="Slide Number Placeholder 4"/>
          <p:cNvSpPr>
            <a:spLocks noGrp="1"/>
          </p:cNvSpPr>
          <p:nvPr>
            <p:ph type="sldNum" sz="quarter" idx="10"/>
          </p:nvPr>
        </p:nvSpPr>
        <p:spPr/>
        <p:txBody>
          <a:bodyPr/>
          <a:lstStyle/>
          <a:p>
            <a:pPr>
              <a:defRPr/>
            </a:pPr>
            <a:fld id="{DA898E8C-BA9A-4ABF-BFA4-28EFFE4DF63A}" type="slidenum">
              <a:rPr lang="en-US" altLang="en-US" smtClean="0"/>
              <a:pPr>
                <a:defRPr/>
              </a:pPr>
              <a:t>27</a:t>
            </a:fld>
            <a:endParaRPr lang="en-US" altLang="en-US"/>
          </a:p>
        </p:txBody>
      </p:sp>
      <p:sp>
        <p:nvSpPr>
          <p:cNvPr id="6" name="Rectangle 53"/>
          <p:cNvSpPr>
            <a:spLocks noChangeArrowheads="1"/>
          </p:cNvSpPr>
          <p:nvPr/>
        </p:nvSpPr>
        <p:spPr bwMode="auto">
          <a:xfrm>
            <a:off x="4522026" y="3843528"/>
            <a:ext cx="1517650" cy="1524000"/>
          </a:xfrm>
          <a:prstGeom prst="rect">
            <a:avLst/>
          </a:prstGeom>
          <a:solidFill>
            <a:srgbClr val="FFFF99"/>
          </a:solidFill>
          <a:ln w="9525" algn="ctr">
            <a:solidFill>
              <a:srgbClr val="A6A6A6"/>
            </a:solidFill>
            <a:miter lim="800000"/>
            <a:headEnd/>
            <a:tailEnd/>
          </a:ln>
        </p:spPr>
        <p:txBody>
          <a:bodyPr anchor="ctr"/>
          <a:lstStyle/>
          <a:p>
            <a:pPr algn="ctr"/>
            <a:endParaRPr lang="en-US" sz="1200" b="1" baseline="30000">
              <a:latin typeface="Calibri" pitchFamily="34" charset="0"/>
            </a:endParaRPr>
          </a:p>
        </p:txBody>
      </p:sp>
      <p:pic>
        <p:nvPicPr>
          <p:cNvPr id="7" name="Picture 14" descr="Transparent angle.png"/>
          <p:cNvPicPr>
            <a:picLocks noChangeAspect="1"/>
          </p:cNvPicPr>
          <p:nvPr/>
        </p:nvPicPr>
        <p:blipFill>
          <a:blip r:embed="rId3"/>
          <a:srcRect/>
          <a:stretch>
            <a:fillRect/>
          </a:stretch>
        </p:blipFill>
        <p:spPr bwMode="auto">
          <a:xfrm>
            <a:off x="5901563" y="3289491"/>
            <a:ext cx="1971675" cy="2554287"/>
          </a:xfrm>
          <a:prstGeom prst="rect">
            <a:avLst/>
          </a:prstGeom>
          <a:noFill/>
          <a:ln w="9525">
            <a:noFill/>
            <a:miter lim="800000"/>
            <a:headEnd/>
            <a:tailEnd/>
          </a:ln>
        </p:spPr>
      </p:pic>
      <p:sp>
        <p:nvSpPr>
          <p:cNvPr id="8" name="TextBox 27"/>
          <p:cNvSpPr txBox="1">
            <a:spLocks noChangeArrowheads="1"/>
          </p:cNvSpPr>
          <p:nvPr/>
        </p:nvSpPr>
        <p:spPr bwMode="auto">
          <a:xfrm>
            <a:off x="7833551" y="3600641"/>
            <a:ext cx="1100137" cy="457200"/>
          </a:xfrm>
          <a:prstGeom prst="rect">
            <a:avLst/>
          </a:prstGeom>
          <a:noFill/>
          <a:ln w="9525">
            <a:noFill/>
            <a:miter lim="800000"/>
            <a:headEnd/>
            <a:tailEnd/>
          </a:ln>
        </p:spPr>
        <p:txBody>
          <a:bodyPr wrap="none">
            <a:spAutoFit/>
          </a:bodyPr>
          <a:lstStyle/>
          <a:p>
            <a:pPr algn="ctr"/>
            <a:r>
              <a:rPr lang="en-US" sz="1200" b="1">
                <a:solidFill>
                  <a:srgbClr val="595959"/>
                </a:solidFill>
                <a:latin typeface="Calibri" pitchFamily="34" charset="0"/>
              </a:rPr>
              <a:t>Enterprise</a:t>
            </a:r>
          </a:p>
          <a:p>
            <a:pPr algn="ctr"/>
            <a:r>
              <a:rPr lang="en-US" sz="1200" b="1">
                <a:solidFill>
                  <a:srgbClr val="595959"/>
                </a:solidFill>
                <a:latin typeface="Calibri" pitchFamily="34" charset="0"/>
              </a:rPr>
              <a:t>Applications</a:t>
            </a:r>
          </a:p>
        </p:txBody>
      </p:sp>
      <p:pic>
        <p:nvPicPr>
          <p:cNvPr id="9" name="Picture 56" descr="102772536"/>
          <p:cNvPicPr>
            <a:picLocks noChangeAspect="1" noChangeArrowheads="1"/>
          </p:cNvPicPr>
          <p:nvPr/>
        </p:nvPicPr>
        <p:blipFill>
          <a:blip r:embed="rId4"/>
          <a:srcRect l="7228" t="20941" r="3499" b="10478"/>
          <a:stretch>
            <a:fillRect/>
          </a:stretch>
        </p:blipFill>
        <p:spPr bwMode="auto">
          <a:xfrm>
            <a:off x="470726" y="3753041"/>
            <a:ext cx="434975" cy="406400"/>
          </a:xfrm>
          <a:prstGeom prst="rect">
            <a:avLst/>
          </a:prstGeom>
          <a:noFill/>
          <a:ln w="9525">
            <a:noFill/>
            <a:miter lim="800000"/>
            <a:headEnd/>
            <a:tailEnd/>
          </a:ln>
        </p:spPr>
      </p:pic>
      <p:pic>
        <p:nvPicPr>
          <p:cNvPr id="10" name="Picture 57" descr="iStock_000016626405Small"/>
          <p:cNvPicPr>
            <a:picLocks noChangeAspect="1" noChangeArrowheads="1"/>
          </p:cNvPicPr>
          <p:nvPr/>
        </p:nvPicPr>
        <p:blipFill>
          <a:blip r:embed="rId5"/>
          <a:srcRect l="12662" t="8176" r="11572" b="25795"/>
          <a:stretch>
            <a:fillRect/>
          </a:stretch>
        </p:blipFill>
        <p:spPr bwMode="auto">
          <a:xfrm>
            <a:off x="489776" y="4977003"/>
            <a:ext cx="327025" cy="525463"/>
          </a:xfrm>
          <a:prstGeom prst="rect">
            <a:avLst/>
          </a:prstGeom>
          <a:noFill/>
          <a:ln w="9525">
            <a:noFill/>
            <a:miter lim="800000"/>
            <a:headEnd/>
            <a:tailEnd/>
          </a:ln>
        </p:spPr>
      </p:pic>
      <p:grpSp>
        <p:nvGrpSpPr>
          <p:cNvPr id="11" name="Group 62"/>
          <p:cNvGrpSpPr>
            <a:grpSpLocks/>
          </p:cNvGrpSpPr>
          <p:nvPr/>
        </p:nvGrpSpPr>
        <p:grpSpPr bwMode="auto">
          <a:xfrm>
            <a:off x="426276" y="4361053"/>
            <a:ext cx="455612" cy="511175"/>
            <a:chOff x="348" y="1986"/>
            <a:chExt cx="405" cy="372"/>
          </a:xfrm>
        </p:grpSpPr>
        <p:pic>
          <p:nvPicPr>
            <p:cNvPr id="12" name="Picture 60" descr="300x300_4c7936e082814ab465b301b21957e2e3"/>
            <p:cNvPicPr>
              <a:picLocks noChangeAspect="1" noChangeArrowheads="1"/>
            </p:cNvPicPr>
            <p:nvPr/>
          </p:nvPicPr>
          <p:blipFill>
            <a:blip r:embed="rId6"/>
            <a:srcRect l="23000" r="24001"/>
            <a:stretch>
              <a:fillRect/>
            </a:stretch>
          </p:blipFill>
          <p:spPr bwMode="auto">
            <a:xfrm>
              <a:off x="348" y="1986"/>
              <a:ext cx="197" cy="372"/>
            </a:xfrm>
            <a:prstGeom prst="rect">
              <a:avLst/>
            </a:prstGeom>
            <a:noFill/>
            <a:ln w="9525">
              <a:noFill/>
              <a:miter lim="800000"/>
              <a:headEnd/>
              <a:tailEnd/>
            </a:ln>
          </p:spPr>
        </p:pic>
        <p:pic>
          <p:nvPicPr>
            <p:cNvPr id="13" name="Picture 61" descr="iStock_000016073084Small"/>
            <p:cNvPicPr>
              <a:picLocks noChangeAspect="1" noChangeArrowheads="1"/>
            </p:cNvPicPr>
            <p:nvPr/>
          </p:nvPicPr>
          <p:blipFill>
            <a:blip r:embed="rId7"/>
            <a:srcRect l="13428" t="2948" r="14488" b="3183"/>
            <a:stretch>
              <a:fillRect/>
            </a:stretch>
          </p:blipFill>
          <p:spPr bwMode="auto">
            <a:xfrm>
              <a:off x="565" y="1992"/>
              <a:ext cx="188" cy="366"/>
            </a:xfrm>
            <a:prstGeom prst="rect">
              <a:avLst/>
            </a:prstGeom>
            <a:noFill/>
            <a:ln w="9525">
              <a:noFill/>
              <a:miter lim="800000"/>
              <a:headEnd/>
              <a:tailEnd/>
            </a:ln>
          </p:spPr>
        </p:pic>
      </p:grpSp>
      <p:sp>
        <p:nvSpPr>
          <p:cNvPr id="14" name="TextBox 38"/>
          <p:cNvSpPr txBox="1">
            <a:spLocks noChangeArrowheads="1"/>
          </p:cNvSpPr>
          <p:nvPr/>
        </p:nvSpPr>
        <p:spPr bwMode="auto">
          <a:xfrm>
            <a:off x="7914513" y="4340416"/>
            <a:ext cx="936625" cy="457200"/>
          </a:xfrm>
          <a:prstGeom prst="rect">
            <a:avLst/>
          </a:prstGeom>
          <a:noFill/>
          <a:ln w="9525">
            <a:noFill/>
            <a:miter lim="800000"/>
            <a:headEnd/>
            <a:tailEnd/>
          </a:ln>
        </p:spPr>
        <p:txBody>
          <a:bodyPr wrap="none">
            <a:spAutoFit/>
          </a:bodyPr>
          <a:lstStyle/>
          <a:p>
            <a:pPr algn="ctr"/>
            <a:r>
              <a:rPr lang="en-US" sz="1200" b="1">
                <a:solidFill>
                  <a:srgbClr val="595959"/>
                </a:solidFill>
                <a:latin typeface="Calibri" pitchFamily="34" charset="0"/>
              </a:rPr>
              <a:t>Enterprise</a:t>
            </a:r>
          </a:p>
          <a:p>
            <a:pPr algn="ctr"/>
            <a:r>
              <a:rPr lang="en-US" sz="1200" b="1">
                <a:solidFill>
                  <a:srgbClr val="595959"/>
                </a:solidFill>
                <a:latin typeface="Calibri" pitchFamily="34" charset="0"/>
              </a:rPr>
              <a:t>Data </a:t>
            </a:r>
          </a:p>
        </p:txBody>
      </p:sp>
      <p:sp>
        <p:nvSpPr>
          <p:cNvPr id="15" name="TextBox 55"/>
          <p:cNvSpPr txBox="1">
            <a:spLocks noChangeArrowheads="1"/>
          </p:cNvSpPr>
          <p:nvPr/>
        </p:nvSpPr>
        <p:spPr bwMode="auto">
          <a:xfrm>
            <a:off x="964438" y="3686366"/>
            <a:ext cx="1231900" cy="517525"/>
          </a:xfrm>
          <a:prstGeom prst="rect">
            <a:avLst/>
          </a:prstGeom>
          <a:noFill/>
          <a:ln w="9525">
            <a:noFill/>
            <a:miter lim="800000"/>
            <a:headEnd/>
            <a:tailEnd/>
          </a:ln>
        </p:spPr>
        <p:txBody>
          <a:bodyPr>
            <a:spAutoFit/>
          </a:bodyPr>
          <a:lstStyle/>
          <a:p>
            <a:r>
              <a:rPr lang="en-US" sz="1400">
                <a:solidFill>
                  <a:srgbClr val="595959"/>
                </a:solidFill>
                <a:latin typeface="Calibri" pitchFamily="34" charset="0"/>
              </a:rPr>
              <a:t>On-Premise</a:t>
            </a:r>
            <a:br>
              <a:rPr lang="en-US" sz="1400">
                <a:solidFill>
                  <a:srgbClr val="595959"/>
                </a:solidFill>
                <a:latin typeface="Calibri" pitchFamily="34" charset="0"/>
              </a:rPr>
            </a:br>
            <a:r>
              <a:rPr lang="en-US" sz="1400">
                <a:solidFill>
                  <a:srgbClr val="595959"/>
                </a:solidFill>
                <a:latin typeface="Calibri" pitchFamily="34" charset="0"/>
              </a:rPr>
              <a:t>Applications</a:t>
            </a:r>
          </a:p>
        </p:txBody>
      </p:sp>
      <p:sp>
        <p:nvSpPr>
          <p:cNvPr id="16" name="TextBox 38"/>
          <p:cNvSpPr txBox="1">
            <a:spLocks noChangeArrowheads="1"/>
          </p:cNvSpPr>
          <p:nvPr/>
        </p:nvSpPr>
        <p:spPr bwMode="auto">
          <a:xfrm>
            <a:off x="7838313" y="4926203"/>
            <a:ext cx="1090613" cy="639763"/>
          </a:xfrm>
          <a:prstGeom prst="rect">
            <a:avLst/>
          </a:prstGeom>
          <a:noFill/>
          <a:ln w="9525">
            <a:noFill/>
            <a:miter lim="800000"/>
            <a:headEnd/>
            <a:tailEnd/>
          </a:ln>
        </p:spPr>
        <p:txBody>
          <a:bodyPr wrap="none">
            <a:spAutoFit/>
          </a:bodyPr>
          <a:lstStyle/>
          <a:p>
            <a:pPr algn="ctr"/>
            <a:r>
              <a:rPr lang="en-US" sz="1200" b="1">
                <a:solidFill>
                  <a:srgbClr val="595959"/>
                </a:solidFill>
                <a:latin typeface="Calibri" pitchFamily="34" charset="0"/>
              </a:rPr>
              <a:t>Enterprise </a:t>
            </a:r>
          </a:p>
          <a:p>
            <a:pPr algn="ctr"/>
            <a:r>
              <a:rPr lang="en-US" sz="1200" b="1">
                <a:solidFill>
                  <a:srgbClr val="595959"/>
                </a:solidFill>
                <a:latin typeface="Calibri" pitchFamily="34" charset="0"/>
              </a:rPr>
              <a:t>Transaction </a:t>
            </a:r>
          </a:p>
          <a:p>
            <a:pPr algn="ctr"/>
            <a:r>
              <a:rPr lang="en-US" sz="1200" b="1">
                <a:solidFill>
                  <a:srgbClr val="595959"/>
                </a:solidFill>
                <a:latin typeface="Calibri" pitchFamily="34" charset="0"/>
              </a:rPr>
              <a:t>Processing </a:t>
            </a:r>
          </a:p>
        </p:txBody>
      </p:sp>
      <p:grpSp>
        <p:nvGrpSpPr>
          <p:cNvPr id="17" name="Group 6"/>
          <p:cNvGrpSpPr>
            <a:grpSpLocks/>
          </p:cNvGrpSpPr>
          <p:nvPr/>
        </p:nvGrpSpPr>
        <p:grpSpPr bwMode="auto">
          <a:xfrm>
            <a:off x="6265101" y="4281678"/>
            <a:ext cx="1462087" cy="636588"/>
            <a:chOff x="10073289" y="3886307"/>
            <a:chExt cx="1463338" cy="636588"/>
          </a:xfrm>
        </p:grpSpPr>
        <p:pic>
          <p:nvPicPr>
            <p:cNvPr id="18" name="Picture 19" descr="cube-IMS-1"/>
            <p:cNvPicPr>
              <a:picLocks noChangeAspect="1" noChangeArrowheads="1"/>
            </p:cNvPicPr>
            <p:nvPr/>
          </p:nvPicPr>
          <p:blipFill>
            <a:blip r:embed="rId8"/>
            <a:srcRect/>
            <a:stretch>
              <a:fillRect/>
            </a:stretch>
          </p:blipFill>
          <p:spPr bwMode="auto">
            <a:xfrm>
              <a:off x="10073289" y="3886307"/>
              <a:ext cx="1014413" cy="636588"/>
            </a:xfrm>
            <a:prstGeom prst="rect">
              <a:avLst/>
            </a:prstGeom>
            <a:noFill/>
            <a:ln w="9525">
              <a:noFill/>
              <a:miter lim="800000"/>
              <a:headEnd/>
              <a:tailEnd/>
            </a:ln>
          </p:spPr>
        </p:pic>
        <p:pic>
          <p:nvPicPr>
            <p:cNvPr id="19" name="Picture 41"/>
            <p:cNvPicPr>
              <a:picLocks noChangeAspect="1"/>
            </p:cNvPicPr>
            <p:nvPr/>
          </p:nvPicPr>
          <p:blipFill>
            <a:blip r:embed="rId9"/>
            <a:srcRect/>
            <a:stretch>
              <a:fillRect/>
            </a:stretch>
          </p:blipFill>
          <p:spPr bwMode="auto">
            <a:xfrm>
              <a:off x="10934697" y="3887793"/>
              <a:ext cx="601930" cy="635102"/>
            </a:xfrm>
            <a:prstGeom prst="rect">
              <a:avLst/>
            </a:prstGeom>
            <a:noFill/>
            <a:ln w="9525">
              <a:noFill/>
              <a:miter lim="800000"/>
              <a:headEnd/>
              <a:tailEnd/>
            </a:ln>
          </p:spPr>
        </p:pic>
      </p:grpSp>
      <p:sp>
        <p:nvSpPr>
          <p:cNvPr id="20" name="Rectangle 19"/>
          <p:cNvSpPr/>
          <p:nvPr/>
        </p:nvSpPr>
        <p:spPr>
          <a:xfrm>
            <a:off x="4771263" y="5126228"/>
            <a:ext cx="190500" cy="201613"/>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TextBox 56"/>
          <p:cNvSpPr txBox="1">
            <a:spLocks noChangeArrowheads="1"/>
          </p:cNvSpPr>
          <p:nvPr/>
        </p:nvSpPr>
        <p:spPr bwMode="auto">
          <a:xfrm>
            <a:off x="986663" y="5115116"/>
            <a:ext cx="1073150" cy="304800"/>
          </a:xfrm>
          <a:prstGeom prst="rect">
            <a:avLst/>
          </a:prstGeom>
          <a:noFill/>
          <a:ln w="9525">
            <a:noFill/>
            <a:miter lim="800000"/>
            <a:headEnd/>
            <a:tailEnd/>
          </a:ln>
        </p:spPr>
        <p:txBody>
          <a:bodyPr wrap="none">
            <a:spAutoFit/>
          </a:bodyPr>
          <a:lstStyle/>
          <a:p>
            <a:r>
              <a:rPr lang="en-US" sz="1400">
                <a:solidFill>
                  <a:srgbClr val="595959"/>
                </a:solidFill>
                <a:latin typeface="Calibri" pitchFamily="34" charset="0"/>
              </a:rPr>
              <a:t>Cloud APIs</a:t>
            </a:r>
          </a:p>
        </p:txBody>
      </p:sp>
      <p:sp>
        <p:nvSpPr>
          <p:cNvPr id="22" name="TextBox 72"/>
          <p:cNvSpPr txBox="1">
            <a:spLocks noChangeArrowheads="1"/>
          </p:cNvSpPr>
          <p:nvPr/>
        </p:nvSpPr>
        <p:spPr bwMode="auto">
          <a:xfrm>
            <a:off x="983488" y="4413441"/>
            <a:ext cx="1203325" cy="517525"/>
          </a:xfrm>
          <a:prstGeom prst="rect">
            <a:avLst/>
          </a:prstGeom>
          <a:noFill/>
          <a:ln w="9525">
            <a:noFill/>
            <a:miter lim="800000"/>
            <a:headEnd/>
            <a:tailEnd/>
          </a:ln>
        </p:spPr>
        <p:txBody>
          <a:bodyPr>
            <a:spAutoFit/>
          </a:bodyPr>
          <a:lstStyle/>
          <a:p>
            <a:r>
              <a:rPr lang="en-US" sz="1400">
                <a:solidFill>
                  <a:srgbClr val="595959"/>
                </a:solidFill>
                <a:latin typeface="Calibri" pitchFamily="34" charset="0"/>
              </a:rPr>
              <a:t>Mobile </a:t>
            </a:r>
          </a:p>
          <a:p>
            <a:r>
              <a:rPr lang="en-US" sz="1400">
                <a:solidFill>
                  <a:srgbClr val="595959"/>
                </a:solidFill>
                <a:latin typeface="Calibri" pitchFamily="34" charset="0"/>
              </a:rPr>
              <a:t>Apps</a:t>
            </a:r>
          </a:p>
        </p:txBody>
      </p:sp>
      <p:sp>
        <p:nvSpPr>
          <p:cNvPr id="23" name="TextBox 2061"/>
          <p:cNvSpPr txBox="1">
            <a:spLocks noChangeArrowheads="1"/>
          </p:cNvSpPr>
          <p:nvPr/>
        </p:nvSpPr>
        <p:spPr bwMode="auto">
          <a:xfrm>
            <a:off x="239744" y="5990621"/>
            <a:ext cx="2566988" cy="338138"/>
          </a:xfrm>
          <a:prstGeom prst="rect">
            <a:avLst/>
          </a:prstGeom>
          <a:noFill/>
          <a:ln w="9525">
            <a:noFill/>
            <a:miter lim="800000"/>
            <a:headEnd/>
            <a:tailEnd/>
          </a:ln>
        </p:spPr>
        <p:txBody>
          <a:bodyPr wrap="none">
            <a:spAutoFit/>
          </a:bodyPr>
          <a:lstStyle/>
          <a:p>
            <a:r>
              <a:rPr lang="en-US" sz="1600" b="1" dirty="0">
                <a:solidFill>
                  <a:schemeClr val="accent1"/>
                </a:solidFill>
                <a:latin typeface="Calibri" pitchFamily="34" charset="0"/>
              </a:rPr>
              <a:t>Systems of Engagement</a:t>
            </a:r>
          </a:p>
        </p:txBody>
      </p:sp>
      <p:sp>
        <p:nvSpPr>
          <p:cNvPr id="24" name="TextBox 2065"/>
          <p:cNvSpPr txBox="1">
            <a:spLocks noChangeArrowheads="1"/>
          </p:cNvSpPr>
          <p:nvPr/>
        </p:nvSpPr>
        <p:spPr bwMode="auto">
          <a:xfrm>
            <a:off x="5684076" y="6015037"/>
            <a:ext cx="2043112" cy="338138"/>
          </a:xfrm>
          <a:prstGeom prst="rect">
            <a:avLst/>
          </a:prstGeom>
          <a:noFill/>
          <a:ln w="9525">
            <a:noFill/>
            <a:miter lim="800000"/>
            <a:headEnd/>
            <a:tailEnd/>
          </a:ln>
        </p:spPr>
        <p:txBody>
          <a:bodyPr wrap="none">
            <a:spAutoFit/>
          </a:bodyPr>
          <a:lstStyle/>
          <a:p>
            <a:r>
              <a:rPr lang="en-US" sz="1600" b="1" dirty="0">
                <a:solidFill>
                  <a:schemeClr val="accent1"/>
                </a:solidFill>
                <a:latin typeface="Calibri" pitchFamily="34" charset="0"/>
              </a:rPr>
              <a:t>Systems of Record</a:t>
            </a:r>
          </a:p>
        </p:txBody>
      </p:sp>
      <p:sp>
        <p:nvSpPr>
          <p:cNvPr id="25" name="TextBox 61"/>
          <p:cNvSpPr txBox="1">
            <a:spLocks noChangeArrowheads="1"/>
          </p:cNvSpPr>
          <p:nvPr/>
        </p:nvSpPr>
        <p:spPr bwMode="auto">
          <a:xfrm>
            <a:off x="4425188" y="5053203"/>
            <a:ext cx="1592263" cy="304800"/>
          </a:xfrm>
          <a:prstGeom prst="rect">
            <a:avLst/>
          </a:prstGeom>
          <a:noFill/>
          <a:ln w="9525">
            <a:noFill/>
            <a:miter lim="800000"/>
            <a:headEnd/>
            <a:tailEnd/>
          </a:ln>
        </p:spPr>
        <p:txBody>
          <a:bodyPr>
            <a:spAutoFit/>
          </a:bodyPr>
          <a:lstStyle/>
          <a:p>
            <a:pPr algn="ctr"/>
            <a:r>
              <a:rPr lang="en-US" sz="1400">
                <a:latin typeface="Calibri" pitchFamily="34" charset="0"/>
              </a:rPr>
              <a:t>Liberty profile</a:t>
            </a:r>
          </a:p>
        </p:txBody>
      </p:sp>
      <p:sp>
        <p:nvSpPr>
          <p:cNvPr id="26" name="Right Arrow 77"/>
          <p:cNvSpPr>
            <a:spLocks noChangeArrowheads="1"/>
          </p:cNvSpPr>
          <p:nvPr/>
        </p:nvSpPr>
        <p:spPr bwMode="auto">
          <a:xfrm>
            <a:off x="3785426" y="4284853"/>
            <a:ext cx="684212" cy="677863"/>
          </a:xfrm>
          <a:prstGeom prst="rightArrow">
            <a:avLst>
              <a:gd name="adj1" fmla="val 50000"/>
              <a:gd name="adj2" fmla="val 50468"/>
            </a:avLst>
          </a:prstGeom>
          <a:solidFill>
            <a:srgbClr val="DDDDDD"/>
          </a:solidFill>
          <a:ln w="9525" algn="ctr">
            <a:noFill/>
            <a:miter lim="800000"/>
            <a:headEnd/>
            <a:tailEnd/>
          </a:ln>
        </p:spPr>
        <p:txBody>
          <a:bodyPr anchor="ctr"/>
          <a:lstStyle/>
          <a:p>
            <a:pPr algn="ctr"/>
            <a:endParaRPr lang="en-US">
              <a:solidFill>
                <a:srgbClr val="FFFFFF"/>
              </a:solidFill>
              <a:latin typeface="Calibri" pitchFamily="34" charset="0"/>
            </a:endParaRPr>
          </a:p>
        </p:txBody>
      </p:sp>
      <p:pic>
        <p:nvPicPr>
          <p:cNvPr id="27" name="Picture 102" descr="label_black_new"/>
          <p:cNvPicPr>
            <a:picLocks noChangeAspect="1" noChangeArrowheads="1"/>
          </p:cNvPicPr>
          <p:nvPr/>
        </p:nvPicPr>
        <p:blipFill>
          <a:blip r:embed="rId10">
            <a:duotone>
              <a:schemeClr val="accent1">
                <a:shade val="45000"/>
                <a:satMod val="135000"/>
              </a:schemeClr>
              <a:prstClr val="white"/>
            </a:duotone>
          </a:blip>
          <a:srcRect/>
          <a:stretch>
            <a:fillRect/>
          </a:stretch>
        </p:blipFill>
        <p:spPr bwMode="auto">
          <a:xfrm>
            <a:off x="4190165" y="3509028"/>
            <a:ext cx="689004" cy="687182"/>
          </a:xfrm>
          <a:prstGeom prst="rect">
            <a:avLst/>
          </a:prstGeom>
          <a:noFill/>
          <a:ln w="9525">
            <a:noFill/>
            <a:miter lim="800000"/>
            <a:headEnd/>
            <a:tailEnd/>
          </a:ln>
        </p:spPr>
      </p:pic>
      <p:sp>
        <p:nvSpPr>
          <p:cNvPr id="28" name="AutoShape 26"/>
          <p:cNvSpPr>
            <a:spLocks/>
          </p:cNvSpPr>
          <p:nvPr/>
        </p:nvSpPr>
        <p:spPr bwMode="auto">
          <a:xfrm>
            <a:off x="2163001" y="3726053"/>
            <a:ext cx="392112" cy="1654175"/>
          </a:xfrm>
          <a:prstGeom prst="rightBrace">
            <a:avLst>
              <a:gd name="adj1" fmla="val 35155"/>
              <a:gd name="adj2" fmla="val 50000"/>
            </a:avLst>
          </a:prstGeom>
          <a:noFill/>
          <a:ln w="9525">
            <a:solidFill>
              <a:schemeClr val="tx1"/>
            </a:solidFill>
            <a:round/>
            <a:headEnd/>
            <a:tailEnd/>
          </a:ln>
        </p:spPr>
        <p:txBody>
          <a:bodyPr wrap="none" anchor="ctr"/>
          <a:lstStyle/>
          <a:p>
            <a:endParaRPr lang="en-US">
              <a:latin typeface="Calibri" pitchFamily="34" charset="0"/>
            </a:endParaRPr>
          </a:p>
        </p:txBody>
      </p:sp>
      <p:pic>
        <p:nvPicPr>
          <p:cNvPr id="29" name="Picture 14" descr="Transparent angle.png"/>
          <p:cNvPicPr>
            <a:picLocks noChangeAspect="1"/>
          </p:cNvPicPr>
          <p:nvPr/>
        </p:nvPicPr>
        <p:blipFill>
          <a:blip r:embed="rId11"/>
          <a:srcRect/>
          <a:stretch>
            <a:fillRect/>
          </a:stretch>
        </p:blipFill>
        <p:spPr bwMode="auto">
          <a:xfrm>
            <a:off x="2617026" y="3886391"/>
            <a:ext cx="1123950" cy="1455737"/>
          </a:xfrm>
          <a:prstGeom prst="rect">
            <a:avLst/>
          </a:prstGeom>
          <a:noFill/>
          <a:ln w="9525">
            <a:noFill/>
            <a:miter lim="800000"/>
            <a:headEnd/>
            <a:tailEnd/>
          </a:ln>
        </p:spPr>
      </p:pic>
      <p:pic>
        <p:nvPicPr>
          <p:cNvPr id="30" name="Picture 41" descr="http://www.ibm.com/developerworks/i/sm-f-worklight70-circle.jpg"/>
          <p:cNvPicPr>
            <a:picLocks noChangeAspect="1" noChangeArrowheads="1"/>
          </p:cNvPicPr>
          <p:nvPr/>
        </p:nvPicPr>
        <p:blipFill>
          <a:blip r:embed="rId12"/>
          <a:srcRect/>
          <a:stretch>
            <a:fillRect/>
          </a:stretch>
        </p:blipFill>
        <p:spPr bwMode="auto">
          <a:xfrm>
            <a:off x="2850388" y="4286441"/>
            <a:ext cx="596900" cy="596900"/>
          </a:xfrm>
          <a:prstGeom prst="rect">
            <a:avLst/>
          </a:prstGeom>
          <a:noFill/>
          <a:ln w="9525">
            <a:noFill/>
            <a:miter lim="800000"/>
            <a:headEnd/>
            <a:tailEnd/>
          </a:ln>
        </p:spPr>
      </p:pic>
      <p:sp>
        <p:nvSpPr>
          <p:cNvPr id="31" name="Rounded Rectangle 30"/>
          <p:cNvSpPr/>
          <p:nvPr/>
        </p:nvSpPr>
        <p:spPr>
          <a:xfrm>
            <a:off x="6309551" y="3635566"/>
            <a:ext cx="1279525" cy="430212"/>
          </a:xfrm>
          <a:prstGeom prst="roundRect">
            <a:avLst/>
          </a:prstGeom>
          <a:solidFill>
            <a:srgbClr val="FF6600"/>
          </a:solidFill>
        </p:spPr>
        <p:style>
          <a:lnRef idx="1">
            <a:schemeClr val="accent1"/>
          </a:lnRef>
          <a:fillRef idx="3">
            <a:schemeClr val="accent1"/>
          </a:fillRef>
          <a:effectRef idx="2">
            <a:schemeClr val="accent1"/>
          </a:effectRef>
          <a:fontRef idx="minor">
            <a:schemeClr val="lt1"/>
          </a:fontRef>
        </p:style>
        <p:txBody>
          <a:bodyPr anchor="ctr"/>
          <a:lstStyle/>
          <a:p>
            <a:pPr algn="ctr" eaLnBrk="0" fontAlgn="auto" hangingPunct="0">
              <a:spcBef>
                <a:spcPts val="0"/>
              </a:spcBef>
              <a:spcAft>
                <a:spcPts val="0"/>
              </a:spcAft>
              <a:defRPr/>
            </a:pPr>
            <a:r>
              <a:rPr lang="en-US" sz="1200">
                <a:solidFill>
                  <a:srgbClr val="FFFFFF"/>
                </a:solidFill>
                <a:ea typeface="ＭＳ Ｐゴシック" pitchFamily="34" charset="-128"/>
                <a:cs typeface="Arial" charset="0"/>
              </a:rPr>
              <a:t>Batch</a:t>
            </a:r>
          </a:p>
        </p:txBody>
      </p:sp>
      <p:sp>
        <p:nvSpPr>
          <p:cNvPr id="32" name="Rounded Rectangle 58"/>
          <p:cNvSpPr/>
          <p:nvPr/>
        </p:nvSpPr>
        <p:spPr>
          <a:xfrm>
            <a:off x="6336538" y="5021453"/>
            <a:ext cx="1279525" cy="430213"/>
          </a:xfrm>
          <a:prstGeom prst="roundRect">
            <a:avLst/>
          </a:prstGeom>
          <a:solidFill>
            <a:srgbClr val="FF6600"/>
          </a:solidFill>
        </p:spPr>
        <p:style>
          <a:lnRef idx="1">
            <a:schemeClr val="accent1"/>
          </a:lnRef>
          <a:fillRef idx="3">
            <a:schemeClr val="accent1"/>
          </a:fillRef>
          <a:effectRef idx="2">
            <a:schemeClr val="accent1"/>
          </a:effectRef>
          <a:fontRef idx="minor">
            <a:schemeClr val="lt1"/>
          </a:fontRef>
        </p:style>
        <p:txBody>
          <a:bodyPr anchor="ctr"/>
          <a:lstStyle/>
          <a:p>
            <a:pPr algn="ctr" eaLnBrk="0" fontAlgn="auto" hangingPunct="0">
              <a:spcBef>
                <a:spcPts val="0"/>
              </a:spcBef>
              <a:spcAft>
                <a:spcPts val="0"/>
              </a:spcAft>
              <a:defRPr/>
            </a:pPr>
            <a:r>
              <a:rPr lang="en-US" sz="1200">
                <a:solidFill>
                  <a:srgbClr val="FFFFFF"/>
                </a:solidFill>
                <a:ea typeface="ＭＳ Ｐゴシック" pitchFamily="34" charset="-128"/>
                <a:cs typeface="Arial" charset="0"/>
              </a:rPr>
              <a:t>Transactions</a:t>
            </a:r>
          </a:p>
        </p:txBody>
      </p:sp>
      <p:grpSp>
        <p:nvGrpSpPr>
          <p:cNvPr id="33" name="Group 31"/>
          <p:cNvGrpSpPr>
            <a:grpSpLocks/>
          </p:cNvGrpSpPr>
          <p:nvPr/>
        </p:nvGrpSpPr>
        <p:grpSpPr bwMode="auto">
          <a:xfrm>
            <a:off x="4744276" y="4110228"/>
            <a:ext cx="949325" cy="906463"/>
            <a:chOff x="3561" y="2396"/>
            <a:chExt cx="598" cy="571"/>
          </a:xfrm>
        </p:grpSpPr>
        <p:pic>
          <p:nvPicPr>
            <p:cNvPr id="34" name="Picture 26" descr="center"/>
            <p:cNvPicPr>
              <a:picLocks noChangeAspect="1" noChangeArrowheads="1"/>
            </p:cNvPicPr>
            <p:nvPr/>
          </p:nvPicPr>
          <p:blipFill>
            <a:blip r:embed="rId13">
              <a:duotone>
                <a:prstClr val="black"/>
                <a:schemeClr val="accent2">
                  <a:tint val="45000"/>
                  <a:satMod val="400000"/>
                </a:schemeClr>
              </a:duotone>
              <a:lum bright="12000"/>
            </a:blip>
            <a:srcRect/>
            <a:stretch>
              <a:fillRect/>
            </a:stretch>
          </p:blipFill>
          <p:spPr bwMode="auto">
            <a:xfrm>
              <a:off x="3566" y="2401"/>
              <a:ext cx="589" cy="563"/>
            </a:xfrm>
            <a:prstGeom prst="rect">
              <a:avLst/>
            </a:prstGeom>
            <a:noFill/>
          </p:spPr>
        </p:pic>
        <p:sp>
          <p:nvSpPr>
            <p:cNvPr id="35" name="Text Box 26"/>
            <p:cNvSpPr txBox="1">
              <a:spLocks noChangeArrowheads="1"/>
            </p:cNvSpPr>
            <p:nvPr/>
          </p:nvSpPr>
          <p:spPr bwMode="auto">
            <a:xfrm>
              <a:off x="3585" y="2498"/>
              <a:ext cx="515" cy="288"/>
            </a:xfrm>
            <a:prstGeom prst="rect">
              <a:avLst/>
            </a:prstGeom>
            <a:noFill/>
            <a:ln w="9525">
              <a:noFill/>
              <a:miter lim="800000"/>
              <a:headEnd/>
              <a:tailEnd/>
            </a:ln>
          </p:spPr>
          <p:txBody>
            <a:bodyPr lIns="91430" tIns="45715" rIns="91430" bIns="45715">
              <a:spAutoFit/>
            </a:bodyPr>
            <a:lstStyle/>
            <a:p>
              <a:pPr algn="ctr">
                <a:buClr>
                  <a:schemeClr val="accent2"/>
                </a:buClr>
                <a:buFont typeface="Wingdings" pitchFamily="2" charset="2"/>
                <a:buNone/>
              </a:pPr>
              <a:r>
                <a:rPr lang="en-US" sz="1200" b="1">
                  <a:latin typeface="Calibri" pitchFamily="34" charset="0"/>
                </a:rPr>
                <a:t>z/OS Connect</a:t>
              </a:r>
            </a:p>
          </p:txBody>
        </p:sp>
      </p:grpSp>
    </p:spTree>
    <p:extLst>
      <p:ext uri="{BB962C8B-B14F-4D97-AF65-F5344CB8AC3E}">
        <p14:creationId xmlns:p14="http://schemas.microsoft.com/office/powerpoint/2010/main" val="63613766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Value of z/OS Connect</a:t>
            </a:r>
          </a:p>
        </p:txBody>
      </p:sp>
      <p:sp>
        <p:nvSpPr>
          <p:cNvPr id="3" name="Content Placeholder 2"/>
          <p:cNvSpPr>
            <a:spLocks noGrp="1"/>
          </p:cNvSpPr>
          <p:nvPr>
            <p:ph sz="half" idx="1"/>
          </p:nvPr>
        </p:nvSpPr>
        <p:spPr>
          <a:xfrm>
            <a:off x="258763" y="3598481"/>
            <a:ext cx="4267200" cy="2278698"/>
          </a:xfrm>
        </p:spPr>
        <p:txBody>
          <a:bodyPr/>
          <a:lstStyle/>
          <a:p>
            <a:r>
              <a:rPr lang="en-US" sz="1800" dirty="0"/>
              <a:t>You </a:t>
            </a:r>
            <a:r>
              <a:rPr lang="en-US" sz="1800" i="1" dirty="0"/>
              <a:t>can</a:t>
            </a:r>
            <a:r>
              <a:rPr lang="en-US" sz="1800" dirty="0"/>
              <a:t> enable Mobile access without z/OS Connect</a:t>
            </a:r>
          </a:p>
          <a:p>
            <a:r>
              <a:rPr lang="en-US" sz="1800" dirty="0"/>
              <a:t>z/OS Connect simplifies and makes the environment more consistent and </a:t>
            </a:r>
            <a:r>
              <a:rPr lang="en-US" sz="1800" dirty="0" smtClean="0"/>
              <a:t>manageable</a:t>
            </a:r>
          </a:p>
          <a:p>
            <a:r>
              <a:rPr lang="en-US" sz="1800" dirty="0"/>
              <a:t>z/OS Connect is </a:t>
            </a:r>
            <a:r>
              <a:rPr lang="en-US" sz="1800" dirty="0" smtClean="0"/>
              <a:t>a </a:t>
            </a:r>
            <a:r>
              <a:rPr lang="en-US" sz="1800" dirty="0"/>
              <a:t>Liberty Profile feature written to run in this environment and provide the interface between mobile and backend z/OS assets</a:t>
            </a:r>
          </a:p>
          <a:p>
            <a:endParaRPr lang="en-US" sz="1800" dirty="0"/>
          </a:p>
          <a:p>
            <a:endParaRPr lang="en-US" dirty="0"/>
          </a:p>
        </p:txBody>
      </p:sp>
      <p:sp>
        <p:nvSpPr>
          <p:cNvPr id="4" name="Content Placeholder 3"/>
          <p:cNvSpPr>
            <a:spLocks noGrp="1"/>
          </p:cNvSpPr>
          <p:nvPr>
            <p:ph sz="half" idx="2"/>
          </p:nvPr>
        </p:nvSpPr>
        <p:spPr/>
        <p:txBody>
          <a:bodyPr/>
          <a:lstStyle/>
          <a:p>
            <a:pPr marL="171450" indent="-171450"/>
            <a:r>
              <a:rPr lang="en-US" sz="1800" dirty="0"/>
              <a:t>Provides a common and consistent entry point for mobile access to one or many backend systems</a:t>
            </a:r>
          </a:p>
          <a:p>
            <a:pPr marL="171450" indent="-171450"/>
            <a:r>
              <a:rPr lang="en-US" sz="1800" dirty="0"/>
              <a:t>Provides simple API Management. </a:t>
            </a:r>
          </a:p>
          <a:p>
            <a:pPr marL="171450" indent="-171450"/>
            <a:r>
              <a:rPr lang="en-US" sz="1800" dirty="0"/>
              <a:t>Determine the transactions you want “discoverable” by mobile developers.</a:t>
            </a:r>
          </a:p>
          <a:p>
            <a:pPr marL="171450" indent="-171450"/>
            <a:r>
              <a:rPr lang="en-US" sz="1800" dirty="0"/>
              <a:t>Provides single point for security and audit ability. </a:t>
            </a:r>
          </a:p>
          <a:p>
            <a:pPr marL="171450" indent="-171450"/>
            <a:r>
              <a:rPr lang="en-US" sz="1800" dirty="0"/>
              <a:t>Simplifies mobile development by providing RESTful and JSON interfaces to z/OS transactions.</a:t>
            </a:r>
          </a:p>
          <a:p>
            <a:pPr marL="171450" indent="-171450"/>
            <a:r>
              <a:rPr lang="en-US" sz="1800" dirty="0"/>
              <a:t>Java</a:t>
            </a:r>
            <a:r>
              <a:rPr lang="en-US" sz="1800" baseline="30000" dirty="0"/>
              <a:t>™</a:t>
            </a:r>
            <a:r>
              <a:rPr lang="en-US" sz="1800" dirty="0"/>
              <a:t>, so it runs on specialty </a:t>
            </a:r>
            <a:r>
              <a:rPr lang="en-US" sz="1800" dirty="0" smtClean="0"/>
              <a:t>engines</a:t>
            </a:r>
          </a:p>
          <a:p>
            <a:pPr marL="171450" indent="-171450"/>
            <a:endParaRPr lang="en-US" sz="1800" dirty="0"/>
          </a:p>
          <a:p>
            <a:endParaRPr lang="en-US" dirty="0"/>
          </a:p>
        </p:txBody>
      </p:sp>
      <p:sp>
        <p:nvSpPr>
          <p:cNvPr id="5" name="Slide Number Placeholder 4"/>
          <p:cNvSpPr>
            <a:spLocks noGrp="1"/>
          </p:cNvSpPr>
          <p:nvPr>
            <p:ph type="sldNum" sz="quarter" idx="10"/>
          </p:nvPr>
        </p:nvSpPr>
        <p:spPr/>
        <p:txBody>
          <a:bodyPr/>
          <a:lstStyle/>
          <a:p>
            <a:pPr>
              <a:defRPr/>
            </a:pPr>
            <a:fld id="{DA898E8C-BA9A-4ABF-BFA4-28EFFE4DF63A}" type="slidenum">
              <a:rPr lang="en-US" altLang="en-US" smtClean="0"/>
              <a:pPr>
                <a:defRPr/>
              </a:pPr>
              <a:t>28</a:t>
            </a:fld>
            <a:endParaRPr lang="en-US" altLang="en-US"/>
          </a:p>
        </p:txBody>
      </p:sp>
      <p:pic>
        <p:nvPicPr>
          <p:cNvPr id="7" name="Picture 4"/>
          <p:cNvPicPr>
            <a:picLocks noChangeAspect="1" noChangeArrowheads="1"/>
          </p:cNvPicPr>
          <p:nvPr/>
        </p:nvPicPr>
        <p:blipFill>
          <a:blip r:embed="rId2"/>
          <a:srcRect/>
          <a:stretch>
            <a:fillRect/>
          </a:stretch>
        </p:blipFill>
        <p:spPr bwMode="auto">
          <a:xfrm>
            <a:off x="365919" y="1236281"/>
            <a:ext cx="3962400" cy="2362200"/>
          </a:xfrm>
          <a:prstGeom prst="rect">
            <a:avLst/>
          </a:prstGeom>
          <a:noFill/>
          <a:ln w="9525">
            <a:noFill/>
            <a:miter lim="800000"/>
            <a:headEnd/>
            <a:tailEnd/>
          </a:ln>
        </p:spPr>
      </p:pic>
    </p:spTree>
    <p:extLst>
      <p:ext uri="{BB962C8B-B14F-4D97-AF65-F5344CB8AC3E}">
        <p14:creationId xmlns:p14="http://schemas.microsoft.com/office/powerpoint/2010/main" val="368040204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5"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2325" y="1417638"/>
            <a:ext cx="4170363" cy="4205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6" name="AutoShape 5"/>
          <p:cNvSpPr>
            <a:spLocks/>
          </p:cNvSpPr>
          <p:nvPr/>
        </p:nvSpPr>
        <p:spPr bwMode="auto">
          <a:xfrm>
            <a:off x="160338" y="587375"/>
            <a:ext cx="8329612" cy="32067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rgbClr val="000000"/>
                </a:solidFill>
                <a:latin typeface="Arial" panose="020B0604020202020204" pitchFamily="34" charset="0"/>
                <a:ea typeface="ＭＳ Ｐゴシック" panose="020B0600070205080204" pitchFamily="34" charset="-128"/>
              </a:defRPr>
            </a:lvl1pPr>
            <a:lvl2pPr marL="742950" indent="-285750" eaLnBrk="0" hangingPunct="0">
              <a:defRPr sz="2400">
                <a:solidFill>
                  <a:srgbClr val="000000"/>
                </a:solidFill>
                <a:latin typeface="Arial" panose="020B0604020202020204" pitchFamily="34" charset="0"/>
                <a:ea typeface="ＭＳ Ｐゴシック" panose="020B0600070205080204" pitchFamily="34" charset="-128"/>
              </a:defRPr>
            </a:lvl2pPr>
            <a:lvl3pPr marL="1143000" indent="-228600" eaLnBrk="0" hangingPunct="0">
              <a:defRPr sz="2400">
                <a:solidFill>
                  <a:srgbClr val="000000"/>
                </a:solidFill>
                <a:latin typeface="Arial" panose="020B0604020202020204" pitchFamily="34" charset="0"/>
                <a:ea typeface="ＭＳ Ｐゴシック" panose="020B0600070205080204" pitchFamily="34" charset="-128"/>
              </a:defRPr>
            </a:lvl3pPr>
            <a:lvl4pPr marL="1600200" indent="-228600" eaLnBrk="0" hangingPunct="0">
              <a:defRPr sz="2400">
                <a:solidFill>
                  <a:srgbClr val="000000"/>
                </a:solidFill>
                <a:latin typeface="Arial" panose="020B0604020202020204" pitchFamily="34" charset="0"/>
                <a:ea typeface="ＭＳ Ｐゴシック" panose="020B0600070205080204" pitchFamily="34" charset="-128"/>
              </a:defRPr>
            </a:lvl4pPr>
            <a:lvl5pPr marL="2057400" indent="-228600" eaLnBrk="0" hangingPunct="0">
              <a:defRPr sz="2400">
                <a:solidFill>
                  <a:srgbClr val="000000"/>
                </a:solidFill>
                <a:latin typeface="Arial" panose="020B0604020202020204" pitchFamily="34" charset="0"/>
                <a:ea typeface="ＭＳ Ｐゴシック" panose="020B0600070205080204" pitchFamily="34" charset="-128"/>
              </a:defRPr>
            </a:lvl5pPr>
            <a:lvl6pPr marL="2514600" indent="-228600" defTabSz="455613"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6pPr>
            <a:lvl7pPr marL="2971800" indent="-228600" defTabSz="455613"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7pPr>
            <a:lvl8pPr marL="3429000" indent="-228600" defTabSz="455613"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8pPr>
            <a:lvl9pPr marL="3886200" indent="-228600" defTabSz="455613"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9pPr>
          </a:lstStyle>
          <a:p>
            <a:pPr eaLnBrk="1" hangingPunct="1">
              <a:lnSpc>
                <a:spcPct val="90000"/>
              </a:lnSpc>
              <a:buClrTx/>
              <a:buSzTx/>
              <a:buFontTx/>
              <a:buNone/>
            </a:pPr>
            <a:r>
              <a:rPr lang="en-US" altLang="en-US" sz="2200" dirty="0" smtClean="0">
                <a:solidFill>
                  <a:srgbClr val="003366"/>
                </a:solidFill>
                <a:sym typeface="HelvNeue Medium for IBM" charset="0"/>
              </a:rPr>
              <a:t>BlueMix</a:t>
            </a:r>
            <a:endParaRPr lang="en-US" altLang="en-US" sz="2200" dirty="0">
              <a:solidFill>
                <a:srgbClr val="003366"/>
              </a:solidFill>
              <a:sym typeface="HelvNeue Light for IBM" charset="0"/>
            </a:endParaRPr>
          </a:p>
        </p:txBody>
      </p:sp>
      <p:sp>
        <p:nvSpPr>
          <p:cNvPr id="88067" name="Rectangle 6"/>
          <p:cNvSpPr>
            <a:spLocks/>
          </p:cNvSpPr>
          <p:nvPr/>
        </p:nvSpPr>
        <p:spPr bwMode="auto">
          <a:xfrm>
            <a:off x="265113" y="963613"/>
            <a:ext cx="85185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eaLnBrk="0" hangingPunct="0">
              <a:defRPr sz="2400">
                <a:solidFill>
                  <a:srgbClr val="000000"/>
                </a:solidFill>
                <a:latin typeface="Arial" panose="020B0604020202020204" pitchFamily="34" charset="0"/>
                <a:ea typeface="ＭＳ Ｐゴシック" panose="020B0600070205080204" pitchFamily="34" charset="-128"/>
              </a:defRPr>
            </a:lvl1pPr>
            <a:lvl2pPr marL="742950" indent="-285750" eaLnBrk="0" hangingPunct="0">
              <a:defRPr sz="2400">
                <a:solidFill>
                  <a:srgbClr val="000000"/>
                </a:solidFill>
                <a:latin typeface="Arial" panose="020B0604020202020204" pitchFamily="34" charset="0"/>
                <a:ea typeface="ＭＳ Ｐゴシック" panose="020B0600070205080204" pitchFamily="34" charset="-128"/>
              </a:defRPr>
            </a:lvl2pPr>
            <a:lvl3pPr marL="1143000" indent="-228600" eaLnBrk="0" hangingPunct="0">
              <a:defRPr sz="2400">
                <a:solidFill>
                  <a:srgbClr val="000000"/>
                </a:solidFill>
                <a:latin typeface="Arial" panose="020B0604020202020204" pitchFamily="34" charset="0"/>
                <a:ea typeface="ＭＳ Ｐゴシック" panose="020B0600070205080204" pitchFamily="34" charset="-128"/>
              </a:defRPr>
            </a:lvl3pPr>
            <a:lvl4pPr marL="1600200" indent="-228600" eaLnBrk="0" hangingPunct="0">
              <a:defRPr sz="2400">
                <a:solidFill>
                  <a:srgbClr val="000000"/>
                </a:solidFill>
                <a:latin typeface="Arial" panose="020B0604020202020204" pitchFamily="34" charset="0"/>
                <a:ea typeface="ＭＳ Ｐゴシック" panose="020B0600070205080204" pitchFamily="34" charset="-128"/>
              </a:defRPr>
            </a:lvl4pPr>
            <a:lvl5pPr marL="2057400" indent="-228600" eaLnBrk="0" hangingPunct="0">
              <a:defRPr sz="2400">
                <a:solidFill>
                  <a:srgbClr val="000000"/>
                </a:solidFill>
                <a:latin typeface="Arial" panose="020B0604020202020204" pitchFamily="34" charset="0"/>
                <a:ea typeface="ＭＳ Ｐゴシック" panose="020B0600070205080204" pitchFamily="34" charset="-128"/>
              </a:defRPr>
            </a:lvl5pPr>
            <a:lvl6pPr marL="2514600" indent="-228600" defTabSz="455613"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6pPr>
            <a:lvl7pPr marL="2971800" indent="-228600" defTabSz="455613"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7pPr>
            <a:lvl8pPr marL="3429000" indent="-228600" defTabSz="455613"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8pPr>
            <a:lvl9pPr marL="3886200" indent="-228600" defTabSz="455613"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9pPr>
          </a:lstStyle>
          <a:p>
            <a:pPr eaLnBrk="1" hangingPunct="1">
              <a:spcBef>
                <a:spcPct val="20000"/>
              </a:spcBef>
              <a:buSzTx/>
              <a:buFont typeface="Wingdings" panose="05000000000000000000" pitchFamily="2" charset="2"/>
              <a:buNone/>
            </a:pPr>
            <a:r>
              <a:rPr lang="en-US" altLang="en-US" sz="1800" i="1" dirty="0">
                <a:sym typeface="HelvNeue Light for IBM" charset="0"/>
              </a:rPr>
              <a:t>A rich set of mobile ready APIs that </a:t>
            </a:r>
            <a:r>
              <a:rPr lang="en-US" altLang="en-US" sz="1800" i="1" dirty="0" smtClean="0">
                <a:sym typeface="HelvNeue Light for IBM" charset="0"/>
              </a:rPr>
              <a:t>your clients </a:t>
            </a:r>
            <a:r>
              <a:rPr lang="en-US" altLang="en-US" sz="1800" i="1" dirty="0">
                <a:sym typeface="HelvNeue Light for IBM" charset="0"/>
              </a:rPr>
              <a:t>can mix and match</a:t>
            </a:r>
            <a:endParaRPr lang="en-US" altLang="en-US" sz="1800" dirty="0">
              <a:sym typeface="HelvNeue Light for IBM" charset="0"/>
            </a:endParaRPr>
          </a:p>
        </p:txBody>
      </p:sp>
      <p:sp>
        <p:nvSpPr>
          <p:cNvPr id="88068" name="AutoShape 8"/>
          <p:cNvSpPr>
            <a:spLocks/>
          </p:cNvSpPr>
          <p:nvPr/>
        </p:nvSpPr>
        <p:spPr bwMode="auto">
          <a:xfrm>
            <a:off x="5486399" y="2481263"/>
            <a:ext cx="2305050" cy="2508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5703" tIns="35703" rIns="35703" bIns="35703" anchor="ctr"/>
          <a:lstStyle>
            <a:lvl1pPr defTabSz="320675" eaLnBrk="0" hangingPunct="0">
              <a:defRPr sz="2400">
                <a:solidFill>
                  <a:srgbClr val="000000"/>
                </a:solidFill>
                <a:latin typeface="Arial" panose="020B0604020202020204" pitchFamily="34" charset="0"/>
                <a:ea typeface="ＭＳ Ｐゴシック" panose="020B0600070205080204" pitchFamily="34" charset="-128"/>
              </a:defRPr>
            </a:lvl1pPr>
            <a:lvl2pPr marL="742950" indent="-285750" defTabSz="320675" eaLnBrk="0" hangingPunct="0">
              <a:defRPr sz="2400">
                <a:solidFill>
                  <a:srgbClr val="000000"/>
                </a:solidFill>
                <a:latin typeface="Arial" panose="020B0604020202020204" pitchFamily="34" charset="0"/>
                <a:ea typeface="ＭＳ Ｐゴシック" panose="020B0600070205080204" pitchFamily="34" charset="-128"/>
              </a:defRPr>
            </a:lvl2pPr>
            <a:lvl3pPr marL="1143000" indent="-228600" defTabSz="320675" eaLnBrk="0" hangingPunct="0">
              <a:defRPr sz="2400">
                <a:solidFill>
                  <a:srgbClr val="000000"/>
                </a:solidFill>
                <a:latin typeface="Arial" panose="020B0604020202020204" pitchFamily="34" charset="0"/>
                <a:ea typeface="ＭＳ Ｐゴシック" panose="020B0600070205080204" pitchFamily="34" charset="-128"/>
              </a:defRPr>
            </a:lvl3pPr>
            <a:lvl4pPr marL="1600200" indent="-228600" defTabSz="320675" eaLnBrk="0" hangingPunct="0">
              <a:defRPr sz="2400">
                <a:solidFill>
                  <a:srgbClr val="000000"/>
                </a:solidFill>
                <a:latin typeface="Arial" panose="020B0604020202020204" pitchFamily="34" charset="0"/>
                <a:ea typeface="ＭＳ Ｐゴシック" panose="020B0600070205080204" pitchFamily="34" charset="-128"/>
              </a:defRPr>
            </a:lvl4pPr>
            <a:lvl5pPr marL="2057400" indent="-228600" defTabSz="320675" eaLnBrk="0" hangingPunct="0">
              <a:defRPr sz="2400">
                <a:solidFill>
                  <a:srgbClr val="000000"/>
                </a:solidFill>
                <a:latin typeface="Arial" panose="020B0604020202020204" pitchFamily="34" charset="0"/>
                <a:ea typeface="ＭＳ Ｐゴシック" panose="020B0600070205080204" pitchFamily="34" charset="-128"/>
              </a:defRPr>
            </a:lvl5pPr>
            <a:lvl6pPr marL="2514600" indent="-228600" defTabSz="320675"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6pPr>
            <a:lvl7pPr marL="2971800" indent="-228600" defTabSz="320675"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7pPr>
            <a:lvl8pPr marL="3429000" indent="-228600" defTabSz="320675"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8pPr>
            <a:lvl9pPr marL="3886200" indent="-228600" defTabSz="320675"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9pPr>
          </a:lstStyle>
          <a:p>
            <a:pPr eaLnBrk="1" hangingPunct="1">
              <a:lnSpc>
                <a:spcPts val="1400"/>
              </a:lnSpc>
              <a:buClrTx/>
              <a:buSzTx/>
              <a:buFontTx/>
              <a:buNone/>
            </a:pPr>
            <a:r>
              <a:rPr lang="en-US" altLang="en-US" sz="1600">
                <a:solidFill>
                  <a:srgbClr val="444444"/>
                </a:solidFill>
                <a:sym typeface="HelvNeue Light for IBM" charset="0"/>
              </a:rPr>
              <a:t>Run Code</a:t>
            </a:r>
            <a:endParaRPr lang="en-US" altLang="en-US" sz="900">
              <a:sym typeface="HelvNeue Light for IBM" charset="0"/>
            </a:endParaRPr>
          </a:p>
        </p:txBody>
      </p:sp>
      <p:sp>
        <p:nvSpPr>
          <p:cNvPr id="88069" name="AutoShape 9"/>
          <p:cNvSpPr>
            <a:spLocks/>
          </p:cNvSpPr>
          <p:nvPr/>
        </p:nvSpPr>
        <p:spPr bwMode="auto">
          <a:xfrm>
            <a:off x="5497512" y="2778125"/>
            <a:ext cx="3065462" cy="47783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5703" tIns="35703" rIns="35703" bIns="35703" anchor="ctr"/>
          <a:lstStyle>
            <a:lvl1pPr defTabSz="409575" eaLnBrk="0" hangingPunct="0">
              <a:defRPr sz="2400">
                <a:solidFill>
                  <a:srgbClr val="000000"/>
                </a:solidFill>
                <a:latin typeface="Arial" panose="020B0604020202020204" pitchFamily="34" charset="0"/>
                <a:ea typeface="ＭＳ Ｐゴシック" panose="020B0600070205080204" pitchFamily="34" charset="-128"/>
              </a:defRPr>
            </a:lvl1pPr>
            <a:lvl2pPr marL="742950" indent="-285750" defTabSz="409575" eaLnBrk="0" hangingPunct="0">
              <a:defRPr sz="2400">
                <a:solidFill>
                  <a:srgbClr val="000000"/>
                </a:solidFill>
                <a:latin typeface="Arial" panose="020B0604020202020204" pitchFamily="34" charset="0"/>
                <a:ea typeface="ＭＳ Ｐゴシック" panose="020B0600070205080204" pitchFamily="34" charset="-128"/>
              </a:defRPr>
            </a:lvl2pPr>
            <a:lvl3pPr marL="1143000" indent="-228600" defTabSz="409575" eaLnBrk="0" hangingPunct="0">
              <a:defRPr sz="2400">
                <a:solidFill>
                  <a:srgbClr val="000000"/>
                </a:solidFill>
                <a:latin typeface="Arial" panose="020B0604020202020204" pitchFamily="34" charset="0"/>
                <a:ea typeface="ＭＳ Ｐゴシック" panose="020B0600070205080204" pitchFamily="34" charset="-128"/>
              </a:defRPr>
            </a:lvl3pPr>
            <a:lvl4pPr marL="1600200" indent="-228600" defTabSz="409575" eaLnBrk="0" hangingPunct="0">
              <a:defRPr sz="2400">
                <a:solidFill>
                  <a:srgbClr val="000000"/>
                </a:solidFill>
                <a:latin typeface="Arial" panose="020B0604020202020204" pitchFamily="34" charset="0"/>
                <a:ea typeface="ＭＳ Ｐゴシック" panose="020B0600070205080204" pitchFamily="34" charset="-128"/>
              </a:defRPr>
            </a:lvl4pPr>
            <a:lvl5pPr marL="2057400" indent="-228600" defTabSz="409575" eaLnBrk="0" hangingPunct="0">
              <a:defRPr sz="2400">
                <a:solidFill>
                  <a:srgbClr val="000000"/>
                </a:solidFill>
                <a:latin typeface="Arial" panose="020B0604020202020204" pitchFamily="34" charset="0"/>
                <a:ea typeface="ＭＳ Ｐゴシック" panose="020B0600070205080204" pitchFamily="34" charset="-128"/>
              </a:defRPr>
            </a:lvl5pPr>
            <a:lvl6pPr marL="2514600" indent="-228600" defTabSz="409575"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6pPr>
            <a:lvl7pPr marL="2971800" indent="-228600" defTabSz="409575"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7pPr>
            <a:lvl8pPr marL="3429000" indent="-228600" defTabSz="409575"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8pPr>
            <a:lvl9pPr marL="3886200" indent="-228600" defTabSz="409575"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9pPr>
          </a:lstStyle>
          <a:p>
            <a:pPr eaLnBrk="1" hangingPunct="1">
              <a:buClrTx/>
              <a:buSzTx/>
              <a:buFontTx/>
              <a:buNone/>
            </a:pPr>
            <a:r>
              <a:rPr lang="en-US" altLang="en-US" sz="1200" b="0" dirty="0">
                <a:solidFill>
                  <a:srgbClr val="737271"/>
                </a:solidFill>
                <a:sym typeface="HelvNeue Light for IBM" charset="0"/>
              </a:rPr>
              <a:t>The developer can chose from multiple language runtimes or bring their own.  Just upload your code and go.</a:t>
            </a:r>
            <a:endParaRPr lang="en-US" altLang="en-US" sz="1000" b="0" dirty="0">
              <a:sym typeface="HelvNeue Light for IBM" charset="0"/>
            </a:endParaRPr>
          </a:p>
        </p:txBody>
      </p:sp>
      <p:sp>
        <p:nvSpPr>
          <p:cNvPr id="88070" name="AutoShape 10"/>
          <p:cNvSpPr>
            <a:spLocks/>
          </p:cNvSpPr>
          <p:nvPr/>
        </p:nvSpPr>
        <p:spPr bwMode="auto">
          <a:xfrm>
            <a:off x="5491162" y="3405188"/>
            <a:ext cx="1328737" cy="2540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5703" tIns="35703" rIns="35703" bIns="35703" anchor="ctr"/>
          <a:lstStyle>
            <a:lvl1pPr defTabSz="320675" eaLnBrk="0" hangingPunct="0">
              <a:defRPr sz="2400">
                <a:solidFill>
                  <a:srgbClr val="000000"/>
                </a:solidFill>
                <a:latin typeface="Arial" panose="020B0604020202020204" pitchFamily="34" charset="0"/>
                <a:ea typeface="ＭＳ Ｐゴシック" panose="020B0600070205080204" pitchFamily="34" charset="-128"/>
              </a:defRPr>
            </a:lvl1pPr>
            <a:lvl2pPr marL="742950" indent="-285750" defTabSz="320675" eaLnBrk="0" hangingPunct="0">
              <a:defRPr sz="2400">
                <a:solidFill>
                  <a:srgbClr val="000000"/>
                </a:solidFill>
                <a:latin typeface="Arial" panose="020B0604020202020204" pitchFamily="34" charset="0"/>
                <a:ea typeface="ＭＳ Ｐゴシック" panose="020B0600070205080204" pitchFamily="34" charset="-128"/>
              </a:defRPr>
            </a:lvl2pPr>
            <a:lvl3pPr marL="1143000" indent="-228600" defTabSz="320675" eaLnBrk="0" hangingPunct="0">
              <a:defRPr sz="2400">
                <a:solidFill>
                  <a:srgbClr val="000000"/>
                </a:solidFill>
                <a:latin typeface="Arial" panose="020B0604020202020204" pitchFamily="34" charset="0"/>
                <a:ea typeface="ＭＳ Ｐゴシック" panose="020B0600070205080204" pitchFamily="34" charset="-128"/>
              </a:defRPr>
            </a:lvl3pPr>
            <a:lvl4pPr marL="1600200" indent="-228600" defTabSz="320675" eaLnBrk="0" hangingPunct="0">
              <a:defRPr sz="2400">
                <a:solidFill>
                  <a:srgbClr val="000000"/>
                </a:solidFill>
                <a:latin typeface="Arial" panose="020B0604020202020204" pitchFamily="34" charset="0"/>
                <a:ea typeface="ＭＳ Ｐゴシック" panose="020B0600070205080204" pitchFamily="34" charset="-128"/>
              </a:defRPr>
            </a:lvl4pPr>
            <a:lvl5pPr marL="2057400" indent="-228600" defTabSz="320675" eaLnBrk="0" hangingPunct="0">
              <a:defRPr sz="2400">
                <a:solidFill>
                  <a:srgbClr val="000000"/>
                </a:solidFill>
                <a:latin typeface="Arial" panose="020B0604020202020204" pitchFamily="34" charset="0"/>
                <a:ea typeface="ＭＳ Ｐゴシック" panose="020B0600070205080204" pitchFamily="34" charset="-128"/>
              </a:defRPr>
            </a:lvl5pPr>
            <a:lvl6pPr marL="2514600" indent="-228600" defTabSz="320675"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6pPr>
            <a:lvl7pPr marL="2971800" indent="-228600" defTabSz="320675"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7pPr>
            <a:lvl8pPr marL="3429000" indent="-228600" defTabSz="320675"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8pPr>
            <a:lvl9pPr marL="3886200" indent="-228600" defTabSz="320675"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9pPr>
          </a:lstStyle>
          <a:p>
            <a:pPr eaLnBrk="1" hangingPunct="1">
              <a:lnSpc>
                <a:spcPts val="1400"/>
              </a:lnSpc>
              <a:buClrTx/>
              <a:buSzTx/>
              <a:buFontTx/>
              <a:buNone/>
            </a:pPr>
            <a:r>
              <a:rPr lang="en-US" altLang="en-US" sz="1600">
                <a:solidFill>
                  <a:srgbClr val="444444"/>
                </a:solidFill>
                <a:sym typeface="HelvNeue Light for IBM" charset="0"/>
              </a:rPr>
              <a:t>Store Data</a:t>
            </a:r>
            <a:endParaRPr lang="en-US" altLang="en-US" sz="900">
              <a:sym typeface="HelvNeue Light for IBM" charset="0"/>
            </a:endParaRPr>
          </a:p>
        </p:txBody>
      </p:sp>
      <p:sp>
        <p:nvSpPr>
          <p:cNvPr id="88071" name="AutoShape 11"/>
          <p:cNvSpPr>
            <a:spLocks/>
          </p:cNvSpPr>
          <p:nvPr/>
        </p:nvSpPr>
        <p:spPr bwMode="auto">
          <a:xfrm>
            <a:off x="5499099" y="3663950"/>
            <a:ext cx="3246438" cy="47625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5703" tIns="35703" rIns="35703" bIns="35703" anchor="ctr"/>
          <a:lstStyle>
            <a:lvl1pPr defTabSz="409575" eaLnBrk="0" hangingPunct="0">
              <a:defRPr sz="2400">
                <a:solidFill>
                  <a:srgbClr val="000000"/>
                </a:solidFill>
                <a:latin typeface="Arial" panose="020B0604020202020204" pitchFamily="34" charset="0"/>
                <a:ea typeface="ＭＳ Ｐゴシック" panose="020B0600070205080204" pitchFamily="34" charset="-128"/>
              </a:defRPr>
            </a:lvl1pPr>
            <a:lvl2pPr marL="742950" indent="-285750" defTabSz="409575" eaLnBrk="0" hangingPunct="0">
              <a:defRPr sz="2400">
                <a:solidFill>
                  <a:srgbClr val="000000"/>
                </a:solidFill>
                <a:latin typeface="Arial" panose="020B0604020202020204" pitchFamily="34" charset="0"/>
                <a:ea typeface="ＭＳ Ｐゴシック" panose="020B0600070205080204" pitchFamily="34" charset="-128"/>
              </a:defRPr>
            </a:lvl2pPr>
            <a:lvl3pPr marL="1143000" indent="-228600" defTabSz="409575" eaLnBrk="0" hangingPunct="0">
              <a:defRPr sz="2400">
                <a:solidFill>
                  <a:srgbClr val="000000"/>
                </a:solidFill>
                <a:latin typeface="Arial" panose="020B0604020202020204" pitchFamily="34" charset="0"/>
                <a:ea typeface="ＭＳ Ｐゴシック" panose="020B0600070205080204" pitchFamily="34" charset="-128"/>
              </a:defRPr>
            </a:lvl3pPr>
            <a:lvl4pPr marL="1600200" indent="-228600" defTabSz="409575" eaLnBrk="0" hangingPunct="0">
              <a:defRPr sz="2400">
                <a:solidFill>
                  <a:srgbClr val="000000"/>
                </a:solidFill>
                <a:latin typeface="Arial" panose="020B0604020202020204" pitchFamily="34" charset="0"/>
                <a:ea typeface="ＭＳ Ｐゴシック" panose="020B0600070205080204" pitchFamily="34" charset="-128"/>
              </a:defRPr>
            </a:lvl4pPr>
            <a:lvl5pPr marL="2057400" indent="-228600" defTabSz="409575" eaLnBrk="0" hangingPunct="0">
              <a:defRPr sz="2400">
                <a:solidFill>
                  <a:srgbClr val="000000"/>
                </a:solidFill>
                <a:latin typeface="Arial" panose="020B0604020202020204" pitchFamily="34" charset="0"/>
                <a:ea typeface="ＭＳ Ｐゴシック" panose="020B0600070205080204" pitchFamily="34" charset="-128"/>
              </a:defRPr>
            </a:lvl5pPr>
            <a:lvl6pPr marL="2514600" indent="-228600" defTabSz="409575"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6pPr>
            <a:lvl7pPr marL="2971800" indent="-228600" defTabSz="409575"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7pPr>
            <a:lvl8pPr marL="3429000" indent="-228600" defTabSz="409575"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8pPr>
            <a:lvl9pPr marL="3886200" indent="-228600" defTabSz="409575"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9pPr>
          </a:lstStyle>
          <a:p>
            <a:pPr eaLnBrk="1" hangingPunct="1">
              <a:buClrTx/>
              <a:buSzTx/>
              <a:buFontTx/>
              <a:buNone/>
            </a:pPr>
            <a:r>
              <a:rPr lang="en-US" altLang="en-US" sz="1200" b="0" dirty="0">
                <a:solidFill>
                  <a:srgbClr val="737271"/>
                </a:solidFill>
                <a:sym typeface="HelvNeue Light for IBM" charset="0"/>
              </a:rPr>
              <a:t>The developer can store data in the cloud as a service easily without needing to administer the databases.</a:t>
            </a:r>
            <a:endParaRPr lang="en-US" altLang="en-US" sz="1000" b="0" dirty="0">
              <a:sym typeface="HelvNeue Light for IBM" charset="0"/>
            </a:endParaRPr>
          </a:p>
        </p:txBody>
      </p:sp>
      <p:sp>
        <p:nvSpPr>
          <p:cNvPr id="88072" name="AutoShape 12"/>
          <p:cNvSpPr>
            <a:spLocks/>
          </p:cNvSpPr>
          <p:nvPr/>
        </p:nvSpPr>
        <p:spPr bwMode="auto">
          <a:xfrm>
            <a:off x="5499099" y="4264025"/>
            <a:ext cx="3035300" cy="28733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5703" tIns="35703" rIns="35703" bIns="35703" anchor="ctr"/>
          <a:lstStyle>
            <a:lvl1pPr defTabSz="320675" eaLnBrk="0" hangingPunct="0">
              <a:defRPr sz="2400">
                <a:solidFill>
                  <a:srgbClr val="000000"/>
                </a:solidFill>
                <a:latin typeface="Arial" panose="020B0604020202020204" pitchFamily="34" charset="0"/>
                <a:ea typeface="ＭＳ Ｐゴシック" panose="020B0600070205080204" pitchFamily="34" charset="-128"/>
              </a:defRPr>
            </a:lvl1pPr>
            <a:lvl2pPr marL="742950" indent="-285750" defTabSz="320675" eaLnBrk="0" hangingPunct="0">
              <a:defRPr sz="2400">
                <a:solidFill>
                  <a:srgbClr val="000000"/>
                </a:solidFill>
                <a:latin typeface="Arial" panose="020B0604020202020204" pitchFamily="34" charset="0"/>
                <a:ea typeface="ＭＳ Ｐゴシック" panose="020B0600070205080204" pitchFamily="34" charset="-128"/>
              </a:defRPr>
            </a:lvl2pPr>
            <a:lvl3pPr marL="1143000" indent="-228600" defTabSz="320675" eaLnBrk="0" hangingPunct="0">
              <a:defRPr sz="2400">
                <a:solidFill>
                  <a:srgbClr val="000000"/>
                </a:solidFill>
                <a:latin typeface="Arial" panose="020B0604020202020204" pitchFamily="34" charset="0"/>
                <a:ea typeface="ＭＳ Ｐゴシック" panose="020B0600070205080204" pitchFamily="34" charset="-128"/>
              </a:defRPr>
            </a:lvl3pPr>
            <a:lvl4pPr marL="1600200" indent="-228600" defTabSz="320675" eaLnBrk="0" hangingPunct="0">
              <a:defRPr sz="2400">
                <a:solidFill>
                  <a:srgbClr val="000000"/>
                </a:solidFill>
                <a:latin typeface="Arial" panose="020B0604020202020204" pitchFamily="34" charset="0"/>
                <a:ea typeface="ＭＳ Ｐゴシック" panose="020B0600070205080204" pitchFamily="34" charset="-128"/>
              </a:defRPr>
            </a:lvl4pPr>
            <a:lvl5pPr marL="2057400" indent="-228600" defTabSz="320675" eaLnBrk="0" hangingPunct="0">
              <a:defRPr sz="2400">
                <a:solidFill>
                  <a:srgbClr val="000000"/>
                </a:solidFill>
                <a:latin typeface="Arial" panose="020B0604020202020204" pitchFamily="34" charset="0"/>
                <a:ea typeface="ＭＳ Ｐゴシック" panose="020B0600070205080204" pitchFamily="34" charset="-128"/>
              </a:defRPr>
            </a:lvl5pPr>
            <a:lvl6pPr marL="2514600" indent="-228600" defTabSz="320675"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6pPr>
            <a:lvl7pPr marL="2971800" indent="-228600" defTabSz="320675"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7pPr>
            <a:lvl8pPr marL="3429000" indent="-228600" defTabSz="320675"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8pPr>
            <a:lvl9pPr marL="3886200" indent="-228600" defTabSz="320675"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9pPr>
          </a:lstStyle>
          <a:p>
            <a:pPr eaLnBrk="1" hangingPunct="1">
              <a:lnSpc>
                <a:spcPts val="1400"/>
              </a:lnSpc>
              <a:buClrTx/>
              <a:buSzTx/>
              <a:buFontTx/>
              <a:buNone/>
            </a:pPr>
            <a:r>
              <a:rPr lang="en-US" altLang="en-US" sz="1600">
                <a:solidFill>
                  <a:srgbClr val="444444"/>
                </a:solidFill>
                <a:sym typeface="HelvNeue Light for IBM" charset="0"/>
              </a:rPr>
              <a:t>Cloud Integration</a:t>
            </a:r>
            <a:endParaRPr lang="en-US" altLang="en-US" sz="900">
              <a:sym typeface="HelvNeue Light for IBM" charset="0"/>
            </a:endParaRPr>
          </a:p>
        </p:txBody>
      </p:sp>
      <p:sp>
        <p:nvSpPr>
          <p:cNvPr id="88073" name="AutoShape 13"/>
          <p:cNvSpPr>
            <a:spLocks/>
          </p:cNvSpPr>
          <p:nvPr/>
        </p:nvSpPr>
        <p:spPr bwMode="auto">
          <a:xfrm>
            <a:off x="5510212" y="4621213"/>
            <a:ext cx="3235325" cy="47625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5703" tIns="35703" rIns="35703" bIns="35703" anchor="ctr"/>
          <a:lstStyle>
            <a:lvl1pPr defTabSz="409575" eaLnBrk="0" hangingPunct="0">
              <a:defRPr sz="2400">
                <a:solidFill>
                  <a:srgbClr val="000000"/>
                </a:solidFill>
                <a:latin typeface="Arial" panose="020B0604020202020204" pitchFamily="34" charset="0"/>
                <a:ea typeface="ＭＳ Ｐゴシック" panose="020B0600070205080204" pitchFamily="34" charset="-128"/>
              </a:defRPr>
            </a:lvl1pPr>
            <a:lvl2pPr marL="742950" indent="-285750" defTabSz="409575" eaLnBrk="0" hangingPunct="0">
              <a:defRPr sz="2400">
                <a:solidFill>
                  <a:srgbClr val="000000"/>
                </a:solidFill>
                <a:latin typeface="Arial" panose="020B0604020202020204" pitchFamily="34" charset="0"/>
                <a:ea typeface="ＭＳ Ｐゴシック" panose="020B0600070205080204" pitchFamily="34" charset="-128"/>
              </a:defRPr>
            </a:lvl2pPr>
            <a:lvl3pPr marL="1143000" indent="-228600" defTabSz="409575" eaLnBrk="0" hangingPunct="0">
              <a:defRPr sz="2400">
                <a:solidFill>
                  <a:srgbClr val="000000"/>
                </a:solidFill>
                <a:latin typeface="Arial" panose="020B0604020202020204" pitchFamily="34" charset="0"/>
                <a:ea typeface="ＭＳ Ｐゴシック" panose="020B0600070205080204" pitchFamily="34" charset="-128"/>
              </a:defRPr>
            </a:lvl3pPr>
            <a:lvl4pPr marL="1600200" indent="-228600" defTabSz="409575" eaLnBrk="0" hangingPunct="0">
              <a:defRPr sz="2400">
                <a:solidFill>
                  <a:srgbClr val="000000"/>
                </a:solidFill>
                <a:latin typeface="Arial" panose="020B0604020202020204" pitchFamily="34" charset="0"/>
                <a:ea typeface="ＭＳ Ｐゴシック" panose="020B0600070205080204" pitchFamily="34" charset="-128"/>
              </a:defRPr>
            </a:lvl4pPr>
            <a:lvl5pPr marL="2057400" indent="-228600" defTabSz="409575" eaLnBrk="0" hangingPunct="0">
              <a:defRPr sz="2400">
                <a:solidFill>
                  <a:srgbClr val="000000"/>
                </a:solidFill>
                <a:latin typeface="Arial" panose="020B0604020202020204" pitchFamily="34" charset="0"/>
                <a:ea typeface="ＭＳ Ｐゴシック" panose="020B0600070205080204" pitchFamily="34" charset="-128"/>
              </a:defRPr>
            </a:lvl5pPr>
            <a:lvl6pPr marL="2514600" indent="-228600" defTabSz="409575"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6pPr>
            <a:lvl7pPr marL="2971800" indent="-228600" defTabSz="409575"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7pPr>
            <a:lvl8pPr marL="3429000" indent="-228600" defTabSz="409575"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8pPr>
            <a:lvl9pPr marL="3886200" indent="-228600" defTabSz="409575"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9pPr>
          </a:lstStyle>
          <a:p>
            <a:pPr eaLnBrk="1" hangingPunct="1">
              <a:buClrTx/>
              <a:buSzTx/>
              <a:buFontTx/>
              <a:buNone/>
            </a:pPr>
            <a:r>
              <a:rPr lang="en-US" altLang="en-US" sz="1200" b="0" dirty="0">
                <a:solidFill>
                  <a:srgbClr val="737271"/>
                </a:solidFill>
                <a:sym typeface="HelvNeue Light for IBM" charset="0"/>
              </a:rPr>
              <a:t>Build hybrid environments.  Connect to on-premises systems of record plus other public and private clouds.  Expose your own APIs to your developers.</a:t>
            </a:r>
            <a:endParaRPr lang="en-US" altLang="en-US" sz="1000" b="0" dirty="0">
              <a:sym typeface="HelvNeue Light for IBM" charset="0"/>
            </a:endParaRPr>
          </a:p>
        </p:txBody>
      </p:sp>
      <p:sp>
        <p:nvSpPr>
          <p:cNvPr id="88074" name="AutoShape 12"/>
          <p:cNvSpPr>
            <a:spLocks/>
          </p:cNvSpPr>
          <p:nvPr/>
        </p:nvSpPr>
        <p:spPr bwMode="auto">
          <a:xfrm>
            <a:off x="5507037" y="5337175"/>
            <a:ext cx="2533650" cy="28733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5703" tIns="35703" rIns="35703" bIns="35703" anchor="ctr"/>
          <a:lstStyle>
            <a:lvl1pPr defTabSz="320675" eaLnBrk="0" hangingPunct="0">
              <a:defRPr sz="2400">
                <a:solidFill>
                  <a:srgbClr val="000000"/>
                </a:solidFill>
                <a:latin typeface="Arial" panose="020B0604020202020204" pitchFamily="34" charset="0"/>
                <a:ea typeface="ＭＳ Ｐゴシック" panose="020B0600070205080204" pitchFamily="34" charset="-128"/>
              </a:defRPr>
            </a:lvl1pPr>
            <a:lvl2pPr marL="742950" indent="-285750" defTabSz="320675" eaLnBrk="0" hangingPunct="0">
              <a:defRPr sz="2400">
                <a:solidFill>
                  <a:srgbClr val="000000"/>
                </a:solidFill>
                <a:latin typeface="Arial" panose="020B0604020202020204" pitchFamily="34" charset="0"/>
                <a:ea typeface="ＭＳ Ｐゴシック" panose="020B0600070205080204" pitchFamily="34" charset="-128"/>
              </a:defRPr>
            </a:lvl2pPr>
            <a:lvl3pPr marL="1143000" indent="-228600" defTabSz="320675" eaLnBrk="0" hangingPunct="0">
              <a:defRPr sz="2400">
                <a:solidFill>
                  <a:srgbClr val="000000"/>
                </a:solidFill>
                <a:latin typeface="Arial" panose="020B0604020202020204" pitchFamily="34" charset="0"/>
                <a:ea typeface="ＭＳ Ｐゴシック" panose="020B0600070205080204" pitchFamily="34" charset="-128"/>
              </a:defRPr>
            </a:lvl3pPr>
            <a:lvl4pPr marL="1600200" indent="-228600" defTabSz="320675" eaLnBrk="0" hangingPunct="0">
              <a:defRPr sz="2400">
                <a:solidFill>
                  <a:srgbClr val="000000"/>
                </a:solidFill>
                <a:latin typeface="Arial" panose="020B0604020202020204" pitchFamily="34" charset="0"/>
                <a:ea typeface="ＭＳ Ｐゴシック" panose="020B0600070205080204" pitchFamily="34" charset="-128"/>
              </a:defRPr>
            </a:lvl4pPr>
            <a:lvl5pPr marL="2057400" indent="-228600" defTabSz="320675" eaLnBrk="0" hangingPunct="0">
              <a:defRPr sz="2400">
                <a:solidFill>
                  <a:srgbClr val="000000"/>
                </a:solidFill>
                <a:latin typeface="Arial" panose="020B0604020202020204" pitchFamily="34" charset="0"/>
                <a:ea typeface="ＭＳ Ｐゴシック" panose="020B0600070205080204" pitchFamily="34" charset="-128"/>
              </a:defRPr>
            </a:lvl5pPr>
            <a:lvl6pPr marL="2514600" indent="-228600" defTabSz="320675"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6pPr>
            <a:lvl7pPr marL="2971800" indent="-228600" defTabSz="320675"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7pPr>
            <a:lvl8pPr marL="3429000" indent="-228600" defTabSz="320675"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8pPr>
            <a:lvl9pPr marL="3886200" indent="-228600" defTabSz="320675"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9pPr>
          </a:lstStyle>
          <a:p>
            <a:pPr eaLnBrk="1" hangingPunct="1">
              <a:lnSpc>
                <a:spcPts val="1400"/>
              </a:lnSpc>
              <a:buClrTx/>
              <a:buSzTx/>
              <a:buFontTx/>
              <a:buNone/>
            </a:pPr>
            <a:r>
              <a:rPr lang="en-US" altLang="en-US" sz="1600">
                <a:solidFill>
                  <a:srgbClr val="444444"/>
                </a:solidFill>
                <a:sym typeface="HelvNeue Light for IBM" charset="0"/>
              </a:rPr>
              <a:t>Built on IBM SoftLayer</a:t>
            </a:r>
            <a:endParaRPr lang="en-US" altLang="en-US" sz="900">
              <a:sym typeface="HelvNeue Light for IBM" charset="0"/>
            </a:endParaRPr>
          </a:p>
        </p:txBody>
      </p:sp>
      <p:sp>
        <p:nvSpPr>
          <p:cNvPr id="88075" name="AutoShape 13"/>
          <p:cNvSpPr>
            <a:spLocks/>
          </p:cNvSpPr>
          <p:nvPr/>
        </p:nvSpPr>
        <p:spPr bwMode="auto">
          <a:xfrm>
            <a:off x="5514974" y="5570538"/>
            <a:ext cx="3048000" cy="47625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5703" tIns="35703" rIns="35703" bIns="35703"/>
          <a:lstStyle>
            <a:lvl1pPr defTabSz="582613" eaLnBrk="0" hangingPunct="0">
              <a:defRPr sz="2400">
                <a:solidFill>
                  <a:srgbClr val="000000"/>
                </a:solidFill>
                <a:latin typeface="Arial" panose="020B0604020202020204" pitchFamily="34" charset="0"/>
                <a:ea typeface="ＭＳ Ｐゴシック" panose="020B0600070205080204" pitchFamily="34" charset="-128"/>
              </a:defRPr>
            </a:lvl1pPr>
            <a:lvl2pPr marL="742950" indent="-285750" defTabSz="582613" eaLnBrk="0" hangingPunct="0">
              <a:defRPr sz="2400">
                <a:solidFill>
                  <a:srgbClr val="000000"/>
                </a:solidFill>
                <a:latin typeface="Arial" panose="020B0604020202020204" pitchFamily="34" charset="0"/>
                <a:ea typeface="ＭＳ Ｐゴシック" panose="020B0600070205080204" pitchFamily="34" charset="-128"/>
              </a:defRPr>
            </a:lvl2pPr>
            <a:lvl3pPr marL="1143000" indent="-228600" defTabSz="582613" eaLnBrk="0" hangingPunct="0">
              <a:defRPr sz="2400">
                <a:solidFill>
                  <a:srgbClr val="000000"/>
                </a:solidFill>
                <a:latin typeface="Arial" panose="020B0604020202020204" pitchFamily="34" charset="0"/>
                <a:ea typeface="ＭＳ Ｐゴシック" panose="020B0600070205080204" pitchFamily="34" charset="-128"/>
              </a:defRPr>
            </a:lvl3pPr>
            <a:lvl4pPr marL="1600200" indent="-228600" defTabSz="582613" eaLnBrk="0" hangingPunct="0">
              <a:defRPr sz="2400">
                <a:solidFill>
                  <a:srgbClr val="000000"/>
                </a:solidFill>
                <a:latin typeface="Arial" panose="020B0604020202020204" pitchFamily="34" charset="0"/>
                <a:ea typeface="ＭＳ Ｐゴシック" panose="020B0600070205080204" pitchFamily="34" charset="-128"/>
              </a:defRPr>
            </a:lvl4pPr>
            <a:lvl5pPr marL="2057400" indent="-228600" defTabSz="582613" eaLnBrk="0" hangingPunct="0">
              <a:defRPr sz="2400">
                <a:solidFill>
                  <a:srgbClr val="000000"/>
                </a:solidFill>
                <a:latin typeface="Arial" panose="020B0604020202020204" pitchFamily="34" charset="0"/>
                <a:ea typeface="ＭＳ Ｐゴシック" panose="020B0600070205080204" pitchFamily="34" charset="-128"/>
              </a:defRPr>
            </a:lvl5pPr>
            <a:lvl6pPr marL="2514600" indent="-228600" defTabSz="582613"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6pPr>
            <a:lvl7pPr marL="2971800" indent="-228600" defTabSz="582613"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7pPr>
            <a:lvl8pPr marL="3429000" indent="-228600" defTabSz="582613"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8pPr>
            <a:lvl9pPr marL="3886200" indent="-228600" defTabSz="582613"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9pPr>
          </a:lstStyle>
          <a:p>
            <a:pPr eaLnBrk="1" hangingPunct="1">
              <a:spcBef>
                <a:spcPct val="20000"/>
              </a:spcBef>
              <a:buSzTx/>
              <a:buFont typeface="Wingdings" panose="05000000000000000000" pitchFamily="2" charset="2"/>
              <a:buNone/>
            </a:pPr>
            <a:r>
              <a:rPr lang="en-US" altLang="en-US" sz="1200" b="0" dirty="0">
                <a:solidFill>
                  <a:srgbClr val="737271"/>
                </a:solidFill>
                <a:sym typeface="HelvNeue Light for IBM" charset="0"/>
              </a:rPr>
              <a:t>Runs on top of IBM’s leading infrastructure as a service.</a:t>
            </a:r>
            <a:endParaRPr lang="en-US" altLang="en-US" sz="1200" b="0" dirty="0">
              <a:sym typeface="HelvNeue Light for IBM" charset="0"/>
            </a:endParaRPr>
          </a:p>
        </p:txBody>
      </p:sp>
      <p:sp>
        <p:nvSpPr>
          <p:cNvPr id="88076" name="AutoShape 8"/>
          <p:cNvSpPr>
            <a:spLocks/>
          </p:cNvSpPr>
          <p:nvPr/>
        </p:nvSpPr>
        <p:spPr bwMode="auto">
          <a:xfrm>
            <a:off x="5486400" y="1557338"/>
            <a:ext cx="3431689" cy="9239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5703" tIns="35703" rIns="35703" bIns="35703" anchor="ctr"/>
          <a:lstStyle>
            <a:lvl1pPr defTabSz="320675" eaLnBrk="0" hangingPunct="0">
              <a:defRPr sz="2400">
                <a:solidFill>
                  <a:srgbClr val="000000"/>
                </a:solidFill>
                <a:latin typeface="Arial" panose="020B0604020202020204" pitchFamily="34" charset="0"/>
                <a:ea typeface="ＭＳ Ｐゴシック" panose="020B0600070205080204" pitchFamily="34" charset="-128"/>
              </a:defRPr>
            </a:lvl1pPr>
            <a:lvl2pPr marL="742950" indent="-285750" defTabSz="320675" eaLnBrk="0" hangingPunct="0">
              <a:defRPr sz="2400">
                <a:solidFill>
                  <a:srgbClr val="000000"/>
                </a:solidFill>
                <a:latin typeface="Arial" panose="020B0604020202020204" pitchFamily="34" charset="0"/>
                <a:ea typeface="ＭＳ Ｐゴシック" panose="020B0600070205080204" pitchFamily="34" charset="-128"/>
              </a:defRPr>
            </a:lvl2pPr>
            <a:lvl3pPr marL="1143000" indent="-228600" defTabSz="320675" eaLnBrk="0" hangingPunct="0">
              <a:defRPr sz="2400">
                <a:solidFill>
                  <a:srgbClr val="000000"/>
                </a:solidFill>
                <a:latin typeface="Arial" panose="020B0604020202020204" pitchFamily="34" charset="0"/>
                <a:ea typeface="ＭＳ Ｐゴシック" panose="020B0600070205080204" pitchFamily="34" charset="-128"/>
              </a:defRPr>
            </a:lvl3pPr>
            <a:lvl4pPr marL="1600200" indent="-228600" defTabSz="320675" eaLnBrk="0" hangingPunct="0">
              <a:defRPr sz="2400">
                <a:solidFill>
                  <a:srgbClr val="000000"/>
                </a:solidFill>
                <a:latin typeface="Arial" panose="020B0604020202020204" pitchFamily="34" charset="0"/>
                <a:ea typeface="ＭＳ Ｐゴシック" panose="020B0600070205080204" pitchFamily="34" charset="-128"/>
              </a:defRPr>
            </a:lvl4pPr>
            <a:lvl5pPr marL="2057400" indent="-228600" defTabSz="320675" eaLnBrk="0" hangingPunct="0">
              <a:defRPr sz="2400">
                <a:solidFill>
                  <a:srgbClr val="000000"/>
                </a:solidFill>
                <a:latin typeface="Arial" panose="020B0604020202020204" pitchFamily="34" charset="0"/>
                <a:ea typeface="ＭＳ Ｐゴシック" panose="020B0600070205080204" pitchFamily="34" charset="-128"/>
              </a:defRPr>
            </a:lvl5pPr>
            <a:lvl6pPr marL="2514600" indent="-228600" defTabSz="320675"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6pPr>
            <a:lvl7pPr marL="2971800" indent="-228600" defTabSz="320675"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7pPr>
            <a:lvl8pPr marL="3429000" indent="-228600" defTabSz="320675"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8pPr>
            <a:lvl9pPr marL="3886200" indent="-228600" defTabSz="320675"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9pPr>
          </a:lstStyle>
          <a:p>
            <a:pPr eaLnBrk="1" hangingPunct="1">
              <a:buClrTx/>
              <a:buSzTx/>
              <a:buFontTx/>
              <a:buNone/>
            </a:pPr>
            <a:r>
              <a:rPr lang="en-US" altLang="en-US" sz="1200" b="0" dirty="0">
                <a:solidFill>
                  <a:srgbClr val="737271"/>
                </a:solidFill>
                <a:sym typeface="HelvNeue Light for IBM" charset="0"/>
              </a:rPr>
              <a:t>A catalog of developer friendly APIs (IBM &amp; third party) with mobile SDKs, that can be composed into new and existing mobile apps. Configure and manage through the BlueMix portal.</a:t>
            </a:r>
          </a:p>
        </p:txBody>
      </p:sp>
      <p:sp>
        <p:nvSpPr>
          <p:cNvPr id="160783" name="AutoShape 15"/>
          <p:cNvSpPr>
            <a:spLocks noChangeArrowheads="1"/>
          </p:cNvSpPr>
          <p:nvPr/>
        </p:nvSpPr>
        <p:spPr bwMode="auto">
          <a:xfrm>
            <a:off x="942181" y="5751562"/>
            <a:ext cx="639762" cy="549275"/>
          </a:xfrm>
          <a:prstGeom prst="hexagon">
            <a:avLst>
              <a:gd name="adj" fmla="val 29118"/>
              <a:gd name="vf" fmla="val 115470"/>
            </a:avLst>
          </a:prstGeom>
          <a:solidFill>
            <a:schemeClr val="hlink"/>
          </a:solidFill>
          <a:ln w="12700">
            <a:solidFill>
              <a:schemeClr val="bg2"/>
            </a:solidFill>
            <a:miter lim="800000"/>
            <a:headEnd/>
            <a:tailEnd/>
          </a:ln>
          <a:effectLst>
            <a:outerShdw blurRad="63500" dist="29783" dir="3885598" algn="ctr" rotWithShape="0">
              <a:schemeClr val="tx2">
                <a:alpha val="50000"/>
              </a:schemeClr>
            </a:outerShdw>
          </a:effectLst>
        </p:spPr>
        <p:txBody>
          <a:bodyPr wrap="none" anchor="ctr"/>
          <a:lstStyle/>
          <a:p>
            <a:pPr algn="ctr">
              <a:buClrTx/>
              <a:buSzTx/>
              <a:buFont typeface="Webdings" charset="0"/>
              <a:buNone/>
              <a:defRPr/>
            </a:pPr>
            <a:r>
              <a:rPr lang="en-US" sz="1000" b="1">
                <a:solidFill>
                  <a:srgbClr val="FFFFFF"/>
                </a:solidFill>
                <a:latin typeface="Arial" charset="0"/>
                <a:ea typeface="MS PGothic" charset="0"/>
                <a:cs typeface="MS PGothic" charset="0"/>
              </a:rPr>
              <a:t>Mobile</a:t>
            </a:r>
          </a:p>
        </p:txBody>
      </p:sp>
      <p:sp>
        <p:nvSpPr>
          <p:cNvPr id="88078" name="AutoShape 8"/>
          <p:cNvSpPr>
            <a:spLocks/>
          </p:cNvSpPr>
          <p:nvPr/>
        </p:nvSpPr>
        <p:spPr bwMode="auto">
          <a:xfrm>
            <a:off x="5486401" y="1417484"/>
            <a:ext cx="3017838" cy="2508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5703" tIns="35703" rIns="35703" bIns="35703" anchor="ctr"/>
          <a:lstStyle>
            <a:lvl1pPr defTabSz="320675" eaLnBrk="0" hangingPunct="0">
              <a:defRPr sz="2400">
                <a:solidFill>
                  <a:srgbClr val="000000"/>
                </a:solidFill>
                <a:latin typeface="Arial" panose="020B0604020202020204" pitchFamily="34" charset="0"/>
                <a:ea typeface="ＭＳ Ｐゴシック" panose="020B0600070205080204" pitchFamily="34" charset="-128"/>
              </a:defRPr>
            </a:lvl1pPr>
            <a:lvl2pPr marL="742950" indent="-285750" defTabSz="320675" eaLnBrk="0" hangingPunct="0">
              <a:defRPr sz="2400">
                <a:solidFill>
                  <a:srgbClr val="000000"/>
                </a:solidFill>
                <a:latin typeface="Arial" panose="020B0604020202020204" pitchFamily="34" charset="0"/>
                <a:ea typeface="ＭＳ Ｐゴシック" panose="020B0600070205080204" pitchFamily="34" charset="-128"/>
              </a:defRPr>
            </a:lvl2pPr>
            <a:lvl3pPr marL="1143000" indent="-228600" defTabSz="320675" eaLnBrk="0" hangingPunct="0">
              <a:defRPr sz="2400">
                <a:solidFill>
                  <a:srgbClr val="000000"/>
                </a:solidFill>
                <a:latin typeface="Arial" panose="020B0604020202020204" pitchFamily="34" charset="0"/>
                <a:ea typeface="ＭＳ Ｐゴシック" panose="020B0600070205080204" pitchFamily="34" charset="-128"/>
              </a:defRPr>
            </a:lvl3pPr>
            <a:lvl4pPr marL="1600200" indent="-228600" defTabSz="320675" eaLnBrk="0" hangingPunct="0">
              <a:defRPr sz="2400">
                <a:solidFill>
                  <a:srgbClr val="000000"/>
                </a:solidFill>
                <a:latin typeface="Arial" panose="020B0604020202020204" pitchFamily="34" charset="0"/>
                <a:ea typeface="ＭＳ Ｐゴシック" panose="020B0600070205080204" pitchFamily="34" charset="-128"/>
              </a:defRPr>
            </a:lvl4pPr>
            <a:lvl5pPr marL="2057400" indent="-228600" defTabSz="320675" eaLnBrk="0" hangingPunct="0">
              <a:defRPr sz="2400">
                <a:solidFill>
                  <a:srgbClr val="000000"/>
                </a:solidFill>
                <a:latin typeface="Arial" panose="020B0604020202020204" pitchFamily="34" charset="0"/>
                <a:ea typeface="ＭＳ Ｐゴシック" panose="020B0600070205080204" pitchFamily="34" charset="-128"/>
              </a:defRPr>
            </a:lvl5pPr>
            <a:lvl6pPr marL="2514600" indent="-228600" defTabSz="320675"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6pPr>
            <a:lvl7pPr marL="2971800" indent="-228600" defTabSz="320675"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7pPr>
            <a:lvl8pPr marL="3429000" indent="-228600" defTabSz="320675"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8pPr>
            <a:lvl9pPr marL="3886200" indent="-228600" defTabSz="320675"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9pPr>
          </a:lstStyle>
          <a:p>
            <a:pPr eaLnBrk="1" hangingPunct="1">
              <a:lnSpc>
                <a:spcPts val="1400"/>
              </a:lnSpc>
              <a:buClrTx/>
              <a:buSzTx/>
              <a:buFontTx/>
              <a:buNone/>
            </a:pPr>
            <a:r>
              <a:rPr lang="en-US" altLang="en-US" sz="1600">
                <a:solidFill>
                  <a:srgbClr val="444444"/>
                </a:solidFill>
                <a:sym typeface="HelvNeue Light for IBM" charset="0"/>
              </a:rPr>
              <a:t>API Catalog</a:t>
            </a:r>
            <a:endParaRPr lang="en-US" altLang="en-US" sz="900">
              <a:sym typeface="HelvNeue Light for IBM" charset="0"/>
            </a:endParaRPr>
          </a:p>
        </p:txBody>
      </p:sp>
      <p:sp>
        <p:nvSpPr>
          <p:cNvPr id="160785" name="AutoShape 17"/>
          <p:cNvSpPr>
            <a:spLocks noChangeArrowheads="1"/>
          </p:cNvSpPr>
          <p:nvPr/>
        </p:nvSpPr>
        <p:spPr bwMode="auto">
          <a:xfrm>
            <a:off x="1593056" y="5751562"/>
            <a:ext cx="639762" cy="549275"/>
          </a:xfrm>
          <a:prstGeom prst="hexagon">
            <a:avLst>
              <a:gd name="adj" fmla="val 29118"/>
              <a:gd name="vf" fmla="val 115470"/>
            </a:avLst>
          </a:prstGeom>
          <a:solidFill>
            <a:schemeClr val="hlink"/>
          </a:solidFill>
          <a:ln w="12700">
            <a:solidFill>
              <a:schemeClr val="bg2"/>
            </a:solidFill>
            <a:miter lim="800000"/>
            <a:headEnd/>
            <a:tailEnd/>
          </a:ln>
          <a:effectLst>
            <a:outerShdw blurRad="63500" dist="29783" dir="3885598" algn="ctr" rotWithShape="0">
              <a:schemeClr val="tx2">
                <a:alpha val="50000"/>
              </a:schemeClr>
            </a:outerShdw>
          </a:effectLst>
        </p:spPr>
        <p:txBody>
          <a:bodyPr wrap="none" anchor="ctr"/>
          <a:lstStyle/>
          <a:p>
            <a:pPr algn="ctr">
              <a:buClrTx/>
              <a:buSzTx/>
              <a:buFont typeface="Webdings" charset="0"/>
              <a:buNone/>
              <a:defRPr/>
            </a:pPr>
            <a:r>
              <a:rPr lang="en-US" sz="1000" b="1">
                <a:solidFill>
                  <a:srgbClr val="FFFFFF"/>
                </a:solidFill>
                <a:latin typeface="Arial" charset="0"/>
                <a:ea typeface="MS PGothic" charset="0"/>
                <a:cs typeface="MS PGothic" charset="0"/>
              </a:rPr>
              <a:t>Web</a:t>
            </a:r>
          </a:p>
        </p:txBody>
      </p:sp>
      <p:sp>
        <p:nvSpPr>
          <p:cNvPr id="160786" name="AutoShape 18"/>
          <p:cNvSpPr>
            <a:spLocks noChangeArrowheads="1"/>
          </p:cNvSpPr>
          <p:nvPr/>
        </p:nvSpPr>
        <p:spPr bwMode="auto">
          <a:xfrm>
            <a:off x="2897981" y="5751562"/>
            <a:ext cx="639762" cy="549275"/>
          </a:xfrm>
          <a:prstGeom prst="hexagon">
            <a:avLst>
              <a:gd name="adj" fmla="val 29118"/>
              <a:gd name="vf" fmla="val 115470"/>
            </a:avLst>
          </a:prstGeom>
          <a:solidFill>
            <a:schemeClr val="hlink"/>
          </a:solidFill>
          <a:ln w="12700">
            <a:solidFill>
              <a:schemeClr val="bg2"/>
            </a:solidFill>
            <a:miter lim="800000"/>
            <a:headEnd/>
            <a:tailEnd/>
          </a:ln>
          <a:effectLst>
            <a:outerShdw blurRad="63500" dist="29783" dir="3885598" algn="ctr" rotWithShape="0">
              <a:schemeClr val="tx2">
                <a:alpha val="50000"/>
              </a:schemeClr>
            </a:outerShdw>
          </a:effectLst>
        </p:spPr>
        <p:txBody>
          <a:bodyPr wrap="none" anchor="ctr"/>
          <a:lstStyle/>
          <a:p>
            <a:pPr algn="ctr">
              <a:buClrTx/>
              <a:buSzTx/>
              <a:buFont typeface="Webdings" charset="0"/>
              <a:buNone/>
              <a:defRPr/>
            </a:pPr>
            <a:r>
              <a:rPr lang="en-US" sz="1000" b="1" dirty="0">
                <a:solidFill>
                  <a:srgbClr val="FFFFFF"/>
                </a:solidFill>
                <a:latin typeface="Arial" charset="0"/>
                <a:ea typeface="MS PGothic" charset="0"/>
                <a:cs typeface="MS PGothic" charset="0"/>
              </a:rPr>
              <a:t>Data</a:t>
            </a:r>
          </a:p>
        </p:txBody>
      </p:sp>
      <p:sp>
        <p:nvSpPr>
          <p:cNvPr id="160787" name="AutoShape 19"/>
          <p:cNvSpPr>
            <a:spLocks noChangeArrowheads="1"/>
          </p:cNvSpPr>
          <p:nvPr/>
        </p:nvSpPr>
        <p:spPr bwMode="auto">
          <a:xfrm>
            <a:off x="3564731" y="5756325"/>
            <a:ext cx="639762" cy="549275"/>
          </a:xfrm>
          <a:prstGeom prst="hexagon">
            <a:avLst>
              <a:gd name="adj" fmla="val 29118"/>
              <a:gd name="vf" fmla="val 115470"/>
            </a:avLst>
          </a:prstGeom>
          <a:solidFill>
            <a:schemeClr val="hlink"/>
          </a:solidFill>
          <a:ln w="12700">
            <a:solidFill>
              <a:schemeClr val="bg2"/>
            </a:solidFill>
            <a:miter lim="800000"/>
            <a:headEnd/>
            <a:tailEnd/>
          </a:ln>
          <a:effectLst>
            <a:outerShdw blurRad="63500" dist="29783" dir="3885598" algn="ctr" rotWithShape="0">
              <a:schemeClr val="tx2">
                <a:alpha val="50000"/>
              </a:schemeClr>
            </a:outerShdw>
          </a:effectLst>
        </p:spPr>
        <p:txBody>
          <a:bodyPr wrap="none" anchor="ctr"/>
          <a:lstStyle/>
          <a:p>
            <a:pPr algn="ctr">
              <a:buClrTx/>
              <a:buSzTx/>
              <a:buFont typeface="Webdings" charset="0"/>
              <a:buNone/>
              <a:defRPr/>
            </a:pPr>
            <a:r>
              <a:rPr lang="en-US" sz="800" b="1">
                <a:solidFill>
                  <a:srgbClr val="FFFFFF"/>
                </a:solidFill>
                <a:latin typeface="Arial" charset="0"/>
                <a:ea typeface="MS PGothic" charset="0"/>
                <a:cs typeface="MS PGothic" charset="0"/>
              </a:rPr>
              <a:t>Big Data &amp;</a:t>
            </a:r>
            <a:br>
              <a:rPr lang="en-US" sz="800" b="1">
                <a:solidFill>
                  <a:srgbClr val="FFFFFF"/>
                </a:solidFill>
                <a:latin typeface="Arial" charset="0"/>
                <a:ea typeface="MS PGothic" charset="0"/>
                <a:cs typeface="MS PGothic" charset="0"/>
              </a:rPr>
            </a:br>
            <a:r>
              <a:rPr lang="en-US" sz="800" b="1">
                <a:solidFill>
                  <a:srgbClr val="FFFFFF"/>
                </a:solidFill>
                <a:latin typeface="Arial" charset="0"/>
                <a:ea typeface="MS PGothic" charset="0"/>
                <a:cs typeface="MS PGothic" charset="0"/>
              </a:rPr>
              <a:t>Analytics</a:t>
            </a:r>
          </a:p>
        </p:txBody>
      </p:sp>
      <p:sp>
        <p:nvSpPr>
          <p:cNvPr id="160788" name="AutoShape 20"/>
          <p:cNvSpPr>
            <a:spLocks noChangeArrowheads="1"/>
          </p:cNvSpPr>
          <p:nvPr/>
        </p:nvSpPr>
        <p:spPr bwMode="auto">
          <a:xfrm>
            <a:off x="2247106" y="5751562"/>
            <a:ext cx="639762" cy="549275"/>
          </a:xfrm>
          <a:prstGeom prst="hexagon">
            <a:avLst>
              <a:gd name="adj" fmla="val 29118"/>
              <a:gd name="vf" fmla="val 115470"/>
            </a:avLst>
          </a:prstGeom>
          <a:solidFill>
            <a:schemeClr val="hlink"/>
          </a:solidFill>
          <a:ln w="12700">
            <a:solidFill>
              <a:schemeClr val="bg2"/>
            </a:solidFill>
            <a:miter lim="800000"/>
            <a:headEnd/>
            <a:tailEnd/>
          </a:ln>
          <a:effectLst>
            <a:outerShdw blurRad="63500" dist="29783" dir="3885598" algn="ctr" rotWithShape="0">
              <a:schemeClr val="tx2">
                <a:alpha val="50000"/>
              </a:schemeClr>
            </a:outerShdw>
          </a:effectLst>
        </p:spPr>
        <p:txBody>
          <a:bodyPr wrap="none" anchor="ctr"/>
          <a:lstStyle/>
          <a:p>
            <a:pPr algn="ctr">
              <a:buClrTx/>
              <a:buSzTx/>
              <a:buFont typeface="Webdings" charset="0"/>
              <a:buNone/>
              <a:defRPr/>
            </a:pPr>
            <a:r>
              <a:rPr lang="en-US" sz="1000" b="1">
                <a:solidFill>
                  <a:srgbClr val="FFFFFF"/>
                </a:solidFill>
                <a:latin typeface="Arial" charset="0"/>
                <a:ea typeface="MS PGothic" charset="0"/>
                <a:cs typeface="MS PGothic" charset="0"/>
              </a:rPr>
              <a:t>Inte-</a:t>
            </a:r>
          </a:p>
          <a:p>
            <a:pPr algn="ctr">
              <a:buClrTx/>
              <a:buSzTx/>
              <a:buFont typeface="Webdings" charset="0"/>
              <a:buNone/>
              <a:defRPr/>
            </a:pPr>
            <a:r>
              <a:rPr lang="en-US" sz="1000" b="1">
                <a:solidFill>
                  <a:srgbClr val="FFFFFF"/>
                </a:solidFill>
                <a:latin typeface="Arial" charset="0"/>
                <a:ea typeface="MS PGothic" charset="0"/>
                <a:cs typeface="MS PGothic" charset="0"/>
              </a:rPr>
              <a:t>gration</a:t>
            </a:r>
          </a:p>
        </p:txBody>
      </p:sp>
      <p:sp>
        <p:nvSpPr>
          <p:cNvPr id="160789" name="AutoShape 21"/>
          <p:cNvSpPr>
            <a:spLocks noChangeArrowheads="1"/>
          </p:cNvSpPr>
          <p:nvPr/>
        </p:nvSpPr>
        <p:spPr bwMode="auto">
          <a:xfrm>
            <a:off x="4248943" y="5751562"/>
            <a:ext cx="639763" cy="549275"/>
          </a:xfrm>
          <a:prstGeom prst="hexagon">
            <a:avLst>
              <a:gd name="adj" fmla="val 29119"/>
              <a:gd name="vf" fmla="val 115470"/>
            </a:avLst>
          </a:prstGeom>
          <a:solidFill>
            <a:schemeClr val="hlink"/>
          </a:solidFill>
          <a:ln w="12700">
            <a:solidFill>
              <a:schemeClr val="bg2"/>
            </a:solidFill>
            <a:miter lim="800000"/>
            <a:headEnd/>
            <a:tailEnd/>
          </a:ln>
          <a:effectLst>
            <a:outerShdw blurRad="63500" dist="29783" dir="3885598" algn="ctr" rotWithShape="0">
              <a:schemeClr val="tx2">
                <a:alpha val="50000"/>
              </a:schemeClr>
            </a:outerShdw>
          </a:effectLst>
        </p:spPr>
        <p:txBody>
          <a:bodyPr wrap="none" anchor="ctr"/>
          <a:lstStyle>
            <a:lvl1pPr eaLnBrk="0" hangingPunct="0">
              <a:defRPr sz="2400">
                <a:solidFill>
                  <a:srgbClr val="000000"/>
                </a:solidFill>
                <a:latin typeface="Arial" panose="020B0604020202020204" pitchFamily="34" charset="0"/>
                <a:ea typeface="ＭＳ Ｐゴシック" panose="020B0600070205080204" pitchFamily="34" charset="-128"/>
              </a:defRPr>
            </a:lvl1pPr>
            <a:lvl2pPr marL="742950" indent="-285750" eaLnBrk="0" hangingPunct="0">
              <a:defRPr sz="2400">
                <a:solidFill>
                  <a:srgbClr val="000000"/>
                </a:solidFill>
                <a:latin typeface="Arial" panose="020B0604020202020204" pitchFamily="34" charset="0"/>
                <a:ea typeface="ＭＳ Ｐゴシック" panose="020B0600070205080204" pitchFamily="34" charset="-128"/>
              </a:defRPr>
            </a:lvl2pPr>
            <a:lvl3pPr marL="1143000" indent="-228600" eaLnBrk="0" hangingPunct="0">
              <a:defRPr sz="2400">
                <a:solidFill>
                  <a:srgbClr val="000000"/>
                </a:solidFill>
                <a:latin typeface="Arial" panose="020B0604020202020204" pitchFamily="34" charset="0"/>
                <a:ea typeface="ＭＳ Ｐゴシック" panose="020B0600070205080204" pitchFamily="34" charset="-128"/>
              </a:defRPr>
            </a:lvl3pPr>
            <a:lvl4pPr marL="1600200" indent="-228600" eaLnBrk="0" hangingPunct="0">
              <a:defRPr sz="2400">
                <a:solidFill>
                  <a:srgbClr val="000000"/>
                </a:solidFill>
                <a:latin typeface="Arial" panose="020B0604020202020204" pitchFamily="34" charset="0"/>
                <a:ea typeface="ＭＳ Ｐゴシック" panose="020B0600070205080204" pitchFamily="34" charset="-128"/>
              </a:defRPr>
            </a:lvl4pPr>
            <a:lvl5pPr marL="2057400" indent="-228600" eaLnBrk="0" hangingPunct="0">
              <a:defRPr sz="2400">
                <a:solidFill>
                  <a:srgbClr val="000000"/>
                </a:solidFill>
                <a:latin typeface="Arial" panose="020B0604020202020204" pitchFamily="34" charset="0"/>
                <a:ea typeface="ＭＳ Ｐゴシック" panose="020B0600070205080204" pitchFamily="34" charset="-128"/>
              </a:defRPr>
            </a:lvl5pPr>
            <a:lvl6pPr marL="2514600" indent="-228600" defTabSz="455613"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6pPr>
            <a:lvl7pPr marL="2971800" indent="-228600" defTabSz="455613"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7pPr>
            <a:lvl8pPr marL="3429000" indent="-228600" defTabSz="455613"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8pPr>
            <a:lvl9pPr marL="3886200" indent="-228600" defTabSz="455613"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9pPr>
          </a:lstStyle>
          <a:p>
            <a:pPr algn="ctr" eaLnBrk="1" hangingPunct="1">
              <a:buClrTx/>
              <a:buSzTx/>
              <a:buFont typeface="Webdings" panose="05030102010509060703" pitchFamily="18" charset="2"/>
              <a:buNone/>
            </a:pPr>
            <a:r>
              <a:rPr lang="en-US" altLang="en-US" sz="1000" b="1">
                <a:solidFill>
                  <a:srgbClr val="FFFFFF"/>
                </a:solidFill>
              </a:rPr>
              <a:t>…and</a:t>
            </a:r>
          </a:p>
          <a:p>
            <a:pPr algn="ctr" eaLnBrk="1" hangingPunct="1">
              <a:buClrTx/>
              <a:buSzTx/>
              <a:buFont typeface="Webdings" panose="05030102010509060703" pitchFamily="18" charset="2"/>
              <a:buNone/>
            </a:pPr>
            <a:r>
              <a:rPr lang="en-US" altLang="en-US" sz="1000" b="1">
                <a:solidFill>
                  <a:srgbClr val="FFFFFF"/>
                </a:solidFill>
              </a:rPr>
              <a:t>more</a:t>
            </a:r>
          </a:p>
        </p:txBody>
      </p:sp>
      <p:sp>
        <p:nvSpPr>
          <p:cNvPr id="88084" name="Text Box 22"/>
          <p:cNvSpPr txBox="1">
            <a:spLocks noChangeArrowheads="1"/>
          </p:cNvSpPr>
          <p:nvPr/>
        </p:nvSpPr>
        <p:spPr bwMode="auto">
          <a:xfrm>
            <a:off x="2127989" y="6434237"/>
            <a:ext cx="155903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rgbClr val="000000"/>
                </a:solidFill>
                <a:latin typeface="Arial" panose="020B0604020202020204" pitchFamily="34" charset="0"/>
                <a:ea typeface="ＭＳ Ｐゴシック" panose="020B0600070205080204" pitchFamily="34" charset="-128"/>
              </a:defRPr>
            </a:lvl1pPr>
            <a:lvl2pPr marL="742950" indent="-285750" eaLnBrk="0" hangingPunct="0">
              <a:defRPr sz="2400">
                <a:solidFill>
                  <a:srgbClr val="000000"/>
                </a:solidFill>
                <a:latin typeface="Arial" panose="020B0604020202020204" pitchFamily="34" charset="0"/>
                <a:ea typeface="ＭＳ Ｐゴシック" panose="020B0600070205080204" pitchFamily="34" charset="-128"/>
              </a:defRPr>
            </a:lvl2pPr>
            <a:lvl3pPr marL="1143000" indent="-228600" eaLnBrk="0" hangingPunct="0">
              <a:defRPr sz="2400">
                <a:solidFill>
                  <a:srgbClr val="000000"/>
                </a:solidFill>
                <a:latin typeface="Arial" panose="020B0604020202020204" pitchFamily="34" charset="0"/>
                <a:ea typeface="ＭＳ Ｐゴシック" panose="020B0600070205080204" pitchFamily="34" charset="-128"/>
              </a:defRPr>
            </a:lvl3pPr>
            <a:lvl4pPr marL="1600200" indent="-228600" eaLnBrk="0" hangingPunct="0">
              <a:defRPr sz="2400">
                <a:solidFill>
                  <a:srgbClr val="000000"/>
                </a:solidFill>
                <a:latin typeface="Arial" panose="020B0604020202020204" pitchFamily="34" charset="0"/>
                <a:ea typeface="ＭＳ Ｐゴシック" panose="020B0600070205080204" pitchFamily="34" charset="-128"/>
              </a:defRPr>
            </a:lvl4pPr>
            <a:lvl5pPr marL="2057400" indent="-228600" eaLnBrk="0" hangingPunct="0">
              <a:defRPr sz="2400">
                <a:solidFill>
                  <a:srgbClr val="000000"/>
                </a:solidFill>
                <a:latin typeface="Arial" panose="020B0604020202020204" pitchFamily="34" charset="0"/>
                <a:ea typeface="ＭＳ Ｐゴシック" panose="020B0600070205080204" pitchFamily="34" charset="-128"/>
              </a:defRPr>
            </a:lvl5pPr>
            <a:lvl6pPr marL="2514600" indent="-228600" defTabSz="455613"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6pPr>
            <a:lvl7pPr marL="2971800" indent="-228600" defTabSz="455613"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7pPr>
            <a:lvl8pPr marL="3429000" indent="-228600" defTabSz="455613"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8pPr>
            <a:lvl9pPr marL="3886200" indent="-228600" defTabSz="455613"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9pPr>
          </a:lstStyle>
          <a:p>
            <a:pPr algn="r" eaLnBrk="1" hangingPunct="1">
              <a:buClrTx/>
              <a:buSzTx/>
              <a:buFont typeface="Webdings" panose="05030102010509060703" pitchFamily="18" charset="2"/>
              <a:buNone/>
            </a:pPr>
            <a:r>
              <a:rPr lang="en-US" altLang="en-US" sz="1400" dirty="0" smtClean="0"/>
              <a:t>API Categories</a:t>
            </a:r>
            <a:endParaRPr lang="en-US" altLang="en-US" sz="1400" dirty="0"/>
          </a:p>
        </p:txBody>
      </p:sp>
    </p:spTree>
    <p:extLst>
      <p:ext uri="{BB962C8B-B14F-4D97-AF65-F5344CB8AC3E}">
        <p14:creationId xmlns:p14="http://schemas.microsoft.com/office/powerpoint/2010/main" val="113674210"/>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1"/>
          <p:cNvSpPr>
            <a:spLocks noGrp="1"/>
          </p:cNvSpPr>
          <p:nvPr>
            <p:ph type="sldNum" sz="quarter" idx="10"/>
          </p:nvPr>
        </p:nvSpPr>
        <p:spPr/>
        <p:txBody>
          <a:bodyPr/>
          <a:lstStyle/>
          <a:p>
            <a:fld id="{EB1D37B1-91B1-4D83-8A86-E8A512422658}" type="slidenum">
              <a:rPr lang="en-US" altLang="en-US"/>
              <a:pPr/>
              <a:t>3</a:t>
            </a:fld>
            <a:endParaRPr lang="en-US" altLang="en-US"/>
          </a:p>
        </p:txBody>
      </p:sp>
      <p:sp>
        <p:nvSpPr>
          <p:cNvPr id="680962" name="Rectangle 2"/>
          <p:cNvSpPr>
            <a:spLocks noGrp="1" noChangeArrowheads="1"/>
          </p:cNvSpPr>
          <p:nvPr>
            <p:ph type="title" idx="4294967295"/>
          </p:nvPr>
        </p:nvSpPr>
        <p:spPr>
          <a:xfrm>
            <a:off x="182563" y="593725"/>
            <a:ext cx="8961437" cy="48577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0"/>
          <a:lstStyle/>
          <a:p>
            <a:r>
              <a:rPr lang="en-US" altLang="en-US" sz="2400" dirty="0"/>
              <a:t>Mobile </a:t>
            </a:r>
            <a:r>
              <a:rPr lang="en-US" altLang="en-US" sz="2400" dirty="0" smtClean="0"/>
              <a:t>internet </a:t>
            </a:r>
            <a:r>
              <a:rPr lang="en-US" altLang="en-US" sz="2400" dirty="0"/>
              <a:t>users will surpass PC internet users by 2015</a:t>
            </a:r>
          </a:p>
        </p:txBody>
      </p:sp>
      <p:sp>
        <p:nvSpPr>
          <p:cNvPr id="680963" name="Rectangle 51"/>
          <p:cNvSpPr>
            <a:spLocks noChangeArrowheads="1"/>
          </p:cNvSpPr>
          <p:nvPr/>
        </p:nvSpPr>
        <p:spPr bwMode="auto">
          <a:xfrm>
            <a:off x="246063" y="3743325"/>
            <a:ext cx="87503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a:lstStyle>
            <a:lvl1pPr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1pPr>
            <a:lvl2pPr marL="742950" indent="-28575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2pPr>
            <a:lvl3pPr marL="11430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3pPr>
            <a:lvl4pPr marL="16002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4pPr>
            <a:lvl5pPr marL="20574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9pPr>
          </a:lstStyle>
          <a:p>
            <a:pPr algn="ctr">
              <a:lnSpc>
                <a:spcPct val="100000"/>
              </a:lnSpc>
            </a:pPr>
            <a:r>
              <a:rPr lang="en-US" altLang="en-US" sz="1800" b="0" dirty="0">
                <a:solidFill>
                  <a:schemeClr val="tx1"/>
                </a:solidFill>
                <a:cs typeface="Arial" panose="020B0604020202020204" pitchFamily="34" charset="0"/>
              </a:rPr>
              <a:t>The number of people accessing the Internet from smartphones, tablets and other mobile devices will surpass the number of users connecting from a home or office computer by 2015, according to a September 2013 study by market analyst firm IDC.</a:t>
            </a:r>
            <a:endParaRPr lang="en-US" altLang="en-US" sz="1800" b="0" dirty="0">
              <a:solidFill>
                <a:srgbClr val="FF0000"/>
              </a:solidFill>
              <a:cs typeface="Arial" panose="020B0604020202020204" pitchFamily="34" charset="0"/>
            </a:endParaRPr>
          </a:p>
        </p:txBody>
      </p:sp>
      <p:sp>
        <p:nvSpPr>
          <p:cNvPr id="73780" name="Rectangle 52"/>
          <p:cNvSpPr>
            <a:spLocks noChangeArrowheads="1"/>
          </p:cNvSpPr>
          <p:nvPr/>
        </p:nvSpPr>
        <p:spPr bwMode="auto">
          <a:xfrm>
            <a:off x="936625" y="5011738"/>
            <a:ext cx="7164388" cy="64135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lvl1pPr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1pPr>
            <a:lvl2pPr marL="742950" indent="-28575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2pPr>
            <a:lvl3pPr marL="11430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3pPr>
            <a:lvl4pPr marL="16002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4pPr>
            <a:lvl5pPr marL="2057400" indent="-228600" eaLnBrk="0" hangingPunct="0">
              <a:lnSpc>
                <a:spcPct val="90000"/>
              </a:lnSpc>
              <a:defRPr sz="2200">
                <a:solidFill>
                  <a:schemeClr val="hlink"/>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9pPr>
          </a:lstStyle>
          <a:p>
            <a:pPr algn="ctr" eaLnBrk="1" hangingPunct="1">
              <a:lnSpc>
                <a:spcPct val="100000"/>
              </a:lnSpc>
            </a:pPr>
            <a:r>
              <a:rPr lang="en-US" altLang="en-US" sz="3600" dirty="0">
                <a:solidFill>
                  <a:srgbClr val="336699"/>
                </a:solidFill>
                <a:cs typeface="Arial" panose="020B0604020202020204" pitchFamily="34" charset="0"/>
              </a:rPr>
              <a:t>PC is the new </a:t>
            </a:r>
            <a:r>
              <a:rPr lang="en-US" altLang="en-US" sz="3600" dirty="0" smtClean="0">
                <a:solidFill>
                  <a:srgbClr val="336699"/>
                </a:solidFill>
                <a:cs typeface="Arial" panose="020B0604020202020204" pitchFamily="34" charset="0"/>
              </a:rPr>
              <a:t>legacy</a:t>
            </a:r>
            <a:r>
              <a:rPr lang="en-US" altLang="en-US" sz="3600" dirty="0">
                <a:solidFill>
                  <a:srgbClr val="336699"/>
                </a:solidFill>
                <a:cs typeface="Arial" panose="020B0604020202020204" pitchFamily="34" charset="0"/>
              </a:rPr>
              <a:t>!</a:t>
            </a:r>
          </a:p>
        </p:txBody>
      </p:sp>
      <p:pic>
        <p:nvPicPr>
          <p:cNvPr id="680965" name="Picture 5" descr="http://assets.nydailynews.com/polopoly_fs/1.1288993!/img/httpImage/image.jpg_gen/derivatives/landscape_635/split-vatican-0314.jpg"/>
          <p:cNvPicPr>
            <a:picLocks noChangeAspect="1" noChangeArrowheads="1"/>
          </p:cNvPicPr>
          <p:nvPr/>
        </p:nvPicPr>
        <p:blipFill>
          <a:blip r:embed="rId3">
            <a:extLst>
              <a:ext uri="{28A0092B-C50C-407E-A947-70E740481C1C}">
                <a14:useLocalDpi xmlns:a14="http://schemas.microsoft.com/office/drawing/2010/main" val="0"/>
              </a:ext>
            </a:extLst>
          </a:blip>
          <a:srcRect l="13176" b="50128"/>
          <a:stretch>
            <a:fillRect/>
          </a:stretch>
        </p:blipFill>
        <p:spPr bwMode="auto">
          <a:xfrm>
            <a:off x="0" y="1612900"/>
            <a:ext cx="4557713" cy="1608138"/>
          </a:xfrm>
          <a:prstGeom prst="rect">
            <a:avLst/>
          </a:prstGeom>
          <a:noFill/>
          <a:extLst>
            <a:ext uri="{909E8E84-426E-40DD-AFC4-6F175D3DCCD1}">
              <a14:hiddenFill xmlns:a14="http://schemas.microsoft.com/office/drawing/2010/main">
                <a:solidFill>
                  <a:srgbClr val="FFFFFF"/>
                </a:solidFill>
              </a14:hiddenFill>
            </a:ext>
          </a:extLst>
        </p:spPr>
      </p:pic>
      <p:pic>
        <p:nvPicPr>
          <p:cNvPr id="680966" name="Picture 6" descr="http://assets.nydailynews.com/polopoly_fs/1.1288993!/img/httpImage/image.jpg_gen/derivatives/landscape_635/split-vatican-0314.jpg"/>
          <p:cNvPicPr>
            <a:picLocks noChangeAspect="1" noChangeArrowheads="1"/>
          </p:cNvPicPr>
          <p:nvPr/>
        </p:nvPicPr>
        <p:blipFill>
          <a:blip r:embed="rId3">
            <a:extLst>
              <a:ext uri="{28A0092B-C50C-407E-A947-70E740481C1C}">
                <a14:useLocalDpi xmlns:a14="http://schemas.microsoft.com/office/drawing/2010/main" val="0"/>
              </a:ext>
            </a:extLst>
          </a:blip>
          <a:srcRect l="12126" t="49786"/>
          <a:stretch>
            <a:fillRect/>
          </a:stretch>
        </p:blipFill>
        <p:spPr bwMode="auto">
          <a:xfrm>
            <a:off x="4600575" y="1611313"/>
            <a:ext cx="4543425" cy="159543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770847" y="3312904"/>
            <a:ext cx="4194482" cy="338554"/>
          </a:xfrm>
          <a:prstGeom prst="rect">
            <a:avLst/>
          </a:prstGeom>
          <a:noFill/>
        </p:spPr>
        <p:txBody>
          <a:bodyPr wrap="none" rtlCol="0">
            <a:spAutoFit/>
          </a:bodyPr>
          <a:lstStyle/>
          <a:p>
            <a:r>
              <a:rPr lang="en-US" sz="1600" b="0" dirty="0" smtClean="0"/>
              <a:t>Images taken at St. Peter’s Square in Rome</a:t>
            </a:r>
            <a:endParaRPr lang="en-US" sz="1600" b="0" dirty="0"/>
          </a:p>
        </p:txBody>
      </p:sp>
    </p:spTree>
    <p:extLst>
      <p:ext uri="{BB962C8B-B14F-4D97-AF65-F5344CB8AC3E}">
        <p14:creationId xmlns:p14="http://schemas.microsoft.com/office/powerpoint/2010/main" val="33606853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AutoShape 5"/>
          <p:cNvSpPr>
            <a:spLocks/>
          </p:cNvSpPr>
          <p:nvPr/>
        </p:nvSpPr>
        <p:spPr bwMode="auto">
          <a:xfrm>
            <a:off x="392113" y="617538"/>
            <a:ext cx="8329612" cy="32067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0" bIns="0" anchor="ctr"/>
          <a:lstStyle/>
          <a:p>
            <a:endParaRPr lang="en-US"/>
          </a:p>
        </p:txBody>
      </p:sp>
      <p:sp>
        <p:nvSpPr>
          <p:cNvPr id="66" name="AutoShape 8"/>
          <p:cNvSpPr>
            <a:spLocks/>
          </p:cNvSpPr>
          <p:nvPr/>
        </p:nvSpPr>
        <p:spPr bwMode="auto">
          <a:xfrm>
            <a:off x="7108825" y="5619750"/>
            <a:ext cx="852488" cy="349250"/>
          </a:xfrm>
          <a:custGeom>
            <a:avLst/>
            <a:gdLst>
              <a:gd name="T0" fmla="*/ 605631 w 21600"/>
              <a:gd name="T1" fmla="*/ 249238 h 21600"/>
              <a:gd name="T2" fmla="*/ 605631 w 21600"/>
              <a:gd name="T3" fmla="*/ 249238 h 21600"/>
              <a:gd name="T4" fmla="*/ 605631 w 21600"/>
              <a:gd name="T5" fmla="*/ 249238 h 21600"/>
              <a:gd name="T6" fmla="*/ 605631 w 21600"/>
              <a:gd name="T7" fmla="*/ 24923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ffectLst/>
          <a:extLst/>
        </p:spPr>
        <p:txBody>
          <a:bodyPr lIns="35717" tIns="35717" rIns="35717" bIns="35717"/>
          <a:lstStyle/>
          <a:p>
            <a:pPr algn="ctr" defTabSz="410751">
              <a:buClrTx/>
              <a:buSzTx/>
              <a:buFontTx/>
              <a:buNone/>
              <a:defRPr/>
            </a:pPr>
            <a:r>
              <a:rPr lang="en-US" sz="984">
                <a:solidFill>
                  <a:srgbClr val="FFFFFF"/>
                </a:solidFill>
                <a:latin typeface="Calibri" panose="020F0502020204030204" pitchFamily="34" charset="0"/>
                <a:ea typeface="MS PGothic" charset="0"/>
                <a:cs typeface="MS PGothic" charset="0"/>
              </a:rPr>
              <a:t>Mobile App Management</a:t>
            </a:r>
            <a:endParaRPr lang="en-US">
              <a:latin typeface="Calibri" panose="020F0502020204030204" pitchFamily="34" charset="0"/>
              <a:ea typeface="MS PGothic" charset="0"/>
              <a:cs typeface="MS PGothic" charset="0"/>
            </a:endParaRPr>
          </a:p>
        </p:txBody>
      </p:sp>
      <p:sp>
        <p:nvSpPr>
          <p:cNvPr id="67" name="AutoShape 9"/>
          <p:cNvSpPr>
            <a:spLocks/>
          </p:cNvSpPr>
          <p:nvPr/>
        </p:nvSpPr>
        <p:spPr bwMode="auto">
          <a:xfrm>
            <a:off x="5140325" y="1179513"/>
            <a:ext cx="823913" cy="431800"/>
          </a:xfrm>
          <a:custGeom>
            <a:avLst/>
            <a:gdLst>
              <a:gd name="T0" fmla="*/ 586581 w 21600"/>
              <a:gd name="T1" fmla="*/ 307181 h 21600"/>
              <a:gd name="T2" fmla="*/ 586581 w 21600"/>
              <a:gd name="T3" fmla="*/ 307181 h 21600"/>
              <a:gd name="T4" fmla="*/ 586581 w 21600"/>
              <a:gd name="T5" fmla="*/ 307181 h 21600"/>
              <a:gd name="T6" fmla="*/ 586581 w 21600"/>
              <a:gd name="T7" fmla="*/ 307181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599"/>
                </a:lnTo>
                <a:lnTo>
                  <a:pt x="0" y="21599"/>
                </a:lnTo>
                <a:lnTo>
                  <a:pt x="0" y="0"/>
                </a:lnTo>
                <a:close/>
              </a:path>
            </a:pathLst>
          </a:custGeom>
          <a:noFill/>
          <a:ln>
            <a:noFill/>
          </a:ln>
          <a:effectLst/>
          <a:extLst/>
        </p:spPr>
        <p:txBody>
          <a:bodyPr lIns="35717" tIns="35717" rIns="35717" bIns="35717" anchor="ctr"/>
          <a:lstStyle/>
          <a:p>
            <a:pPr defTabSz="320342">
              <a:lnSpc>
                <a:spcPts val="1398"/>
              </a:lnSpc>
              <a:buClrTx/>
              <a:buSzTx/>
              <a:buFontTx/>
              <a:buNone/>
              <a:defRPr/>
            </a:pPr>
            <a:r>
              <a:rPr lang="en-US" sz="1266" dirty="0" err="1">
                <a:solidFill>
                  <a:srgbClr val="444444"/>
                </a:solidFill>
                <a:latin typeface="Calibri" panose="020F0502020204030204" pitchFamily="34" charset="0"/>
                <a:ea typeface="MS PGothic" charset="0"/>
                <a:cs typeface="MS PGothic" charset="0"/>
                <a:sym typeface="HelvNeue Medium for IBM" charset="0"/>
              </a:rPr>
              <a:t>Dev</a:t>
            </a:r>
            <a:r>
              <a:rPr lang="en-US" sz="1266" dirty="0">
                <a:solidFill>
                  <a:srgbClr val="444444"/>
                </a:solidFill>
                <a:latin typeface="Calibri" panose="020F0502020204030204" pitchFamily="34" charset="0"/>
                <a:ea typeface="MS PGothic" charset="0"/>
                <a:cs typeface="MS PGothic" charset="0"/>
                <a:sym typeface="HelvNeue Medium for IBM" charset="0"/>
              </a:rPr>
              <a:t> Ops</a:t>
            </a:r>
            <a:endParaRPr lang="en-US" dirty="0">
              <a:latin typeface="Calibri" panose="020F0502020204030204" pitchFamily="34" charset="0"/>
              <a:ea typeface="MS PGothic" charset="0"/>
              <a:cs typeface="MS PGothic" charset="0"/>
            </a:endParaRPr>
          </a:p>
        </p:txBody>
      </p:sp>
      <p:sp>
        <p:nvSpPr>
          <p:cNvPr id="68" name="AutoShape 10"/>
          <p:cNvSpPr>
            <a:spLocks/>
          </p:cNvSpPr>
          <p:nvPr/>
        </p:nvSpPr>
        <p:spPr bwMode="auto">
          <a:xfrm>
            <a:off x="1416050" y="2233613"/>
            <a:ext cx="785813" cy="501650"/>
          </a:xfrm>
          <a:custGeom>
            <a:avLst/>
            <a:gdLst>
              <a:gd name="T0" fmla="*/ 558800 w 21600"/>
              <a:gd name="T1" fmla="*/ 356394 h 21600"/>
              <a:gd name="T2" fmla="*/ 558800 w 21600"/>
              <a:gd name="T3" fmla="*/ 356394 h 21600"/>
              <a:gd name="T4" fmla="*/ 558800 w 21600"/>
              <a:gd name="T5" fmla="*/ 356394 h 21600"/>
              <a:gd name="T6" fmla="*/ 558800 w 21600"/>
              <a:gd name="T7" fmla="*/ 356394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ffectLst/>
          <a:extLst/>
        </p:spPr>
        <p:txBody>
          <a:bodyPr lIns="35717" tIns="35717" rIns="35717" bIns="35717"/>
          <a:lstStyle/>
          <a:p>
            <a:pPr algn="ctr" defTabSz="410751">
              <a:buClrTx/>
              <a:buSzTx/>
              <a:buFontTx/>
              <a:buNone/>
              <a:defRPr/>
            </a:pPr>
            <a:r>
              <a:rPr lang="en-US" sz="984" dirty="0">
                <a:solidFill>
                  <a:srgbClr val="3C4B54"/>
                </a:solidFill>
                <a:latin typeface="Calibri" panose="020F0502020204030204" pitchFamily="34" charset="0"/>
                <a:ea typeface="ＭＳ Ｐゴシック" charset="0"/>
                <a:cs typeface="ＭＳ Ｐゴシック" charset="0"/>
              </a:rPr>
              <a:t>Java Liberty</a:t>
            </a:r>
          </a:p>
        </p:txBody>
      </p:sp>
      <p:sp>
        <p:nvSpPr>
          <p:cNvPr id="69" name="AutoShape 11"/>
          <p:cNvSpPr>
            <a:spLocks/>
          </p:cNvSpPr>
          <p:nvPr/>
        </p:nvSpPr>
        <p:spPr bwMode="auto">
          <a:xfrm>
            <a:off x="2840038" y="2239963"/>
            <a:ext cx="785812" cy="350837"/>
          </a:xfrm>
          <a:custGeom>
            <a:avLst/>
            <a:gdLst>
              <a:gd name="T0" fmla="*/ 558800 w 21600"/>
              <a:gd name="T1" fmla="*/ 249238 h 21600"/>
              <a:gd name="T2" fmla="*/ 558800 w 21600"/>
              <a:gd name="T3" fmla="*/ 249238 h 21600"/>
              <a:gd name="T4" fmla="*/ 558800 w 21600"/>
              <a:gd name="T5" fmla="*/ 249238 h 21600"/>
              <a:gd name="T6" fmla="*/ 558800 w 21600"/>
              <a:gd name="T7" fmla="*/ 24923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ffectLst/>
          <a:extLst/>
        </p:spPr>
        <p:txBody>
          <a:bodyPr lIns="35717" tIns="35717" rIns="35717" bIns="35717"/>
          <a:lstStyle/>
          <a:p>
            <a:pPr algn="ctr" defTabSz="410751">
              <a:buClrTx/>
              <a:buSzTx/>
              <a:buFontTx/>
              <a:buNone/>
              <a:defRPr/>
            </a:pPr>
            <a:r>
              <a:rPr lang="en-US" sz="984" dirty="0">
                <a:solidFill>
                  <a:srgbClr val="3C4B54"/>
                </a:solidFill>
                <a:latin typeface="Calibri" panose="020F0502020204030204" pitchFamily="34" charset="0"/>
                <a:ea typeface="ＭＳ Ｐゴシック" charset="0"/>
                <a:cs typeface="ＭＳ Ｐゴシック" charset="0"/>
              </a:rPr>
              <a:t>Ruby on Rails</a:t>
            </a:r>
          </a:p>
        </p:txBody>
      </p:sp>
      <p:sp>
        <p:nvSpPr>
          <p:cNvPr id="70" name="AutoShape 12"/>
          <p:cNvSpPr>
            <a:spLocks/>
          </p:cNvSpPr>
          <p:nvPr/>
        </p:nvSpPr>
        <p:spPr bwMode="auto">
          <a:xfrm>
            <a:off x="2160588" y="2251075"/>
            <a:ext cx="785812" cy="500063"/>
          </a:xfrm>
          <a:custGeom>
            <a:avLst/>
            <a:gdLst>
              <a:gd name="T0" fmla="*/ 558800 w 21600"/>
              <a:gd name="T1" fmla="*/ 356394 h 21600"/>
              <a:gd name="T2" fmla="*/ 558800 w 21600"/>
              <a:gd name="T3" fmla="*/ 356394 h 21600"/>
              <a:gd name="T4" fmla="*/ 558800 w 21600"/>
              <a:gd name="T5" fmla="*/ 356394 h 21600"/>
              <a:gd name="T6" fmla="*/ 558800 w 21600"/>
              <a:gd name="T7" fmla="*/ 356394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ffectLst/>
          <a:extLst/>
        </p:spPr>
        <p:txBody>
          <a:bodyPr lIns="35717" tIns="35717" rIns="35717" bIns="35717"/>
          <a:lstStyle/>
          <a:p>
            <a:pPr algn="ctr" defTabSz="410751">
              <a:buClrTx/>
              <a:buSzTx/>
              <a:buFontTx/>
              <a:buNone/>
              <a:defRPr/>
            </a:pPr>
            <a:r>
              <a:rPr lang="en-US" sz="984" dirty="0" err="1">
                <a:solidFill>
                  <a:srgbClr val="3C4B54"/>
                </a:solidFill>
                <a:latin typeface="Calibri" panose="020F0502020204030204" pitchFamily="34" charset="0"/>
                <a:ea typeface="ＭＳ Ｐゴシック" charset="0"/>
                <a:cs typeface="ＭＳ Ｐゴシック" charset="0"/>
              </a:rPr>
              <a:t>Node.js</a:t>
            </a:r>
            <a:endParaRPr lang="en-US" sz="984" dirty="0">
              <a:solidFill>
                <a:srgbClr val="3C4B54"/>
              </a:solidFill>
              <a:latin typeface="Calibri" panose="020F0502020204030204" pitchFamily="34" charset="0"/>
              <a:ea typeface="ＭＳ Ｐゴシック" charset="0"/>
              <a:cs typeface="ＭＳ Ｐゴシック" charset="0"/>
            </a:endParaRPr>
          </a:p>
        </p:txBody>
      </p:sp>
      <p:sp>
        <p:nvSpPr>
          <p:cNvPr id="89095" name="AutoShape 14"/>
          <p:cNvSpPr>
            <a:spLocks/>
          </p:cNvSpPr>
          <p:nvPr/>
        </p:nvSpPr>
        <p:spPr bwMode="auto">
          <a:xfrm>
            <a:off x="3576638" y="2227263"/>
            <a:ext cx="955675" cy="500062"/>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5717" tIns="35717" rIns="35717" bIns="35717"/>
          <a:lstStyle>
            <a:lvl1pPr defTabSz="584200" eaLnBrk="0" hangingPunct="0">
              <a:defRPr sz="2400">
                <a:solidFill>
                  <a:srgbClr val="000000"/>
                </a:solidFill>
                <a:latin typeface="Arial" panose="020B0604020202020204" pitchFamily="34" charset="0"/>
                <a:ea typeface="ＭＳ Ｐゴシック" panose="020B0600070205080204" pitchFamily="34" charset="-128"/>
              </a:defRPr>
            </a:lvl1pPr>
            <a:lvl2pPr marL="742950" indent="-285750" defTabSz="584200" eaLnBrk="0" hangingPunct="0">
              <a:defRPr sz="2400">
                <a:solidFill>
                  <a:srgbClr val="000000"/>
                </a:solidFill>
                <a:latin typeface="Arial" panose="020B0604020202020204" pitchFamily="34" charset="0"/>
                <a:ea typeface="ＭＳ Ｐゴシック" panose="020B0600070205080204" pitchFamily="34" charset="-128"/>
              </a:defRPr>
            </a:lvl2pPr>
            <a:lvl3pPr marL="1143000" indent="-228600" defTabSz="584200" eaLnBrk="0" hangingPunct="0">
              <a:defRPr sz="2400">
                <a:solidFill>
                  <a:srgbClr val="000000"/>
                </a:solidFill>
                <a:latin typeface="Arial" panose="020B0604020202020204" pitchFamily="34" charset="0"/>
                <a:ea typeface="ＭＳ Ｐゴシック" panose="020B0600070205080204" pitchFamily="34" charset="-128"/>
              </a:defRPr>
            </a:lvl3pPr>
            <a:lvl4pPr marL="1600200" indent="-228600" defTabSz="584200" eaLnBrk="0" hangingPunct="0">
              <a:defRPr sz="2400">
                <a:solidFill>
                  <a:srgbClr val="000000"/>
                </a:solidFill>
                <a:latin typeface="Arial" panose="020B0604020202020204" pitchFamily="34" charset="0"/>
                <a:ea typeface="ＭＳ Ｐゴシック" panose="020B0600070205080204" pitchFamily="34" charset="-128"/>
              </a:defRPr>
            </a:lvl4pPr>
            <a:lvl5pPr marL="2057400" indent="-228600" defTabSz="584200" eaLnBrk="0" hangingPunct="0">
              <a:defRPr sz="2400">
                <a:solidFill>
                  <a:srgbClr val="000000"/>
                </a:solidFill>
                <a:latin typeface="Arial" panose="020B0604020202020204" pitchFamily="34" charset="0"/>
                <a:ea typeface="ＭＳ Ｐゴシック" panose="020B0600070205080204" pitchFamily="34" charset="-128"/>
              </a:defRPr>
            </a:lvl5pPr>
            <a:lvl6pPr marL="2514600" indent="-228600" defTabSz="584200"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6pPr>
            <a:lvl7pPr marL="2971800" indent="-228600" defTabSz="584200"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7pPr>
            <a:lvl8pPr marL="3429000" indent="-228600" defTabSz="584200"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8pPr>
            <a:lvl9pPr marL="3886200" indent="-228600" defTabSz="584200"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9pPr>
          </a:lstStyle>
          <a:p>
            <a:pPr algn="ctr" eaLnBrk="1" hangingPunct="1">
              <a:buClrTx/>
              <a:buSzTx/>
              <a:buFontTx/>
              <a:buNone/>
            </a:pPr>
            <a:r>
              <a:rPr lang="ja-JP" altLang="en-US" sz="900">
                <a:solidFill>
                  <a:srgbClr val="3C4B54"/>
                </a:solidFill>
                <a:latin typeface="Calibri" panose="020F0502020204030204" pitchFamily="34" charset="0"/>
                <a:sym typeface="HelvNeue Light for IBM" charset="0"/>
              </a:rPr>
              <a:t>“</a:t>
            </a:r>
            <a:r>
              <a:rPr lang="en-US" altLang="ja-JP" sz="900">
                <a:solidFill>
                  <a:srgbClr val="3C4B54"/>
                </a:solidFill>
                <a:latin typeface="Calibri" panose="020F0502020204030204" pitchFamily="34" charset="0"/>
                <a:sym typeface="HelvNeue Light for IBM" charset="0"/>
              </a:rPr>
              <a:t>Bring Your Own Buildpack</a:t>
            </a:r>
            <a:r>
              <a:rPr lang="ja-JP" altLang="en-US" sz="900">
                <a:solidFill>
                  <a:srgbClr val="3C4B54"/>
                </a:solidFill>
                <a:latin typeface="Calibri" panose="020F0502020204030204" pitchFamily="34" charset="0"/>
                <a:sym typeface="HelvNeue Light for IBM" charset="0"/>
              </a:rPr>
              <a:t>”</a:t>
            </a:r>
            <a:endParaRPr lang="en-US" altLang="en-US" sz="900">
              <a:solidFill>
                <a:srgbClr val="3C4B54"/>
              </a:solidFill>
              <a:latin typeface="Calibri" panose="020F0502020204030204" pitchFamily="34" charset="0"/>
              <a:sym typeface="HelvNeue Light for IBM" charset="0"/>
            </a:endParaRPr>
          </a:p>
        </p:txBody>
      </p:sp>
      <p:sp>
        <p:nvSpPr>
          <p:cNvPr id="72" name="AutoShape 15"/>
          <p:cNvSpPr>
            <a:spLocks/>
          </p:cNvSpPr>
          <p:nvPr/>
        </p:nvSpPr>
        <p:spPr bwMode="auto">
          <a:xfrm>
            <a:off x="1463675" y="3470275"/>
            <a:ext cx="785813" cy="501650"/>
          </a:xfrm>
          <a:custGeom>
            <a:avLst/>
            <a:gdLst>
              <a:gd name="T0" fmla="*/ 558800 w 21600"/>
              <a:gd name="T1" fmla="*/ 356394 h 21600"/>
              <a:gd name="T2" fmla="*/ 558800 w 21600"/>
              <a:gd name="T3" fmla="*/ 356394 h 21600"/>
              <a:gd name="T4" fmla="*/ 558800 w 21600"/>
              <a:gd name="T5" fmla="*/ 356394 h 21600"/>
              <a:gd name="T6" fmla="*/ 558800 w 21600"/>
              <a:gd name="T7" fmla="*/ 356394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ffectLst/>
          <a:extLst/>
        </p:spPr>
        <p:txBody>
          <a:bodyPr lIns="35717" tIns="35717" rIns="35717" bIns="35717"/>
          <a:lstStyle/>
          <a:p>
            <a:pPr algn="ctr" defTabSz="410751">
              <a:buClrTx/>
              <a:buSzTx/>
              <a:buFontTx/>
              <a:buNone/>
              <a:defRPr/>
            </a:pPr>
            <a:r>
              <a:rPr lang="en-US" sz="984" dirty="0">
                <a:solidFill>
                  <a:srgbClr val="3C4B54"/>
                </a:solidFill>
                <a:latin typeface="Calibri" panose="020F0502020204030204" pitchFamily="34" charset="0"/>
                <a:ea typeface="ＭＳ Ｐゴシック" charset="0"/>
                <a:cs typeface="ＭＳ Ｐゴシック" charset="0"/>
              </a:rPr>
              <a:t>IBM Relational Database</a:t>
            </a:r>
          </a:p>
        </p:txBody>
      </p:sp>
      <p:sp>
        <p:nvSpPr>
          <p:cNvPr id="73" name="AutoShape 16"/>
          <p:cNvSpPr>
            <a:spLocks/>
          </p:cNvSpPr>
          <p:nvPr/>
        </p:nvSpPr>
        <p:spPr bwMode="auto">
          <a:xfrm>
            <a:off x="2168525" y="3470275"/>
            <a:ext cx="785813" cy="501650"/>
          </a:xfrm>
          <a:custGeom>
            <a:avLst/>
            <a:gdLst>
              <a:gd name="T0" fmla="*/ 558800 w 21600"/>
              <a:gd name="T1" fmla="*/ 356394 h 21600"/>
              <a:gd name="T2" fmla="*/ 558800 w 21600"/>
              <a:gd name="T3" fmla="*/ 356394 h 21600"/>
              <a:gd name="T4" fmla="*/ 558800 w 21600"/>
              <a:gd name="T5" fmla="*/ 356394 h 21600"/>
              <a:gd name="T6" fmla="*/ 558800 w 21600"/>
              <a:gd name="T7" fmla="*/ 356394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ffectLst/>
          <a:extLst/>
        </p:spPr>
        <p:txBody>
          <a:bodyPr lIns="35717" tIns="35717" rIns="35717" bIns="35717"/>
          <a:lstStyle/>
          <a:p>
            <a:pPr algn="ctr" defTabSz="410751">
              <a:buClrTx/>
              <a:buSzTx/>
              <a:buFontTx/>
              <a:buNone/>
              <a:defRPr/>
            </a:pPr>
            <a:r>
              <a:rPr lang="en-US" sz="984" dirty="0">
                <a:solidFill>
                  <a:srgbClr val="3C4B54"/>
                </a:solidFill>
                <a:latin typeface="Calibri" panose="020F0502020204030204" pitchFamily="34" charset="0"/>
                <a:ea typeface="ＭＳ Ｐゴシック" charset="0"/>
                <a:cs typeface="ＭＳ Ｐゴシック" charset="0"/>
              </a:rPr>
              <a:t>IBM JSON Database</a:t>
            </a:r>
          </a:p>
        </p:txBody>
      </p:sp>
      <p:sp>
        <p:nvSpPr>
          <p:cNvPr id="74" name="AutoShape 17"/>
          <p:cNvSpPr>
            <a:spLocks/>
          </p:cNvSpPr>
          <p:nvPr/>
        </p:nvSpPr>
        <p:spPr bwMode="auto">
          <a:xfrm>
            <a:off x="2897188" y="3473450"/>
            <a:ext cx="785812" cy="501650"/>
          </a:xfrm>
          <a:custGeom>
            <a:avLst/>
            <a:gdLst>
              <a:gd name="T0" fmla="*/ 558800 w 21600"/>
              <a:gd name="T1" fmla="*/ 356394 h 21600"/>
              <a:gd name="T2" fmla="*/ 558800 w 21600"/>
              <a:gd name="T3" fmla="*/ 356394 h 21600"/>
              <a:gd name="T4" fmla="*/ 558800 w 21600"/>
              <a:gd name="T5" fmla="*/ 356394 h 21600"/>
              <a:gd name="T6" fmla="*/ 558800 w 21600"/>
              <a:gd name="T7" fmla="*/ 356394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ffectLst/>
          <a:extLst/>
        </p:spPr>
        <p:txBody>
          <a:bodyPr lIns="35717" tIns="35717" rIns="35717" bIns="35717"/>
          <a:lstStyle/>
          <a:p>
            <a:pPr algn="ctr" defTabSz="410751">
              <a:buClrTx/>
              <a:buSzTx/>
              <a:buFontTx/>
              <a:buNone/>
              <a:defRPr/>
            </a:pPr>
            <a:r>
              <a:rPr lang="en-US" sz="984" dirty="0">
                <a:solidFill>
                  <a:srgbClr val="3C4B54"/>
                </a:solidFill>
                <a:latin typeface="Calibri" panose="020F0502020204030204" pitchFamily="34" charset="0"/>
                <a:ea typeface="ＭＳ Ｐゴシック" charset="0"/>
                <a:cs typeface="ＭＳ Ｐゴシック" charset="0"/>
              </a:rPr>
              <a:t>Mongo DB</a:t>
            </a:r>
          </a:p>
        </p:txBody>
      </p:sp>
      <p:sp>
        <p:nvSpPr>
          <p:cNvPr id="75" name="AutoShape 19"/>
          <p:cNvSpPr>
            <a:spLocks/>
          </p:cNvSpPr>
          <p:nvPr/>
        </p:nvSpPr>
        <p:spPr bwMode="auto">
          <a:xfrm>
            <a:off x="4386263" y="3470275"/>
            <a:ext cx="785812" cy="349250"/>
          </a:xfrm>
          <a:custGeom>
            <a:avLst/>
            <a:gdLst>
              <a:gd name="T0" fmla="*/ 558800 w 21600"/>
              <a:gd name="T1" fmla="*/ 248444 h 21600"/>
              <a:gd name="T2" fmla="*/ 558800 w 21600"/>
              <a:gd name="T3" fmla="*/ 248444 h 21600"/>
              <a:gd name="T4" fmla="*/ 558800 w 21600"/>
              <a:gd name="T5" fmla="*/ 248444 h 21600"/>
              <a:gd name="T6" fmla="*/ 558800 w 21600"/>
              <a:gd name="T7" fmla="*/ 248444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ffectLst/>
          <a:extLst/>
        </p:spPr>
        <p:txBody>
          <a:bodyPr lIns="35717" tIns="35717" rIns="35717" bIns="35717"/>
          <a:lstStyle/>
          <a:p>
            <a:pPr algn="ctr" defTabSz="410751">
              <a:buClrTx/>
              <a:buSzTx/>
              <a:buFontTx/>
              <a:buNone/>
              <a:defRPr/>
            </a:pPr>
            <a:r>
              <a:rPr lang="en-US" sz="984" dirty="0" err="1">
                <a:solidFill>
                  <a:srgbClr val="3C4B54"/>
                </a:solidFill>
                <a:latin typeface="Calibri" panose="020F0502020204030204" pitchFamily="34" charset="0"/>
                <a:ea typeface="ＭＳ Ｐゴシック" charset="0"/>
                <a:cs typeface="ＭＳ Ｐゴシック" charset="0"/>
              </a:rPr>
              <a:t>PostgreSQL</a:t>
            </a:r>
            <a:endParaRPr lang="en-US" sz="984" dirty="0">
              <a:solidFill>
                <a:srgbClr val="3C4B54"/>
              </a:solidFill>
              <a:latin typeface="Calibri" panose="020F0502020204030204" pitchFamily="34" charset="0"/>
              <a:ea typeface="ＭＳ Ｐゴシック" charset="0"/>
              <a:cs typeface="ＭＳ Ｐゴシック" charset="0"/>
            </a:endParaRPr>
          </a:p>
        </p:txBody>
      </p:sp>
      <p:sp>
        <p:nvSpPr>
          <p:cNvPr id="76" name="AutoShape 21"/>
          <p:cNvSpPr>
            <a:spLocks/>
          </p:cNvSpPr>
          <p:nvPr/>
        </p:nvSpPr>
        <p:spPr bwMode="auto">
          <a:xfrm>
            <a:off x="5156200" y="3470275"/>
            <a:ext cx="785813" cy="349250"/>
          </a:xfrm>
          <a:custGeom>
            <a:avLst/>
            <a:gdLst>
              <a:gd name="T0" fmla="*/ 558800 w 21600"/>
              <a:gd name="T1" fmla="*/ 248444 h 21600"/>
              <a:gd name="T2" fmla="*/ 558800 w 21600"/>
              <a:gd name="T3" fmla="*/ 248444 h 21600"/>
              <a:gd name="T4" fmla="*/ 558800 w 21600"/>
              <a:gd name="T5" fmla="*/ 248444 h 21600"/>
              <a:gd name="T6" fmla="*/ 558800 w 21600"/>
              <a:gd name="T7" fmla="*/ 248444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ffectLst/>
          <a:extLst/>
        </p:spPr>
        <p:txBody>
          <a:bodyPr lIns="35717" tIns="35717" rIns="35717" bIns="35717"/>
          <a:lstStyle/>
          <a:p>
            <a:pPr algn="ctr" defTabSz="410751">
              <a:buClrTx/>
              <a:buSzTx/>
              <a:buFontTx/>
              <a:buNone/>
              <a:defRPr/>
            </a:pPr>
            <a:r>
              <a:rPr lang="en-US" sz="984" dirty="0">
                <a:solidFill>
                  <a:srgbClr val="3C4B54"/>
                </a:solidFill>
                <a:latin typeface="Calibri" panose="020F0502020204030204" pitchFamily="34" charset="0"/>
                <a:ea typeface="ＭＳ Ｐゴシック" charset="0"/>
                <a:cs typeface="ＭＳ Ｐゴシック" charset="0"/>
              </a:rPr>
              <a:t>Mobile </a:t>
            </a:r>
          </a:p>
          <a:p>
            <a:pPr algn="ctr" defTabSz="410751">
              <a:buClrTx/>
              <a:buSzTx/>
              <a:buFontTx/>
              <a:buNone/>
              <a:defRPr/>
            </a:pPr>
            <a:r>
              <a:rPr lang="en-US" sz="984" dirty="0">
                <a:solidFill>
                  <a:srgbClr val="3C4B54"/>
                </a:solidFill>
                <a:latin typeface="Calibri" panose="020F0502020204030204" pitchFamily="34" charset="0"/>
                <a:ea typeface="ＭＳ Ｐゴシック" charset="0"/>
                <a:cs typeface="ＭＳ Ｐゴシック" charset="0"/>
              </a:rPr>
              <a:t>Data</a:t>
            </a:r>
          </a:p>
        </p:txBody>
      </p:sp>
      <p:sp>
        <p:nvSpPr>
          <p:cNvPr id="89101" name="AutoShape 27"/>
          <p:cNvSpPr>
            <a:spLocks/>
          </p:cNvSpPr>
          <p:nvPr/>
        </p:nvSpPr>
        <p:spPr bwMode="auto">
          <a:xfrm>
            <a:off x="3768725" y="1608138"/>
            <a:ext cx="588963" cy="588962"/>
          </a:xfrm>
          <a:custGeom>
            <a:avLst/>
            <a:gdLst>
              <a:gd name="T0" fmla="*/ 2147483647 w 19679"/>
              <a:gd name="T1" fmla="*/ 2147483647 h 19679"/>
              <a:gd name="T2" fmla="*/ 2147483647 w 19679"/>
              <a:gd name="T3" fmla="*/ 2147483647 h 19679"/>
              <a:gd name="T4" fmla="*/ 2147483647 w 19679"/>
              <a:gd name="T5" fmla="*/ 2147483647 h 19679"/>
              <a:gd name="T6" fmla="*/ 2147483647 w 19679"/>
              <a:gd name="T7" fmla="*/ 214748364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noFill/>
          <a:ln w="50800">
            <a:solidFill>
              <a:srgbClr val="CCCCCC"/>
            </a:solidFill>
            <a:miter lim="0"/>
            <a:headEnd/>
            <a:tailEnd/>
          </a:ln>
          <a:extLst>
            <a:ext uri="{909E8E84-426E-40DD-AFC4-6F175D3DCCD1}">
              <a14:hiddenFill xmlns:a14="http://schemas.microsoft.com/office/drawing/2010/main">
                <a:solidFill>
                  <a:srgbClr val="FFFFFF"/>
                </a:solidFill>
              </a14:hiddenFill>
            </a:ext>
          </a:extLst>
        </p:spPr>
        <p:txBody>
          <a:bodyPr lIns="35719" tIns="35719" rIns="35719" bIns="35719" anchor="ctr"/>
          <a:lstStyle/>
          <a:p>
            <a:endParaRPr lang="en-US"/>
          </a:p>
        </p:txBody>
      </p:sp>
      <p:sp>
        <p:nvSpPr>
          <p:cNvPr id="78" name="AutoShape 33"/>
          <p:cNvSpPr>
            <a:spLocks/>
          </p:cNvSpPr>
          <p:nvPr/>
        </p:nvSpPr>
        <p:spPr bwMode="auto">
          <a:xfrm>
            <a:off x="5803900" y="3482975"/>
            <a:ext cx="785813" cy="349250"/>
          </a:xfrm>
          <a:custGeom>
            <a:avLst/>
            <a:gdLst>
              <a:gd name="T0" fmla="*/ 558800 w 21600"/>
              <a:gd name="T1" fmla="*/ 248444 h 21600"/>
              <a:gd name="T2" fmla="*/ 558800 w 21600"/>
              <a:gd name="T3" fmla="*/ 248444 h 21600"/>
              <a:gd name="T4" fmla="*/ 558800 w 21600"/>
              <a:gd name="T5" fmla="*/ 248444 h 21600"/>
              <a:gd name="T6" fmla="*/ 558800 w 21600"/>
              <a:gd name="T7" fmla="*/ 248444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ffectLst/>
          <a:extLst/>
        </p:spPr>
        <p:txBody>
          <a:bodyPr lIns="35717" tIns="35717" rIns="35717" bIns="35717"/>
          <a:lstStyle/>
          <a:p>
            <a:pPr algn="ctr" defTabSz="410751">
              <a:buClrTx/>
              <a:buSzTx/>
              <a:buFontTx/>
              <a:buNone/>
              <a:defRPr/>
            </a:pPr>
            <a:r>
              <a:rPr lang="en-US" sz="984" dirty="0">
                <a:solidFill>
                  <a:srgbClr val="3C4B54"/>
                </a:solidFill>
                <a:latin typeface="Calibri" panose="020F0502020204030204" pitchFamily="34" charset="0"/>
                <a:ea typeface="ＭＳ Ｐゴシック" charset="0"/>
                <a:cs typeface="ＭＳ Ｐゴシック" charset="0"/>
              </a:rPr>
              <a:t>Mobile </a:t>
            </a:r>
          </a:p>
          <a:p>
            <a:pPr algn="ctr" defTabSz="410751">
              <a:buClrTx/>
              <a:buSzTx/>
              <a:buFontTx/>
              <a:buNone/>
              <a:defRPr/>
            </a:pPr>
            <a:r>
              <a:rPr lang="en-US" sz="984" dirty="0">
                <a:solidFill>
                  <a:srgbClr val="3C4B54"/>
                </a:solidFill>
                <a:latin typeface="Calibri" panose="020F0502020204030204" pitchFamily="34" charset="0"/>
                <a:ea typeface="ＭＳ Ｐゴシック" charset="0"/>
                <a:cs typeface="ＭＳ Ｐゴシック" charset="0"/>
              </a:rPr>
              <a:t>Sync</a:t>
            </a:r>
          </a:p>
        </p:txBody>
      </p:sp>
      <p:sp>
        <p:nvSpPr>
          <p:cNvPr id="79" name="AutoShape 34"/>
          <p:cNvSpPr>
            <a:spLocks/>
          </p:cNvSpPr>
          <p:nvPr/>
        </p:nvSpPr>
        <p:spPr bwMode="auto">
          <a:xfrm>
            <a:off x="306388" y="3070225"/>
            <a:ext cx="1050925" cy="236538"/>
          </a:xfrm>
          <a:custGeom>
            <a:avLst/>
            <a:gdLst>
              <a:gd name="T0" fmla="*/ 746919 w 21600"/>
              <a:gd name="T1" fmla="*/ 167481 h 21600"/>
              <a:gd name="T2" fmla="*/ 746919 w 21600"/>
              <a:gd name="T3" fmla="*/ 167481 h 21600"/>
              <a:gd name="T4" fmla="*/ 746919 w 21600"/>
              <a:gd name="T5" fmla="*/ 167481 h 21600"/>
              <a:gd name="T6" fmla="*/ 746919 w 21600"/>
              <a:gd name="T7" fmla="*/ 167481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ffectLst/>
          <a:extLst/>
        </p:spPr>
        <p:txBody>
          <a:bodyPr lIns="35717" tIns="35717" rIns="35717" bIns="35717" anchor="ctr"/>
          <a:lstStyle/>
          <a:p>
            <a:pPr defTabSz="320342">
              <a:lnSpc>
                <a:spcPts val="1398"/>
              </a:lnSpc>
              <a:buClrTx/>
              <a:buSzTx/>
              <a:buFontTx/>
              <a:buNone/>
              <a:defRPr/>
            </a:pPr>
            <a:r>
              <a:rPr lang="en-US" sz="1266" dirty="0">
                <a:solidFill>
                  <a:srgbClr val="444444"/>
                </a:solidFill>
                <a:latin typeface="Calibri" panose="020F0502020204030204" pitchFamily="34" charset="0"/>
                <a:ea typeface="MS PGothic" charset="0"/>
                <a:cs typeface="MS PGothic" charset="0"/>
                <a:sym typeface="HelvNeue Medium for IBM" charset="0"/>
              </a:rPr>
              <a:t>Data </a:t>
            </a:r>
          </a:p>
          <a:p>
            <a:pPr defTabSz="320342">
              <a:lnSpc>
                <a:spcPts val="1398"/>
              </a:lnSpc>
              <a:buClrTx/>
              <a:buSzTx/>
              <a:buFontTx/>
              <a:buNone/>
              <a:defRPr/>
            </a:pPr>
            <a:r>
              <a:rPr lang="en-US" sz="1266" dirty="0">
                <a:solidFill>
                  <a:srgbClr val="444444"/>
                </a:solidFill>
                <a:latin typeface="Calibri" panose="020F0502020204030204" pitchFamily="34" charset="0"/>
                <a:ea typeface="MS PGothic" charset="0"/>
                <a:cs typeface="MS PGothic" charset="0"/>
                <a:sym typeface="HelvNeue Medium for IBM" charset="0"/>
              </a:rPr>
              <a:t>Management</a:t>
            </a:r>
          </a:p>
          <a:p>
            <a:pPr defTabSz="320342">
              <a:lnSpc>
                <a:spcPts val="1398"/>
              </a:lnSpc>
              <a:buClrTx/>
              <a:buSzTx/>
              <a:buFontTx/>
              <a:buNone/>
              <a:defRPr/>
            </a:pPr>
            <a:r>
              <a:rPr lang="en-US" sz="1266" dirty="0">
                <a:solidFill>
                  <a:srgbClr val="444444"/>
                </a:solidFill>
                <a:latin typeface="Calibri" panose="020F0502020204030204" pitchFamily="34" charset="0"/>
                <a:ea typeface="MS PGothic" charset="0"/>
                <a:cs typeface="MS PGothic" charset="0"/>
                <a:sym typeface="HelvNeue Medium for IBM" charset="0"/>
              </a:rPr>
              <a:t>Services</a:t>
            </a:r>
            <a:endParaRPr lang="en-US" dirty="0">
              <a:latin typeface="Calibri" panose="020F0502020204030204" pitchFamily="34" charset="0"/>
              <a:ea typeface="MS PGothic" charset="0"/>
              <a:cs typeface="MS PGothic" charset="0"/>
            </a:endParaRPr>
          </a:p>
        </p:txBody>
      </p:sp>
      <p:sp>
        <p:nvSpPr>
          <p:cNvPr id="80" name="AutoShape 36"/>
          <p:cNvSpPr>
            <a:spLocks/>
          </p:cNvSpPr>
          <p:nvPr/>
        </p:nvSpPr>
        <p:spPr bwMode="auto">
          <a:xfrm>
            <a:off x="7785100" y="4664075"/>
            <a:ext cx="785813" cy="503238"/>
          </a:xfrm>
          <a:custGeom>
            <a:avLst/>
            <a:gdLst>
              <a:gd name="T0" fmla="*/ 558800 w 21600"/>
              <a:gd name="T1" fmla="*/ 357188 h 21600"/>
              <a:gd name="T2" fmla="*/ 558800 w 21600"/>
              <a:gd name="T3" fmla="*/ 357188 h 21600"/>
              <a:gd name="T4" fmla="*/ 558800 w 21600"/>
              <a:gd name="T5" fmla="*/ 357188 h 21600"/>
              <a:gd name="T6" fmla="*/ 558800 w 21600"/>
              <a:gd name="T7" fmla="*/ 3571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ffectLst/>
          <a:extLst/>
        </p:spPr>
        <p:txBody>
          <a:bodyPr lIns="35717" tIns="35717" rIns="35717" bIns="35717"/>
          <a:lstStyle/>
          <a:p>
            <a:pPr algn="ctr" defTabSz="410751">
              <a:buClrTx/>
              <a:buSzTx/>
              <a:buFontTx/>
              <a:buNone/>
              <a:defRPr/>
            </a:pPr>
            <a:r>
              <a:rPr lang="en-US" sz="984" dirty="0">
                <a:solidFill>
                  <a:srgbClr val="3C4B54"/>
                </a:solidFill>
                <a:latin typeface="Calibri" panose="020F0502020204030204" pitchFamily="34" charset="0"/>
                <a:ea typeface="ＭＳ Ｐゴシック" charset="0"/>
                <a:cs typeface="ＭＳ Ｐゴシック" charset="0"/>
              </a:rPr>
              <a:t>MQTT</a:t>
            </a:r>
          </a:p>
        </p:txBody>
      </p:sp>
      <p:sp>
        <p:nvSpPr>
          <p:cNvPr id="81" name="AutoShape 38"/>
          <p:cNvSpPr>
            <a:spLocks/>
          </p:cNvSpPr>
          <p:nvPr/>
        </p:nvSpPr>
        <p:spPr bwMode="auto">
          <a:xfrm>
            <a:off x="2168525" y="4719638"/>
            <a:ext cx="785813" cy="501650"/>
          </a:xfrm>
          <a:custGeom>
            <a:avLst/>
            <a:gdLst>
              <a:gd name="T0" fmla="*/ 558800 w 21600"/>
              <a:gd name="T1" fmla="*/ 357188 h 21600"/>
              <a:gd name="T2" fmla="*/ 558800 w 21600"/>
              <a:gd name="T3" fmla="*/ 357188 h 21600"/>
              <a:gd name="T4" fmla="*/ 558800 w 21600"/>
              <a:gd name="T5" fmla="*/ 357188 h 21600"/>
              <a:gd name="T6" fmla="*/ 558800 w 21600"/>
              <a:gd name="T7" fmla="*/ 3571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ffectLst/>
          <a:extLst/>
        </p:spPr>
        <p:txBody>
          <a:bodyPr lIns="35717" tIns="35717" rIns="35717" bIns="35717"/>
          <a:lstStyle/>
          <a:p>
            <a:pPr algn="ctr" defTabSz="410751">
              <a:buClrTx/>
              <a:buSzTx/>
              <a:buFontTx/>
              <a:buNone/>
              <a:defRPr/>
            </a:pPr>
            <a:r>
              <a:rPr lang="en-US" sz="984" dirty="0" err="1">
                <a:solidFill>
                  <a:srgbClr val="3C4B54"/>
                </a:solidFill>
                <a:latin typeface="Calibri" panose="020F0502020204030204" pitchFamily="34" charset="0"/>
                <a:ea typeface="ＭＳ Ｐゴシック" charset="0"/>
                <a:cs typeface="ＭＳ Ｐゴシック" charset="0"/>
              </a:rPr>
              <a:t>CloudCode</a:t>
            </a:r>
            <a:endParaRPr lang="en-US" sz="984" dirty="0">
              <a:solidFill>
                <a:srgbClr val="3C4B54"/>
              </a:solidFill>
              <a:latin typeface="Calibri" panose="020F0502020204030204" pitchFamily="34" charset="0"/>
              <a:ea typeface="ＭＳ Ｐゴシック" charset="0"/>
              <a:cs typeface="ＭＳ Ｐゴシック" charset="0"/>
            </a:endParaRPr>
          </a:p>
          <a:p>
            <a:pPr algn="ctr" defTabSz="410751">
              <a:buClrTx/>
              <a:buSzTx/>
              <a:buFontTx/>
              <a:buNone/>
              <a:defRPr/>
            </a:pPr>
            <a:endParaRPr lang="en-US" sz="984" dirty="0">
              <a:solidFill>
                <a:srgbClr val="3C4B54"/>
              </a:solidFill>
              <a:latin typeface="Calibri" panose="020F0502020204030204" pitchFamily="34" charset="0"/>
              <a:ea typeface="ＭＳ Ｐゴシック" charset="0"/>
              <a:cs typeface="ＭＳ Ｐゴシック" charset="0"/>
            </a:endParaRPr>
          </a:p>
        </p:txBody>
      </p:sp>
      <p:sp>
        <p:nvSpPr>
          <p:cNvPr id="82" name="AutoShape 39"/>
          <p:cNvSpPr>
            <a:spLocks/>
          </p:cNvSpPr>
          <p:nvPr/>
        </p:nvSpPr>
        <p:spPr bwMode="auto">
          <a:xfrm>
            <a:off x="2897188" y="4722813"/>
            <a:ext cx="785812" cy="501650"/>
          </a:xfrm>
          <a:custGeom>
            <a:avLst/>
            <a:gdLst>
              <a:gd name="T0" fmla="*/ 558800 w 21600"/>
              <a:gd name="T1" fmla="*/ 357188 h 21600"/>
              <a:gd name="T2" fmla="*/ 558800 w 21600"/>
              <a:gd name="T3" fmla="*/ 357188 h 21600"/>
              <a:gd name="T4" fmla="*/ 558800 w 21600"/>
              <a:gd name="T5" fmla="*/ 357188 h 21600"/>
              <a:gd name="T6" fmla="*/ 558800 w 21600"/>
              <a:gd name="T7" fmla="*/ 3571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ffectLst/>
          <a:extLst/>
        </p:spPr>
        <p:txBody>
          <a:bodyPr lIns="35717" tIns="35717" rIns="35717" bIns="35717"/>
          <a:lstStyle/>
          <a:p>
            <a:pPr algn="ctr" defTabSz="410751">
              <a:buClrTx/>
              <a:buSzTx/>
              <a:buFontTx/>
              <a:buNone/>
              <a:defRPr/>
            </a:pPr>
            <a:r>
              <a:rPr lang="en-US" sz="984" dirty="0">
                <a:solidFill>
                  <a:srgbClr val="3C4B54"/>
                </a:solidFill>
                <a:latin typeface="Calibri" panose="020F0502020204030204" pitchFamily="34" charset="0"/>
                <a:ea typeface="ＭＳ Ｐゴシック" charset="0"/>
                <a:cs typeface="ＭＳ Ｐゴシック" charset="0"/>
              </a:rPr>
              <a:t>Mobile App </a:t>
            </a:r>
            <a:r>
              <a:rPr lang="en-US" sz="984" dirty="0" err="1">
                <a:solidFill>
                  <a:srgbClr val="3C4B54"/>
                </a:solidFill>
                <a:latin typeface="Calibri" panose="020F0502020204030204" pitchFamily="34" charset="0"/>
                <a:ea typeface="ＭＳ Ｐゴシック" charset="0"/>
                <a:cs typeface="ＭＳ Ｐゴシック" charset="0"/>
              </a:rPr>
              <a:t>Mgmt</a:t>
            </a:r>
            <a:r>
              <a:rPr lang="en-US" sz="984" dirty="0">
                <a:solidFill>
                  <a:srgbClr val="3C4B54"/>
                </a:solidFill>
                <a:latin typeface="Calibri" panose="020F0502020204030204" pitchFamily="34" charset="0"/>
                <a:ea typeface="ＭＳ Ｐゴシック" charset="0"/>
                <a:cs typeface="ＭＳ Ｐゴシック" charset="0"/>
              </a:rPr>
              <a:t> </a:t>
            </a:r>
          </a:p>
        </p:txBody>
      </p:sp>
      <p:sp>
        <p:nvSpPr>
          <p:cNvPr id="83" name="AutoShape 41"/>
          <p:cNvSpPr>
            <a:spLocks/>
          </p:cNvSpPr>
          <p:nvPr/>
        </p:nvSpPr>
        <p:spPr bwMode="auto">
          <a:xfrm>
            <a:off x="306388" y="4321175"/>
            <a:ext cx="1233487" cy="234950"/>
          </a:xfrm>
          <a:custGeom>
            <a:avLst/>
            <a:gdLst>
              <a:gd name="T0" fmla="*/ 876300 w 21600"/>
              <a:gd name="T1" fmla="*/ 167481 h 21600"/>
              <a:gd name="T2" fmla="*/ 876300 w 21600"/>
              <a:gd name="T3" fmla="*/ 167481 h 21600"/>
              <a:gd name="T4" fmla="*/ 876300 w 21600"/>
              <a:gd name="T5" fmla="*/ 167481 h 21600"/>
              <a:gd name="T6" fmla="*/ 876300 w 21600"/>
              <a:gd name="T7" fmla="*/ 167481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ffectLst/>
          <a:extLst/>
        </p:spPr>
        <p:txBody>
          <a:bodyPr lIns="35717" tIns="35717" rIns="35717" bIns="35717" anchor="ctr"/>
          <a:lstStyle/>
          <a:p>
            <a:pPr defTabSz="320342">
              <a:lnSpc>
                <a:spcPts val="1398"/>
              </a:lnSpc>
              <a:buClrTx/>
              <a:buSzTx/>
              <a:buFontTx/>
              <a:buNone/>
              <a:defRPr/>
            </a:pPr>
            <a:r>
              <a:rPr lang="en-US" sz="1266">
                <a:solidFill>
                  <a:srgbClr val="444444"/>
                </a:solidFill>
                <a:latin typeface="Calibri" panose="020F0502020204030204" pitchFamily="34" charset="0"/>
                <a:ea typeface="MS PGothic" charset="0"/>
                <a:cs typeface="MS PGothic" charset="0"/>
                <a:sym typeface="HelvNeue Medium for IBM" charset="0"/>
              </a:rPr>
              <a:t>Mobile </a:t>
            </a:r>
          </a:p>
          <a:p>
            <a:pPr defTabSz="320342">
              <a:lnSpc>
                <a:spcPts val="1398"/>
              </a:lnSpc>
              <a:buClrTx/>
              <a:buSzTx/>
              <a:buFontTx/>
              <a:buNone/>
              <a:defRPr/>
            </a:pPr>
            <a:r>
              <a:rPr lang="en-US" sz="1266">
                <a:solidFill>
                  <a:srgbClr val="444444"/>
                </a:solidFill>
                <a:latin typeface="Calibri" panose="020F0502020204030204" pitchFamily="34" charset="0"/>
                <a:ea typeface="MS PGothic" charset="0"/>
                <a:cs typeface="MS PGothic" charset="0"/>
                <a:sym typeface="HelvNeue Medium for IBM" charset="0"/>
              </a:rPr>
              <a:t>Services</a:t>
            </a:r>
            <a:endParaRPr lang="en-US">
              <a:latin typeface="Calibri" panose="020F0502020204030204" pitchFamily="34" charset="0"/>
              <a:ea typeface="MS PGothic" charset="0"/>
              <a:cs typeface="MS PGothic" charset="0"/>
            </a:endParaRPr>
          </a:p>
        </p:txBody>
      </p:sp>
      <p:sp>
        <p:nvSpPr>
          <p:cNvPr id="84" name="AutoShape 42"/>
          <p:cNvSpPr>
            <a:spLocks/>
          </p:cNvSpPr>
          <p:nvPr/>
        </p:nvSpPr>
        <p:spPr bwMode="auto">
          <a:xfrm>
            <a:off x="3644900" y="4722813"/>
            <a:ext cx="785813" cy="654050"/>
          </a:xfrm>
          <a:custGeom>
            <a:avLst/>
            <a:gdLst>
              <a:gd name="T0" fmla="*/ 558800 w 21600"/>
              <a:gd name="T1" fmla="*/ 465138 h 21600"/>
              <a:gd name="T2" fmla="*/ 558800 w 21600"/>
              <a:gd name="T3" fmla="*/ 465138 h 21600"/>
              <a:gd name="T4" fmla="*/ 558800 w 21600"/>
              <a:gd name="T5" fmla="*/ 465138 h 21600"/>
              <a:gd name="T6" fmla="*/ 558800 w 21600"/>
              <a:gd name="T7" fmla="*/ 46513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ffectLst/>
          <a:extLst/>
        </p:spPr>
        <p:txBody>
          <a:bodyPr lIns="35717" tIns="35717" rIns="35717" bIns="35717"/>
          <a:lstStyle/>
          <a:p>
            <a:pPr algn="ctr" defTabSz="410751">
              <a:buClrTx/>
              <a:buSzTx/>
              <a:buFontTx/>
              <a:buNone/>
              <a:defRPr/>
            </a:pPr>
            <a:r>
              <a:rPr lang="en-US" sz="984" dirty="0">
                <a:solidFill>
                  <a:srgbClr val="3C4B54"/>
                </a:solidFill>
                <a:latin typeface="Calibri" panose="020F0502020204030204" pitchFamily="34" charset="0"/>
                <a:ea typeface="ＭＳ Ｐゴシック" charset="0"/>
                <a:cs typeface="ＭＳ Ｐゴシック" charset="0"/>
              </a:rPr>
              <a:t>Mobile Quality Assurance</a:t>
            </a:r>
          </a:p>
          <a:p>
            <a:pPr algn="ctr" defTabSz="410751">
              <a:buClrTx/>
              <a:buSzTx/>
              <a:buFontTx/>
              <a:buNone/>
              <a:defRPr/>
            </a:pPr>
            <a:endParaRPr lang="en-US" sz="984" dirty="0">
              <a:solidFill>
                <a:srgbClr val="3C4B54"/>
              </a:solidFill>
              <a:latin typeface="Calibri" panose="020F0502020204030204" pitchFamily="34" charset="0"/>
              <a:ea typeface="ＭＳ Ｐゴシック" charset="0"/>
              <a:cs typeface="ＭＳ Ｐゴシック" charset="0"/>
            </a:endParaRPr>
          </a:p>
        </p:txBody>
      </p:sp>
      <p:sp>
        <p:nvSpPr>
          <p:cNvPr id="85" name="AutoShape 43"/>
          <p:cNvSpPr>
            <a:spLocks/>
          </p:cNvSpPr>
          <p:nvPr/>
        </p:nvSpPr>
        <p:spPr bwMode="auto">
          <a:xfrm>
            <a:off x="6570663" y="3465513"/>
            <a:ext cx="785812" cy="652462"/>
          </a:xfrm>
          <a:custGeom>
            <a:avLst/>
            <a:gdLst>
              <a:gd name="T0" fmla="*/ 558800 w 21600"/>
              <a:gd name="T1" fmla="*/ 464344 h 21600"/>
              <a:gd name="T2" fmla="*/ 558800 w 21600"/>
              <a:gd name="T3" fmla="*/ 464344 h 21600"/>
              <a:gd name="T4" fmla="*/ 558800 w 21600"/>
              <a:gd name="T5" fmla="*/ 464344 h 21600"/>
              <a:gd name="T6" fmla="*/ 558800 w 21600"/>
              <a:gd name="T7" fmla="*/ 464344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ffectLst/>
          <a:extLst/>
        </p:spPr>
        <p:txBody>
          <a:bodyPr lIns="35717" tIns="35717" rIns="35717" bIns="35717"/>
          <a:lstStyle/>
          <a:p>
            <a:pPr algn="ctr" defTabSz="410751">
              <a:buClrTx/>
              <a:buSzTx/>
              <a:buFontTx/>
              <a:buNone/>
              <a:defRPr/>
            </a:pPr>
            <a:r>
              <a:rPr lang="en-US" sz="984" dirty="0">
                <a:solidFill>
                  <a:srgbClr val="3C4B54"/>
                </a:solidFill>
                <a:latin typeface="Calibri" panose="020F0502020204030204" pitchFamily="34" charset="0"/>
                <a:ea typeface="ＭＳ Ｐゴシック" charset="0"/>
                <a:cs typeface="ＭＳ Ｐゴシック" charset="0"/>
              </a:rPr>
              <a:t>BLU Data Warehouse </a:t>
            </a:r>
          </a:p>
        </p:txBody>
      </p:sp>
      <p:sp>
        <p:nvSpPr>
          <p:cNvPr id="86" name="AutoShape 45"/>
          <p:cNvSpPr>
            <a:spLocks/>
          </p:cNvSpPr>
          <p:nvPr/>
        </p:nvSpPr>
        <p:spPr bwMode="auto">
          <a:xfrm>
            <a:off x="3641725" y="3468688"/>
            <a:ext cx="785813" cy="500062"/>
          </a:xfrm>
          <a:custGeom>
            <a:avLst/>
            <a:gdLst>
              <a:gd name="T0" fmla="*/ 558800 w 21600"/>
              <a:gd name="T1" fmla="*/ 356394 h 21600"/>
              <a:gd name="T2" fmla="*/ 558800 w 21600"/>
              <a:gd name="T3" fmla="*/ 356394 h 21600"/>
              <a:gd name="T4" fmla="*/ 558800 w 21600"/>
              <a:gd name="T5" fmla="*/ 356394 h 21600"/>
              <a:gd name="T6" fmla="*/ 558800 w 21600"/>
              <a:gd name="T7" fmla="*/ 356394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ffectLst/>
          <a:extLst/>
        </p:spPr>
        <p:txBody>
          <a:bodyPr lIns="35717" tIns="35717" rIns="35717" bIns="35717"/>
          <a:lstStyle/>
          <a:p>
            <a:pPr algn="ctr" defTabSz="410751">
              <a:buClrTx/>
              <a:buSzTx/>
              <a:buFontTx/>
              <a:buNone/>
              <a:defRPr/>
            </a:pPr>
            <a:r>
              <a:rPr lang="en-US" sz="984" dirty="0">
                <a:solidFill>
                  <a:srgbClr val="3C4B54"/>
                </a:solidFill>
                <a:latin typeface="Calibri" panose="020F0502020204030204" pitchFamily="34" charset="0"/>
                <a:ea typeface="ＭＳ Ｐゴシック" charset="0"/>
                <a:cs typeface="ＭＳ Ｐゴシック" charset="0"/>
              </a:rPr>
              <a:t>MySQL</a:t>
            </a:r>
          </a:p>
        </p:txBody>
      </p:sp>
      <p:sp>
        <p:nvSpPr>
          <p:cNvPr id="87" name="AutoShape 47"/>
          <p:cNvSpPr>
            <a:spLocks/>
          </p:cNvSpPr>
          <p:nvPr/>
        </p:nvSpPr>
        <p:spPr bwMode="auto">
          <a:xfrm>
            <a:off x="4483100" y="4730750"/>
            <a:ext cx="785813" cy="349250"/>
          </a:xfrm>
          <a:custGeom>
            <a:avLst/>
            <a:gdLst>
              <a:gd name="T0" fmla="*/ 558800 w 21600"/>
              <a:gd name="T1" fmla="*/ 248444 h 21600"/>
              <a:gd name="T2" fmla="*/ 558800 w 21600"/>
              <a:gd name="T3" fmla="*/ 248444 h 21600"/>
              <a:gd name="T4" fmla="*/ 558800 w 21600"/>
              <a:gd name="T5" fmla="*/ 248444 h 21600"/>
              <a:gd name="T6" fmla="*/ 558800 w 21600"/>
              <a:gd name="T7" fmla="*/ 248444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ffectLst/>
          <a:extLst/>
        </p:spPr>
        <p:txBody>
          <a:bodyPr lIns="35717" tIns="35717" rIns="35717" bIns="35717"/>
          <a:lstStyle/>
          <a:p>
            <a:pPr algn="ctr" defTabSz="410751">
              <a:buClrTx/>
              <a:buSzTx/>
              <a:buFontTx/>
              <a:buNone/>
              <a:defRPr/>
            </a:pPr>
            <a:r>
              <a:rPr lang="en-US" sz="984" dirty="0" err="1">
                <a:solidFill>
                  <a:srgbClr val="3C4B54"/>
                </a:solidFill>
                <a:latin typeface="Calibri" panose="020F0502020204030204" pitchFamily="34" charset="0"/>
                <a:ea typeface="MS PGothic" charset="0"/>
                <a:cs typeface="MS PGothic" charset="0"/>
              </a:rPr>
              <a:t>Twilio</a:t>
            </a:r>
            <a:endParaRPr lang="en-US" dirty="0">
              <a:latin typeface="Calibri" panose="020F0502020204030204" pitchFamily="34" charset="0"/>
              <a:ea typeface="MS PGothic" charset="0"/>
              <a:cs typeface="MS PGothic" charset="0"/>
            </a:endParaRPr>
          </a:p>
        </p:txBody>
      </p:sp>
      <p:sp>
        <p:nvSpPr>
          <p:cNvPr id="88" name="AutoShape 50"/>
          <p:cNvSpPr>
            <a:spLocks/>
          </p:cNvSpPr>
          <p:nvPr/>
        </p:nvSpPr>
        <p:spPr bwMode="auto">
          <a:xfrm>
            <a:off x="1463675" y="6037263"/>
            <a:ext cx="785813" cy="652462"/>
          </a:xfrm>
          <a:custGeom>
            <a:avLst/>
            <a:gdLst>
              <a:gd name="T0" fmla="*/ 558800 w 21600"/>
              <a:gd name="T1" fmla="*/ 464344 h 21600"/>
              <a:gd name="T2" fmla="*/ 558800 w 21600"/>
              <a:gd name="T3" fmla="*/ 464344 h 21600"/>
              <a:gd name="T4" fmla="*/ 558800 w 21600"/>
              <a:gd name="T5" fmla="*/ 464344 h 21600"/>
              <a:gd name="T6" fmla="*/ 558800 w 21600"/>
              <a:gd name="T7" fmla="*/ 464344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ffectLst/>
          <a:extLst/>
        </p:spPr>
        <p:txBody>
          <a:bodyPr lIns="35717" tIns="35717" rIns="35717" bIns="35717"/>
          <a:lstStyle/>
          <a:p>
            <a:pPr algn="ctr" defTabSz="410751">
              <a:buClrTx/>
              <a:buSzTx/>
              <a:buFontTx/>
              <a:buNone/>
              <a:defRPr/>
            </a:pPr>
            <a:r>
              <a:rPr lang="en-US" sz="984" dirty="0">
                <a:solidFill>
                  <a:srgbClr val="3C4B54"/>
                </a:solidFill>
                <a:latin typeface="Calibri" panose="020F0502020204030204" pitchFamily="34" charset="0"/>
                <a:ea typeface="ＭＳ Ｐゴシック" charset="0"/>
                <a:cs typeface="ＭＳ Ｐゴシック" charset="0"/>
              </a:rPr>
              <a:t>Data Cache</a:t>
            </a:r>
          </a:p>
        </p:txBody>
      </p:sp>
      <p:sp>
        <p:nvSpPr>
          <p:cNvPr id="89" name="AutoShape 52"/>
          <p:cNvSpPr>
            <a:spLocks/>
          </p:cNvSpPr>
          <p:nvPr/>
        </p:nvSpPr>
        <p:spPr bwMode="auto">
          <a:xfrm>
            <a:off x="2168525" y="6037263"/>
            <a:ext cx="785813" cy="652462"/>
          </a:xfrm>
          <a:custGeom>
            <a:avLst/>
            <a:gdLst>
              <a:gd name="T0" fmla="*/ 558800 w 21600"/>
              <a:gd name="T1" fmla="*/ 464344 h 21600"/>
              <a:gd name="T2" fmla="*/ 558800 w 21600"/>
              <a:gd name="T3" fmla="*/ 464344 h 21600"/>
              <a:gd name="T4" fmla="*/ 558800 w 21600"/>
              <a:gd name="T5" fmla="*/ 464344 h 21600"/>
              <a:gd name="T6" fmla="*/ 558800 w 21600"/>
              <a:gd name="T7" fmla="*/ 464344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ffectLst/>
          <a:extLst/>
        </p:spPr>
        <p:txBody>
          <a:bodyPr lIns="35717" tIns="35717" rIns="35717" bIns="35717"/>
          <a:lstStyle/>
          <a:p>
            <a:pPr algn="ctr" defTabSz="410751">
              <a:buClrTx/>
              <a:buSzTx/>
              <a:buFontTx/>
              <a:buNone/>
              <a:defRPr/>
            </a:pPr>
            <a:r>
              <a:rPr lang="en-US" sz="984" dirty="0">
                <a:solidFill>
                  <a:srgbClr val="3C4B54"/>
                </a:solidFill>
                <a:latin typeface="Calibri" panose="020F0502020204030204" pitchFamily="34" charset="0"/>
                <a:ea typeface="ＭＳ Ｐゴシック" charset="0"/>
                <a:cs typeface="ＭＳ Ｐゴシック" charset="0"/>
              </a:rPr>
              <a:t>Session Cache</a:t>
            </a:r>
          </a:p>
        </p:txBody>
      </p:sp>
      <p:sp>
        <p:nvSpPr>
          <p:cNvPr id="90" name="AutoShape 53"/>
          <p:cNvSpPr>
            <a:spLocks/>
          </p:cNvSpPr>
          <p:nvPr/>
        </p:nvSpPr>
        <p:spPr bwMode="auto">
          <a:xfrm>
            <a:off x="2897188" y="6040438"/>
            <a:ext cx="785812" cy="501650"/>
          </a:xfrm>
          <a:custGeom>
            <a:avLst/>
            <a:gdLst>
              <a:gd name="T0" fmla="*/ 558800 w 21600"/>
              <a:gd name="T1" fmla="*/ 357188 h 21600"/>
              <a:gd name="T2" fmla="*/ 558800 w 21600"/>
              <a:gd name="T3" fmla="*/ 357188 h 21600"/>
              <a:gd name="T4" fmla="*/ 558800 w 21600"/>
              <a:gd name="T5" fmla="*/ 357188 h 21600"/>
              <a:gd name="T6" fmla="*/ 558800 w 21600"/>
              <a:gd name="T7" fmla="*/ 3571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ffectLst/>
          <a:extLst/>
        </p:spPr>
        <p:txBody>
          <a:bodyPr lIns="35717" tIns="35717" rIns="35717" bIns="35717"/>
          <a:lstStyle/>
          <a:p>
            <a:pPr algn="ctr" defTabSz="410751">
              <a:buClrTx/>
              <a:buSzTx/>
              <a:buFontTx/>
              <a:buNone/>
              <a:defRPr/>
            </a:pPr>
            <a:r>
              <a:rPr lang="en-US" sz="984" dirty="0">
                <a:solidFill>
                  <a:srgbClr val="3C4B54"/>
                </a:solidFill>
                <a:latin typeface="Calibri" panose="020F0502020204030204" pitchFamily="34" charset="0"/>
                <a:ea typeface="ＭＳ Ｐゴシック" charset="0"/>
                <a:cs typeface="ＭＳ Ｐゴシック" charset="0"/>
              </a:rPr>
              <a:t>Elastic MQ</a:t>
            </a:r>
          </a:p>
        </p:txBody>
      </p:sp>
      <p:sp>
        <p:nvSpPr>
          <p:cNvPr id="91" name="AutoShape 55"/>
          <p:cNvSpPr>
            <a:spLocks/>
          </p:cNvSpPr>
          <p:nvPr/>
        </p:nvSpPr>
        <p:spPr bwMode="auto">
          <a:xfrm>
            <a:off x="303213" y="5567363"/>
            <a:ext cx="1108075" cy="431800"/>
          </a:xfrm>
          <a:custGeom>
            <a:avLst/>
            <a:gdLst>
              <a:gd name="T0" fmla="*/ 788194 w 21600"/>
              <a:gd name="T1" fmla="*/ 307182 h 21600"/>
              <a:gd name="T2" fmla="*/ 788194 w 21600"/>
              <a:gd name="T3" fmla="*/ 307182 h 21600"/>
              <a:gd name="T4" fmla="*/ 788194 w 21600"/>
              <a:gd name="T5" fmla="*/ 307182 h 21600"/>
              <a:gd name="T6" fmla="*/ 788194 w 21600"/>
              <a:gd name="T7" fmla="*/ 307182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599"/>
                </a:lnTo>
                <a:lnTo>
                  <a:pt x="0" y="21599"/>
                </a:lnTo>
                <a:lnTo>
                  <a:pt x="0" y="0"/>
                </a:lnTo>
                <a:close/>
              </a:path>
            </a:pathLst>
          </a:custGeom>
          <a:noFill/>
          <a:ln>
            <a:noFill/>
          </a:ln>
          <a:effectLst/>
          <a:extLst/>
        </p:spPr>
        <p:txBody>
          <a:bodyPr lIns="35717" tIns="35717" rIns="35717" bIns="35717" anchor="ctr"/>
          <a:lstStyle/>
          <a:p>
            <a:pPr defTabSz="320342">
              <a:lnSpc>
                <a:spcPts val="1398"/>
              </a:lnSpc>
              <a:buClrTx/>
              <a:buSzTx/>
              <a:buFontTx/>
              <a:buNone/>
              <a:defRPr/>
            </a:pPr>
            <a:r>
              <a:rPr lang="en-US" sz="1266" dirty="0">
                <a:solidFill>
                  <a:srgbClr val="444444"/>
                </a:solidFill>
                <a:latin typeface="Calibri" panose="020F0502020204030204" pitchFamily="34" charset="0"/>
                <a:ea typeface="MS PGothic" charset="0"/>
                <a:cs typeface="MS PGothic" charset="0"/>
                <a:sym typeface="HelvNeue Medium for IBM" charset="0"/>
              </a:rPr>
              <a:t>Web &amp; App</a:t>
            </a:r>
          </a:p>
          <a:p>
            <a:pPr defTabSz="320342">
              <a:lnSpc>
                <a:spcPts val="1398"/>
              </a:lnSpc>
              <a:buClrTx/>
              <a:buSzTx/>
              <a:buFontTx/>
              <a:buNone/>
              <a:defRPr/>
            </a:pPr>
            <a:r>
              <a:rPr lang="en-US" sz="1266" dirty="0">
                <a:solidFill>
                  <a:srgbClr val="444444"/>
                </a:solidFill>
                <a:latin typeface="Calibri" panose="020F0502020204030204" pitchFamily="34" charset="0"/>
                <a:ea typeface="MS PGothic" charset="0"/>
                <a:cs typeface="MS PGothic" charset="0"/>
                <a:sym typeface="HelvNeue Medium for IBM" charset="0"/>
              </a:rPr>
              <a:t>Application </a:t>
            </a:r>
            <a:endParaRPr lang="en-US" dirty="0">
              <a:latin typeface="Calibri" panose="020F0502020204030204" pitchFamily="34" charset="0"/>
              <a:ea typeface="MS PGothic" charset="0"/>
              <a:cs typeface="MS PGothic" charset="0"/>
            </a:endParaRPr>
          </a:p>
        </p:txBody>
      </p:sp>
      <p:sp>
        <p:nvSpPr>
          <p:cNvPr id="92" name="AutoShape 56"/>
          <p:cNvSpPr>
            <a:spLocks/>
          </p:cNvSpPr>
          <p:nvPr/>
        </p:nvSpPr>
        <p:spPr bwMode="auto">
          <a:xfrm>
            <a:off x="3644900" y="6040438"/>
            <a:ext cx="785813" cy="501650"/>
          </a:xfrm>
          <a:custGeom>
            <a:avLst/>
            <a:gdLst>
              <a:gd name="T0" fmla="*/ 558800 w 21600"/>
              <a:gd name="T1" fmla="*/ 357188 h 21600"/>
              <a:gd name="T2" fmla="*/ 558800 w 21600"/>
              <a:gd name="T3" fmla="*/ 357188 h 21600"/>
              <a:gd name="T4" fmla="*/ 558800 w 21600"/>
              <a:gd name="T5" fmla="*/ 357188 h 21600"/>
              <a:gd name="T6" fmla="*/ 558800 w 21600"/>
              <a:gd name="T7" fmla="*/ 3571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ffectLst/>
          <a:extLst/>
        </p:spPr>
        <p:txBody>
          <a:bodyPr lIns="35717" tIns="35717" rIns="35717" bIns="35717"/>
          <a:lstStyle/>
          <a:p>
            <a:pPr algn="ctr" defTabSz="410751">
              <a:buClrTx/>
              <a:buSzTx/>
              <a:buFontTx/>
              <a:buNone/>
              <a:defRPr/>
            </a:pPr>
            <a:r>
              <a:rPr lang="en-US" sz="984" dirty="0">
                <a:solidFill>
                  <a:srgbClr val="3C4B54"/>
                </a:solidFill>
                <a:latin typeface="Calibri" panose="020F0502020204030204" pitchFamily="34" charset="0"/>
                <a:ea typeface="ＭＳ Ｐゴシック" charset="0"/>
                <a:cs typeface="ＭＳ Ｐゴシック" charset="0"/>
              </a:rPr>
              <a:t>Decision</a:t>
            </a:r>
          </a:p>
        </p:txBody>
      </p:sp>
      <p:sp>
        <p:nvSpPr>
          <p:cNvPr id="93" name="AutoShape 58"/>
          <p:cNvSpPr>
            <a:spLocks/>
          </p:cNvSpPr>
          <p:nvPr/>
        </p:nvSpPr>
        <p:spPr bwMode="auto">
          <a:xfrm>
            <a:off x="4419600" y="6037263"/>
            <a:ext cx="785813" cy="500062"/>
          </a:xfrm>
          <a:custGeom>
            <a:avLst/>
            <a:gdLst>
              <a:gd name="T0" fmla="*/ 558800 w 21600"/>
              <a:gd name="T1" fmla="*/ 356394 h 21600"/>
              <a:gd name="T2" fmla="*/ 558800 w 21600"/>
              <a:gd name="T3" fmla="*/ 356394 h 21600"/>
              <a:gd name="T4" fmla="*/ 558800 w 21600"/>
              <a:gd name="T5" fmla="*/ 356394 h 21600"/>
              <a:gd name="T6" fmla="*/ 558800 w 21600"/>
              <a:gd name="T7" fmla="*/ 356394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ffectLst/>
          <a:extLst/>
        </p:spPr>
        <p:txBody>
          <a:bodyPr lIns="35717" tIns="35717" rIns="35717" bIns="35717"/>
          <a:lstStyle/>
          <a:p>
            <a:pPr algn="ctr" defTabSz="410751">
              <a:buClrTx/>
              <a:buSzTx/>
              <a:buFontTx/>
              <a:buNone/>
              <a:defRPr/>
            </a:pPr>
            <a:r>
              <a:rPr lang="en-US" sz="984" dirty="0">
                <a:solidFill>
                  <a:srgbClr val="3C4B54"/>
                </a:solidFill>
                <a:latin typeface="Calibri" panose="020F0502020204030204" pitchFamily="34" charset="0"/>
                <a:ea typeface="ＭＳ Ｐゴシック" charset="0"/>
                <a:cs typeface="ＭＳ Ｐゴシック" charset="0"/>
              </a:rPr>
              <a:t>SSO</a:t>
            </a:r>
          </a:p>
        </p:txBody>
      </p:sp>
      <p:sp>
        <p:nvSpPr>
          <p:cNvPr id="94" name="AutoShape 76"/>
          <p:cNvSpPr>
            <a:spLocks/>
          </p:cNvSpPr>
          <p:nvPr/>
        </p:nvSpPr>
        <p:spPr bwMode="auto">
          <a:xfrm>
            <a:off x="5205413" y="6038850"/>
            <a:ext cx="785812" cy="350838"/>
          </a:xfrm>
          <a:custGeom>
            <a:avLst/>
            <a:gdLst>
              <a:gd name="T0" fmla="*/ 558800 w 21600"/>
              <a:gd name="T1" fmla="*/ 249238 h 21600"/>
              <a:gd name="T2" fmla="*/ 558800 w 21600"/>
              <a:gd name="T3" fmla="*/ 249238 h 21600"/>
              <a:gd name="T4" fmla="*/ 558800 w 21600"/>
              <a:gd name="T5" fmla="*/ 249238 h 21600"/>
              <a:gd name="T6" fmla="*/ 558800 w 21600"/>
              <a:gd name="T7" fmla="*/ 24923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ffectLst/>
          <a:extLst/>
        </p:spPr>
        <p:txBody>
          <a:bodyPr lIns="35717" tIns="35717" rIns="35717" bIns="35717"/>
          <a:lstStyle/>
          <a:p>
            <a:pPr algn="ctr" defTabSz="410751">
              <a:buClrTx/>
              <a:buSzTx/>
              <a:buFontTx/>
              <a:buNone/>
              <a:defRPr/>
            </a:pPr>
            <a:r>
              <a:rPr lang="en-US" sz="984" dirty="0" err="1">
                <a:solidFill>
                  <a:srgbClr val="3C4B54"/>
                </a:solidFill>
                <a:latin typeface="Calibri" panose="020F0502020204030204" pitchFamily="34" charset="0"/>
                <a:ea typeface="ＭＳ Ｐゴシック" charset="0"/>
                <a:cs typeface="ＭＳ Ｐゴシック" charset="0"/>
              </a:rPr>
              <a:t>Redis</a:t>
            </a:r>
            <a:endParaRPr lang="en-US" sz="984" dirty="0">
              <a:solidFill>
                <a:srgbClr val="3C4B54"/>
              </a:solidFill>
              <a:latin typeface="Calibri" panose="020F0502020204030204" pitchFamily="34" charset="0"/>
              <a:ea typeface="ＭＳ Ｐゴシック" charset="0"/>
              <a:cs typeface="ＭＳ Ｐゴシック" charset="0"/>
            </a:endParaRPr>
          </a:p>
        </p:txBody>
      </p:sp>
      <p:sp>
        <p:nvSpPr>
          <p:cNvPr id="95" name="AutoShape 79"/>
          <p:cNvSpPr>
            <a:spLocks/>
          </p:cNvSpPr>
          <p:nvPr/>
        </p:nvSpPr>
        <p:spPr bwMode="auto">
          <a:xfrm>
            <a:off x="7307263" y="3465513"/>
            <a:ext cx="785812" cy="652462"/>
          </a:xfrm>
          <a:custGeom>
            <a:avLst/>
            <a:gdLst>
              <a:gd name="T0" fmla="*/ 558800 w 21600"/>
              <a:gd name="T1" fmla="*/ 464344 h 21600"/>
              <a:gd name="T2" fmla="*/ 558800 w 21600"/>
              <a:gd name="T3" fmla="*/ 464344 h 21600"/>
              <a:gd name="T4" fmla="*/ 558800 w 21600"/>
              <a:gd name="T5" fmla="*/ 464344 h 21600"/>
              <a:gd name="T6" fmla="*/ 558800 w 21600"/>
              <a:gd name="T7" fmla="*/ 464344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ffectLst/>
          <a:extLst/>
        </p:spPr>
        <p:txBody>
          <a:bodyPr lIns="35717" tIns="35717" rIns="35717" bIns="35717"/>
          <a:lstStyle/>
          <a:p>
            <a:pPr algn="ctr" defTabSz="410751">
              <a:buClrTx/>
              <a:buSzTx/>
              <a:buFontTx/>
              <a:buNone/>
              <a:defRPr/>
            </a:pPr>
            <a:r>
              <a:rPr lang="en-US" sz="984" dirty="0" err="1">
                <a:solidFill>
                  <a:srgbClr val="3C4B54"/>
                </a:solidFill>
                <a:latin typeface="Calibri" panose="020F0502020204030204" pitchFamily="34" charset="0"/>
                <a:ea typeface="ＭＳ Ｐゴシック" charset="0"/>
                <a:cs typeface="ＭＳ Ｐゴシック" charset="0"/>
              </a:rPr>
              <a:t>MapReduce</a:t>
            </a:r>
            <a:endParaRPr lang="en-US" sz="984" dirty="0">
              <a:solidFill>
                <a:srgbClr val="3C4B54"/>
              </a:solidFill>
              <a:latin typeface="Calibri" panose="020F0502020204030204" pitchFamily="34" charset="0"/>
              <a:ea typeface="ＭＳ Ｐゴシック" charset="0"/>
              <a:cs typeface="ＭＳ Ｐゴシック" charset="0"/>
            </a:endParaRPr>
          </a:p>
        </p:txBody>
      </p:sp>
      <p:sp>
        <p:nvSpPr>
          <p:cNvPr id="96" name="AutoShape 83"/>
          <p:cNvSpPr>
            <a:spLocks/>
          </p:cNvSpPr>
          <p:nvPr/>
        </p:nvSpPr>
        <p:spPr bwMode="auto">
          <a:xfrm>
            <a:off x="5926138" y="6038850"/>
            <a:ext cx="785812" cy="350838"/>
          </a:xfrm>
          <a:custGeom>
            <a:avLst/>
            <a:gdLst>
              <a:gd name="T0" fmla="*/ 558800 w 21600"/>
              <a:gd name="T1" fmla="*/ 249238 h 21600"/>
              <a:gd name="T2" fmla="*/ 558800 w 21600"/>
              <a:gd name="T3" fmla="*/ 249238 h 21600"/>
              <a:gd name="T4" fmla="*/ 558800 w 21600"/>
              <a:gd name="T5" fmla="*/ 249238 h 21600"/>
              <a:gd name="T6" fmla="*/ 558800 w 21600"/>
              <a:gd name="T7" fmla="*/ 24923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ffectLst/>
          <a:extLst/>
        </p:spPr>
        <p:txBody>
          <a:bodyPr lIns="35717" tIns="35717" rIns="35717" bIns="35717"/>
          <a:lstStyle/>
          <a:p>
            <a:pPr algn="ctr" defTabSz="410751">
              <a:buClrTx/>
              <a:buSzTx/>
              <a:buFontTx/>
              <a:buNone/>
              <a:defRPr/>
            </a:pPr>
            <a:r>
              <a:rPr lang="en-US" sz="984" dirty="0" err="1">
                <a:solidFill>
                  <a:srgbClr val="3C4B54"/>
                </a:solidFill>
                <a:latin typeface="Calibri" panose="020F0502020204030204" pitchFamily="34" charset="0"/>
                <a:ea typeface="ＭＳ Ｐゴシック" charset="0"/>
                <a:cs typeface="ＭＳ Ｐゴシック" charset="0"/>
              </a:rPr>
              <a:t>RabbitMQ</a:t>
            </a:r>
            <a:endParaRPr lang="en-US" sz="984" dirty="0">
              <a:solidFill>
                <a:srgbClr val="3C4B54"/>
              </a:solidFill>
              <a:latin typeface="Calibri" panose="020F0502020204030204" pitchFamily="34" charset="0"/>
              <a:ea typeface="ＭＳ Ｐゴシック" charset="0"/>
              <a:cs typeface="ＭＳ Ｐゴシック" charset="0"/>
            </a:endParaRPr>
          </a:p>
        </p:txBody>
      </p:sp>
      <p:pic>
        <p:nvPicPr>
          <p:cNvPr id="89121" name="Picture 96" descr="java_runtime.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17650" y="1554163"/>
            <a:ext cx="642938" cy="64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22" name="Picture 97" descr="NodeJSRuntime.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214563" y="1554163"/>
            <a:ext cx="731837"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23" name="Picture 98" descr="RubyonRailsRuntime.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911475" y="1554163"/>
            <a:ext cx="744538" cy="64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 name="AutoShape 83"/>
          <p:cNvSpPr>
            <a:spLocks/>
          </p:cNvSpPr>
          <p:nvPr/>
        </p:nvSpPr>
        <p:spPr bwMode="auto">
          <a:xfrm>
            <a:off x="6661150" y="6054725"/>
            <a:ext cx="785813" cy="350838"/>
          </a:xfrm>
          <a:custGeom>
            <a:avLst/>
            <a:gdLst>
              <a:gd name="T0" fmla="*/ 558800 w 21600"/>
              <a:gd name="T1" fmla="*/ 249238 h 21600"/>
              <a:gd name="T2" fmla="*/ 558800 w 21600"/>
              <a:gd name="T3" fmla="*/ 249238 h 21600"/>
              <a:gd name="T4" fmla="*/ 558800 w 21600"/>
              <a:gd name="T5" fmla="*/ 249238 h 21600"/>
              <a:gd name="T6" fmla="*/ 558800 w 21600"/>
              <a:gd name="T7" fmla="*/ 24923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ffectLst/>
          <a:extLst/>
        </p:spPr>
        <p:txBody>
          <a:bodyPr lIns="35717" tIns="35717" rIns="35717" bIns="35717"/>
          <a:lstStyle/>
          <a:p>
            <a:pPr algn="ctr" defTabSz="410751">
              <a:buClrTx/>
              <a:buSzTx/>
              <a:buFontTx/>
              <a:buNone/>
              <a:defRPr/>
            </a:pPr>
            <a:r>
              <a:rPr lang="en-US" sz="984" dirty="0">
                <a:solidFill>
                  <a:srgbClr val="3C4B54"/>
                </a:solidFill>
                <a:latin typeface="Calibri" panose="020F0502020204030204" pitchFamily="34" charset="0"/>
                <a:ea typeface="ＭＳ Ｐゴシック" charset="0"/>
                <a:cs typeface="ＭＳ Ｐゴシック" charset="0"/>
              </a:rPr>
              <a:t>Log Analysis</a:t>
            </a:r>
          </a:p>
        </p:txBody>
      </p:sp>
      <p:pic>
        <p:nvPicPr>
          <p:cNvPr id="89125" name="Picture 100" descr="RDS.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571625" y="2894013"/>
            <a:ext cx="622300"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26" name="Picture 101" descr="JDB.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2268538" y="2894013"/>
            <a:ext cx="620712"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27" name="Picture 102" descr="MongoDB.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3017838" y="2894013"/>
            <a:ext cx="622300"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28" name="Picture 103" descr="MySQL.pn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3768725" y="2894013"/>
            <a:ext cx="62071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29" name="Picture 104" descr="PostgreSQL.png"/>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4465638" y="2894013"/>
            <a:ext cx="620712"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30" name="Picture 105" descr="MobileData.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5214938" y="2894013"/>
            <a:ext cx="622300"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31" name="Picture 106" descr="MobileSync.pn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5911850" y="2894013"/>
            <a:ext cx="62071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32" name="Picture 107" descr="BLU.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6608763" y="2894013"/>
            <a:ext cx="620712"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33" name="Picture 108" descr="mapreduce.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7412038" y="2894013"/>
            <a:ext cx="600075"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34" name="Picture 109" descr="PushNotifications.pn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7894638" y="4125913"/>
            <a:ext cx="622300"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35" name="Picture 110" descr="CloudCode.pn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2268538" y="4179888"/>
            <a:ext cx="620712"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36" name="Picture 111" descr="MAM.pn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3017838" y="4179888"/>
            <a:ext cx="622300"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37" name="Picture 112" descr="MQA.pn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3768725" y="4179888"/>
            <a:ext cx="62071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38" name="Picture 113" descr="Twilio.png"/>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4572000" y="4179888"/>
            <a:ext cx="622300"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39" name="Picture 114" descr="datacache.png"/>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1571625" y="5411788"/>
            <a:ext cx="642938"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40" name="Picture 115" descr="sessioncache.png"/>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2268538" y="5411788"/>
            <a:ext cx="642937"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41" name="Picture 116" descr="ElasticMessaging.png"/>
          <p:cNvPicPr>
            <a:picLocks noChangeAspect="1"/>
          </p:cNvPicPr>
          <p:nvPr/>
        </p:nvPicPr>
        <p:blipFill>
          <a:blip r:embed="rId22">
            <a:extLst>
              <a:ext uri="{28A0092B-C50C-407E-A947-70E740481C1C}">
                <a14:useLocalDpi xmlns:a14="http://schemas.microsoft.com/office/drawing/2010/main" val="0"/>
              </a:ext>
            </a:extLst>
          </a:blip>
          <a:srcRect/>
          <a:stretch>
            <a:fillRect/>
          </a:stretch>
        </p:blipFill>
        <p:spPr bwMode="auto">
          <a:xfrm>
            <a:off x="3017838" y="5411788"/>
            <a:ext cx="622300"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42" name="Picture 117" descr="Decision.png"/>
          <p:cNvPicPr>
            <a:picLocks noChangeAspect="1"/>
          </p:cNvPicPr>
          <p:nvPr/>
        </p:nvPicPr>
        <p:blipFill>
          <a:blip r:embed="rId23">
            <a:extLst>
              <a:ext uri="{28A0092B-C50C-407E-A947-70E740481C1C}">
                <a14:useLocalDpi xmlns:a14="http://schemas.microsoft.com/office/drawing/2010/main" val="0"/>
              </a:ext>
            </a:extLst>
          </a:blip>
          <a:srcRect/>
          <a:stretch>
            <a:fillRect/>
          </a:stretch>
        </p:blipFill>
        <p:spPr bwMode="auto">
          <a:xfrm>
            <a:off x="3768725" y="5411788"/>
            <a:ext cx="62071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43" name="Picture 118" descr="Identity.png"/>
          <p:cNvPicPr>
            <a:picLocks noChangeAspect="1"/>
          </p:cNvPicPr>
          <p:nvPr/>
        </p:nvPicPr>
        <p:blipFill>
          <a:blip r:embed="rId24">
            <a:extLst>
              <a:ext uri="{28A0092B-C50C-407E-A947-70E740481C1C}">
                <a14:useLocalDpi xmlns:a14="http://schemas.microsoft.com/office/drawing/2010/main" val="0"/>
              </a:ext>
            </a:extLst>
          </a:blip>
          <a:srcRect/>
          <a:stretch>
            <a:fillRect/>
          </a:stretch>
        </p:blipFill>
        <p:spPr bwMode="auto">
          <a:xfrm>
            <a:off x="4518025" y="5411788"/>
            <a:ext cx="622300"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44" name="Picture 119" descr="redis.png"/>
          <p:cNvPicPr>
            <a:picLocks noChangeAspect="1"/>
          </p:cNvPicPr>
          <p:nvPr/>
        </p:nvPicPr>
        <p:blipFill>
          <a:blip r:embed="rId25">
            <a:extLst>
              <a:ext uri="{28A0092B-C50C-407E-A947-70E740481C1C}">
                <a14:useLocalDpi xmlns:a14="http://schemas.microsoft.com/office/drawing/2010/main" val="0"/>
              </a:ext>
            </a:extLst>
          </a:blip>
          <a:srcRect/>
          <a:stretch>
            <a:fillRect/>
          </a:stretch>
        </p:blipFill>
        <p:spPr bwMode="auto">
          <a:xfrm>
            <a:off x="5322888" y="5411788"/>
            <a:ext cx="620712"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45" name="Picture 120" descr="RabbitMQ.png"/>
          <p:cNvPicPr>
            <a:picLocks noChangeAspect="1"/>
          </p:cNvPicPr>
          <p:nvPr/>
        </p:nvPicPr>
        <p:blipFill>
          <a:blip r:embed="rId26">
            <a:extLst>
              <a:ext uri="{28A0092B-C50C-407E-A947-70E740481C1C}">
                <a14:useLocalDpi xmlns:a14="http://schemas.microsoft.com/office/drawing/2010/main" val="0"/>
              </a:ext>
            </a:extLst>
          </a:blip>
          <a:srcRect/>
          <a:stretch>
            <a:fillRect/>
          </a:stretch>
        </p:blipFill>
        <p:spPr bwMode="auto">
          <a:xfrm>
            <a:off x="6018213" y="5357813"/>
            <a:ext cx="6223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46" name="Picture 121" descr="LogAnalysis.png"/>
          <p:cNvPicPr>
            <a:picLocks noChangeAspect="1"/>
          </p:cNvPicPr>
          <p:nvPr/>
        </p:nvPicPr>
        <p:blipFill>
          <a:blip r:embed="rId27">
            <a:extLst>
              <a:ext uri="{28A0092B-C50C-407E-A947-70E740481C1C}">
                <a14:useLocalDpi xmlns:a14="http://schemas.microsoft.com/office/drawing/2010/main" val="0"/>
              </a:ext>
            </a:extLst>
          </a:blip>
          <a:srcRect/>
          <a:stretch>
            <a:fillRect/>
          </a:stretch>
        </p:blipFill>
        <p:spPr bwMode="auto">
          <a:xfrm>
            <a:off x="6769100" y="5357813"/>
            <a:ext cx="620713"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 name="AutoShape 15"/>
          <p:cNvSpPr>
            <a:spLocks/>
          </p:cNvSpPr>
          <p:nvPr/>
        </p:nvSpPr>
        <p:spPr bwMode="auto">
          <a:xfrm>
            <a:off x="7035800" y="4702175"/>
            <a:ext cx="785813" cy="500063"/>
          </a:xfrm>
          <a:custGeom>
            <a:avLst/>
            <a:gdLst>
              <a:gd name="T0" fmla="*/ 558800 w 21600"/>
              <a:gd name="T1" fmla="*/ 356394 h 21600"/>
              <a:gd name="T2" fmla="*/ 558800 w 21600"/>
              <a:gd name="T3" fmla="*/ 356394 h 21600"/>
              <a:gd name="T4" fmla="*/ 558800 w 21600"/>
              <a:gd name="T5" fmla="*/ 356394 h 21600"/>
              <a:gd name="T6" fmla="*/ 558800 w 21600"/>
              <a:gd name="T7" fmla="*/ 356394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ffectLst/>
          <a:extLst/>
        </p:spPr>
        <p:txBody>
          <a:bodyPr lIns="35717" tIns="35717" rIns="35717" bIns="35717"/>
          <a:lstStyle/>
          <a:p>
            <a:pPr algn="ctr" defTabSz="410751">
              <a:buClrTx/>
              <a:buSzTx/>
              <a:buFontTx/>
              <a:buNone/>
              <a:defRPr/>
            </a:pPr>
            <a:r>
              <a:rPr lang="en-US" sz="984" dirty="0">
                <a:solidFill>
                  <a:srgbClr val="3C4B54"/>
                </a:solidFill>
                <a:latin typeface="Calibri" panose="020F0502020204030204" pitchFamily="34" charset="0"/>
                <a:ea typeface="ＭＳ Ｐゴシック" charset="0"/>
                <a:cs typeface="ＭＳ Ｐゴシック" charset="0"/>
              </a:rPr>
              <a:t>Historian</a:t>
            </a:r>
          </a:p>
        </p:txBody>
      </p:sp>
      <p:sp>
        <p:nvSpPr>
          <p:cNvPr id="97" name="AutoShape 34"/>
          <p:cNvSpPr>
            <a:spLocks/>
          </p:cNvSpPr>
          <p:nvPr/>
        </p:nvSpPr>
        <p:spPr bwMode="auto">
          <a:xfrm>
            <a:off x="5878513" y="4302125"/>
            <a:ext cx="1050925" cy="234950"/>
          </a:xfrm>
          <a:custGeom>
            <a:avLst/>
            <a:gdLst>
              <a:gd name="T0" fmla="*/ 746919 w 21600"/>
              <a:gd name="T1" fmla="*/ 167481 h 21600"/>
              <a:gd name="T2" fmla="*/ 746919 w 21600"/>
              <a:gd name="T3" fmla="*/ 167481 h 21600"/>
              <a:gd name="T4" fmla="*/ 746919 w 21600"/>
              <a:gd name="T5" fmla="*/ 167481 h 21600"/>
              <a:gd name="T6" fmla="*/ 746919 w 21600"/>
              <a:gd name="T7" fmla="*/ 167481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ffectLst/>
          <a:extLst/>
        </p:spPr>
        <p:txBody>
          <a:bodyPr lIns="35717" tIns="35717" rIns="35717" bIns="35717" anchor="ctr"/>
          <a:lstStyle/>
          <a:p>
            <a:pPr defTabSz="320342">
              <a:lnSpc>
                <a:spcPts val="1398"/>
              </a:lnSpc>
              <a:buClrTx/>
              <a:buSzTx/>
              <a:buFontTx/>
              <a:buNone/>
              <a:defRPr/>
            </a:pPr>
            <a:r>
              <a:rPr lang="en-US" sz="1266" dirty="0">
                <a:solidFill>
                  <a:srgbClr val="444444"/>
                </a:solidFill>
                <a:latin typeface="Calibri" panose="020F0502020204030204" pitchFamily="34" charset="0"/>
                <a:ea typeface="MS PGothic" charset="0"/>
                <a:cs typeface="MS PGothic" charset="0"/>
                <a:sym typeface="HelvNeue Medium for IBM" charset="0"/>
              </a:rPr>
              <a:t>Internet Of Things</a:t>
            </a:r>
            <a:endParaRPr lang="en-US" dirty="0">
              <a:latin typeface="Calibri" panose="020F0502020204030204" pitchFamily="34" charset="0"/>
              <a:ea typeface="MS PGothic" charset="0"/>
              <a:cs typeface="MS PGothic" charset="0"/>
            </a:endParaRPr>
          </a:p>
        </p:txBody>
      </p:sp>
      <p:pic>
        <p:nvPicPr>
          <p:cNvPr id="89149" name="Picture 100" descr="RDS.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143750" y="4125913"/>
            <a:ext cx="622300"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 name="AutoShape 36"/>
          <p:cNvSpPr>
            <a:spLocks/>
          </p:cNvSpPr>
          <p:nvPr/>
        </p:nvSpPr>
        <p:spPr bwMode="auto">
          <a:xfrm>
            <a:off x="1463675" y="4748213"/>
            <a:ext cx="785813" cy="503237"/>
          </a:xfrm>
          <a:custGeom>
            <a:avLst/>
            <a:gdLst>
              <a:gd name="T0" fmla="*/ 558800 w 21600"/>
              <a:gd name="T1" fmla="*/ 357188 h 21600"/>
              <a:gd name="T2" fmla="*/ 558800 w 21600"/>
              <a:gd name="T3" fmla="*/ 357188 h 21600"/>
              <a:gd name="T4" fmla="*/ 558800 w 21600"/>
              <a:gd name="T5" fmla="*/ 357188 h 21600"/>
              <a:gd name="T6" fmla="*/ 558800 w 21600"/>
              <a:gd name="T7" fmla="*/ 3571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ffectLst/>
          <a:extLst/>
        </p:spPr>
        <p:txBody>
          <a:bodyPr lIns="35717" tIns="35717" rIns="35717" bIns="35717"/>
          <a:lstStyle/>
          <a:p>
            <a:pPr algn="ctr" defTabSz="410751">
              <a:buClrTx/>
              <a:buSzTx/>
              <a:buFontTx/>
              <a:buNone/>
              <a:defRPr/>
            </a:pPr>
            <a:r>
              <a:rPr lang="en-US" sz="984" dirty="0">
                <a:solidFill>
                  <a:srgbClr val="3C4B54"/>
                </a:solidFill>
                <a:latin typeface="Calibri" panose="020F0502020204030204" pitchFamily="34" charset="0"/>
                <a:ea typeface="ＭＳ Ｐゴシック" charset="0"/>
                <a:cs typeface="ＭＳ Ｐゴシック" charset="0"/>
              </a:rPr>
              <a:t>Push</a:t>
            </a:r>
          </a:p>
        </p:txBody>
      </p:sp>
      <p:pic>
        <p:nvPicPr>
          <p:cNvPr id="89151" name="Picture 109" descr="PushNotifications.pn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1571625" y="4208463"/>
            <a:ext cx="622300"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52" name="Picture 1"/>
          <p:cNvPicPr>
            <a:picLocks noChangeAspect="1"/>
          </p:cNvPicPr>
          <p:nvPr/>
        </p:nvPicPr>
        <p:blipFill>
          <a:blip r:embed="rId28">
            <a:extLst>
              <a:ext uri="{28A0092B-C50C-407E-A947-70E740481C1C}">
                <a14:useLocalDpi xmlns:a14="http://schemas.microsoft.com/office/drawing/2010/main" val="0"/>
              </a:ext>
            </a:extLst>
          </a:blip>
          <a:srcRect/>
          <a:stretch>
            <a:fillRect/>
          </a:stretch>
        </p:blipFill>
        <p:spPr bwMode="auto">
          <a:xfrm>
            <a:off x="5130800" y="1554163"/>
            <a:ext cx="3833813" cy="96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 name="AutoShape 34"/>
          <p:cNvSpPr>
            <a:spLocks/>
          </p:cNvSpPr>
          <p:nvPr/>
        </p:nvSpPr>
        <p:spPr bwMode="auto">
          <a:xfrm>
            <a:off x="306388" y="1768475"/>
            <a:ext cx="1050925" cy="234950"/>
          </a:xfrm>
          <a:custGeom>
            <a:avLst/>
            <a:gdLst>
              <a:gd name="T0" fmla="*/ 746919 w 21600"/>
              <a:gd name="T1" fmla="*/ 167481 h 21600"/>
              <a:gd name="T2" fmla="*/ 746919 w 21600"/>
              <a:gd name="T3" fmla="*/ 167481 h 21600"/>
              <a:gd name="T4" fmla="*/ 746919 w 21600"/>
              <a:gd name="T5" fmla="*/ 167481 h 21600"/>
              <a:gd name="T6" fmla="*/ 746919 w 21600"/>
              <a:gd name="T7" fmla="*/ 167481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ffectLst/>
          <a:extLst/>
        </p:spPr>
        <p:txBody>
          <a:bodyPr lIns="35717" tIns="35717" rIns="35717" bIns="35717" anchor="ctr"/>
          <a:lstStyle/>
          <a:p>
            <a:pPr defTabSz="320342">
              <a:lnSpc>
                <a:spcPts val="1398"/>
              </a:lnSpc>
              <a:buClrTx/>
              <a:buSzTx/>
              <a:buFontTx/>
              <a:buNone/>
              <a:defRPr/>
            </a:pPr>
            <a:r>
              <a:rPr lang="en-US" sz="1266" dirty="0">
                <a:solidFill>
                  <a:srgbClr val="444444"/>
                </a:solidFill>
                <a:latin typeface="Calibri" panose="020F0502020204030204" pitchFamily="34" charset="0"/>
                <a:ea typeface="MS PGothic" charset="0"/>
                <a:cs typeface="MS PGothic" charset="0"/>
                <a:sym typeface="HelvNeue Medium for IBM" charset="0"/>
              </a:rPr>
              <a:t>Runtimes</a:t>
            </a:r>
            <a:endParaRPr lang="en-US" dirty="0">
              <a:latin typeface="Calibri" panose="020F0502020204030204" pitchFamily="34" charset="0"/>
              <a:ea typeface="MS PGothic" charset="0"/>
              <a:cs typeface="MS PGothic" charset="0"/>
            </a:endParaRPr>
          </a:p>
        </p:txBody>
      </p:sp>
      <p:sp>
        <p:nvSpPr>
          <p:cNvPr id="89154" name="Rectangle 13"/>
          <p:cNvSpPr>
            <a:spLocks noGrp="1" noChangeArrowheads="1"/>
          </p:cNvSpPr>
          <p:nvPr>
            <p:ph type="title"/>
          </p:nvPr>
        </p:nvSpPr>
        <p:spPr>
          <a:xfrm>
            <a:off x="255588" y="561975"/>
            <a:ext cx="8545512" cy="1143000"/>
          </a:xfrm>
        </p:spPr>
        <p:txBody>
          <a:bodyPr/>
          <a:lstStyle/>
          <a:p>
            <a:r>
              <a:rPr lang="en-US" altLang="en-US" dirty="0" smtClean="0">
                <a:ea typeface="ヒラギノ角ゴ Pro W3"/>
                <a:cs typeface="ヒラギノ角ゴ Pro W3"/>
              </a:rPr>
              <a:t>Bringing a breadth of Cloud APIs to mobile</a:t>
            </a:r>
            <a:endParaRPr lang="en-US" altLang="en-US" b="1" dirty="0" smtClean="0">
              <a:ea typeface="ヒラギノ角ゴ Pro W3"/>
              <a:cs typeface="ヒラギノ角ゴ Pro W3"/>
            </a:endParaRPr>
          </a:p>
        </p:txBody>
      </p:sp>
    </p:spTree>
    <p:extLst>
      <p:ext uri="{BB962C8B-B14F-4D97-AF65-F5344CB8AC3E}">
        <p14:creationId xmlns:p14="http://schemas.microsoft.com/office/powerpoint/2010/main" val="829849964"/>
      </p:ext>
    </p:extLst>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4BDB8340-034F-4720-9274-6DBC939F87F3}" type="slidenum">
              <a:rPr lang="en-US" altLang="en-US" smtClean="0"/>
              <a:pPr>
                <a:defRPr/>
              </a:pPr>
              <a:t>31</a:t>
            </a:fld>
            <a:endParaRPr lang="en-US" altLang="en-US"/>
          </a:p>
        </p:txBody>
      </p:sp>
      <p:pic>
        <p:nvPicPr>
          <p:cNvPr id="3" name="Picture 2" descr="C:\Documents and Settings\Administrator\Desktop\Travel\Roadmap Slides\bank_robbery.gif"/>
          <p:cNvPicPr>
            <a:picLocks noChangeAspect="1" noChangeArrowheads="1"/>
          </p:cNvPicPr>
          <p:nvPr/>
        </p:nvPicPr>
        <p:blipFill>
          <a:blip r:embed="rId2"/>
          <a:srcRect t="6618" b="18684"/>
          <a:stretch>
            <a:fillRect/>
          </a:stretch>
        </p:blipFill>
        <p:spPr bwMode="auto">
          <a:xfrm>
            <a:off x="1066800" y="1828800"/>
            <a:ext cx="6626225" cy="4708525"/>
          </a:xfrm>
          <a:prstGeom prst="rect">
            <a:avLst/>
          </a:prstGeom>
          <a:noFill/>
          <a:ln w="9525">
            <a:noFill/>
            <a:miter lim="800000"/>
            <a:headEnd/>
            <a:tailEnd/>
          </a:ln>
        </p:spPr>
      </p:pic>
      <p:sp>
        <p:nvSpPr>
          <p:cNvPr id="4" name="Oval Callout 7"/>
          <p:cNvSpPr>
            <a:spLocks noChangeArrowheads="1"/>
          </p:cNvSpPr>
          <p:nvPr/>
        </p:nvSpPr>
        <p:spPr bwMode="auto">
          <a:xfrm>
            <a:off x="1371600" y="990600"/>
            <a:ext cx="4921250" cy="1238250"/>
          </a:xfrm>
          <a:prstGeom prst="wedgeEllipseCallout">
            <a:avLst>
              <a:gd name="adj1" fmla="val 22708"/>
              <a:gd name="adj2" fmla="val 171083"/>
            </a:avLst>
          </a:prstGeom>
          <a:solidFill>
            <a:srgbClr val="B2B2B2"/>
          </a:solidFill>
          <a:ln w="25400" algn="ctr">
            <a:solidFill>
              <a:srgbClr val="B2B2B2"/>
            </a:solidFill>
            <a:miter lim="800000"/>
            <a:headEnd/>
            <a:tailEnd/>
          </a:ln>
        </p:spPr>
        <p:txBody>
          <a:bodyPr anchor="ctr"/>
          <a:lstStyle/>
          <a:p>
            <a:pPr algn="ctr"/>
            <a:r>
              <a:rPr lang="en-US" altLang="en-US" sz="2200" b="1">
                <a:solidFill>
                  <a:schemeClr val="bg1"/>
                </a:solidFill>
              </a:rPr>
              <a:t>You know? you can do this with your mobile device now.</a:t>
            </a:r>
          </a:p>
        </p:txBody>
      </p:sp>
    </p:spTree>
    <p:extLst>
      <p:ext uri="{BB962C8B-B14F-4D97-AF65-F5344CB8AC3E}">
        <p14:creationId xmlns:p14="http://schemas.microsoft.com/office/powerpoint/2010/main" val="366205063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and Mobile</a:t>
            </a:r>
            <a:endParaRPr lang="en-US" dirty="0"/>
          </a:p>
        </p:txBody>
      </p:sp>
      <p:sp>
        <p:nvSpPr>
          <p:cNvPr id="4" name="Rectangle 7"/>
          <p:cNvSpPr>
            <a:spLocks noChangeArrowheads="1"/>
          </p:cNvSpPr>
          <p:nvPr/>
        </p:nvSpPr>
        <p:spPr bwMode="auto">
          <a:xfrm>
            <a:off x="3038475" y="924749"/>
            <a:ext cx="3276600" cy="273050"/>
          </a:xfrm>
          <a:prstGeom prst="rect">
            <a:avLst/>
          </a:prstGeom>
          <a:noFill/>
          <a:ln w="9525">
            <a:noFill/>
            <a:miter lim="800000"/>
            <a:headEnd/>
            <a:tailEnd/>
          </a:ln>
        </p:spPr>
        <p:txBody>
          <a:bodyPr/>
          <a:lstStyle/>
          <a:p>
            <a:pPr algn="ctr" eaLnBrk="0" hangingPunct="0">
              <a:lnSpc>
                <a:spcPct val="90000"/>
              </a:lnSpc>
              <a:defRPr/>
            </a:pPr>
            <a:r>
              <a:rPr lang="en-US" sz="1000" dirty="0">
                <a:latin typeface="+mn-lt"/>
                <a:cs typeface="Arial" pitchFamily="34" charset="0"/>
              </a:rPr>
              <a:t>Source: Juniper Mobile Threat Report, 2013</a:t>
            </a:r>
          </a:p>
        </p:txBody>
      </p:sp>
      <p:graphicFrame>
        <p:nvGraphicFramePr>
          <p:cNvPr id="5" name="Object 6"/>
          <p:cNvGraphicFramePr>
            <a:graphicFrameLocks noChangeAspect="1"/>
          </p:cNvGraphicFramePr>
          <p:nvPr>
            <p:extLst>
              <p:ext uri="{D42A27DB-BD31-4B8C-83A1-F6EECF244321}">
                <p14:modId xmlns:p14="http://schemas.microsoft.com/office/powerpoint/2010/main" val="3196597185"/>
              </p:ext>
            </p:extLst>
          </p:nvPr>
        </p:nvGraphicFramePr>
        <p:xfrm>
          <a:off x="476250" y="1134299"/>
          <a:ext cx="8191500" cy="5391150"/>
        </p:xfrm>
        <a:graphic>
          <a:graphicData uri="http://schemas.openxmlformats.org/presentationml/2006/ole">
            <mc:AlternateContent xmlns:mc="http://schemas.openxmlformats.org/markup-compatibility/2006">
              <mc:Choice xmlns:v="urn:schemas-microsoft-com:vml" Requires="v">
                <p:oleObj spid="_x0000_s1039" name="Image" r:id="rId4" imgW="10920635" imgH="7187302" progId="PhotoshopElements.Image.9">
                  <p:embed/>
                </p:oleObj>
              </mc:Choice>
              <mc:Fallback>
                <p:oleObj name="Image" r:id="rId4" imgW="10920635" imgH="7187302" progId="PhotoshopElements.Image.9">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6250" y="1134299"/>
                        <a:ext cx="8191500" cy="539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accent1">
                                  <a:gamma/>
                                  <a:shade val="60000"/>
                                  <a:invGamma/>
                                </a:schemeClr>
                              </a:outerShdw>
                            </a:effectLst>
                          </a14:hiddenEffects>
                        </a:ext>
                      </a:extLst>
                    </p:spPr>
                  </p:pic>
                </p:oleObj>
              </mc:Fallback>
            </mc:AlternateContent>
          </a:graphicData>
        </a:graphic>
      </p:graphicFrame>
    </p:spTree>
    <p:extLst>
      <p:ext uri="{BB962C8B-B14F-4D97-AF65-F5344CB8AC3E}">
        <p14:creationId xmlns:p14="http://schemas.microsoft.com/office/powerpoint/2010/main" val="407182547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Mobile security remains a key concern.</a:t>
            </a:r>
            <a:br>
              <a:rPr lang="en-US" dirty="0"/>
            </a:br>
            <a:r>
              <a:rPr lang="en-US" dirty="0"/>
              <a:t>Security Solutions for the Mobile Enterprise must include…</a:t>
            </a:r>
          </a:p>
        </p:txBody>
      </p:sp>
      <p:sp>
        <p:nvSpPr>
          <p:cNvPr id="3" name="Slide Number Placeholder 2"/>
          <p:cNvSpPr>
            <a:spLocks noGrp="1"/>
          </p:cNvSpPr>
          <p:nvPr>
            <p:ph type="sldNum" sz="quarter" idx="10"/>
          </p:nvPr>
        </p:nvSpPr>
        <p:spPr/>
        <p:txBody>
          <a:bodyPr/>
          <a:lstStyle/>
          <a:p>
            <a:pPr>
              <a:defRPr/>
            </a:pPr>
            <a:fld id="{F2453344-A235-4243-8819-4F32E8C93D74}" type="slidenum">
              <a:rPr lang="en-US" altLang="en-US" smtClean="0"/>
              <a:pPr>
                <a:defRPr/>
              </a:pPr>
              <a:t>33</a:t>
            </a:fld>
            <a:endParaRPr lang="en-US" altLang="en-US"/>
          </a:p>
        </p:txBody>
      </p:sp>
      <p:grpSp>
        <p:nvGrpSpPr>
          <p:cNvPr id="4" name="Group 2"/>
          <p:cNvGrpSpPr>
            <a:grpSpLocks/>
          </p:cNvGrpSpPr>
          <p:nvPr/>
        </p:nvGrpSpPr>
        <p:grpSpPr bwMode="auto">
          <a:xfrm>
            <a:off x="6763300" y="1743477"/>
            <a:ext cx="1973880" cy="3157530"/>
            <a:chOff x="132" y="777"/>
            <a:chExt cx="1326" cy="2901"/>
          </a:xfrm>
          <a:gradFill>
            <a:gsLst>
              <a:gs pos="0">
                <a:srgbClr val="83D1F5">
                  <a:lumMod val="45000"/>
                  <a:lumOff val="55000"/>
                </a:srgbClr>
              </a:gs>
              <a:gs pos="75000">
                <a:srgbClr val="E3F5FD"/>
              </a:gs>
              <a:gs pos="100000">
                <a:srgbClr val="FFFFFF"/>
              </a:gs>
            </a:gsLst>
            <a:lin ang="5400000" scaled="1"/>
          </a:gradFill>
        </p:grpSpPr>
        <p:sp>
          <p:nvSpPr>
            <p:cNvPr id="5" name="Rectangle 18"/>
            <p:cNvSpPr>
              <a:spLocks noChangeArrowheads="1"/>
            </p:cNvSpPr>
            <p:nvPr/>
          </p:nvSpPr>
          <p:spPr bwMode="auto">
            <a:xfrm rot="10800000" flipH="1" flipV="1">
              <a:off x="132" y="777"/>
              <a:ext cx="1326" cy="2450"/>
            </a:xfrm>
            <a:prstGeom prst="rect">
              <a:avLst/>
            </a:prstGeom>
            <a:grp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20000" dir="5400000" rotWithShape="0">
                      <a:srgbClr val="000000">
                        <a:alpha val="37999"/>
                      </a:srgbClr>
                    </a:outerShdw>
                  </a:effectLst>
                </a14:hiddenEffects>
              </a:ext>
            </a:extLst>
          </p:spPr>
          <p:txBody>
            <a:bodyPr lIns="0" tIns="68644" rIns="0"/>
            <a:lstStyle>
              <a:lvl1pPr defTabSz="457200">
                <a:spcBef>
                  <a:spcPct val="20000"/>
                </a:spcBef>
                <a:buClr>
                  <a:schemeClr val="tx1"/>
                </a:buClr>
                <a:buFont typeface="Wingdings" panose="05000000000000000000"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anose="020B0604020202020204" pitchFamily="34" charset="0"/>
                  <a:ea typeface="MS PGothic" panose="020B0600070205080204" pitchFamily="34" charset="-128"/>
                </a:defRPr>
              </a:lvl1pPr>
              <a:lvl2pPr marL="742950" indent="-285750" defTabSz="457200">
                <a:spcBef>
                  <a:spcPct val="20000"/>
                </a:spcBef>
                <a:buClr>
                  <a:schemeClr val="tx1"/>
                </a:buClr>
                <a:buFont typeface="Symbol" panose="05050102010706020507" pitchFamily="18"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anose="020B0604020202020204" pitchFamily="34" charset="0"/>
                  <a:ea typeface="MS PGothic" panose="020B0600070205080204" pitchFamily="34" charset="-128"/>
                </a:defRPr>
              </a:lvl2pPr>
              <a:lvl3pPr marL="1143000" indent="-228600" defTabSz="457200">
                <a:spcBef>
                  <a:spcPct val="20000"/>
                </a:spcBef>
                <a:buClr>
                  <a:schemeClr val="tx1"/>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anose="020B0604020202020204" pitchFamily="34" charset="0"/>
                  <a:ea typeface="MS PGothic" panose="020B0600070205080204" pitchFamily="34" charset="-128"/>
                </a:defRPr>
              </a:lvl3pPr>
              <a:lvl4pPr marL="1600200" indent="-228600" defTabSz="457200">
                <a:spcBef>
                  <a:spcPct val="20000"/>
                </a:spcBef>
                <a:buClr>
                  <a:schemeClr val="tx1"/>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chemeClr val="tx1"/>
                  </a:solidFill>
                  <a:latin typeface="Arial" panose="020B0604020202020204" pitchFamily="34" charset="0"/>
                  <a:ea typeface="MS PGothic" panose="020B0600070205080204" pitchFamily="34" charset="-128"/>
                </a:defRPr>
              </a:lvl4pPr>
              <a:lvl5pPr marL="2057400" indent="-228600" defTabSz="457200">
                <a:spcBef>
                  <a:spcPct val="20000"/>
                </a:spcBef>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9pPr>
            </a:lstStyle>
            <a:p>
              <a:pPr marL="0" marR="0" lvl="0" indent="0" algn="ctr" defTabSz="457200" eaLnBrk="1" fontAlgn="auto" latinLnBrk="0" hangingPunct="1">
                <a:lnSpc>
                  <a:spcPct val="100000"/>
                </a:lnSpc>
                <a:spcBef>
                  <a:spcPct val="0"/>
                </a:spcBef>
                <a:spcAft>
                  <a:spcPts val="450"/>
                </a:spcAft>
                <a:buClrTx/>
                <a:buSzTx/>
                <a:buFont typeface="Wingdings" panose="05000000000000000000" pitchFamily="2"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kumimoji="0" lang="en-US" sz="1800" b="1" i="0" u="none" strike="noStrike" kern="0" cap="none" spc="0" normalizeH="0" baseline="0" noProof="0" dirty="0">
                  <a:ln>
                    <a:noFill/>
                  </a:ln>
                  <a:solidFill>
                    <a:srgbClr val="00649D"/>
                  </a:solidFill>
                  <a:effectLst/>
                  <a:uLnTx/>
                  <a:uFillTx/>
                  <a:latin typeface="Arial" panose="020B0604020202020204" pitchFamily="34" charset="0"/>
                  <a:ea typeface="MS PGothic" panose="020B0600070205080204" pitchFamily="34" charset="-128"/>
                  <a:cs typeface="+mn-cs"/>
                </a:rPr>
                <a:t>Within the Enterprise</a:t>
              </a:r>
            </a:p>
            <a:p>
              <a:pPr marL="0" marR="0" lvl="0" indent="0" algn="ctr" defTabSz="457200" eaLnBrk="1" fontAlgn="auto" latinLnBrk="0" hangingPunct="1">
                <a:lnSpc>
                  <a:spcPct val="100000"/>
                </a:lnSpc>
                <a:spcBef>
                  <a:spcPct val="0"/>
                </a:spcBef>
                <a:spcAft>
                  <a:spcPts val="450"/>
                </a:spcAft>
                <a:buClr>
                  <a:srgbClr val="A6A6A6"/>
                </a:buClr>
                <a:buSzTx/>
                <a:buFont typeface="Wingdings" panose="05000000000000000000" pitchFamily="2"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endParaRPr kumimoji="0" lang="en-US" b="1" i="1" u="none" strike="noStrike" kern="0" cap="none" spc="0" normalizeH="0" baseline="0" noProof="0" dirty="0">
                <a:ln>
                  <a:noFill/>
                </a:ln>
                <a:solidFill>
                  <a:srgbClr val="000000"/>
                </a:solidFill>
                <a:effectLst/>
                <a:uLnTx/>
                <a:uFillTx/>
                <a:latin typeface="Arial" panose="020B0604020202020204" pitchFamily="34" charset="0"/>
                <a:ea typeface="MS Gothic" panose="020B0609070205080204" pitchFamily="49" charset="-128"/>
              </a:endParaRPr>
            </a:p>
          </p:txBody>
        </p:sp>
        <p:sp>
          <p:nvSpPr>
            <p:cNvPr id="6" name="Trapezoid 30"/>
            <p:cNvSpPr/>
            <p:nvPr/>
          </p:nvSpPr>
          <p:spPr bwMode="auto">
            <a:xfrm rot="10800000" flipH="1">
              <a:off x="132" y="3220"/>
              <a:ext cx="1313" cy="458"/>
            </a:xfrm>
            <a:prstGeom prst="trapezoid">
              <a:avLst>
                <a:gd name="adj" fmla="val 108753"/>
              </a:avLst>
            </a:prstGeom>
            <a:grpFill/>
            <a:ln>
              <a:noFill/>
            </a:ln>
            <a:effectLst/>
            <a:extLst/>
          </p:spPr>
          <p:txBody>
            <a:bodyPr/>
            <a:lstStyle/>
            <a:p>
              <a:pPr marL="0" marR="0" lvl="0" indent="0" algn="ctr" defTabSz="34322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25000" noProof="0" dirty="0">
                <a:ln>
                  <a:noFill/>
                </a:ln>
                <a:solidFill>
                  <a:srgbClr val="000000"/>
                </a:solidFill>
                <a:effectLst/>
                <a:uLnTx/>
                <a:uFillTx/>
                <a:ea typeface="ＭＳ Ｐゴシック" charset="0"/>
              </a:endParaRPr>
            </a:p>
          </p:txBody>
        </p:sp>
      </p:grpSp>
      <p:pic>
        <p:nvPicPr>
          <p:cNvPr id="7" name="Picture 1" descr="C:\Users\IBM_ADMIN\Desktop\png\IBM_zNext_304.png"/>
          <p:cNvPicPr>
            <a:picLocks noChangeAspect="1" noChangeArrowheads="1"/>
          </p:cNvPicPr>
          <p:nvPr/>
        </p:nvPicPr>
        <p:blipFill>
          <a:blip r:embed="rId2" cstate="print"/>
          <a:srcRect l="25887" t="8133" r="13405" b="6778"/>
          <a:stretch>
            <a:fillRect/>
          </a:stretch>
        </p:blipFill>
        <p:spPr bwMode="auto">
          <a:xfrm>
            <a:off x="7155772" y="4640940"/>
            <a:ext cx="1137328" cy="1502682"/>
          </a:xfrm>
          <a:prstGeom prst="rect">
            <a:avLst/>
          </a:prstGeom>
          <a:noFill/>
          <a:ln w="9525">
            <a:noFill/>
            <a:miter lim="800000"/>
            <a:headEnd/>
            <a:tailEnd/>
          </a:ln>
        </p:spPr>
      </p:pic>
      <p:grpSp>
        <p:nvGrpSpPr>
          <p:cNvPr id="8" name="Group 5"/>
          <p:cNvGrpSpPr>
            <a:grpSpLocks/>
          </p:cNvGrpSpPr>
          <p:nvPr/>
        </p:nvGrpSpPr>
        <p:grpSpPr bwMode="auto">
          <a:xfrm>
            <a:off x="455661" y="1741094"/>
            <a:ext cx="1979148" cy="3157530"/>
            <a:chOff x="132" y="777"/>
            <a:chExt cx="1326" cy="2901"/>
          </a:xfrm>
          <a:gradFill>
            <a:gsLst>
              <a:gs pos="0">
                <a:srgbClr val="83D1F5">
                  <a:lumMod val="45000"/>
                  <a:lumOff val="55000"/>
                </a:srgbClr>
              </a:gs>
              <a:gs pos="75000">
                <a:srgbClr val="E3F5FD"/>
              </a:gs>
              <a:gs pos="100000">
                <a:srgbClr val="FFFFFF"/>
              </a:gs>
            </a:gsLst>
            <a:lin ang="5400000" scaled="1"/>
          </a:gradFill>
        </p:grpSpPr>
        <p:sp>
          <p:nvSpPr>
            <p:cNvPr id="9" name="Rectangle 18"/>
            <p:cNvSpPr>
              <a:spLocks noChangeArrowheads="1"/>
            </p:cNvSpPr>
            <p:nvPr/>
          </p:nvSpPr>
          <p:spPr bwMode="auto">
            <a:xfrm rot="10800000" flipH="1" flipV="1">
              <a:off x="132" y="777"/>
              <a:ext cx="1326" cy="2450"/>
            </a:xfrm>
            <a:prstGeom prst="rect">
              <a:avLst/>
            </a:prstGeom>
            <a:grp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20000" dir="5400000" rotWithShape="0">
                      <a:srgbClr val="000000">
                        <a:alpha val="37999"/>
                      </a:srgbClr>
                    </a:outerShdw>
                  </a:effectLst>
                </a14:hiddenEffects>
              </a:ext>
            </a:extLst>
          </p:spPr>
          <p:txBody>
            <a:bodyPr lIns="137287" tIns="68644" rIns="137287"/>
            <a:lstStyle>
              <a:lvl1pPr defTabSz="457200">
                <a:spcBef>
                  <a:spcPct val="20000"/>
                </a:spcBef>
                <a:buClr>
                  <a:schemeClr val="tx1"/>
                </a:buClr>
                <a:buFont typeface="Wingdings" panose="05000000000000000000"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anose="020B0604020202020204" pitchFamily="34" charset="0"/>
                  <a:ea typeface="MS PGothic" panose="020B0600070205080204" pitchFamily="34" charset="-128"/>
                </a:defRPr>
              </a:lvl1pPr>
              <a:lvl2pPr marL="742950" indent="-285750" defTabSz="457200">
                <a:spcBef>
                  <a:spcPct val="20000"/>
                </a:spcBef>
                <a:buClr>
                  <a:schemeClr val="tx1"/>
                </a:buClr>
                <a:buFont typeface="Symbol" panose="05050102010706020507" pitchFamily="18"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anose="020B0604020202020204" pitchFamily="34" charset="0"/>
                  <a:ea typeface="MS PGothic" panose="020B0600070205080204" pitchFamily="34" charset="-128"/>
                </a:defRPr>
              </a:lvl2pPr>
              <a:lvl3pPr marL="1143000" indent="-228600" defTabSz="457200">
                <a:spcBef>
                  <a:spcPct val="20000"/>
                </a:spcBef>
                <a:buClr>
                  <a:schemeClr val="tx1"/>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anose="020B0604020202020204" pitchFamily="34" charset="0"/>
                  <a:ea typeface="MS PGothic" panose="020B0600070205080204" pitchFamily="34" charset="-128"/>
                </a:defRPr>
              </a:lvl3pPr>
              <a:lvl4pPr marL="1600200" indent="-228600" defTabSz="457200">
                <a:spcBef>
                  <a:spcPct val="20000"/>
                </a:spcBef>
                <a:buClr>
                  <a:schemeClr val="tx1"/>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chemeClr val="tx1"/>
                  </a:solidFill>
                  <a:latin typeface="Arial" panose="020B0604020202020204" pitchFamily="34" charset="0"/>
                  <a:ea typeface="MS PGothic" panose="020B0600070205080204" pitchFamily="34" charset="-128"/>
                </a:defRPr>
              </a:lvl4pPr>
              <a:lvl5pPr marL="2057400" indent="-228600" defTabSz="457200">
                <a:spcBef>
                  <a:spcPct val="20000"/>
                </a:spcBef>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9pPr>
            </a:lstStyle>
            <a:p>
              <a:pPr marL="0" marR="0" lvl="0" indent="0" algn="ctr" defTabSz="457200" eaLnBrk="1" fontAlgn="auto" latinLnBrk="0" hangingPunct="1">
                <a:lnSpc>
                  <a:spcPct val="100000"/>
                </a:lnSpc>
                <a:spcBef>
                  <a:spcPct val="0"/>
                </a:spcBef>
                <a:spcAft>
                  <a:spcPts val="450"/>
                </a:spcAft>
                <a:buClrTx/>
                <a:buSzTx/>
                <a:buFont typeface="Wingdings" panose="05000000000000000000" pitchFamily="2"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kumimoji="0" lang="en-US" sz="1800" b="1" i="0" u="none" strike="noStrike" kern="0" cap="none" spc="0" normalizeH="0" baseline="0" noProof="0" dirty="0">
                  <a:ln>
                    <a:noFill/>
                  </a:ln>
                  <a:solidFill>
                    <a:srgbClr val="00649D"/>
                  </a:solidFill>
                  <a:effectLst/>
                  <a:uLnTx/>
                  <a:uFillTx/>
                  <a:latin typeface="Arial" panose="020B0604020202020204" pitchFamily="34" charset="0"/>
                  <a:ea typeface="MS PGothic" panose="020B0600070205080204" pitchFamily="34" charset="-128"/>
                  <a:cs typeface="+mn-cs"/>
                </a:rPr>
                <a:t>Mobile Device</a:t>
              </a:r>
            </a:p>
            <a:p>
              <a:pPr marL="0" marR="0" lvl="0" indent="0" algn="ctr" defTabSz="457200" eaLnBrk="1" fontAlgn="auto" latinLnBrk="0" hangingPunct="1">
                <a:lnSpc>
                  <a:spcPct val="100000"/>
                </a:lnSpc>
                <a:spcBef>
                  <a:spcPct val="0"/>
                </a:spcBef>
                <a:spcAft>
                  <a:spcPts val="450"/>
                </a:spcAft>
                <a:buClr>
                  <a:srgbClr val="A6A6A6"/>
                </a:buClr>
                <a:buSzTx/>
                <a:buFont typeface="Wingdings" panose="05000000000000000000" pitchFamily="2"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endParaRPr kumimoji="0" lang="en-US" b="1" i="1" u="none" strike="noStrike" kern="0" cap="none" spc="0" normalizeH="0" baseline="0" noProof="0" dirty="0">
                <a:ln>
                  <a:noFill/>
                </a:ln>
                <a:solidFill>
                  <a:srgbClr val="000000"/>
                </a:solidFill>
                <a:effectLst/>
                <a:uLnTx/>
                <a:uFillTx/>
                <a:latin typeface="Arial" panose="020B0604020202020204" pitchFamily="34" charset="0"/>
                <a:ea typeface="MS Gothic" panose="020B0609070205080204" pitchFamily="49" charset="-128"/>
              </a:endParaRPr>
            </a:p>
          </p:txBody>
        </p:sp>
        <p:sp>
          <p:nvSpPr>
            <p:cNvPr id="10" name="Trapezoid 30"/>
            <p:cNvSpPr/>
            <p:nvPr/>
          </p:nvSpPr>
          <p:spPr bwMode="auto">
            <a:xfrm rot="10800000" flipH="1">
              <a:off x="132" y="3220"/>
              <a:ext cx="1313" cy="458"/>
            </a:xfrm>
            <a:prstGeom prst="trapezoid">
              <a:avLst>
                <a:gd name="adj" fmla="val 108753"/>
              </a:avLst>
            </a:prstGeom>
            <a:grpFill/>
            <a:ln>
              <a:noFill/>
            </a:ln>
            <a:effectLst/>
            <a:extLst/>
          </p:spPr>
          <p:txBody>
            <a:bodyPr/>
            <a:lstStyle/>
            <a:p>
              <a:pPr marL="0" marR="0" lvl="0" indent="0" algn="ctr" defTabSz="34322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25000" noProof="0" dirty="0">
                <a:ln>
                  <a:noFill/>
                </a:ln>
                <a:solidFill>
                  <a:srgbClr val="000000"/>
                </a:solidFill>
                <a:effectLst/>
                <a:uLnTx/>
                <a:uFillTx/>
                <a:ea typeface="ＭＳ Ｐゴシック" charset="0"/>
              </a:endParaRPr>
            </a:p>
          </p:txBody>
        </p:sp>
      </p:grpSp>
      <p:sp>
        <p:nvSpPr>
          <p:cNvPr id="11" name="TextBox 1"/>
          <p:cNvSpPr txBox="1">
            <a:spLocks noChangeArrowheads="1"/>
          </p:cNvSpPr>
          <p:nvPr/>
        </p:nvSpPr>
        <p:spPr bwMode="auto">
          <a:xfrm>
            <a:off x="528334" y="2391641"/>
            <a:ext cx="1837353" cy="2746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spcBef>
                <a:spcPct val="20000"/>
              </a:spcBef>
              <a:buClr>
                <a:schemeClr val="tx1"/>
              </a:buClr>
              <a:buFont typeface="Wingdings" panose="05000000000000000000"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anose="020B0604020202020204" pitchFamily="34" charset="0"/>
                <a:ea typeface="MS PGothic" panose="020B0600070205080204" pitchFamily="34" charset="-128"/>
              </a:defRPr>
            </a:lvl1pPr>
            <a:lvl2pPr marL="742950" indent="-285750" defTabSz="457200">
              <a:spcBef>
                <a:spcPct val="20000"/>
              </a:spcBef>
              <a:buClr>
                <a:schemeClr val="tx1"/>
              </a:buClr>
              <a:buFont typeface="Symbol" panose="05050102010706020507" pitchFamily="18"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anose="020B0604020202020204" pitchFamily="34" charset="0"/>
                <a:ea typeface="MS PGothic" panose="020B0600070205080204" pitchFamily="34" charset="-128"/>
              </a:defRPr>
            </a:lvl2pPr>
            <a:lvl3pPr marL="1143000" indent="-228600" defTabSz="457200">
              <a:spcBef>
                <a:spcPct val="20000"/>
              </a:spcBef>
              <a:buClr>
                <a:schemeClr val="tx1"/>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anose="020B0604020202020204" pitchFamily="34" charset="0"/>
                <a:ea typeface="MS PGothic" panose="020B0600070205080204" pitchFamily="34" charset="-128"/>
              </a:defRPr>
            </a:lvl3pPr>
            <a:lvl4pPr marL="1600200" indent="-228600" defTabSz="457200">
              <a:spcBef>
                <a:spcPct val="20000"/>
              </a:spcBef>
              <a:buClr>
                <a:schemeClr val="tx1"/>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chemeClr val="tx1"/>
                </a:solidFill>
                <a:latin typeface="Arial" panose="020B0604020202020204" pitchFamily="34" charset="0"/>
                <a:ea typeface="MS PGothic" panose="020B0600070205080204" pitchFamily="34" charset="-128"/>
              </a:defRPr>
            </a:lvl4pPr>
            <a:lvl5pPr marL="2057400" indent="-228600" defTabSz="457200">
              <a:spcBef>
                <a:spcPct val="20000"/>
              </a:spcBef>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9pPr>
          </a:lstStyle>
          <a:p>
            <a:pPr algn="ctr">
              <a:spcBef>
                <a:spcPct val="0"/>
              </a:spcBef>
              <a:spcAft>
                <a:spcPts val="450"/>
              </a:spcAft>
              <a:buClrTx/>
              <a:buNone/>
            </a:pPr>
            <a:r>
              <a:rPr lang="en-US" sz="1200" dirty="0">
                <a:ea typeface="MS Gothic" panose="020B0609070205080204" pitchFamily="49" charset="-128"/>
              </a:rPr>
              <a:t>Manage device</a:t>
            </a:r>
            <a:r>
              <a:rPr lang="en-US" b="0" dirty="0">
                <a:ea typeface="MS Gothic" panose="020B0609070205080204" pitchFamily="49" charset="-128"/>
              </a:rPr>
              <a:t/>
            </a:r>
            <a:br>
              <a:rPr lang="en-US" b="0" dirty="0">
                <a:ea typeface="MS Gothic" panose="020B0609070205080204" pitchFamily="49" charset="-128"/>
              </a:rPr>
            </a:br>
            <a:r>
              <a:rPr lang="en-US" sz="1200" b="0" dirty="0">
                <a:ea typeface="MS Gothic" panose="020B0609070205080204" pitchFamily="49" charset="-128"/>
              </a:rPr>
              <a:t>Set appropriate security policies • Register • Compliance • Wipe • Lock</a:t>
            </a:r>
            <a:endParaRPr lang="en-US" sz="500" b="0" dirty="0">
              <a:ea typeface="MS Gothic" panose="020B0609070205080204" pitchFamily="49" charset="-128"/>
            </a:endParaRPr>
          </a:p>
          <a:p>
            <a:pPr algn="ctr">
              <a:spcBef>
                <a:spcPct val="0"/>
              </a:spcBef>
              <a:spcAft>
                <a:spcPts val="450"/>
              </a:spcAft>
              <a:buClrTx/>
              <a:buNone/>
            </a:pPr>
            <a:r>
              <a:rPr lang="en-US" sz="1200" dirty="0">
                <a:ea typeface="MS Gothic" panose="020B0609070205080204" pitchFamily="49" charset="-128"/>
              </a:rPr>
              <a:t>Secure Data</a:t>
            </a:r>
            <a:r>
              <a:rPr lang="en-US" b="0" dirty="0">
                <a:ea typeface="MS Gothic" panose="020B0609070205080204" pitchFamily="49" charset="-128"/>
              </a:rPr>
              <a:t/>
            </a:r>
            <a:br>
              <a:rPr lang="en-US" b="0" dirty="0">
                <a:ea typeface="MS Gothic" panose="020B0609070205080204" pitchFamily="49" charset="-128"/>
              </a:rPr>
            </a:br>
            <a:r>
              <a:rPr lang="en-US" sz="1200" b="0" dirty="0" err="1">
                <a:ea typeface="MS Gothic" panose="020B0609070205080204" pitchFamily="49" charset="-128"/>
              </a:rPr>
              <a:t>Data</a:t>
            </a:r>
            <a:r>
              <a:rPr lang="en-US" sz="1200" b="0" dirty="0">
                <a:ea typeface="MS Gothic" panose="020B0609070205080204" pitchFamily="49" charset="-128"/>
              </a:rPr>
              <a:t> separation • Leakage • Encryption</a:t>
            </a:r>
            <a:endParaRPr lang="en-US" sz="500" b="0" dirty="0">
              <a:ea typeface="MS Gothic" panose="020B0609070205080204" pitchFamily="49" charset="-128"/>
            </a:endParaRPr>
          </a:p>
          <a:p>
            <a:pPr algn="ctr">
              <a:spcBef>
                <a:spcPct val="0"/>
              </a:spcBef>
              <a:spcAft>
                <a:spcPts val="450"/>
              </a:spcAft>
              <a:buClrTx/>
              <a:buNone/>
            </a:pPr>
            <a:r>
              <a:rPr lang="en-US" sz="1200" dirty="0">
                <a:ea typeface="MS Gothic" panose="020B0609070205080204" pitchFamily="49" charset="-128"/>
              </a:rPr>
              <a:t>Application Security</a:t>
            </a:r>
            <a:r>
              <a:rPr lang="en-US" sz="1200" b="0" dirty="0">
                <a:ea typeface="MS Gothic" panose="020B0609070205080204" pitchFamily="49" charset="-128"/>
              </a:rPr>
              <a:t/>
            </a:r>
            <a:br>
              <a:rPr lang="en-US" sz="1200" b="0" dirty="0">
                <a:ea typeface="MS Gothic" panose="020B0609070205080204" pitchFamily="49" charset="-128"/>
              </a:rPr>
            </a:br>
            <a:r>
              <a:rPr lang="en-US" sz="1200" b="0" dirty="0">
                <a:solidFill>
                  <a:srgbClr val="262626"/>
                </a:solidFill>
                <a:ea typeface="MS Gothic" panose="020B0609070205080204" pitchFamily="49" charset="-128"/>
              </a:rPr>
              <a:t>Offline authentication</a:t>
            </a:r>
            <a:r>
              <a:rPr lang="en-US" sz="1200" b="0" dirty="0">
                <a:ea typeface="MS Gothic" panose="020B0609070205080204" pitchFamily="49" charset="-128"/>
              </a:rPr>
              <a:t> • </a:t>
            </a:r>
            <a:r>
              <a:rPr lang="en-US" sz="1200" b="0" dirty="0">
                <a:solidFill>
                  <a:srgbClr val="262626"/>
                </a:solidFill>
                <a:ea typeface="MS Gothic" panose="020B0609070205080204" pitchFamily="49" charset="-128"/>
              </a:rPr>
              <a:t>  Application level controls</a:t>
            </a:r>
          </a:p>
          <a:p>
            <a:pPr algn="ctr" eaLnBrk="1" hangingPunct="1">
              <a:spcBef>
                <a:spcPct val="0"/>
              </a:spcBef>
              <a:buClrTx/>
              <a:buFontTx/>
              <a:buNone/>
            </a:pPr>
            <a:endParaRPr lang="en-US" dirty="0">
              <a:ea typeface="MS Gothic" panose="020B0609070205080204" pitchFamily="49" charset="-128"/>
            </a:endParaRPr>
          </a:p>
        </p:txBody>
      </p:sp>
      <p:grpSp>
        <p:nvGrpSpPr>
          <p:cNvPr id="12" name="Group 20"/>
          <p:cNvGrpSpPr>
            <a:grpSpLocks/>
          </p:cNvGrpSpPr>
          <p:nvPr/>
        </p:nvGrpSpPr>
        <p:grpSpPr bwMode="auto">
          <a:xfrm>
            <a:off x="2509993" y="1744667"/>
            <a:ext cx="2009251" cy="3157531"/>
            <a:chOff x="132" y="777"/>
            <a:chExt cx="1326" cy="2901"/>
          </a:xfrm>
          <a:gradFill>
            <a:gsLst>
              <a:gs pos="0">
                <a:srgbClr val="83D1F5">
                  <a:lumMod val="45000"/>
                  <a:lumOff val="55000"/>
                </a:srgbClr>
              </a:gs>
              <a:gs pos="75000">
                <a:srgbClr val="E3F5FD"/>
              </a:gs>
              <a:gs pos="100000">
                <a:srgbClr val="FFFFFF"/>
              </a:gs>
            </a:gsLst>
            <a:lin ang="5400000" scaled="1"/>
          </a:gradFill>
        </p:grpSpPr>
        <p:sp>
          <p:nvSpPr>
            <p:cNvPr id="13" name="Rectangle 18"/>
            <p:cNvSpPr>
              <a:spLocks noChangeArrowheads="1"/>
            </p:cNvSpPr>
            <p:nvPr/>
          </p:nvSpPr>
          <p:spPr bwMode="auto">
            <a:xfrm rot="10800000" flipH="1" flipV="1">
              <a:off x="132" y="777"/>
              <a:ext cx="1326" cy="2450"/>
            </a:xfrm>
            <a:prstGeom prst="rect">
              <a:avLst/>
            </a:prstGeom>
            <a:grp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20000" dir="5400000" rotWithShape="0">
                      <a:srgbClr val="000000">
                        <a:alpha val="37999"/>
                      </a:srgbClr>
                    </a:outerShdw>
                  </a:effectLst>
                </a14:hiddenEffects>
              </a:ext>
            </a:extLst>
          </p:spPr>
          <p:txBody>
            <a:bodyPr lIns="137287" tIns="68644" rIns="137287"/>
            <a:lstStyle>
              <a:lvl1pPr defTabSz="457200">
                <a:spcBef>
                  <a:spcPct val="20000"/>
                </a:spcBef>
                <a:buClr>
                  <a:schemeClr val="tx1"/>
                </a:buClr>
                <a:buFont typeface="Wingdings" panose="05000000000000000000"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anose="020B0604020202020204" pitchFamily="34" charset="0"/>
                  <a:ea typeface="MS PGothic" panose="020B0600070205080204" pitchFamily="34" charset="-128"/>
                </a:defRPr>
              </a:lvl1pPr>
              <a:lvl2pPr marL="742950" indent="-285750" defTabSz="457200">
                <a:spcBef>
                  <a:spcPct val="20000"/>
                </a:spcBef>
                <a:buClr>
                  <a:schemeClr val="tx1"/>
                </a:buClr>
                <a:buFont typeface="Symbol" panose="05050102010706020507" pitchFamily="18"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anose="020B0604020202020204" pitchFamily="34" charset="0"/>
                  <a:ea typeface="MS PGothic" panose="020B0600070205080204" pitchFamily="34" charset="-128"/>
                </a:defRPr>
              </a:lvl2pPr>
              <a:lvl3pPr marL="1143000" indent="-228600" defTabSz="457200">
                <a:spcBef>
                  <a:spcPct val="20000"/>
                </a:spcBef>
                <a:buClr>
                  <a:schemeClr val="tx1"/>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anose="020B0604020202020204" pitchFamily="34" charset="0"/>
                  <a:ea typeface="MS PGothic" panose="020B0600070205080204" pitchFamily="34" charset="-128"/>
                </a:defRPr>
              </a:lvl3pPr>
              <a:lvl4pPr marL="1600200" indent="-228600" defTabSz="457200">
                <a:spcBef>
                  <a:spcPct val="20000"/>
                </a:spcBef>
                <a:buClr>
                  <a:schemeClr val="tx1"/>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chemeClr val="tx1"/>
                  </a:solidFill>
                  <a:latin typeface="Arial" panose="020B0604020202020204" pitchFamily="34" charset="0"/>
                  <a:ea typeface="MS PGothic" panose="020B0600070205080204" pitchFamily="34" charset="-128"/>
                </a:defRPr>
              </a:lvl4pPr>
              <a:lvl5pPr marL="2057400" indent="-228600" defTabSz="457200">
                <a:spcBef>
                  <a:spcPct val="20000"/>
                </a:spcBef>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9pPr>
            </a:lstStyle>
            <a:p>
              <a:pPr marL="0" marR="0" lvl="0" indent="0" algn="ctr" defTabSz="457200" eaLnBrk="1" fontAlgn="auto" latinLnBrk="0" hangingPunct="1">
                <a:lnSpc>
                  <a:spcPct val="100000"/>
                </a:lnSpc>
                <a:spcBef>
                  <a:spcPct val="0"/>
                </a:spcBef>
                <a:spcAft>
                  <a:spcPts val="450"/>
                </a:spcAft>
                <a:buClrTx/>
                <a:buSzTx/>
                <a:buFont typeface="Wingdings" panose="05000000000000000000" pitchFamily="2"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kumimoji="0" lang="en-US" sz="1800" b="1" i="0" u="none" strike="noStrike" kern="0" cap="none" spc="0" normalizeH="0" baseline="0" noProof="0" dirty="0">
                  <a:ln>
                    <a:noFill/>
                  </a:ln>
                  <a:solidFill>
                    <a:srgbClr val="00649D"/>
                  </a:solidFill>
                  <a:effectLst/>
                  <a:uLnTx/>
                  <a:uFillTx/>
                  <a:latin typeface="Arial" panose="020B0604020202020204" pitchFamily="34" charset="0"/>
                  <a:ea typeface="MS PGothic" panose="020B0600070205080204" pitchFamily="34" charset="-128"/>
                  <a:cs typeface="+mn-cs"/>
                </a:rPr>
                <a:t>Mobile App</a:t>
              </a:r>
            </a:p>
            <a:p>
              <a:pPr marL="0" marR="0" lvl="0" indent="0" algn="ctr" defTabSz="457200" eaLnBrk="1" fontAlgn="auto" latinLnBrk="0" hangingPunct="1">
                <a:lnSpc>
                  <a:spcPct val="100000"/>
                </a:lnSpc>
                <a:spcBef>
                  <a:spcPct val="0"/>
                </a:spcBef>
                <a:spcAft>
                  <a:spcPts val="450"/>
                </a:spcAft>
                <a:buClr>
                  <a:srgbClr val="A6A6A6"/>
                </a:buClr>
                <a:buSzTx/>
                <a:buFont typeface="Wingdings" panose="05000000000000000000" pitchFamily="2"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endParaRPr kumimoji="0" lang="en-US" b="1" i="1" u="none" strike="noStrike" kern="0" cap="none" spc="0" normalizeH="0" baseline="0" noProof="0" dirty="0">
                <a:ln>
                  <a:noFill/>
                </a:ln>
                <a:solidFill>
                  <a:srgbClr val="000000"/>
                </a:solidFill>
                <a:effectLst/>
                <a:uLnTx/>
                <a:uFillTx/>
                <a:latin typeface="Arial" panose="020B0604020202020204" pitchFamily="34" charset="0"/>
                <a:ea typeface="MS Gothic" panose="020B0609070205080204" pitchFamily="49" charset="-128"/>
              </a:endParaRPr>
            </a:p>
          </p:txBody>
        </p:sp>
        <p:sp>
          <p:nvSpPr>
            <p:cNvPr id="14" name="Trapezoid 30"/>
            <p:cNvSpPr/>
            <p:nvPr/>
          </p:nvSpPr>
          <p:spPr bwMode="auto">
            <a:xfrm rot="10800000" flipH="1">
              <a:off x="132" y="3220"/>
              <a:ext cx="1313" cy="458"/>
            </a:xfrm>
            <a:prstGeom prst="trapezoid">
              <a:avLst>
                <a:gd name="adj" fmla="val 108753"/>
              </a:avLst>
            </a:prstGeom>
            <a:grpFill/>
            <a:ln>
              <a:noFill/>
            </a:ln>
            <a:effectLst/>
            <a:extLst/>
          </p:spPr>
          <p:txBody>
            <a:bodyPr/>
            <a:lstStyle/>
            <a:p>
              <a:pPr marL="0" marR="0" lvl="0" indent="0" algn="ctr" defTabSz="34322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25000" noProof="0" dirty="0">
                <a:ln>
                  <a:noFill/>
                </a:ln>
                <a:solidFill>
                  <a:srgbClr val="000000"/>
                </a:solidFill>
                <a:effectLst/>
                <a:uLnTx/>
                <a:uFillTx/>
                <a:ea typeface="ＭＳ Ｐゴシック" charset="0"/>
              </a:endParaRPr>
            </a:p>
          </p:txBody>
        </p:sp>
      </p:grpSp>
      <p:sp>
        <p:nvSpPr>
          <p:cNvPr id="15" name="TextBox 3"/>
          <p:cNvSpPr txBox="1">
            <a:spLocks noChangeArrowheads="1"/>
          </p:cNvSpPr>
          <p:nvPr/>
        </p:nvSpPr>
        <p:spPr bwMode="auto">
          <a:xfrm>
            <a:off x="2529218" y="2391641"/>
            <a:ext cx="1947123" cy="2746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spcBef>
                <a:spcPct val="20000"/>
              </a:spcBef>
              <a:buClr>
                <a:schemeClr val="tx1"/>
              </a:buClr>
              <a:buFont typeface="Wingdings" panose="05000000000000000000"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anose="020B0604020202020204" pitchFamily="34" charset="0"/>
                <a:ea typeface="MS PGothic" panose="020B0600070205080204" pitchFamily="34" charset="-128"/>
              </a:defRPr>
            </a:lvl1pPr>
            <a:lvl2pPr marL="742950" indent="-285750" defTabSz="457200">
              <a:spcBef>
                <a:spcPct val="20000"/>
              </a:spcBef>
              <a:buClr>
                <a:schemeClr val="tx1"/>
              </a:buClr>
              <a:buFont typeface="Symbol" panose="05050102010706020507" pitchFamily="18"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anose="020B0604020202020204" pitchFamily="34" charset="0"/>
                <a:ea typeface="MS PGothic" panose="020B0600070205080204" pitchFamily="34" charset="-128"/>
              </a:defRPr>
            </a:lvl2pPr>
            <a:lvl3pPr marL="1143000" indent="-228600" defTabSz="457200">
              <a:spcBef>
                <a:spcPct val="20000"/>
              </a:spcBef>
              <a:buClr>
                <a:schemeClr val="tx1"/>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anose="020B0604020202020204" pitchFamily="34" charset="0"/>
                <a:ea typeface="MS PGothic" panose="020B0600070205080204" pitchFamily="34" charset="-128"/>
              </a:defRPr>
            </a:lvl3pPr>
            <a:lvl4pPr marL="1600200" indent="-228600" defTabSz="457200">
              <a:spcBef>
                <a:spcPct val="20000"/>
              </a:spcBef>
              <a:buClr>
                <a:schemeClr val="tx1"/>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chemeClr val="tx1"/>
                </a:solidFill>
                <a:latin typeface="Arial" panose="020B0604020202020204" pitchFamily="34" charset="0"/>
                <a:ea typeface="MS PGothic" panose="020B0600070205080204" pitchFamily="34" charset="-128"/>
              </a:defRPr>
            </a:lvl4pPr>
            <a:lvl5pPr marL="2057400" indent="-228600" defTabSz="457200">
              <a:spcBef>
                <a:spcPct val="20000"/>
              </a:spcBef>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9pPr>
          </a:lstStyle>
          <a:p>
            <a:pPr algn="ctr">
              <a:spcBef>
                <a:spcPct val="0"/>
              </a:spcBef>
              <a:spcAft>
                <a:spcPts val="450"/>
              </a:spcAft>
              <a:buClrTx/>
              <a:buNone/>
            </a:pPr>
            <a:r>
              <a:rPr lang="en-US" sz="1200" dirty="0">
                <a:ea typeface="MS Gothic" panose="020B0609070205080204" pitchFamily="49" charset="-128"/>
              </a:rPr>
              <a:t>Secure Application</a:t>
            </a:r>
            <a:r>
              <a:rPr lang="en-US" b="0" dirty="0">
                <a:ea typeface="MS Gothic" panose="020B0609070205080204" pitchFamily="49" charset="-128"/>
              </a:rPr>
              <a:t/>
            </a:r>
            <a:br>
              <a:rPr lang="en-US" b="0" dirty="0">
                <a:ea typeface="MS Gothic" panose="020B0609070205080204" pitchFamily="49" charset="-128"/>
              </a:rPr>
            </a:br>
            <a:r>
              <a:rPr lang="en-US" sz="1200" b="0" dirty="0">
                <a:solidFill>
                  <a:srgbClr val="262626"/>
                </a:solidFill>
                <a:ea typeface="MS Gothic" panose="020B0609070205080204" pitchFamily="49" charset="-128"/>
              </a:rPr>
              <a:t>Utilize secure coding practices</a:t>
            </a:r>
            <a:r>
              <a:rPr lang="en-US" sz="1200" b="0" dirty="0">
                <a:ea typeface="MS Gothic" panose="020B0609070205080204" pitchFamily="49" charset="-128"/>
              </a:rPr>
              <a:t> • </a:t>
            </a:r>
            <a:r>
              <a:rPr lang="en-US" sz="1200" b="0" dirty="0">
                <a:solidFill>
                  <a:srgbClr val="262626"/>
                </a:solidFill>
                <a:ea typeface="MS Gothic" panose="020B0609070205080204" pitchFamily="49" charset="-128"/>
              </a:rPr>
              <a:t>Identify application vulnerabilities</a:t>
            </a:r>
            <a:r>
              <a:rPr lang="en-US" sz="1200" b="0" dirty="0">
                <a:ea typeface="MS Gothic" panose="020B0609070205080204" pitchFamily="49" charset="-128"/>
              </a:rPr>
              <a:t> • </a:t>
            </a:r>
            <a:r>
              <a:rPr lang="en-US" sz="1200" b="0" dirty="0">
                <a:solidFill>
                  <a:srgbClr val="262626"/>
                </a:solidFill>
                <a:ea typeface="MS Gothic" panose="020B0609070205080204" pitchFamily="49" charset="-128"/>
              </a:rPr>
              <a:t> Update applications</a:t>
            </a:r>
            <a:endParaRPr lang="en-US" sz="500" b="0" dirty="0">
              <a:ea typeface="MS Gothic" panose="020B0609070205080204" pitchFamily="49" charset="-128"/>
            </a:endParaRPr>
          </a:p>
          <a:p>
            <a:pPr algn="ctr">
              <a:spcBef>
                <a:spcPct val="0"/>
              </a:spcBef>
              <a:spcAft>
                <a:spcPts val="450"/>
              </a:spcAft>
              <a:buClrTx/>
              <a:buNone/>
            </a:pPr>
            <a:r>
              <a:rPr lang="en-US" sz="1200" dirty="0">
                <a:ea typeface="MS Gothic" panose="020B0609070205080204" pitchFamily="49" charset="-128"/>
              </a:rPr>
              <a:t>Integrate Securely</a:t>
            </a:r>
            <a:r>
              <a:rPr lang="en-US" sz="1200" b="0" dirty="0">
                <a:ea typeface="MS Gothic" panose="020B0609070205080204" pitchFamily="49" charset="-128"/>
              </a:rPr>
              <a:t/>
            </a:r>
            <a:br>
              <a:rPr lang="en-US" sz="1200" b="0" dirty="0">
                <a:ea typeface="MS Gothic" panose="020B0609070205080204" pitchFamily="49" charset="-128"/>
              </a:rPr>
            </a:br>
            <a:r>
              <a:rPr lang="en-US" sz="1200" b="0" dirty="0">
                <a:solidFill>
                  <a:srgbClr val="262626"/>
                </a:solidFill>
                <a:ea typeface="MS Gothic" panose="020B0609070205080204" pitchFamily="49" charset="-128"/>
              </a:rPr>
              <a:t>Secure connectivity to enterprise applications and services</a:t>
            </a:r>
          </a:p>
          <a:p>
            <a:pPr algn="ctr">
              <a:spcBef>
                <a:spcPct val="0"/>
              </a:spcBef>
              <a:spcAft>
                <a:spcPts val="450"/>
              </a:spcAft>
              <a:buClrTx/>
              <a:buNone/>
            </a:pPr>
            <a:r>
              <a:rPr lang="en-US" sz="1200" dirty="0">
                <a:ea typeface="MS Gothic" panose="020B0609070205080204" pitchFamily="49" charset="-128"/>
              </a:rPr>
              <a:t>Manage Applications</a:t>
            </a:r>
            <a:r>
              <a:rPr lang="en-US" sz="1200" b="0" dirty="0">
                <a:ea typeface="MS Gothic" panose="020B0609070205080204" pitchFamily="49" charset="-128"/>
              </a:rPr>
              <a:t/>
            </a:r>
            <a:br>
              <a:rPr lang="en-US" sz="1200" b="0" dirty="0">
                <a:ea typeface="MS Gothic" panose="020B0609070205080204" pitchFamily="49" charset="-128"/>
              </a:rPr>
            </a:br>
            <a:r>
              <a:rPr lang="en-US" sz="1200" b="0" dirty="0">
                <a:solidFill>
                  <a:srgbClr val="262626"/>
                </a:solidFill>
                <a:ea typeface="MS Gothic" panose="020B0609070205080204" pitchFamily="49" charset="-128"/>
              </a:rPr>
              <a:t>Manage applications and enterprise app store</a:t>
            </a:r>
          </a:p>
          <a:p>
            <a:pPr algn="ctr" eaLnBrk="1" hangingPunct="1">
              <a:spcBef>
                <a:spcPct val="0"/>
              </a:spcBef>
              <a:buClrTx/>
              <a:buFontTx/>
              <a:buNone/>
            </a:pPr>
            <a:endParaRPr lang="en-US" dirty="0">
              <a:ea typeface="MS Gothic" panose="020B0609070205080204" pitchFamily="49" charset="-128"/>
            </a:endParaRPr>
          </a:p>
        </p:txBody>
      </p:sp>
      <p:grpSp>
        <p:nvGrpSpPr>
          <p:cNvPr id="16" name="Group 24"/>
          <p:cNvGrpSpPr>
            <a:grpSpLocks/>
          </p:cNvGrpSpPr>
          <p:nvPr/>
        </p:nvGrpSpPr>
        <p:grpSpPr bwMode="auto">
          <a:xfrm>
            <a:off x="4594322" y="1739900"/>
            <a:ext cx="2111278" cy="3157531"/>
            <a:chOff x="132" y="777"/>
            <a:chExt cx="1326" cy="2901"/>
          </a:xfrm>
          <a:gradFill>
            <a:gsLst>
              <a:gs pos="0">
                <a:srgbClr val="83D1F5">
                  <a:lumMod val="45000"/>
                  <a:lumOff val="55000"/>
                </a:srgbClr>
              </a:gs>
              <a:gs pos="75000">
                <a:srgbClr val="E3F5FD"/>
              </a:gs>
              <a:gs pos="100000">
                <a:srgbClr val="FFFFFF"/>
              </a:gs>
            </a:gsLst>
            <a:lin ang="5400000" scaled="1"/>
          </a:gradFill>
        </p:grpSpPr>
        <p:sp>
          <p:nvSpPr>
            <p:cNvPr id="17" name="Rectangle 18"/>
            <p:cNvSpPr>
              <a:spLocks noChangeArrowheads="1"/>
            </p:cNvSpPr>
            <p:nvPr/>
          </p:nvSpPr>
          <p:spPr bwMode="auto">
            <a:xfrm rot="10800000" flipH="1" flipV="1">
              <a:off x="132" y="777"/>
              <a:ext cx="1326" cy="2450"/>
            </a:xfrm>
            <a:prstGeom prst="rect">
              <a:avLst/>
            </a:prstGeom>
            <a:grp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20000" dir="5400000" rotWithShape="0">
                      <a:srgbClr val="000000">
                        <a:alpha val="37999"/>
                      </a:srgbClr>
                    </a:outerShdw>
                  </a:effectLst>
                </a14:hiddenEffects>
              </a:ext>
            </a:extLst>
          </p:spPr>
          <p:txBody>
            <a:bodyPr lIns="0" tIns="68644" rIns="0"/>
            <a:lstStyle>
              <a:lvl1pPr defTabSz="457200">
                <a:spcBef>
                  <a:spcPct val="20000"/>
                </a:spcBef>
                <a:buClr>
                  <a:schemeClr val="tx1"/>
                </a:buClr>
                <a:buFont typeface="Wingdings" panose="05000000000000000000"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anose="020B0604020202020204" pitchFamily="34" charset="0"/>
                  <a:ea typeface="MS PGothic" panose="020B0600070205080204" pitchFamily="34" charset="-128"/>
                </a:defRPr>
              </a:lvl1pPr>
              <a:lvl2pPr marL="742950" indent="-285750" defTabSz="457200">
                <a:spcBef>
                  <a:spcPct val="20000"/>
                </a:spcBef>
                <a:buClr>
                  <a:schemeClr val="tx1"/>
                </a:buClr>
                <a:buFont typeface="Symbol" panose="05050102010706020507" pitchFamily="18"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anose="020B0604020202020204" pitchFamily="34" charset="0"/>
                  <a:ea typeface="MS PGothic" panose="020B0600070205080204" pitchFamily="34" charset="-128"/>
                </a:defRPr>
              </a:lvl2pPr>
              <a:lvl3pPr marL="1143000" indent="-228600" defTabSz="457200">
                <a:spcBef>
                  <a:spcPct val="20000"/>
                </a:spcBef>
                <a:buClr>
                  <a:schemeClr val="tx1"/>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anose="020B0604020202020204" pitchFamily="34" charset="0"/>
                  <a:ea typeface="MS PGothic" panose="020B0600070205080204" pitchFamily="34" charset="-128"/>
                </a:defRPr>
              </a:lvl3pPr>
              <a:lvl4pPr marL="1600200" indent="-228600" defTabSz="457200">
                <a:spcBef>
                  <a:spcPct val="20000"/>
                </a:spcBef>
                <a:buClr>
                  <a:schemeClr val="tx1"/>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chemeClr val="tx1"/>
                  </a:solidFill>
                  <a:latin typeface="Arial" panose="020B0604020202020204" pitchFamily="34" charset="0"/>
                  <a:ea typeface="MS PGothic" panose="020B0600070205080204" pitchFamily="34" charset="-128"/>
                </a:defRPr>
              </a:lvl4pPr>
              <a:lvl5pPr marL="2057400" indent="-228600" defTabSz="457200">
                <a:spcBef>
                  <a:spcPct val="20000"/>
                </a:spcBef>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9pPr>
            </a:lstStyle>
            <a:p>
              <a:pPr marL="0" marR="0" lvl="0" indent="0" algn="ctr" defTabSz="457200" eaLnBrk="1" fontAlgn="auto" latinLnBrk="0" hangingPunct="1">
                <a:lnSpc>
                  <a:spcPct val="100000"/>
                </a:lnSpc>
                <a:spcBef>
                  <a:spcPct val="0"/>
                </a:spcBef>
                <a:spcAft>
                  <a:spcPts val="450"/>
                </a:spcAft>
                <a:buClrTx/>
                <a:buSzTx/>
                <a:buFont typeface="Wingdings" panose="05000000000000000000" pitchFamily="2"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kumimoji="0" lang="en-US" sz="1800" b="1" i="0" u="none" strike="noStrike" kern="0" cap="none" spc="0" normalizeH="0" baseline="0" noProof="0" dirty="0">
                  <a:ln>
                    <a:noFill/>
                  </a:ln>
                  <a:solidFill>
                    <a:srgbClr val="00649D"/>
                  </a:solidFill>
                  <a:effectLst/>
                  <a:uLnTx/>
                  <a:uFillTx/>
                  <a:latin typeface="Arial" panose="020B0604020202020204" pitchFamily="34" charset="0"/>
                  <a:ea typeface="MS PGothic" panose="020B0600070205080204" pitchFamily="34" charset="-128"/>
                  <a:cs typeface="+mn-cs"/>
                </a:rPr>
                <a:t>Over the Network</a:t>
              </a:r>
            </a:p>
            <a:p>
              <a:pPr marL="0" marR="0" lvl="0" indent="0" algn="ctr" defTabSz="457200" eaLnBrk="1" fontAlgn="auto" latinLnBrk="0" hangingPunct="1">
                <a:lnSpc>
                  <a:spcPct val="100000"/>
                </a:lnSpc>
                <a:spcBef>
                  <a:spcPct val="0"/>
                </a:spcBef>
                <a:spcAft>
                  <a:spcPts val="450"/>
                </a:spcAft>
                <a:buClr>
                  <a:srgbClr val="A6A6A6"/>
                </a:buClr>
                <a:buSzTx/>
                <a:buFont typeface="Wingdings" panose="05000000000000000000" pitchFamily="2"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endParaRPr kumimoji="0" lang="en-US" b="1" i="1" u="none" strike="noStrike" kern="0" cap="none" spc="0" normalizeH="0" baseline="0" noProof="0" dirty="0">
                <a:ln>
                  <a:noFill/>
                </a:ln>
                <a:solidFill>
                  <a:srgbClr val="000000"/>
                </a:solidFill>
                <a:effectLst/>
                <a:uLnTx/>
                <a:uFillTx/>
                <a:latin typeface="Arial" panose="020B0604020202020204" pitchFamily="34" charset="0"/>
                <a:ea typeface="MS Gothic" panose="020B0609070205080204" pitchFamily="49" charset="-128"/>
              </a:endParaRPr>
            </a:p>
          </p:txBody>
        </p:sp>
        <p:sp>
          <p:nvSpPr>
            <p:cNvPr id="18" name="Trapezoid 17"/>
            <p:cNvSpPr/>
            <p:nvPr/>
          </p:nvSpPr>
          <p:spPr bwMode="auto">
            <a:xfrm rot="10800000" flipH="1">
              <a:off x="132" y="3220"/>
              <a:ext cx="1313" cy="458"/>
            </a:xfrm>
            <a:prstGeom prst="trapezoid">
              <a:avLst>
                <a:gd name="adj" fmla="val 108753"/>
              </a:avLst>
            </a:prstGeom>
            <a:grpFill/>
            <a:ln>
              <a:noFill/>
            </a:ln>
            <a:effectLst/>
            <a:extLst/>
          </p:spPr>
          <p:txBody>
            <a:bodyPr/>
            <a:lstStyle/>
            <a:p>
              <a:pPr marL="0" marR="0" lvl="0" indent="0" algn="ctr" defTabSz="34322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25000" noProof="0" dirty="0">
                <a:ln>
                  <a:noFill/>
                </a:ln>
                <a:solidFill>
                  <a:srgbClr val="000000"/>
                </a:solidFill>
                <a:effectLst/>
                <a:uLnTx/>
                <a:uFillTx/>
                <a:ea typeface="ＭＳ Ｐゴシック" charset="0"/>
              </a:endParaRPr>
            </a:p>
          </p:txBody>
        </p:sp>
      </p:grpSp>
      <p:sp>
        <p:nvSpPr>
          <p:cNvPr id="19" name="TextBox 2"/>
          <p:cNvSpPr txBox="1">
            <a:spLocks noChangeArrowheads="1"/>
          </p:cNvSpPr>
          <p:nvPr/>
        </p:nvSpPr>
        <p:spPr bwMode="auto">
          <a:xfrm>
            <a:off x="4603856" y="2391641"/>
            <a:ext cx="1987434" cy="2870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spcBef>
                <a:spcPct val="20000"/>
              </a:spcBef>
              <a:buClr>
                <a:schemeClr val="tx1"/>
              </a:buClr>
              <a:buFont typeface="Wingdings" panose="05000000000000000000"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anose="020B0604020202020204" pitchFamily="34" charset="0"/>
                <a:ea typeface="MS PGothic" panose="020B0600070205080204" pitchFamily="34" charset="-128"/>
              </a:defRPr>
            </a:lvl1pPr>
            <a:lvl2pPr marL="742950" indent="-285750" defTabSz="457200">
              <a:spcBef>
                <a:spcPct val="20000"/>
              </a:spcBef>
              <a:buClr>
                <a:schemeClr val="tx1"/>
              </a:buClr>
              <a:buFont typeface="Symbol" panose="05050102010706020507" pitchFamily="18"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anose="020B0604020202020204" pitchFamily="34" charset="0"/>
                <a:ea typeface="MS PGothic" panose="020B0600070205080204" pitchFamily="34" charset="-128"/>
              </a:defRPr>
            </a:lvl2pPr>
            <a:lvl3pPr marL="1143000" indent="-228600" defTabSz="457200">
              <a:spcBef>
                <a:spcPct val="20000"/>
              </a:spcBef>
              <a:buClr>
                <a:schemeClr val="tx1"/>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anose="020B0604020202020204" pitchFamily="34" charset="0"/>
                <a:ea typeface="MS PGothic" panose="020B0600070205080204" pitchFamily="34" charset="-128"/>
              </a:defRPr>
            </a:lvl3pPr>
            <a:lvl4pPr marL="1600200" indent="-228600" defTabSz="457200">
              <a:spcBef>
                <a:spcPct val="20000"/>
              </a:spcBef>
              <a:buClr>
                <a:schemeClr val="tx1"/>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chemeClr val="tx1"/>
                </a:solidFill>
                <a:latin typeface="Arial" panose="020B0604020202020204" pitchFamily="34" charset="0"/>
                <a:ea typeface="MS PGothic" panose="020B0600070205080204" pitchFamily="34" charset="-128"/>
              </a:defRPr>
            </a:lvl4pPr>
            <a:lvl5pPr marL="2057400" indent="-228600" defTabSz="457200">
              <a:spcBef>
                <a:spcPct val="20000"/>
              </a:spcBef>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9pPr>
          </a:lstStyle>
          <a:p>
            <a:pPr algn="ctr">
              <a:spcBef>
                <a:spcPct val="0"/>
              </a:spcBef>
              <a:spcAft>
                <a:spcPts val="450"/>
              </a:spcAft>
              <a:buClrTx/>
              <a:buNone/>
            </a:pPr>
            <a:r>
              <a:rPr lang="en-US" sz="1200" dirty="0">
                <a:ea typeface="MS Gothic" panose="020B0609070205080204" pitchFamily="49" charset="-128"/>
              </a:rPr>
              <a:t>Secure Access</a:t>
            </a:r>
            <a:r>
              <a:rPr lang="en-US" b="0" dirty="0">
                <a:ea typeface="MS Gothic" panose="020B0609070205080204" pitchFamily="49" charset="-128"/>
              </a:rPr>
              <a:t/>
            </a:r>
            <a:br>
              <a:rPr lang="en-US" b="0" dirty="0">
                <a:ea typeface="MS Gothic" panose="020B0609070205080204" pitchFamily="49" charset="-128"/>
              </a:rPr>
            </a:br>
            <a:r>
              <a:rPr lang="en-US" sz="1200" b="0" dirty="0">
                <a:solidFill>
                  <a:srgbClr val="262626"/>
                </a:solidFill>
                <a:ea typeface="MS Gothic" panose="020B0609070205080204" pitchFamily="49" charset="-128"/>
              </a:rPr>
              <a:t>Properly identify mobile users and devices</a:t>
            </a:r>
            <a:r>
              <a:rPr lang="en-US" sz="1200" b="0" dirty="0">
                <a:ea typeface="MS Gothic" panose="020B0609070205080204" pitchFamily="49" charset="-128"/>
              </a:rPr>
              <a:t> • </a:t>
            </a:r>
            <a:r>
              <a:rPr lang="en-US" sz="1200" b="0" dirty="0">
                <a:solidFill>
                  <a:srgbClr val="262626"/>
                </a:solidFill>
                <a:ea typeface="MS Gothic" panose="020B0609070205080204" pitchFamily="49" charset="-128"/>
              </a:rPr>
              <a:t>Allow or deny access</a:t>
            </a:r>
            <a:r>
              <a:rPr lang="en-US" sz="1200" b="0" dirty="0">
                <a:ea typeface="MS Gothic" panose="020B0609070205080204" pitchFamily="49" charset="-128"/>
              </a:rPr>
              <a:t> • </a:t>
            </a:r>
            <a:r>
              <a:rPr lang="en-US" sz="1200" b="0" dirty="0">
                <a:solidFill>
                  <a:srgbClr val="262626"/>
                </a:solidFill>
                <a:ea typeface="MS Gothic" panose="020B0609070205080204" pitchFamily="49" charset="-128"/>
              </a:rPr>
              <a:t> Connectivity</a:t>
            </a:r>
            <a:endParaRPr lang="en-US" sz="500" b="0" dirty="0">
              <a:solidFill>
                <a:srgbClr val="262626"/>
              </a:solidFill>
              <a:ea typeface="MS Gothic" panose="020B0609070205080204" pitchFamily="49" charset="-128"/>
            </a:endParaRPr>
          </a:p>
          <a:p>
            <a:pPr algn="ctr">
              <a:spcBef>
                <a:spcPct val="0"/>
              </a:spcBef>
              <a:spcAft>
                <a:spcPts val="450"/>
              </a:spcAft>
              <a:buClrTx/>
              <a:buNone/>
            </a:pPr>
            <a:r>
              <a:rPr lang="en-US" sz="1200" dirty="0">
                <a:ea typeface="MS Gothic" panose="020B0609070205080204" pitchFamily="49" charset="-128"/>
              </a:rPr>
              <a:t>Monitor &amp; Protect</a:t>
            </a:r>
            <a:r>
              <a:rPr lang="en-US" sz="1200" b="0" dirty="0">
                <a:ea typeface="MS Gothic" panose="020B0609070205080204" pitchFamily="49" charset="-128"/>
              </a:rPr>
              <a:t/>
            </a:r>
            <a:br>
              <a:rPr lang="en-US" sz="1200" b="0" dirty="0">
                <a:ea typeface="MS Gothic" panose="020B0609070205080204" pitchFamily="49" charset="-128"/>
              </a:rPr>
            </a:br>
            <a:r>
              <a:rPr lang="en-US" sz="1200" b="0" dirty="0">
                <a:solidFill>
                  <a:srgbClr val="262626"/>
                </a:solidFill>
                <a:ea typeface="MS Gothic" panose="020B0609070205080204" pitchFamily="49" charset="-128"/>
              </a:rPr>
              <a:t>Identify and stop mobile threats</a:t>
            </a:r>
            <a:r>
              <a:rPr lang="en-US" sz="1200" b="0" dirty="0">
                <a:ea typeface="MS Gothic" panose="020B0609070205080204" pitchFamily="49" charset="-128"/>
              </a:rPr>
              <a:t> • </a:t>
            </a:r>
            <a:r>
              <a:rPr lang="en-US" sz="1200" b="0" dirty="0">
                <a:solidFill>
                  <a:srgbClr val="262626"/>
                </a:solidFill>
                <a:ea typeface="MS Gothic" panose="020B0609070205080204" pitchFamily="49" charset="-128"/>
              </a:rPr>
              <a:t>Log network access, events, and anomalies</a:t>
            </a:r>
          </a:p>
          <a:p>
            <a:pPr algn="ctr">
              <a:spcBef>
                <a:spcPct val="0"/>
              </a:spcBef>
              <a:spcAft>
                <a:spcPts val="450"/>
              </a:spcAft>
              <a:buClrTx/>
              <a:buNone/>
            </a:pPr>
            <a:r>
              <a:rPr lang="en-US" sz="1200" dirty="0">
                <a:ea typeface="MS Gothic" panose="020B0609070205080204" pitchFamily="49" charset="-128"/>
              </a:rPr>
              <a:t>Secure Connectivity</a:t>
            </a:r>
            <a:r>
              <a:rPr lang="en-US" b="0" dirty="0">
                <a:ea typeface="MS Gothic" panose="020B0609070205080204" pitchFamily="49" charset="-128"/>
              </a:rPr>
              <a:t/>
            </a:r>
            <a:br>
              <a:rPr lang="en-US" b="0" dirty="0">
                <a:ea typeface="MS Gothic" panose="020B0609070205080204" pitchFamily="49" charset="-128"/>
              </a:rPr>
            </a:br>
            <a:r>
              <a:rPr lang="en-US" sz="1200" b="0" dirty="0">
                <a:solidFill>
                  <a:srgbClr val="262626"/>
                </a:solidFill>
                <a:ea typeface="MS Gothic" panose="020B0609070205080204" pitchFamily="49" charset="-128"/>
              </a:rPr>
              <a:t>Secure Connectivity from devices</a:t>
            </a:r>
          </a:p>
          <a:p>
            <a:pPr algn="ctr" eaLnBrk="1" hangingPunct="1">
              <a:spcBef>
                <a:spcPct val="0"/>
              </a:spcBef>
              <a:buClrTx/>
              <a:buFontTx/>
              <a:buNone/>
            </a:pPr>
            <a:endParaRPr lang="en-US" sz="1200" dirty="0">
              <a:ea typeface="MS Gothic" panose="020B0609070205080204" pitchFamily="49" charset="-128"/>
            </a:endParaRPr>
          </a:p>
        </p:txBody>
      </p:sp>
      <p:sp>
        <p:nvSpPr>
          <p:cNvPr id="20" name="TextBox 2"/>
          <p:cNvSpPr txBox="1">
            <a:spLocks noChangeArrowheads="1"/>
          </p:cNvSpPr>
          <p:nvPr/>
        </p:nvSpPr>
        <p:spPr bwMode="auto">
          <a:xfrm>
            <a:off x="6730375" y="2391641"/>
            <a:ext cx="1942619" cy="1550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spcBef>
                <a:spcPct val="20000"/>
              </a:spcBef>
              <a:buClr>
                <a:schemeClr val="tx1"/>
              </a:buClr>
              <a:buFont typeface="Wingdings" panose="05000000000000000000"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anose="020B0604020202020204" pitchFamily="34" charset="0"/>
                <a:ea typeface="MS PGothic" panose="020B0600070205080204" pitchFamily="34" charset="-128"/>
              </a:defRPr>
            </a:lvl1pPr>
            <a:lvl2pPr marL="742950" indent="-285750" defTabSz="457200">
              <a:spcBef>
                <a:spcPct val="20000"/>
              </a:spcBef>
              <a:buClr>
                <a:schemeClr val="tx1"/>
              </a:buClr>
              <a:buFont typeface="Symbol" panose="05050102010706020507" pitchFamily="18"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anose="020B0604020202020204" pitchFamily="34" charset="0"/>
                <a:ea typeface="MS PGothic" panose="020B0600070205080204" pitchFamily="34" charset="-128"/>
              </a:defRPr>
            </a:lvl2pPr>
            <a:lvl3pPr marL="1143000" indent="-228600" defTabSz="457200">
              <a:spcBef>
                <a:spcPct val="20000"/>
              </a:spcBef>
              <a:buClr>
                <a:schemeClr val="tx1"/>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anose="020B0604020202020204" pitchFamily="34" charset="0"/>
                <a:ea typeface="MS PGothic" panose="020B0600070205080204" pitchFamily="34" charset="-128"/>
              </a:defRPr>
            </a:lvl3pPr>
            <a:lvl4pPr marL="1600200" indent="-228600" defTabSz="457200">
              <a:spcBef>
                <a:spcPct val="20000"/>
              </a:spcBef>
              <a:buClr>
                <a:schemeClr val="tx1"/>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chemeClr val="tx1"/>
                </a:solidFill>
                <a:latin typeface="Arial" panose="020B0604020202020204" pitchFamily="34" charset="0"/>
                <a:ea typeface="MS PGothic" panose="020B0600070205080204" pitchFamily="34" charset="-128"/>
              </a:defRPr>
            </a:lvl4pPr>
            <a:lvl5pPr marL="2057400" indent="-228600" defTabSz="457200">
              <a:spcBef>
                <a:spcPct val="20000"/>
              </a:spcBef>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9pPr>
          </a:lstStyle>
          <a:p>
            <a:pPr algn="ctr">
              <a:spcAft>
                <a:spcPts val="450"/>
              </a:spcAft>
              <a:buNone/>
            </a:pPr>
            <a:r>
              <a:rPr lang="en-US" sz="1200" dirty="0">
                <a:ea typeface="MS Gothic" panose="020B0609070205080204" pitchFamily="49" charset="-128"/>
              </a:rPr>
              <a:t>Transaction Security</a:t>
            </a:r>
            <a:r>
              <a:rPr lang="en-US" sz="1200" b="0" dirty="0">
                <a:ea typeface="MS Gothic" panose="020B0609070205080204" pitchFamily="49" charset="-128"/>
              </a:rPr>
              <a:t/>
            </a:r>
            <a:br>
              <a:rPr lang="en-US" sz="1200" b="0" dirty="0">
                <a:ea typeface="MS Gothic" panose="020B0609070205080204" pitchFamily="49" charset="-128"/>
              </a:rPr>
            </a:br>
            <a:r>
              <a:rPr lang="en-US" sz="1200" b="0" dirty="0">
                <a:ea typeface="MS Gothic" panose="020B0609070205080204" pitchFamily="49" charset="-128"/>
              </a:rPr>
              <a:t>Properly identity mobile users and transactions</a:t>
            </a:r>
          </a:p>
          <a:p>
            <a:pPr algn="ctr">
              <a:spcAft>
                <a:spcPts val="450"/>
              </a:spcAft>
              <a:buNone/>
            </a:pPr>
            <a:r>
              <a:rPr lang="en-US" sz="1200" dirty="0">
                <a:ea typeface="MS Gothic" panose="020B0609070205080204" pitchFamily="49" charset="-128"/>
              </a:rPr>
              <a:t>Access control</a:t>
            </a:r>
            <a:r>
              <a:rPr lang="en-US" b="0" dirty="0">
                <a:ea typeface="MS Gothic" panose="020B0609070205080204" pitchFamily="49" charset="-128"/>
              </a:rPr>
              <a:t/>
            </a:r>
            <a:br>
              <a:rPr lang="en-US" b="0" dirty="0">
                <a:ea typeface="MS Gothic" panose="020B0609070205080204" pitchFamily="49" charset="-128"/>
              </a:rPr>
            </a:br>
            <a:r>
              <a:rPr lang="en-US" sz="1200" b="0" dirty="0">
                <a:solidFill>
                  <a:srgbClr val="262626"/>
                </a:solidFill>
                <a:ea typeface="MS Gothic" panose="020B0609070205080204" pitchFamily="49" charset="-128"/>
              </a:rPr>
              <a:t>Control access to critical applications and data</a:t>
            </a:r>
          </a:p>
          <a:p>
            <a:pPr algn="ctr" eaLnBrk="1" hangingPunct="1">
              <a:spcBef>
                <a:spcPct val="0"/>
              </a:spcBef>
              <a:buClrTx/>
              <a:buFontTx/>
              <a:buNone/>
            </a:pPr>
            <a:endParaRPr lang="en-US" sz="1200" dirty="0">
              <a:ea typeface="MS Gothic" panose="020B0609070205080204" pitchFamily="49" charset="-128"/>
            </a:endParaRPr>
          </a:p>
        </p:txBody>
      </p:sp>
      <p:pic>
        <p:nvPicPr>
          <p:cNvPr id="21" name="Picture 3" descr="http://www.spaceotechnologies.com/wp-content/uploads/2013/09/mobile_banking_apps.jpg"/>
          <p:cNvPicPr>
            <a:picLocks noChangeAspect="1" noChangeArrowheads="1"/>
          </p:cNvPicPr>
          <p:nvPr/>
        </p:nvPicPr>
        <p:blipFill>
          <a:blip r:embed="rId3" cstate="print">
            <a:extLst>
              <a:ext uri="{28A0092B-C50C-407E-A947-70E740481C1C}">
                <a14:useLocalDpi xmlns:a14="http://schemas.microsoft.com/office/drawing/2010/main" val="0"/>
              </a:ext>
            </a:extLst>
          </a:blip>
          <a:srcRect l="14876"/>
          <a:stretch>
            <a:fillRect/>
          </a:stretch>
        </p:blipFill>
        <p:spPr bwMode="auto">
          <a:xfrm>
            <a:off x="929280" y="4853535"/>
            <a:ext cx="956186" cy="1226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 name="Group 21"/>
          <p:cNvGrpSpPr>
            <a:grpSpLocks/>
          </p:cNvGrpSpPr>
          <p:nvPr/>
        </p:nvGrpSpPr>
        <p:grpSpPr bwMode="auto">
          <a:xfrm>
            <a:off x="7270235" y="5062532"/>
            <a:ext cx="836566" cy="685649"/>
            <a:chOff x="2688" y="2606"/>
            <a:chExt cx="668" cy="380"/>
          </a:xfrm>
        </p:grpSpPr>
        <p:sp>
          <p:nvSpPr>
            <p:cNvPr id="23" name="AutoShape 22"/>
            <p:cNvSpPr>
              <a:spLocks noChangeArrowheads="1"/>
            </p:cNvSpPr>
            <p:nvPr/>
          </p:nvSpPr>
          <p:spPr bwMode="auto">
            <a:xfrm>
              <a:off x="2688" y="2606"/>
              <a:ext cx="668" cy="380"/>
            </a:xfrm>
            <a:prstGeom prst="can">
              <a:avLst>
                <a:gd name="adj" fmla="val 25000"/>
              </a:avLst>
            </a:pr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rgbClr val="CC3300"/>
                  </a:solidFill>
                  <a:latin typeface="Arial" panose="020B0604020202020204" pitchFamily="34" charset="0"/>
                  <a:ea typeface="MS PGothic" panose="020B0600070205080204" pitchFamily="34" charset="-128"/>
                </a:defRPr>
              </a:lvl1pPr>
              <a:lvl2pPr marL="742950" indent="-285750" eaLnBrk="0" hangingPunct="0">
                <a:defRPr>
                  <a:solidFill>
                    <a:srgbClr val="CC3300"/>
                  </a:solidFill>
                  <a:latin typeface="Arial" panose="020B0604020202020204" pitchFamily="34" charset="0"/>
                  <a:ea typeface="MS PGothic" panose="020B0600070205080204" pitchFamily="34" charset="-128"/>
                </a:defRPr>
              </a:lvl2pPr>
              <a:lvl3pPr marL="1143000" indent="-228600" eaLnBrk="0" hangingPunct="0">
                <a:defRPr>
                  <a:solidFill>
                    <a:srgbClr val="CC3300"/>
                  </a:solidFill>
                  <a:latin typeface="Arial" panose="020B0604020202020204" pitchFamily="34" charset="0"/>
                  <a:ea typeface="MS PGothic" panose="020B0600070205080204" pitchFamily="34" charset="-128"/>
                </a:defRPr>
              </a:lvl3pPr>
              <a:lvl4pPr marL="1600200" indent="-228600" eaLnBrk="0" hangingPunct="0">
                <a:defRPr>
                  <a:solidFill>
                    <a:srgbClr val="CC3300"/>
                  </a:solidFill>
                  <a:latin typeface="Arial" panose="020B0604020202020204" pitchFamily="34" charset="0"/>
                  <a:ea typeface="MS PGothic" panose="020B0600070205080204" pitchFamily="34" charset="-128"/>
                </a:defRPr>
              </a:lvl4pPr>
              <a:lvl5pPr marL="2057400" indent="-228600" eaLnBrk="0" hangingPunct="0">
                <a:defRPr>
                  <a:solidFill>
                    <a:srgbClr val="CC3300"/>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rgbClr val="CC3300"/>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rgbClr val="CC3300"/>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rgbClr val="CC3300"/>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rgbClr val="CC3300"/>
                  </a:solidFill>
                  <a:latin typeface="Arial" panose="020B0604020202020204" pitchFamily="34" charset="0"/>
                  <a:ea typeface="MS PGothic" panose="020B0600070205080204" pitchFamily="34"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CC3300"/>
                </a:solidFill>
                <a:effectLst/>
                <a:uLnTx/>
                <a:uFillTx/>
                <a:latin typeface="Arial" panose="020B0604020202020204" pitchFamily="34" charset="0"/>
                <a:ea typeface="MS PGothic" panose="020B0600070205080204" pitchFamily="34" charset="-128"/>
              </a:endParaRPr>
            </a:p>
          </p:txBody>
        </p:sp>
        <p:sp>
          <p:nvSpPr>
            <p:cNvPr id="24" name="Text Box 19"/>
            <p:cNvSpPr txBox="1">
              <a:spLocks noChangeArrowheads="1"/>
            </p:cNvSpPr>
            <p:nvPr/>
          </p:nvSpPr>
          <p:spPr bwMode="auto">
            <a:xfrm>
              <a:off x="2710" y="2707"/>
              <a:ext cx="621"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rgbClr val="CC3300"/>
                  </a:solidFill>
                  <a:latin typeface="Arial" panose="020B0604020202020204" pitchFamily="34" charset="0"/>
                  <a:ea typeface="MS PGothic" panose="020B0600070205080204" pitchFamily="34" charset="-128"/>
                </a:defRPr>
              </a:lvl1pPr>
              <a:lvl2pPr marL="742950" indent="-285750" eaLnBrk="0" hangingPunct="0">
                <a:defRPr>
                  <a:solidFill>
                    <a:srgbClr val="CC3300"/>
                  </a:solidFill>
                  <a:latin typeface="Arial" panose="020B0604020202020204" pitchFamily="34" charset="0"/>
                  <a:ea typeface="MS PGothic" panose="020B0600070205080204" pitchFamily="34" charset="-128"/>
                </a:defRPr>
              </a:lvl2pPr>
              <a:lvl3pPr marL="1143000" indent="-228600" eaLnBrk="0" hangingPunct="0">
                <a:defRPr>
                  <a:solidFill>
                    <a:srgbClr val="CC3300"/>
                  </a:solidFill>
                  <a:latin typeface="Arial" panose="020B0604020202020204" pitchFamily="34" charset="0"/>
                  <a:ea typeface="MS PGothic" panose="020B0600070205080204" pitchFamily="34" charset="-128"/>
                </a:defRPr>
              </a:lvl3pPr>
              <a:lvl4pPr marL="1600200" indent="-228600" eaLnBrk="0" hangingPunct="0">
                <a:defRPr>
                  <a:solidFill>
                    <a:srgbClr val="CC3300"/>
                  </a:solidFill>
                  <a:latin typeface="Arial" panose="020B0604020202020204" pitchFamily="34" charset="0"/>
                  <a:ea typeface="MS PGothic" panose="020B0600070205080204" pitchFamily="34" charset="-128"/>
                </a:defRPr>
              </a:lvl4pPr>
              <a:lvl5pPr marL="2057400" indent="-228600" eaLnBrk="0" hangingPunct="0">
                <a:defRPr>
                  <a:solidFill>
                    <a:srgbClr val="CC3300"/>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rgbClr val="CC3300"/>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rgbClr val="CC3300"/>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rgbClr val="CC3300"/>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rgbClr val="CC3300"/>
                  </a:solidFill>
                  <a:latin typeface="Arial" panose="020B0604020202020204" pitchFamily="34" charset="0"/>
                  <a:ea typeface="MS PGothic" panose="020B0600070205080204" pitchFamily="34" charset="-128"/>
                </a:defRPr>
              </a:lvl9p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050" b="0" i="0" u="none" strike="noStrike" kern="0" cap="none" spc="0" normalizeH="0" baseline="0" noProof="0" dirty="0">
                  <a:ln>
                    <a:noFill/>
                  </a:ln>
                  <a:solidFill>
                    <a:srgbClr val="FFFFFF"/>
                  </a:solidFill>
                  <a:effectLst/>
                  <a:uLnTx/>
                  <a:uFillTx/>
                  <a:latin typeface="Arial" panose="020B0604020202020204" pitchFamily="34" charset="0"/>
                  <a:ea typeface="MS PGothic" panose="020B0600070205080204" pitchFamily="34" charset="-128"/>
                </a:rPr>
                <a:t>Customer Data</a:t>
              </a:r>
            </a:p>
          </p:txBody>
        </p:sp>
      </p:grpSp>
      <p:cxnSp>
        <p:nvCxnSpPr>
          <p:cNvPr id="25" name="Straight Arrow Connector 24"/>
          <p:cNvCxnSpPr/>
          <p:nvPr/>
        </p:nvCxnSpPr>
        <p:spPr>
          <a:xfrm>
            <a:off x="1885466" y="5420994"/>
            <a:ext cx="5221845" cy="0"/>
          </a:xfrm>
          <a:prstGeom prst="straightConnector1">
            <a:avLst/>
          </a:prstGeom>
          <a:noFill/>
          <a:ln w="50800" cap="flat" cmpd="sng" algn="ctr">
            <a:solidFill>
              <a:srgbClr val="00CCFF"/>
            </a:solidFill>
            <a:prstDash val="solid"/>
            <a:headEnd type="triangle" w="lg" len="med"/>
            <a:tailEnd type="triangle" w="lg" len="med"/>
          </a:ln>
          <a:effectLst/>
        </p:spPr>
      </p:cxnSp>
      <p:pic>
        <p:nvPicPr>
          <p:cNvPr id="26" name="Picture 34" descr="apps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72866" y="4985112"/>
            <a:ext cx="1101156" cy="1101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20" descr="1369084701_shine_22"/>
          <p:cNvPicPr>
            <a:picLocks noChangeAspect="1" noChangeArrowheads="1"/>
          </p:cNvPicPr>
          <p:nvPr/>
        </p:nvPicPr>
        <p:blipFill>
          <a:blip r:embed="rId5">
            <a:extLst>
              <a:ext uri="{28A0092B-C50C-407E-A947-70E740481C1C}">
                <a14:useLocalDpi xmlns:a14="http://schemas.microsoft.com/office/drawing/2010/main" val="0"/>
              </a:ext>
            </a:extLst>
          </a:blip>
          <a:srcRect b="19193"/>
          <a:stretch>
            <a:fillRect/>
          </a:stretch>
        </p:blipFill>
        <p:spPr bwMode="auto">
          <a:xfrm>
            <a:off x="4884377" y="4961614"/>
            <a:ext cx="1324630" cy="886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7685355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IBM z13 security enhances mobile applications, integrating with end-to-end security from IBM MobileFirst</a:t>
            </a:r>
            <a:r>
              <a:rPr lang="en-US" sz="2000" dirty="0"/>
              <a:t> </a:t>
            </a:r>
            <a:endParaRPr lang="en-US" dirty="0"/>
          </a:p>
        </p:txBody>
      </p:sp>
      <p:sp>
        <p:nvSpPr>
          <p:cNvPr id="3" name="Slide Number Placeholder 2"/>
          <p:cNvSpPr>
            <a:spLocks noGrp="1"/>
          </p:cNvSpPr>
          <p:nvPr>
            <p:ph type="sldNum" sz="quarter" idx="10"/>
          </p:nvPr>
        </p:nvSpPr>
        <p:spPr/>
        <p:txBody>
          <a:bodyPr/>
          <a:lstStyle/>
          <a:p>
            <a:pPr>
              <a:defRPr/>
            </a:pPr>
            <a:fld id="{F2453344-A235-4243-8819-4F32E8C93D74}" type="slidenum">
              <a:rPr lang="en-US" altLang="en-US" smtClean="0"/>
              <a:pPr>
                <a:defRPr/>
              </a:pPr>
              <a:t>34</a:t>
            </a:fld>
            <a:endParaRPr lang="en-US" altLang="en-US"/>
          </a:p>
        </p:txBody>
      </p:sp>
      <p:grpSp>
        <p:nvGrpSpPr>
          <p:cNvPr id="4" name="Group 2"/>
          <p:cNvGrpSpPr>
            <a:grpSpLocks/>
          </p:cNvGrpSpPr>
          <p:nvPr/>
        </p:nvGrpSpPr>
        <p:grpSpPr bwMode="auto">
          <a:xfrm>
            <a:off x="6708872" y="1976663"/>
            <a:ext cx="1973880" cy="2862637"/>
            <a:chOff x="132" y="777"/>
            <a:chExt cx="1326" cy="2901"/>
          </a:xfrm>
          <a:gradFill>
            <a:gsLst>
              <a:gs pos="0">
                <a:srgbClr val="83D1F5">
                  <a:lumMod val="45000"/>
                  <a:lumOff val="55000"/>
                </a:srgbClr>
              </a:gs>
              <a:gs pos="75000">
                <a:srgbClr val="E3F5FD"/>
              </a:gs>
              <a:gs pos="100000">
                <a:srgbClr val="FFFFFF"/>
              </a:gs>
            </a:gsLst>
            <a:lin ang="5400000" scaled="1"/>
          </a:gradFill>
        </p:grpSpPr>
        <p:sp>
          <p:nvSpPr>
            <p:cNvPr id="5" name="Rectangle 18"/>
            <p:cNvSpPr>
              <a:spLocks noChangeArrowheads="1"/>
            </p:cNvSpPr>
            <p:nvPr/>
          </p:nvSpPr>
          <p:spPr bwMode="auto">
            <a:xfrm rot="10800000" flipH="1" flipV="1">
              <a:off x="132" y="777"/>
              <a:ext cx="1326" cy="2450"/>
            </a:xfrm>
            <a:prstGeom prst="rect">
              <a:avLst/>
            </a:prstGeom>
            <a:grp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20000" dir="5400000" rotWithShape="0">
                      <a:srgbClr val="000000">
                        <a:alpha val="37999"/>
                      </a:srgbClr>
                    </a:outerShdw>
                  </a:effectLst>
                </a14:hiddenEffects>
              </a:ext>
            </a:extLst>
          </p:spPr>
          <p:txBody>
            <a:bodyPr lIns="0" tIns="68644" rIns="0"/>
            <a:lstStyle>
              <a:lvl1pPr defTabSz="457200">
                <a:spcBef>
                  <a:spcPct val="20000"/>
                </a:spcBef>
                <a:buClr>
                  <a:schemeClr val="tx1"/>
                </a:buClr>
                <a:buFont typeface="Wingdings" panose="05000000000000000000"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anose="020B0604020202020204" pitchFamily="34" charset="0"/>
                  <a:ea typeface="MS PGothic" panose="020B0600070205080204" pitchFamily="34" charset="-128"/>
                </a:defRPr>
              </a:lvl1pPr>
              <a:lvl2pPr marL="742950" indent="-285750" defTabSz="457200">
                <a:spcBef>
                  <a:spcPct val="20000"/>
                </a:spcBef>
                <a:buClr>
                  <a:schemeClr val="tx1"/>
                </a:buClr>
                <a:buFont typeface="Symbol" panose="05050102010706020507" pitchFamily="18"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anose="020B0604020202020204" pitchFamily="34" charset="0"/>
                  <a:ea typeface="MS PGothic" panose="020B0600070205080204" pitchFamily="34" charset="-128"/>
                </a:defRPr>
              </a:lvl2pPr>
              <a:lvl3pPr marL="1143000" indent="-228600" defTabSz="457200">
                <a:spcBef>
                  <a:spcPct val="20000"/>
                </a:spcBef>
                <a:buClr>
                  <a:schemeClr val="tx1"/>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anose="020B0604020202020204" pitchFamily="34" charset="0"/>
                  <a:ea typeface="MS PGothic" panose="020B0600070205080204" pitchFamily="34" charset="-128"/>
                </a:defRPr>
              </a:lvl3pPr>
              <a:lvl4pPr marL="1600200" indent="-228600" defTabSz="457200">
                <a:spcBef>
                  <a:spcPct val="20000"/>
                </a:spcBef>
                <a:buClr>
                  <a:schemeClr val="tx1"/>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chemeClr val="tx1"/>
                  </a:solidFill>
                  <a:latin typeface="Arial" panose="020B0604020202020204" pitchFamily="34" charset="0"/>
                  <a:ea typeface="MS PGothic" panose="020B0600070205080204" pitchFamily="34" charset="-128"/>
                </a:defRPr>
              </a:lvl4pPr>
              <a:lvl5pPr marL="2057400" indent="-228600" defTabSz="457200">
                <a:spcBef>
                  <a:spcPct val="20000"/>
                </a:spcBef>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9pPr>
            </a:lstStyle>
            <a:p>
              <a:pPr marL="0" marR="0" lvl="0" indent="0" algn="ctr" defTabSz="457200" eaLnBrk="1" fontAlgn="auto" latinLnBrk="0" hangingPunct="1">
                <a:lnSpc>
                  <a:spcPct val="100000"/>
                </a:lnSpc>
                <a:spcBef>
                  <a:spcPct val="0"/>
                </a:spcBef>
                <a:spcAft>
                  <a:spcPts val="450"/>
                </a:spcAft>
                <a:buClrTx/>
                <a:buSzTx/>
                <a:buFont typeface="Wingdings" panose="05000000000000000000" pitchFamily="2"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kumimoji="0" lang="en-US" sz="1400" b="1" i="0" u="none" strike="noStrike" kern="0" cap="none" spc="0" normalizeH="0" baseline="0" noProof="0" dirty="0">
                  <a:ln>
                    <a:noFill/>
                  </a:ln>
                  <a:solidFill>
                    <a:srgbClr val="00649D"/>
                  </a:solidFill>
                  <a:effectLst/>
                  <a:uLnTx/>
                  <a:uFillTx/>
                  <a:latin typeface="Arial" panose="020B0604020202020204" pitchFamily="34" charset="0"/>
                  <a:ea typeface="MS PGothic" panose="020B0600070205080204" pitchFamily="34" charset="-128"/>
                  <a:cs typeface="+mn-cs"/>
                </a:rPr>
                <a:t>Within the Enterprise</a:t>
              </a:r>
            </a:p>
            <a:p>
              <a:pPr marL="0" marR="0" lvl="0" indent="0" algn="ctr" defTabSz="457200" eaLnBrk="1" fontAlgn="auto" latinLnBrk="0" hangingPunct="1">
                <a:lnSpc>
                  <a:spcPct val="100000"/>
                </a:lnSpc>
                <a:spcBef>
                  <a:spcPct val="0"/>
                </a:spcBef>
                <a:spcAft>
                  <a:spcPts val="450"/>
                </a:spcAft>
                <a:buClr>
                  <a:srgbClr val="A6A6A6"/>
                </a:buClr>
                <a:buSzTx/>
                <a:buFont typeface="Wingdings" panose="05000000000000000000" pitchFamily="2"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endParaRPr kumimoji="0" lang="en-US" sz="1276" b="1" i="1" u="none" strike="noStrike" kern="0" cap="none" spc="0" normalizeH="0" baseline="0" noProof="0" dirty="0">
                <a:ln>
                  <a:noFill/>
                </a:ln>
                <a:solidFill>
                  <a:srgbClr val="000000"/>
                </a:solidFill>
                <a:effectLst/>
                <a:uLnTx/>
                <a:uFillTx/>
                <a:latin typeface="Arial" panose="020B0604020202020204" pitchFamily="34" charset="0"/>
                <a:ea typeface="MS Gothic" panose="020B0609070205080204" pitchFamily="49" charset="-128"/>
              </a:endParaRPr>
            </a:p>
          </p:txBody>
        </p:sp>
        <p:sp>
          <p:nvSpPr>
            <p:cNvPr id="6" name="Trapezoid 30"/>
            <p:cNvSpPr/>
            <p:nvPr/>
          </p:nvSpPr>
          <p:spPr bwMode="auto">
            <a:xfrm rot="10800000" flipH="1">
              <a:off x="132" y="3220"/>
              <a:ext cx="1313" cy="458"/>
            </a:xfrm>
            <a:prstGeom prst="trapezoid">
              <a:avLst>
                <a:gd name="adj" fmla="val 108753"/>
              </a:avLst>
            </a:prstGeom>
            <a:grpFill/>
            <a:ln>
              <a:noFill/>
            </a:ln>
            <a:effectLst/>
            <a:extLst/>
          </p:spPr>
          <p:txBody>
            <a:bodyPr/>
            <a:lstStyle/>
            <a:p>
              <a:pPr marL="0" marR="0" lvl="0" indent="0" algn="ctr" defTabSz="343220" eaLnBrk="1" fontAlgn="auto" latinLnBrk="0" hangingPunct="1">
                <a:lnSpc>
                  <a:spcPct val="100000"/>
                </a:lnSpc>
                <a:spcBef>
                  <a:spcPts val="0"/>
                </a:spcBef>
                <a:spcAft>
                  <a:spcPts val="0"/>
                </a:spcAft>
                <a:buClrTx/>
                <a:buSzTx/>
                <a:buFontTx/>
                <a:buNone/>
                <a:tabLst/>
                <a:defRPr/>
              </a:pPr>
              <a:endParaRPr kumimoji="0" lang="en-US" sz="1201" b="0" i="0" u="none" strike="noStrike" kern="0" cap="none" spc="0" normalizeH="0" baseline="-25000" noProof="0" dirty="0">
                <a:ln>
                  <a:noFill/>
                </a:ln>
                <a:solidFill>
                  <a:srgbClr val="000000"/>
                </a:solidFill>
                <a:effectLst/>
                <a:uLnTx/>
                <a:uFillTx/>
                <a:ea typeface="ＭＳ Ｐゴシック" charset="0"/>
              </a:endParaRPr>
            </a:p>
          </p:txBody>
        </p:sp>
      </p:grpSp>
      <p:pic>
        <p:nvPicPr>
          <p:cNvPr id="7" name="Picture 1" descr="C:\Users\IBM_ADMIN\Desktop\png\IBM_zNext_304.png"/>
          <p:cNvPicPr>
            <a:picLocks noChangeAspect="1" noChangeArrowheads="1"/>
          </p:cNvPicPr>
          <p:nvPr/>
        </p:nvPicPr>
        <p:blipFill>
          <a:blip r:embed="rId3" cstate="print"/>
          <a:srcRect l="25887" t="8133" r="13405" b="6778"/>
          <a:stretch>
            <a:fillRect/>
          </a:stretch>
        </p:blipFill>
        <p:spPr bwMode="auto">
          <a:xfrm>
            <a:off x="7193872" y="4475840"/>
            <a:ext cx="1071698" cy="1502682"/>
          </a:xfrm>
          <a:prstGeom prst="rect">
            <a:avLst/>
          </a:prstGeom>
          <a:noFill/>
          <a:ln w="9525">
            <a:noFill/>
            <a:miter lim="800000"/>
            <a:headEnd/>
            <a:tailEnd/>
          </a:ln>
        </p:spPr>
      </p:pic>
      <p:grpSp>
        <p:nvGrpSpPr>
          <p:cNvPr id="8" name="Group 5"/>
          <p:cNvGrpSpPr>
            <a:grpSpLocks/>
          </p:cNvGrpSpPr>
          <p:nvPr/>
        </p:nvGrpSpPr>
        <p:grpSpPr bwMode="auto">
          <a:xfrm>
            <a:off x="477433" y="1974280"/>
            <a:ext cx="1979148" cy="2862637"/>
            <a:chOff x="132" y="777"/>
            <a:chExt cx="1326" cy="2901"/>
          </a:xfrm>
          <a:gradFill>
            <a:gsLst>
              <a:gs pos="0">
                <a:srgbClr val="83D1F5">
                  <a:lumMod val="45000"/>
                  <a:lumOff val="55000"/>
                </a:srgbClr>
              </a:gs>
              <a:gs pos="75000">
                <a:srgbClr val="E3F5FD"/>
              </a:gs>
              <a:gs pos="100000">
                <a:srgbClr val="FFFFFF"/>
              </a:gs>
            </a:gsLst>
            <a:lin ang="5400000" scaled="1"/>
          </a:gradFill>
        </p:grpSpPr>
        <p:sp>
          <p:nvSpPr>
            <p:cNvPr id="9" name="Rectangle 18"/>
            <p:cNvSpPr>
              <a:spLocks noChangeArrowheads="1"/>
            </p:cNvSpPr>
            <p:nvPr/>
          </p:nvSpPr>
          <p:spPr bwMode="auto">
            <a:xfrm rot="10800000" flipH="1" flipV="1">
              <a:off x="132" y="777"/>
              <a:ext cx="1326" cy="2450"/>
            </a:xfrm>
            <a:prstGeom prst="rect">
              <a:avLst/>
            </a:prstGeom>
            <a:grp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20000" dir="5400000" rotWithShape="0">
                      <a:srgbClr val="000000">
                        <a:alpha val="37999"/>
                      </a:srgbClr>
                    </a:outerShdw>
                  </a:effectLst>
                </a14:hiddenEffects>
              </a:ext>
            </a:extLst>
          </p:spPr>
          <p:txBody>
            <a:bodyPr lIns="137287" tIns="68644" rIns="137287"/>
            <a:lstStyle>
              <a:lvl1pPr defTabSz="457200">
                <a:spcBef>
                  <a:spcPct val="20000"/>
                </a:spcBef>
                <a:buClr>
                  <a:schemeClr val="tx1"/>
                </a:buClr>
                <a:buFont typeface="Wingdings" panose="05000000000000000000"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anose="020B0604020202020204" pitchFamily="34" charset="0"/>
                  <a:ea typeface="MS PGothic" panose="020B0600070205080204" pitchFamily="34" charset="-128"/>
                </a:defRPr>
              </a:lvl1pPr>
              <a:lvl2pPr marL="742950" indent="-285750" defTabSz="457200">
                <a:spcBef>
                  <a:spcPct val="20000"/>
                </a:spcBef>
                <a:buClr>
                  <a:schemeClr val="tx1"/>
                </a:buClr>
                <a:buFont typeface="Symbol" panose="05050102010706020507" pitchFamily="18"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anose="020B0604020202020204" pitchFamily="34" charset="0"/>
                  <a:ea typeface="MS PGothic" panose="020B0600070205080204" pitchFamily="34" charset="-128"/>
                </a:defRPr>
              </a:lvl2pPr>
              <a:lvl3pPr marL="1143000" indent="-228600" defTabSz="457200">
                <a:spcBef>
                  <a:spcPct val="20000"/>
                </a:spcBef>
                <a:buClr>
                  <a:schemeClr val="tx1"/>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anose="020B0604020202020204" pitchFamily="34" charset="0"/>
                  <a:ea typeface="MS PGothic" panose="020B0600070205080204" pitchFamily="34" charset="-128"/>
                </a:defRPr>
              </a:lvl3pPr>
              <a:lvl4pPr marL="1600200" indent="-228600" defTabSz="457200">
                <a:spcBef>
                  <a:spcPct val="20000"/>
                </a:spcBef>
                <a:buClr>
                  <a:schemeClr val="tx1"/>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chemeClr val="tx1"/>
                  </a:solidFill>
                  <a:latin typeface="Arial" panose="020B0604020202020204" pitchFamily="34" charset="0"/>
                  <a:ea typeface="MS PGothic" panose="020B0600070205080204" pitchFamily="34" charset="-128"/>
                </a:defRPr>
              </a:lvl4pPr>
              <a:lvl5pPr marL="2057400" indent="-228600" defTabSz="457200">
                <a:spcBef>
                  <a:spcPct val="20000"/>
                </a:spcBef>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9pPr>
            </a:lstStyle>
            <a:p>
              <a:pPr marL="0" marR="0" lvl="0" indent="0" algn="ctr" defTabSz="457200" eaLnBrk="1" fontAlgn="auto" latinLnBrk="0" hangingPunct="1">
                <a:lnSpc>
                  <a:spcPct val="100000"/>
                </a:lnSpc>
                <a:spcBef>
                  <a:spcPct val="0"/>
                </a:spcBef>
                <a:spcAft>
                  <a:spcPts val="450"/>
                </a:spcAft>
                <a:buClrTx/>
                <a:buSzTx/>
                <a:buFont typeface="Wingdings" panose="05000000000000000000" pitchFamily="2"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kumimoji="0" lang="en-US" sz="1400" b="1" i="0" u="none" strike="noStrike" kern="0" cap="none" spc="0" normalizeH="0" baseline="0" noProof="0" dirty="0">
                  <a:ln>
                    <a:noFill/>
                  </a:ln>
                  <a:solidFill>
                    <a:srgbClr val="00649D"/>
                  </a:solidFill>
                  <a:effectLst/>
                  <a:uLnTx/>
                  <a:uFillTx/>
                  <a:latin typeface="Arial" panose="020B0604020202020204" pitchFamily="34" charset="0"/>
                  <a:ea typeface="MS PGothic" panose="020B0600070205080204" pitchFamily="34" charset="-128"/>
                  <a:cs typeface="+mn-cs"/>
                </a:rPr>
                <a:t>Mobile Device</a:t>
              </a:r>
            </a:p>
            <a:p>
              <a:pPr marL="0" marR="0" lvl="0" indent="0" algn="ctr" defTabSz="457200" eaLnBrk="1" fontAlgn="auto" latinLnBrk="0" hangingPunct="1">
                <a:lnSpc>
                  <a:spcPct val="100000"/>
                </a:lnSpc>
                <a:spcBef>
                  <a:spcPct val="0"/>
                </a:spcBef>
                <a:spcAft>
                  <a:spcPts val="450"/>
                </a:spcAft>
                <a:buClr>
                  <a:srgbClr val="A6A6A6"/>
                </a:buClr>
                <a:buSzTx/>
                <a:buFont typeface="Wingdings" panose="05000000000000000000" pitchFamily="2"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endParaRPr kumimoji="0" lang="en-US" sz="1276" b="1" i="1" u="none" strike="noStrike" kern="0" cap="none" spc="0" normalizeH="0" baseline="0" noProof="0" dirty="0">
                <a:ln>
                  <a:noFill/>
                </a:ln>
                <a:solidFill>
                  <a:srgbClr val="000000"/>
                </a:solidFill>
                <a:effectLst/>
                <a:uLnTx/>
                <a:uFillTx/>
                <a:latin typeface="Arial" panose="020B0604020202020204" pitchFamily="34" charset="0"/>
                <a:ea typeface="MS Gothic" panose="020B0609070205080204" pitchFamily="49" charset="-128"/>
              </a:endParaRPr>
            </a:p>
          </p:txBody>
        </p:sp>
        <p:sp>
          <p:nvSpPr>
            <p:cNvPr id="10" name="Trapezoid 30"/>
            <p:cNvSpPr/>
            <p:nvPr/>
          </p:nvSpPr>
          <p:spPr bwMode="auto">
            <a:xfrm rot="10800000" flipH="1">
              <a:off x="132" y="3220"/>
              <a:ext cx="1313" cy="458"/>
            </a:xfrm>
            <a:prstGeom prst="trapezoid">
              <a:avLst>
                <a:gd name="adj" fmla="val 108753"/>
              </a:avLst>
            </a:prstGeom>
            <a:grpFill/>
            <a:ln>
              <a:noFill/>
            </a:ln>
            <a:effectLst/>
            <a:extLst/>
          </p:spPr>
          <p:txBody>
            <a:bodyPr/>
            <a:lstStyle/>
            <a:p>
              <a:pPr marL="0" marR="0" lvl="0" indent="0" algn="ctr" defTabSz="343220" eaLnBrk="1" fontAlgn="auto" latinLnBrk="0" hangingPunct="1">
                <a:lnSpc>
                  <a:spcPct val="100000"/>
                </a:lnSpc>
                <a:spcBef>
                  <a:spcPts val="0"/>
                </a:spcBef>
                <a:spcAft>
                  <a:spcPts val="0"/>
                </a:spcAft>
                <a:buClrTx/>
                <a:buSzTx/>
                <a:buFontTx/>
                <a:buNone/>
                <a:tabLst/>
                <a:defRPr/>
              </a:pPr>
              <a:endParaRPr kumimoji="0" lang="en-US" sz="1201" b="0" i="0" u="none" strike="noStrike" kern="0" cap="none" spc="0" normalizeH="0" baseline="-25000" noProof="0" dirty="0">
                <a:ln>
                  <a:noFill/>
                </a:ln>
                <a:solidFill>
                  <a:srgbClr val="000000"/>
                </a:solidFill>
                <a:effectLst/>
                <a:uLnTx/>
                <a:uFillTx/>
                <a:ea typeface="ＭＳ Ｐゴシック" charset="0"/>
              </a:endParaRPr>
            </a:p>
          </p:txBody>
        </p:sp>
      </p:grpSp>
      <p:grpSp>
        <p:nvGrpSpPr>
          <p:cNvPr id="11" name="Group 20"/>
          <p:cNvGrpSpPr>
            <a:grpSpLocks/>
          </p:cNvGrpSpPr>
          <p:nvPr/>
        </p:nvGrpSpPr>
        <p:grpSpPr bwMode="auto">
          <a:xfrm>
            <a:off x="2531765" y="1977854"/>
            <a:ext cx="2009251" cy="2862638"/>
            <a:chOff x="132" y="777"/>
            <a:chExt cx="1326" cy="2901"/>
          </a:xfrm>
          <a:gradFill>
            <a:gsLst>
              <a:gs pos="0">
                <a:srgbClr val="83D1F5">
                  <a:lumMod val="45000"/>
                  <a:lumOff val="55000"/>
                </a:srgbClr>
              </a:gs>
              <a:gs pos="75000">
                <a:srgbClr val="E3F5FD"/>
              </a:gs>
              <a:gs pos="100000">
                <a:srgbClr val="FFFFFF"/>
              </a:gs>
            </a:gsLst>
            <a:lin ang="5400000" scaled="1"/>
          </a:gradFill>
        </p:grpSpPr>
        <p:sp>
          <p:nvSpPr>
            <p:cNvPr id="12" name="Rectangle 18"/>
            <p:cNvSpPr>
              <a:spLocks noChangeArrowheads="1"/>
            </p:cNvSpPr>
            <p:nvPr/>
          </p:nvSpPr>
          <p:spPr bwMode="auto">
            <a:xfrm rot="10800000" flipH="1" flipV="1">
              <a:off x="132" y="777"/>
              <a:ext cx="1326" cy="2450"/>
            </a:xfrm>
            <a:prstGeom prst="rect">
              <a:avLst/>
            </a:prstGeom>
            <a:grp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20000" dir="5400000" rotWithShape="0">
                      <a:srgbClr val="000000">
                        <a:alpha val="37999"/>
                      </a:srgbClr>
                    </a:outerShdw>
                  </a:effectLst>
                </a14:hiddenEffects>
              </a:ext>
            </a:extLst>
          </p:spPr>
          <p:txBody>
            <a:bodyPr lIns="137287" tIns="68644" rIns="137287"/>
            <a:lstStyle>
              <a:lvl1pPr defTabSz="457200">
                <a:spcBef>
                  <a:spcPct val="20000"/>
                </a:spcBef>
                <a:buClr>
                  <a:schemeClr val="tx1"/>
                </a:buClr>
                <a:buFont typeface="Wingdings" panose="05000000000000000000"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anose="020B0604020202020204" pitchFamily="34" charset="0"/>
                  <a:ea typeface="MS PGothic" panose="020B0600070205080204" pitchFamily="34" charset="-128"/>
                </a:defRPr>
              </a:lvl1pPr>
              <a:lvl2pPr marL="742950" indent="-285750" defTabSz="457200">
                <a:spcBef>
                  <a:spcPct val="20000"/>
                </a:spcBef>
                <a:buClr>
                  <a:schemeClr val="tx1"/>
                </a:buClr>
                <a:buFont typeface="Symbol" panose="05050102010706020507" pitchFamily="18"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anose="020B0604020202020204" pitchFamily="34" charset="0"/>
                  <a:ea typeface="MS PGothic" panose="020B0600070205080204" pitchFamily="34" charset="-128"/>
                </a:defRPr>
              </a:lvl2pPr>
              <a:lvl3pPr marL="1143000" indent="-228600" defTabSz="457200">
                <a:spcBef>
                  <a:spcPct val="20000"/>
                </a:spcBef>
                <a:buClr>
                  <a:schemeClr val="tx1"/>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anose="020B0604020202020204" pitchFamily="34" charset="0"/>
                  <a:ea typeface="MS PGothic" panose="020B0600070205080204" pitchFamily="34" charset="-128"/>
                </a:defRPr>
              </a:lvl3pPr>
              <a:lvl4pPr marL="1600200" indent="-228600" defTabSz="457200">
                <a:spcBef>
                  <a:spcPct val="20000"/>
                </a:spcBef>
                <a:buClr>
                  <a:schemeClr val="tx1"/>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chemeClr val="tx1"/>
                  </a:solidFill>
                  <a:latin typeface="Arial" panose="020B0604020202020204" pitchFamily="34" charset="0"/>
                  <a:ea typeface="MS PGothic" panose="020B0600070205080204" pitchFamily="34" charset="-128"/>
                </a:defRPr>
              </a:lvl4pPr>
              <a:lvl5pPr marL="2057400" indent="-228600" defTabSz="457200">
                <a:spcBef>
                  <a:spcPct val="20000"/>
                </a:spcBef>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9pPr>
            </a:lstStyle>
            <a:p>
              <a:pPr marL="0" marR="0" lvl="0" indent="0" algn="ctr" defTabSz="457200" eaLnBrk="1" fontAlgn="auto" latinLnBrk="0" hangingPunct="1">
                <a:lnSpc>
                  <a:spcPct val="100000"/>
                </a:lnSpc>
                <a:spcBef>
                  <a:spcPct val="0"/>
                </a:spcBef>
                <a:spcAft>
                  <a:spcPts val="450"/>
                </a:spcAft>
                <a:buClrTx/>
                <a:buSzTx/>
                <a:buFont typeface="Wingdings" panose="05000000000000000000" pitchFamily="2"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kumimoji="0" lang="en-US" sz="1400" b="1" i="0" u="none" strike="noStrike" kern="0" cap="none" spc="0" normalizeH="0" baseline="0" noProof="0" dirty="0">
                  <a:ln>
                    <a:noFill/>
                  </a:ln>
                  <a:solidFill>
                    <a:srgbClr val="00649D"/>
                  </a:solidFill>
                  <a:effectLst/>
                  <a:uLnTx/>
                  <a:uFillTx/>
                  <a:latin typeface="Arial" panose="020B0604020202020204" pitchFamily="34" charset="0"/>
                  <a:ea typeface="MS PGothic" panose="020B0600070205080204" pitchFamily="34" charset="-128"/>
                  <a:cs typeface="+mn-cs"/>
                </a:rPr>
                <a:t>Mobile App</a:t>
              </a:r>
            </a:p>
            <a:p>
              <a:pPr marL="0" marR="0" lvl="0" indent="0" algn="ctr" defTabSz="457200" eaLnBrk="1" fontAlgn="auto" latinLnBrk="0" hangingPunct="1">
                <a:lnSpc>
                  <a:spcPct val="100000"/>
                </a:lnSpc>
                <a:spcBef>
                  <a:spcPct val="0"/>
                </a:spcBef>
                <a:spcAft>
                  <a:spcPts val="450"/>
                </a:spcAft>
                <a:buClr>
                  <a:srgbClr val="A6A6A6"/>
                </a:buClr>
                <a:buSzTx/>
                <a:buFont typeface="Wingdings" panose="05000000000000000000" pitchFamily="2"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endParaRPr kumimoji="0" lang="en-US" sz="1276" b="1" i="1" u="none" strike="noStrike" kern="0" cap="none" spc="0" normalizeH="0" baseline="0" noProof="0" dirty="0">
                <a:ln>
                  <a:noFill/>
                </a:ln>
                <a:solidFill>
                  <a:srgbClr val="000000"/>
                </a:solidFill>
                <a:effectLst/>
                <a:uLnTx/>
                <a:uFillTx/>
                <a:latin typeface="Arial" panose="020B0604020202020204" pitchFamily="34" charset="0"/>
                <a:ea typeface="MS Gothic" panose="020B0609070205080204" pitchFamily="49" charset="-128"/>
              </a:endParaRPr>
            </a:p>
          </p:txBody>
        </p:sp>
        <p:sp>
          <p:nvSpPr>
            <p:cNvPr id="13" name="Trapezoid 30"/>
            <p:cNvSpPr/>
            <p:nvPr/>
          </p:nvSpPr>
          <p:spPr bwMode="auto">
            <a:xfrm rot="10800000" flipH="1">
              <a:off x="132" y="3220"/>
              <a:ext cx="1313" cy="458"/>
            </a:xfrm>
            <a:prstGeom prst="trapezoid">
              <a:avLst>
                <a:gd name="adj" fmla="val 108753"/>
              </a:avLst>
            </a:prstGeom>
            <a:grpFill/>
            <a:ln>
              <a:noFill/>
            </a:ln>
            <a:effectLst/>
            <a:extLst/>
          </p:spPr>
          <p:txBody>
            <a:bodyPr/>
            <a:lstStyle/>
            <a:p>
              <a:pPr marL="0" marR="0" lvl="0" indent="0" algn="ctr" defTabSz="343220" eaLnBrk="1" fontAlgn="auto" latinLnBrk="0" hangingPunct="1">
                <a:lnSpc>
                  <a:spcPct val="100000"/>
                </a:lnSpc>
                <a:spcBef>
                  <a:spcPts val="0"/>
                </a:spcBef>
                <a:spcAft>
                  <a:spcPts val="0"/>
                </a:spcAft>
                <a:buClrTx/>
                <a:buSzTx/>
                <a:buFontTx/>
                <a:buNone/>
                <a:tabLst/>
                <a:defRPr/>
              </a:pPr>
              <a:endParaRPr kumimoji="0" lang="en-US" sz="1201" b="0" i="0" u="none" strike="noStrike" kern="0" cap="none" spc="0" normalizeH="0" baseline="-25000" noProof="0" dirty="0">
                <a:ln>
                  <a:noFill/>
                </a:ln>
                <a:solidFill>
                  <a:srgbClr val="000000"/>
                </a:solidFill>
                <a:effectLst/>
                <a:uLnTx/>
                <a:uFillTx/>
                <a:ea typeface="ＭＳ Ｐゴシック" charset="0"/>
              </a:endParaRPr>
            </a:p>
          </p:txBody>
        </p:sp>
      </p:grpSp>
      <p:grpSp>
        <p:nvGrpSpPr>
          <p:cNvPr id="14" name="Group 24"/>
          <p:cNvGrpSpPr>
            <a:grpSpLocks/>
          </p:cNvGrpSpPr>
          <p:nvPr/>
        </p:nvGrpSpPr>
        <p:grpSpPr bwMode="auto">
          <a:xfrm>
            <a:off x="4616094" y="1973087"/>
            <a:ext cx="2019417" cy="2862638"/>
            <a:chOff x="132" y="777"/>
            <a:chExt cx="1326" cy="2901"/>
          </a:xfrm>
          <a:gradFill>
            <a:gsLst>
              <a:gs pos="0">
                <a:srgbClr val="83D1F5">
                  <a:lumMod val="45000"/>
                  <a:lumOff val="55000"/>
                </a:srgbClr>
              </a:gs>
              <a:gs pos="75000">
                <a:srgbClr val="E3F5FD"/>
              </a:gs>
              <a:gs pos="100000">
                <a:srgbClr val="FFFFFF"/>
              </a:gs>
            </a:gsLst>
            <a:lin ang="5400000" scaled="1"/>
          </a:gradFill>
        </p:grpSpPr>
        <p:sp>
          <p:nvSpPr>
            <p:cNvPr id="15" name="Rectangle 18"/>
            <p:cNvSpPr>
              <a:spLocks noChangeArrowheads="1"/>
            </p:cNvSpPr>
            <p:nvPr/>
          </p:nvSpPr>
          <p:spPr bwMode="auto">
            <a:xfrm rot="10800000" flipH="1" flipV="1">
              <a:off x="132" y="777"/>
              <a:ext cx="1326" cy="2450"/>
            </a:xfrm>
            <a:prstGeom prst="rect">
              <a:avLst/>
            </a:prstGeom>
            <a:grp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20000" dir="5400000" rotWithShape="0">
                      <a:srgbClr val="000000">
                        <a:alpha val="37999"/>
                      </a:srgbClr>
                    </a:outerShdw>
                  </a:effectLst>
                </a14:hiddenEffects>
              </a:ext>
            </a:extLst>
          </p:spPr>
          <p:txBody>
            <a:bodyPr lIns="0" tIns="68644" rIns="0"/>
            <a:lstStyle>
              <a:lvl1pPr defTabSz="457200">
                <a:spcBef>
                  <a:spcPct val="20000"/>
                </a:spcBef>
                <a:buClr>
                  <a:schemeClr val="tx1"/>
                </a:buClr>
                <a:buFont typeface="Wingdings" panose="05000000000000000000"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anose="020B0604020202020204" pitchFamily="34" charset="0"/>
                  <a:ea typeface="MS PGothic" panose="020B0600070205080204" pitchFamily="34" charset="-128"/>
                </a:defRPr>
              </a:lvl1pPr>
              <a:lvl2pPr marL="742950" indent="-285750" defTabSz="457200">
                <a:spcBef>
                  <a:spcPct val="20000"/>
                </a:spcBef>
                <a:buClr>
                  <a:schemeClr val="tx1"/>
                </a:buClr>
                <a:buFont typeface="Symbol" panose="05050102010706020507" pitchFamily="18"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anose="020B0604020202020204" pitchFamily="34" charset="0"/>
                  <a:ea typeface="MS PGothic" panose="020B0600070205080204" pitchFamily="34" charset="-128"/>
                </a:defRPr>
              </a:lvl2pPr>
              <a:lvl3pPr marL="1143000" indent="-228600" defTabSz="457200">
                <a:spcBef>
                  <a:spcPct val="20000"/>
                </a:spcBef>
                <a:buClr>
                  <a:schemeClr val="tx1"/>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chemeClr val="tx1"/>
                  </a:solidFill>
                  <a:latin typeface="Arial" panose="020B0604020202020204" pitchFamily="34" charset="0"/>
                  <a:ea typeface="MS PGothic" panose="020B0600070205080204" pitchFamily="34" charset="-128"/>
                </a:defRPr>
              </a:lvl3pPr>
              <a:lvl4pPr marL="1600200" indent="-228600" defTabSz="457200">
                <a:spcBef>
                  <a:spcPct val="20000"/>
                </a:spcBef>
                <a:buClr>
                  <a:schemeClr val="tx1"/>
                </a:buClr>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chemeClr val="tx1"/>
                  </a:solidFill>
                  <a:latin typeface="Arial" panose="020B0604020202020204" pitchFamily="34" charset="0"/>
                  <a:ea typeface="MS PGothic" panose="020B0600070205080204" pitchFamily="34" charset="-128"/>
                </a:defRPr>
              </a:lvl4pPr>
              <a:lvl5pPr marL="2057400" indent="-228600" defTabSz="457200">
                <a:spcBef>
                  <a:spcPct val="20000"/>
                </a:spcBef>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20000"/>
                </a:spcBef>
                <a:spcAft>
                  <a:spcPct val="0"/>
                </a:spcAft>
                <a:buClr>
                  <a:schemeClr val="tx1"/>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chemeClr val="tx1"/>
                  </a:solidFill>
                  <a:latin typeface="Arial" panose="020B0604020202020204" pitchFamily="34" charset="0"/>
                  <a:ea typeface="MS PGothic" panose="020B0600070205080204" pitchFamily="34" charset="-128"/>
                </a:defRPr>
              </a:lvl9pPr>
            </a:lstStyle>
            <a:p>
              <a:pPr marL="0" marR="0" lvl="0" indent="0" algn="ctr" defTabSz="457200" eaLnBrk="1" fontAlgn="auto" latinLnBrk="0" hangingPunct="1">
                <a:lnSpc>
                  <a:spcPct val="100000"/>
                </a:lnSpc>
                <a:spcBef>
                  <a:spcPct val="0"/>
                </a:spcBef>
                <a:spcAft>
                  <a:spcPts val="450"/>
                </a:spcAft>
                <a:buClrTx/>
                <a:buSzTx/>
                <a:buFont typeface="Wingdings" panose="05000000000000000000" pitchFamily="2"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kumimoji="0" lang="en-US" sz="1400" b="1" i="0" u="none" strike="noStrike" kern="0" cap="none" spc="0" normalizeH="0" baseline="0" noProof="0" dirty="0">
                  <a:ln>
                    <a:noFill/>
                  </a:ln>
                  <a:solidFill>
                    <a:srgbClr val="00649D"/>
                  </a:solidFill>
                  <a:effectLst/>
                  <a:uLnTx/>
                  <a:uFillTx/>
                  <a:latin typeface="Arial" panose="020B0604020202020204" pitchFamily="34" charset="0"/>
                  <a:ea typeface="MS PGothic" panose="020B0600070205080204" pitchFamily="34" charset="-128"/>
                  <a:cs typeface="+mn-cs"/>
                </a:rPr>
                <a:t>Over the Network</a:t>
              </a:r>
            </a:p>
            <a:p>
              <a:pPr marL="0" marR="0" lvl="0" indent="0" algn="ctr" defTabSz="457200" eaLnBrk="1" fontAlgn="auto" latinLnBrk="0" hangingPunct="1">
                <a:lnSpc>
                  <a:spcPct val="100000"/>
                </a:lnSpc>
                <a:spcBef>
                  <a:spcPct val="0"/>
                </a:spcBef>
                <a:spcAft>
                  <a:spcPts val="450"/>
                </a:spcAft>
                <a:buClr>
                  <a:srgbClr val="A6A6A6"/>
                </a:buClr>
                <a:buSzTx/>
                <a:buFont typeface="Wingdings" panose="05000000000000000000" pitchFamily="2" charset="2"/>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endParaRPr kumimoji="0" lang="en-US" sz="1276" b="1" i="1" u="none" strike="noStrike" kern="0" cap="none" spc="0" normalizeH="0" baseline="0" noProof="0" dirty="0">
                <a:ln>
                  <a:noFill/>
                </a:ln>
                <a:solidFill>
                  <a:srgbClr val="000000"/>
                </a:solidFill>
                <a:effectLst/>
                <a:uLnTx/>
                <a:uFillTx/>
                <a:latin typeface="Arial" panose="020B0604020202020204" pitchFamily="34" charset="0"/>
                <a:ea typeface="MS Gothic" panose="020B0609070205080204" pitchFamily="49" charset="-128"/>
              </a:endParaRPr>
            </a:p>
          </p:txBody>
        </p:sp>
        <p:sp>
          <p:nvSpPr>
            <p:cNvPr id="16" name="Trapezoid 15"/>
            <p:cNvSpPr/>
            <p:nvPr/>
          </p:nvSpPr>
          <p:spPr bwMode="auto">
            <a:xfrm rot="10800000" flipH="1">
              <a:off x="132" y="3220"/>
              <a:ext cx="1313" cy="458"/>
            </a:xfrm>
            <a:prstGeom prst="trapezoid">
              <a:avLst>
                <a:gd name="adj" fmla="val 108753"/>
              </a:avLst>
            </a:prstGeom>
            <a:grpFill/>
            <a:ln>
              <a:noFill/>
            </a:ln>
            <a:effectLst/>
            <a:extLst/>
          </p:spPr>
          <p:txBody>
            <a:bodyPr/>
            <a:lstStyle/>
            <a:p>
              <a:pPr marL="0" marR="0" lvl="0" indent="0" algn="ctr" defTabSz="343220" eaLnBrk="1" fontAlgn="auto" latinLnBrk="0" hangingPunct="1">
                <a:lnSpc>
                  <a:spcPct val="100000"/>
                </a:lnSpc>
                <a:spcBef>
                  <a:spcPts val="0"/>
                </a:spcBef>
                <a:spcAft>
                  <a:spcPts val="0"/>
                </a:spcAft>
                <a:buClrTx/>
                <a:buSzTx/>
                <a:buFontTx/>
                <a:buNone/>
                <a:tabLst/>
                <a:defRPr/>
              </a:pPr>
              <a:endParaRPr kumimoji="0" lang="en-US" sz="1201" b="0" i="0" u="none" strike="noStrike" kern="0" cap="none" spc="0" normalizeH="0" baseline="-25000" noProof="0" dirty="0">
                <a:ln>
                  <a:noFill/>
                </a:ln>
                <a:solidFill>
                  <a:srgbClr val="000000"/>
                </a:solidFill>
                <a:effectLst/>
                <a:uLnTx/>
                <a:uFillTx/>
                <a:ea typeface="ＭＳ Ｐゴシック" charset="0"/>
              </a:endParaRPr>
            </a:p>
          </p:txBody>
        </p:sp>
      </p:grpSp>
      <p:pic>
        <p:nvPicPr>
          <p:cNvPr id="17" name="Picture 3" descr="http://www.spaceotechnologies.com/wp-content/uploads/2013/09/mobile_banking_apps.jpg"/>
          <p:cNvPicPr>
            <a:picLocks noChangeAspect="1" noChangeArrowheads="1"/>
          </p:cNvPicPr>
          <p:nvPr/>
        </p:nvPicPr>
        <p:blipFill>
          <a:blip r:embed="rId4" cstate="print">
            <a:extLst>
              <a:ext uri="{28A0092B-C50C-407E-A947-70E740481C1C}">
                <a14:useLocalDpi xmlns:a14="http://schemas.microsoft.com/office/drawing/2010/main" val="0"/>
              </a:ext>
            </a:extLst>
          </a:blip>
          <a:srcRect l="14876"/>
          <a:stretch>
            <a:fillRect/>
          </a:stretch>
        </p:blipFill>
        <p:spPr bwMode="auto">
          <a:xfrm>
            <a:off x="951052" y="4626729"/>
            <a:ext cx="956186" cy="1226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 name="Group 21"/>
          <p:cNvGrpSpPr>
            <a:grpSpLocks/>
          </p:cNvGrpSpPr>
          <p:nvPr/>
        </p:nvGrpSpPr>
        <p:grpSpPr bwMode="auto">
          <a:xfrm>
            <a:off x="7292007" y="4835726"/>
            <a:ext cx="836566" cy="685649"/>
            <a:chOff x="2688" y="2606"/>
            <a:chExt cx="668" cy="380"/>
          </a:xfrm>
        </p:grpSpPr>
        <p:sp>
          <p:nvSpPr>
            <p:cNvPr id="19" name="AutoShape 22"/>
            <p:cNvSpPr>
              <a:spLocks noChangeArrowheads="1"/>
            </p:cNvSpPr>
            <p:nvPr/>
          </p:nvSpPr>
          <p:spPr bwMode="auto">
            <a:xfrm>
              <a:off x="2688" y="2606"/>
              <a:ext cx="668" cy="380"/>
            </a:xfrm>
            <a:prstGeom prst="can">
              <a:avLst>
                <a:gd name="adj" fmla="val 25000"/>
              </a:avLst>
            </a:pr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rgbClr val="CC3300"/>
                  </a:solidFill>
                  <a:latin typeface="Arial" panose="020B0604020202020204" pitchFamily="34" charset="0"/>
                  <a:ea typeface="MS PGothic" panose="020B0600070205080204" pitchFamily="34" charset="-128"/>
                </a:defRPr>
              </a:lvl1pPr>
              <a:lvl2pPr marL="742950" indent="-285750" eaLnBrk="0" hangingPunct="0">
                <a:defRPr>
                  <a:solidFill>
                    <a:srgbClr val="CC3300"/>
                  </a:solidFill>
                  <a:latin typeface="Arial" panose="020B0604020202020204" pitchFamily="34" charset="0"/>
                  <a:ea typeface="MS PGothic" panose="020B0600070205080204" pitchFamily="34" charset="-128"/>
                </a:defRPr>
              </a:lvl2pPr>
              <a:lvl3pPr marL="1143000" indent="-228600" eaLnBrk="0" hangingPunct="0">
                <a:defRPr>
                  <a:solidFill>
                    <a:srgbClr val="CC3300"/>
                  </a:solidFill>
                  <a:latin typeface="Arial" panose="020B0604020202020204" pitchFamily="34" charset="0"/>
                  <a:ea typeface="MS PGothic" panose="020B0600070205080204" pitchFamily="34" charset="-128"/>
                </a:defRPr>
              </a:lvl3pPr>
              <a:lvl4pPr marL="1600200" indent="-228600" eaLnBrk="0" hangingPunct="0">
                <a:defRPr>
                  <a:solidFill>
                    <a:srgbClr val="CC3300"/>
                  </a:solidFill>
                  <a:latin typeface="Arial" panose="020B0604020202020204" pitchFamily="34" charset="0"/>
                  <a:ea typeface="MS PGothic" panose="020B0600070205080204" pitchFamily="34" charset="-128"/>
                </a:defRPr>
              </a:lvl4pPr>
              <a:lvl5pPr marL="2057400" indent="-228600" eaLnBrk="0" hangingPunct="0">
                <a:defRPr>
                  <a:solidFill>
                    <a:srgbClr val="CC3300"/>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rgbClr val="CC3300"/>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rgbClr val="CC3300"/>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rgbClr val="CC3300"/>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rgbClr val="CC3300"/>
                  </a:solidFill>
                  <a:latin typeface="Arial" panose="020B0604020202020204" pitchFamily="34" charset="0"/>
                  <a:ea typeface="MS PGothic" panose="020B0600070205080204" pitchFamily="34"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CC3300"/>
                </a:solidFill>
                <a:effectLst/>
                <a:uLnTx/>
                <a:uFillTx/>
                <a:latin typeface="Arial" panose="020B0604020202020204" pitchFamily="34" charset="0"/>
                <a:ea typeface="MS PGothic" panose="020B0600070205080204" pitchFamily="34" charset="-128"/>
              </a:endParaRPr>
            </a:p>
          </p:txBody>
        </p:sp>
        <p:sp>
          <p:nvSpPr>
            <p:cNvPr id="20" name="Text Box 19"/>
            <p:cNvSpPr txBox="1">
              <a:spLocks noChangeArrowheads="1"/>
            </p:cNvSpPr>
            <p:nvPr/>
          </p:nvSpPr>
          <p:spPr bwMode="auto">
            <a:xfrm>
              <a:off x="2710" y="2707"/>
              <a:ext cx="621"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rgbClr val="CC3300"/>
                  </a:solidFill>
                  <a:latin typeface="Arial" panose="020B0604020202020204" pitchFamily="34" charset="0"/>
                  <a:ea typeface="MS PGothic" panose="020B0600070205080204" pitchFamily="34" charset="-128"/>
                </a:defRPr>
              </a:lvl1pPr>
              <a:lvl2pPr marL="742950" indent="-285750" eaLnBrk="0" hangingPunct="0">
                <a:defRPr>
                  <a:solidFill>
                    <a:srgbClr val="CC3300"/>
                  </a:solidFill>
                  <a:latin typeface="Arial" panose="020B0604020202020204" pitchFamily="34" charset="0"/>
                  <a:ea typeface="MS PGothic" panose="020B0600070205080204" pitchFamily="34" charset="-128"/>
                </a:defRPr>
              </a:lvl2pPr>
              <a:lvl3pPr marL="1143000" indent="-228600" eaLnBrk="0" hangingPunct="0">
                <a:defRPr>
                  <a:solidFill>
                    <a:srgbClr val="CC3300"/>
                  </a:solidFill>
                  <a:latin typeface="Arial" panose="020B0604020202020204" pitchFamily="34" charset="0"/>
                  <a:ea typeface="MS PGothic" panose="020B0600070205080204" pitchFamily="34" charset="-128"/>
                </a:defRPr>
              </a:lvl3pPr>
              <a:lvl4pPr marL="1600200" indent="-228600" eaLnBrk="0" hangingPunct="0">
                <a:defRPr>
                  <a:solidFill>
                    <a:srgbClr val="CC3300"/>
                  </a:solidFill>
                  <a:latin typeface="Arial" panose="020B0604020202020204" pitchFamily="34" charset="0"/>
                  <a:ea typeface="MS PGothic" panose="020B0600070205080204" pitchFamily="34" charset="-128"/>
                </a:defRPr>
              </a:lvl4pPr>
              <a:lvl5pPr marL="2057400" indent="-228600" eaLnBrk="0" hangingPunct="0">
                <a:defRPr>
                  <a:solidFill>
                    <a:srgbClr val="CC3300"/>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rgbClr val="CC3300"/>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rgbClr val="CC3300"/>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rgbClr val="CC3300"/>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rgbClr val="CC3300"/>
                  </a:solidFill>
                  <a:latin typeface="Arial" panose="020B0604020202020204" pitchFamily="34" charset="0"/>
                  <a:ea typeface="MS PGothic" panose="020B0600070205080204" pitchFamily="34" charset="-128"/>
                </a:defRPr>
              </a:lvl9p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FFFFFF"/>
                  </a:solidFill>
                  <a:effectLst/>
                  <a:uLnTx/>
                  <a:uFillTx/>
                  <a:latin typeface="Arial" panose="020B0604020202020204" pitchFamily="34" charset="0"/>
                  <a:ea typeface="MS PGothic" panose="020B0600070205080204" pitchFamily="34" charset="-128"/>
                </a:rPr>
                <a:t>Customer Data</a:t>
              </a:r>
            </a:p>
          </p:txBody>
        </p:sp>
      </p:grpSp>
      <p:cxnSp>
        <p:nvCxnSpPr>
          <p:cNvPr id="21" name="Straight Arrow Connector 20"/>
          <p:cNvCxnSpPr/>
          <p:nvPr/>
        </p:nvCxnSpPr>
        <p:spPr>
          <a:xfrm>
            <a:off x="1907238" y="5194188"/>
            <a:ext cx="5221845" cy="0"/>
          </a:xfrm>
          <a:prstGeom prst="straightConnector1">
            <a:avLst/>
          </a:prstGeom>
          <a:noFill/>
          <a:ln w="50800" cap="flat" cmpd="sng" algn="ctr">
            <a:solidFill>
              <a:srgbClr val="00CCFF"/>
            </a:solidFill>
            <a:prstDash val="solid"/>
            <a:headEnd type="triangle" w="lg" len="med"/>
            <a:tailEnd type="triangle" w="lg" len="med"/>
          </a:ln>
          <a:effectLst/>
        </p:spPr>
      </p:cxnSp>
      <p:pic>
        <p:nvPicPr>
          <p:cNvPr id="22" name="Picture 34" descr="apps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94638" y="4758306"/>
            <a:ext cx="1101156" cy="1101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20" descr="1369084701_shine_22"/>
          <p:cNvPicPr>
            <a:picLocks noChangeAspect="1" noChangeArrowheads="1"/>
          </p:cNvPicPr>
          <p:nvPr/>
        </p:nvPicPr>
        <p:blipFill>
          <a:blip r:embed="rId6">
            <a:extLst>
              <a:ext uri="{28A0092B-C50C-407E-A947-70E740481C1C}">
                <a14:useLocalDpi xmlns:a14="http://schemas.microsoft.com/office/drawing/2010/main" val="0"/>
              </a:ext>
            </a:extLst>
          </a:blip>
          <a:srcRect b="19193"/>
          <a:stretch>
            <a:fillRect/>
          </a:stretch>
        </p:blipFill>
        <p:spPr bwMode="auto">
          <a:xfrm>
            <a:off x="4906149" y="4734808"/>
            <a:ext cx="1324630" cy="886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07"/>
          <p:cNvPicPr>
            <a:picLocks noChangeAspect="1"/>
          </p:cNvPicPr>
          <p:nvPr/>
        </p:nvPicPr>
        <p:blipFill>
          <a:blip r:embed="rId7">
            <a:extLst>
              <a:ext uri="{28A0092B-C50C-407E-A947-70E740481C1C}">
                <a14:useLocalDpi xmlns:a14="http://schemas.microsoft.com/office/drawing/2010/main" val="0"/>
              </a:ext>
            </a:extLst>
          </a:blip>
          <a:srcRect l="-5647" t="-19200" r="-5647" b="-19200"/>
          <a:stretch>
            <a:fillRect/>
          </a:stretch>
        </p:blipFill>
        <p:spPr bwMode="auto">
          <a:xfrm>
            <a:off x="1111293" y="3081638"/>
            <a:ext cx="836593" cy="305082"/>
          </a:xfrm>
          <a:prstGeom prst="rect">
            <a:avLst/>
          </a:prstGeom>
          <a:solidFill>
            <a:srgbClr val="FFFFFF"/>
          </a:solidFill>
          <a:ln w="9525">
            <a:solidFill>
              <a:srgbClr val="000000"/>
            </a:solidFill>
            <a:miter lim="800000"/>
            <a:headEnd/>
            <a:tailEnd/>
          </a:ln>
        </p:spPr>
      </p:pic>
      <p:sp>
        <p:nvSpPr>
          <p:cNvPr id="25" name="AutoShape 5"/>
          <p:cNvSpPr>
            <a:spLocks noChangeArrowheads="1"/>
          </p:cNvSpPr>
          <p:nvPr/>
        </p:nvSpPr>
        <p:spPr bwMode="auto">
          <a:xfrm>
            <a:off x="853903" y="2557946"/>
            <a:ext cx="1345413" cy="302031"/>
          </a:xfrm>
          <a:prstGeom prst="roundRect">
            <a:avLst>
              <a:gd name="adj" fmla="val 16667"/>
            </a:avLst>
          </a:prstGeom>
          <a:gradFill rotWithShape="1">
            <a:gsLst>
              <a:gs pos="0">
                <a:srgbClr val="2F4700"/>
              </a:gs>
              <a:gs pos="50000">
                <a:srgbClr val="669900"/>
              </a:gs>
              <a:gs pos="100000">
                <a:srgbClr val="2F4700"/>
              </a:gs>
            </a:gsLst>
            <a:lin ang="5400000" scaled="1"/>
          </a:gradFill>
          <a:ln w="9525">
            <a:solidFill>
              <a:srgbClr val="333333"/>
            </a:solidFill>
            <a:round/>
            <a:headEnd/>
            <a:tailEnd/>
          </a:ln>
        </p:spPr>
        <p:txBody>
          <a:bodyPr wrap="none" anchor="ctr"/>
          <a:lstStyle>
            <a:defPPr>
              <a:defRPr lang="en-GB"/>
            </a:defPPr>
            <a:lvl1pPr algn="l" defTabSz="457200" rtl="0" fontAlgn="base">
              <a:spcBef>
                <a:spcPct val="0"/>
              </a:spcBef>
              <a:spcAft>
                <a:spcPct val="0"/>
              </a:spcAft>
              <a:defRPr sz="2000" kern="1200">
                <a:solidFill>
                  <a:srgbClr val="000000"/>
                </a:solidFill>
                <a:latin typeface="Arial" panose="020B0604020202020204" pitchFamily="34" charset="0"/>
                <a:ea typeface="MS PGothic" panose="020B0600070205080204" pitchFamily="34" charset="-128"/>
                <a:cs typeface="Arial" panose="020B0604020202020204" pitchFamily="34" charset="0"/>
              </a:defRPr>
            </a:lvl1pPr>
            <a:lvl2pPr marL="742950" indent="-285750" algn="l" defTabSz="457200" rtl="0" fontAlgn="base">
              <a:spcBef>
                <a:spcPct val="0"/>
              </a:spcBef>
              <a:spcAft>
                <a:spcPct val="0"/>
              </a:spcAft>
              <a:defRPr sz="2000" kern="1200">
                <a:solidFill>
                  <a:srgbClr val="000000"/>
                </a:solidFill>
                <a:latin typeface="Arial" panose="020B0604020202020204" pitchFamily="34" charset="0"/>
                <a:ea typeface="MS PGothic" panose="020B0600070205080204" pitchFamily="34" charset="-128"/>
                <a:cs typeface="Arial" panose="020B0604020202020204" pitchFamily="34" charset="0"/>
              </a:defRPr>
            </a:lvl2pPr>
            <a:lvl3pPr marL="1143000" indent="-228600" algn="l" defTabSz="457200" rtl="0" fontAlgn="base">
              <a:spcBef>
                <a:spcPct val="0"/>
              </a:spcBef>
              <a:spcAft>
                <a:spcPct val="0"/>
              </a:spcAft>
              <a:defRPr sz="2000" kern="1200">
                <a:solidFill>
                  <a:srgbClr val="000000"/>
                </a:solidFill>
                <a:latin typeface="Arial" panose="020B0604020202020204" pitchFamily="34" charset="0"/>
                <a:ea typeface="MS PGothic" panose="020B0600070205080204" pitchFamily="34" charset="-128"/>
                <a:cs typeface="Arial" panose="020B0604020202020204" pitchFamily="34" charset="0"/>
              </a:defRPr>
            </a:lvl3pPr>
            <a:lvl4pPr marL="1600200" indent="-228600" algn="l" defTabSz="457200" rtl="0" fontAlgn="base">
              <a:spcBef>
                <a:spcPct val="0"/>
              </a:spcBef>
              <a:spcAft>
                <a:spcPct val="0"/>
              </a:spcAft>
              <a:defRPr sz="2000" kern="1200">
                <a:solidFill>
                  <a:srgbClr val="000000"/>
                </a:solidFill>
                <a:latin typeface="Arial" panose="020B0604020202020204" pitchFamily="34" charset="0"/>
                <a:ea typeface="MS PGothic" panose="020B0600070205080204" pitchFamily="34" charset="-128"/>
                <a:cs typeface="Arial" panose="020B0604020202020204" pitchFamily="34" charset="0"/>
              </a:defRPr>
            </a:lvl4pPr>
            <a:lvl5pPr marL="2057400" indent="-228600" algn="l" defTabSz="457200" rtl="0" fontAlgn="base">
              <a:spcBef>
                <a:spcPct val="0"/>
              </a:spcBef>
              <a:spcAft>
                <a:spcPct val="0"/>
              </a:spcAft>
              <a:defRPr sz="2000" kern="1200">
                <a:solidFill>
                  <a:srgbClr val="000000"/>
                </a:solidFill>
                <a:latin typeface="Arial" panose="020B0604020202020204" pitchFamily="34" charset="0"/>
                <a:ea typeface="MS PGothic" panose="020B0600070205080204" pitchFamily="34" charset="-128"/>
                <a:cs typeface="Arial" panose="020B0604020202020204" pitchFamily="34" charset="0"/>
              </a:defRPr>
            </a:lvl5pPr>
            <a:lvl6pPr marL="2286000" algn="l" defTabSz="914400" rtl="0" eaLnBrk="1" latinLnBrk="0" hangingPunct="1">
              <a:defRPr sz="2000" kern="1200">
                <a:solidFill>
                  <a:srgbClr val="000000"/>
                </a:solidFill>
                <a:latin typeface="Arial" panose="020B0604020202020204" pitchFamily="34" charset="0"/>
                <a:ea typeface="MS PGothic" panose="020B0600070205080204" pitchFamily="34" charset="-128"/>
                <a:cs typeface="Arial" panose="020B0604020202020204" pitchFamily="34" charset="0"/>
              </a:defRPr>
            </a:lvl6pPr>
            <a:lvl7pPr marL="2743200" algn="l" defTabSz="914400" rtl="0" eaLnBrk="1" latinLnBrk="0" hangingPunct="1">
              <a:defRPr sz="2000" kern="1200">
                <a:solidFill>
                  <a:srgbClr val="000000"/>
                </a:solidFill>
                <a:latin typeface="Arial" panose="020B0604020202020204" pitchFamily="34" charset="0"/>
                <a:ea typeface="MS PGothic" panose="020B0600070205080204" pitchFamily="34" charset="-128"/>
                <a:cs typeface="Arial" panose="020B0604020202020204" pitchFamily="34" charset="0"/>
              </a:defRPr>
            </a:lvl7pPr>
            <a:lvl8pPr marL="3200400" algn="l" defTabSz="914400" rtl="0" eaLnBrk="1" latinLnBrk="0" hangingPunct="1">
              <a:defRPr sz="2000" kern="1200">
                <a:solidFill>
                  <a:srgbClr val="000000"/>
                </a:solidFill>
                <a:latin typeface="Arial" panose="020B0604020202020204" pitchFamily="34" charset="0"/>
                <a:ea typeface="MS PGothic" panose="020B0600070205080204" pitchFamily="34" charset="-128"/>
                <a:cs typeface="Arial" panose="020B0604020202020204" pitchFamily="34" charset="0"/>
              </a:defRPr>
            </a:lvl8pPr>
            <a:lvl9pPr marL="3657600" algn="l" defTabSz="914400" rtl="0" eaLnBrk="1" latinLnBrk="0" hangingPunct="1">
              <a:defRPr sz="2000" kern="1200">
                <a:solidFill>
                  <a:srgbClr val="000000"/>
                </a:solidFill>
                <a:latin typeface="Arial" panose="020B0604020202020204" pitchFamily="34" charset="0"/>
                <a:ea typeface="MS PGothic" panose="020B0600070205080204" pitchFamily="34" charset="-128"/>
                <a:cs typeface="Arial" panose="020B060402020202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altLang="en-US" sz="900" b="1" i="0" u="none" strike="noStrike" kern="1200" cap="none" spc="0" normalizeH="0" baseline="0" noProof="0" dirty="0">
                <a:ln>
                  <a:noFill/>
                </a:ln>
                <a:solidFill>
                  <a:srgbClr val="FFFFFF"/>
                </a:solidFill>
                <a:effectLst/>
                <a:uLnTx/>
                <a:uFillTx/>
                <a:latin typeface="Calibri" panose="020F0502020204030204" pitchFamily="34" charset="0"/>
                <a:ea typeface="MS Gothic" panose="020B0609070205080204" pitchFamily="49" charset="-128"/>
                <a:cs typeface="Arial" panose="020B0604020202020204" pitchFamily="34" charset="0"/>
              </a:rPr>
              <a:t>IBM MobileFirst Protect</a:t>
            </a:r>
          </a:p>
        </p:txBody>
      </p:sp>
      <p:sp>
        <p:nvSpPr>
          <p:cNvPr id="26" name="AutoShape 6"/>
          <p:cNvSpPr>
            <a:spLocks noChangeArrowheads="1"/>
          </p:cNvSpPr>
          <p:nvPr/>
        </p:nvSpPr>
        <p:spPr bwMode="auto">
          <a:xfrm>
            <a:off x="832548" y="3655043"/>
            <a:ext cx="1345223" cy="302848"/>
          </a:xfrm>
          <a:prstGeom prst="roundRect">
            <a:avLst>
              <a:gd name="adj" fmla="val 16667"/>
            </a:avLst>
          </a:prstGeom>
          <a:gradFill rotWithShape="1">
            <a:gsLst>
              <a:gs pos="0">
                <a:srgbClr val="004058"/>
              </a:gs>
              <a:gs pos="50000">
                <a:srgbClr val="008ABF"/>
              </a:gs>
              <a:gs pos="100000">
                <a:srgbClr val="004058"/>
              </a:gs>
            </a:gsLst>
            <a:lin ang="5400000" scaled="1"/>
          </a:gradFill>
          <a:ln w="9525">
            <a:solidFill>
              <a:srgbClr val="333333"/>
            </a:solidFill>
            <a:round/>
            <a:headEnd/>
            <a:tailEnd/>
          </a:ln>
        </p:spPr>
        <p:txBody>
          <a:bodyPr wrap="none" anchor="ctr"/>
          <a:lstStyle>
            <a:defPPr>
              <a:defRPr lang="en-GB"/>
            </a:defPPr>
            <a:lvl1pPr algn="l" defTabSz="457200" rtl="0" fontAlgn="base">
              <a:spcBef>
                <a:spcPct val="0"/>
              </a:spcBef>
              <a:spcAft>
                <a:spcPct val="0"/>
              </a:spcAft>
              <a:defRPr sz="2000" kern="1200">
                <a:solidFill>
                  <a:srgbClr val="000000"/>
                </a:solidFill>
                <a:latin typeface="Arial" panose="020B0604020202020204" pitchFamily="34" charset="0"/>
                <a:ea typeface="MS PGothic" panose="020B0600070205080204" pitchFamily="34" charset="-128"/>
                <a:cs typeface="Arial" panose="020B0604020202020204" pitchFamily="34" charset="0"/>
              </a:defRPr>
            </a:lvl1pPr>
            <a:lvl2pPr marL="742950" indent="-285750" algn="l" defTabSz="457200" rtl="0" fontAlgn="base">
              <a:spcBef>
                <a:spcPct val="0"/>
              </a:spcBef>
              <a:spcAft>
                <a:spcPct val="0"/>
              </a:spcAft>
              <a:defRPr sz="2000" kern="1200">
                <a:solidFill>
                  <a:srgbClr val="000000"/>
                </a:solidFill>
                <a:latin typeface="Arial" panose="020B0604020202020204" pitchFamily="34" charset="0"/>
                <a:ea typeface="MS PGothic" panose="020B0600070205080204" pitchFamily="34" charset="-128"/>
                <a:cs typeface="Arial" panose="020B0604020202020204" pitchFamily="34" charset="0"/>
              </a:defRPr>
            </a:lvl2pPr>
            <a:lvl3pPr marL="1143000" indent="-228600" algn="l" defTabSz="457200" rtl="0" fontAlgn="base">
              <a:spcBef>
                <a:spcPct val="0"/>
              </a:spcBef>
              <a:spcAft>
                <a:spcPct val="0"/>
              </a:spcAft>
              <a:defRPr sz="2000" kern="1200">
                <a:solidFill>
                  <a:srgbClr val="000000"/>
                </a:solidFill>
                <a:latin typeface="Arial" panose="020B0604020202020204" pitchFamily="34" charset="0"/>
                <a:ea typeface="MS PGothic" panose="020B0600070205080204" pitchFamily="34" charset="-128"/>
                <a:cs typeface="Arial" panose="020B0604020202020204" pitchFamily="34" charset="0"/>
              </a:defRPr>
            </a:lvl3pPr>
            <a:lvl4pPr marL="1600200" indent="-228600" algn="l" defTabSz="457200" rtl="0" fontAlgn="base">
              <a:spcBef>
                <a:spcPct val="0"/>
              </a:spcBef>
              <a:spcAft>
                <a:spcPct val="0"/>
              </a:spcAft>
              <a:defRPr sz="2000" kern="1200">
                <a:solidFill>
                  <a:srgbClr val="000000"/>
                </a:solidFill>
                <a:latin typeface="Arial" panose="020B0604020202020204" pitchFamily="34" charset="0"/>
                <a:ea typeface="MS PGothic" panose="020B0600070205080204" pitchFamily="34" charset="-128"/>
                <a:cs typeface="Arial" panose="020B0604020202020204" pitchFamily="34" charset="0"/>
              </a:defRPr>
            </a:lvl4pPr>
            <a:lvl5pPr marL="2057400" indent="-228600" algn="l" defTabSz="457200" rtl="0" fontAlgn="base">
              <a:spcBef>
                <a:spcPct val="0"/>
              </a:spcBef>
              <a:spcAft>
                <a:spcPct val="0"/>
              </a:spcAft>
              <a:defRPr sz="2000" kern="1200">
                <a:solidFill>
                  <a:srgbClr val="000000"/>
                </a:solidFill>
                <a:latin typeface="Arial" panose="020B0604020202020204" pitchFamily="34" charset="0"/>
                <a:ea typeface="MS PGothic" panose="020B0600070205080204" pitchFamily="34" charset="-128"/>
                <a:cs typeface="Arial" panose="020B0604020202020204" pitchFamily="34" charset="0"/>
              </a:defRPr>
            </a:lvl5pPr>
            <a:lvl6pPr marL="2286000" algn="l" defTabSz="914400" rtl="0" eaLnBrk="1" latinLnBrk="0" hangingPunct="1">
              <a:defRPr sz="2000" kern="1200">
                <a:solidFill>
                  <a:srgbClr val="000000"/>
                </a:solidFill>
                <a:latin typeface="Arial" panose="020B0604020202020204" pitchFamily="34" charset="0"/>
                <a:ea typeface="MS PGothic" panose="020B0600070205080204" pitchFamily="34" charset="-128"/>
                <a:cs typeface="Arial" panose="020B0604020202020204" pitchFamily="34" charset="0"/>
              </a:defRPr>
            </a:lvl6pPr>
            <a:lvl7pPr marL="2743200" algn="l" defTabSz="914400" rtl="0" eaLnBrk="1" latinLnBrk="0" hangingPunct="1">
              <a:defRPr sz="2000" kern="1200">
                <a:solidFill>
                  <a:srgbClr val="000000"/>
                </a:solidFill>
                <a:latin typeface="Arial" panose="020B0604020202020204" pitchFamily="34" charset="0"/>
                <a:ea typeface="MS PGothic" panose="020B0600070205080204" pitchFamily="34" charset="-128"/>
                <a:cs typeface="Arial" panose="020B0604020202020204" pitchFamily="34" charset="0"/>
              </a:defRPr>
            </a:lvl7pPr>
            <a:lvl8pPr marL="3200400" algn="l" defTabSz="914400" rtl="0" eaLnBrk="1" latinLnBrk="0" hangingPunct="1">
              <a:defRPr sz="2000" kern="1200">
                <a:solidFill>
                  <a:srgbClr val="000000"/>
                </a:solidFill>
                <a:latin typeface="Arial" panose="020B0604020202020204" pitchFamily="34" charset="0"/>
                <a:ea typeface="MS PGothic" panose="020B0600070205080204" pitchFamily="34" charset="-128"/>
                <a:cs typeface="Arial" panose="020B0604020202020204" pitchFamily="34" charset="0"/>
              </a:defRPr>
            </a:lvl8pPr>
            <a:lvl9pPr marL="3657600" algn="l" defTabSz="914400" rtl="0" eaLnBrk="1" latinLnBrk="0" hangingPunct="1">
              <a:defRPr sz="2000" kern="1200">
                <a:solidFill>
                  <a:srgbClr val="000000"/>
                </a:solidFill>
                <a:latin typeface="Arial" panose="020B0604020202020204" pitchFamily="34" charset="0"/>
                <a:ea typeface="MS PGothic" panose="020B0600070205080204" pitchFamily="34" charset="-128"/>
                <a:cs typeface="Arial" panose="020B060402020202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altLang="en-US" sz="900" b="1" i="0" u="none" strike="noStrike" kern="1200" cap="none" spc="0" normalizeH="0" baseline="0" noProof="0" dirty="0">
                <a:ln>
                  <a:noFill/>
                </a:ln>
                <a:solidFill>
                  <a:srgbClr val="FFFFFF"/>
                </a:solidFill>
                <a:effectLst/>
                <a:uLnTx/>
                <a:uFillTx/>
                <a:latin typeface="Calibri" panose="020F0502020204030204" pitchFamily="34" charset="0"/>
                <a:ea typeface="MS Gothic" panose="020B0609070205080204" pitchFamily="49" charset="-128"/>
                <a:cs typeface="Arial" panose="020B0604020202020204" pitchFamily="34" charset="0"/>
              </a:rPr>
              <a:t>IBM MobileFirst Platform</a:t>
            </a:r>
          </a:p>
        </p:txBody>
      </p:sp>
      <p:pic>
        <p:nvPicPr>
          <p:cNvPr id="27" name="Picture 107"/>
          <p:cNvPicPr>
            <a:picLocks noChangeAspect="1"/>
          </p:cNvPicPr>
          <p:nvPr/>
        </p:nvPicPr>
        <p:blipFill>
          <a:blip r:embed="rId7">
            <a:extLst>
              <a:ext uri="{28A0092B-C50C-407E-A947-70E740481C1C}">
                <a14:useLocalDpi xmlns:a14="http://schemas.microsoft.com/office/drawing/2010/main" val="0"/>
              </a:ext>
            </a:extLst>
          </a:blip>
          <a:srcRect l="-5647" t="-19200" r="-5647" b="-19200"/>
          <a:stretch>
            <a:fillRect/>
          </a:stretch>
        </p:blipFill>
        <p:spPr bwMode="auto">
          <a:xfrm>
            <a:off x="3129613" y="2909937"/>
            <a:ext cx="836593" cy="305082"/>
          </a:xfrm>
          <a:prstGeom prst="rect">
            <a:avLst/>
          </a:prstGeom>
          <a:solidFill>
            <a:srgbClr val="FFFFFF"/>
          </a:solidFill>
          <a:ln w="9525">
            <a:solidFill>
              <a:srgbClr val="000000"/>
            </a:solidFill>
            <a:miter lim="800000"/>
            <a:headEnd/>
            <a:tailEnd/>
          </a:ln>
        </p:spPr>
      </p:pic>
      <p:grpSp>
        <p:nvGrpSpPr>
          <p:cNvPr id="28" name="Group 40"/>
          <p:cNvGrpSpPr>
            <a:grpSpLocks/>
          </p:cNvGrpSpPr>
          <p:nvPr/>
        </p:nvGrpSpPr>
        <p:grpSpPr bwMode="auto">
          <a:xfrm>
            <a:off x="2865049" y="2471382"/>
            <a:ext cx="1493780" cy="432597"/>
            <a:chOff x="480" y="902"/>
            <a:chExt cx="1104" cy="363"/>
          </a:xfrm>
        </p:grpSpPr>
        <p:sp>
          <p:nvSpPr>
            <p:cNvPr id="29" name="Rectangle 41"/>
            <p:cNvSpPr>
              <a:spLocks noChangeArrowheads="1"/>
            </p:cNvSpPr>
            <p:nvPr/>
          </p:nvSpPr>
          <p:spPr bwMode="auto">
            <a:xfrm>
              <a:off x="480" y="902"/>
              <a:ext cx="1094" cy="282"/>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17961" dir="2700000" algn="ctr" rotWithShape="0">
                      <a:srgbClr val="000000"/>
                    </a:outerShdw>
                  </a:effectLst>
                </a14:hiddenEffects>
              </a:ext>
            </a:extLst>
          </p:spPr>
          <p:txBody>
            <a:bodyPr wrap="none" anchor="ct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a typeface="MS PGothic" panose="020B0600070205080204" pitchFamily="34" charset="-128"/>
              </a:endParaRPr>
            </a:p>
          </p:txBody>
        </p:sp>
        <p:pic>
          <p:nvPicPr>
            <p:cNvPr id="30" name="Picture 2"/>
            <p:cNvPicPr>
              <a:picLocks noChangeAspect="1"/>
            </p:cNvPicPr>
            <p:nvPr/>
          </p:nvPicPr>
          <p:blipFill>
            <a:blip r:embed="rId8" cstate="print">
              <a:extLst>
                <a:ext uri="{28A0092B-C50C-407E-A947-70E740481C1C}">
                  <a14:useLocalDpi xmlns:a14="http://schemas.microsoft.com/office/drawing/2010/main" val="0"/>
                </a:ext>
              </a:extLst>
            </a:blip>
            <a:srcRect l="3430" t="21948" b="21803"/>
            <a:stretch>
              <a:fillRect/>
            </a:stretch>
          </p:blipFill>
          <p:spPr bwMode="auto">
            <a:xfrm>
              <a:off x="497" y="939"/>
              <a:ext cx="535"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3"/>
            <p:cNvSpPr txBox="1">
              <a:spLocks noChangeArrowheads="1"/>
            </p:cNvSpPr>
            <p:nvPr/>
          </p:nvSpPr>
          <p:spPr bwMode="auto">
            <a:xfrm>
              <a:off x="966" y="926"/>
              <a:ext cx="618" cy="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1"/>
                </a:buClr>
                <a:buFont typeface="Wingdings" panose="05000000000000000000" pitchFamily="2" charset="2"/>
                <a:buChar char="§"/>
                <a:defRPr sz="1600">
                  <a:solidFill>
                    <a:srgbClr val="000000"/>
                  </a:solidFill>
                  <a:latin typeface="Arial" panose="020B0604020202020204" pitchFamily="34" charset="0"/>
                  <a:ea typeface="MS PGothic" panose="020B0600070205080204" pitchFamily="34" charset="-128"/>
                </a:defRPr>
              </a:lvl1pPr>
              <a:lvl2pPr marL="742950" indent="-285750">
                <a:spcBef>
                  <a:spcPct val="20000"/>
                </a:spcBef>
                <a:buClr>
                  <a:schemeClr val="tx1"/>
                </a:buClr>
                <a:buFont typeface="Symbol" panose="05050102010706020507" pitchFamily="18" charset="2"/>
                <a:buChar char="-"/>
                <a:defRPr sz="1600">
                  <a:solidFill>
                    <a:schemeClr val="tx1"/>
                  </a:solidFill>
                  <a:latin typeface="Arial" panose="020B0604020202020204" pitchFamily="34" charset="0"/>
                  <a:ea typeface="MS PGothic" panose="020B0600070205080204" pitchFamily="34" charset="-128"/>
                </a:defRPr>
              </a:lvl2pPr>
              <a:lvl3pPr marL="1143000" indent="-228600">
                <a:spcBef>
                  <a:spcPct val="20000"/>
                </a:spcBef>
                <a:buClr>
                  <a:schemeClr val="tx1"/>
                </a:buClr>
                <a:buChar char="•"/>
                <a:defRPr sz="1600">
                  <a:solidFill>
                    <a:schemeClr val="tx1"/>
                  </a:solidFill>
                  <a:latin typeface="Arial" panose="020B0604020202020204" pitchFamily="34" charset="0"/>
                  <a:ea typeface="MS PGothic" panose="020B0600070205080204" pitchFamily="34" charset="-128"/>
                </a:defRPr>
              </a:lvl3pPr>
              <a:lvl4pPr marL="1600200" indent="-228600">
                <a:spcBef>
                  <a:spcPct val="20000"/>
                </a:spcBef>
                <a:buClr>
                  <a:schemeClr val="tx1"/>
                </a:buClr>
                <a:buChar char="•"/>
                <a:defRPr sz="1400">
                  <a:solidFill>
                    <a:schemeClr val="tx1"/>
                  </a:solidFill>
                  <a:latin typeface="Arial" panose="020B0604020202020204" pitchFamily="34" charset="0"/>
                  <a:ea typeface="MS PGothic" panose="020B0600070205080204" pitchFamily="34" charset="-128"/>
                </a:defRPr>
              </a:lvl4pPr>
              <a:lvl5pPr marL="2057400" indent="-228600">
                <a:spcBef>
                  <a:spcPct val="20000"/>
                </a:spcBef>
                <a:buClr>
                  <a:schemeClr val="tx1"/>
                </a:buClr>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lr>
                  <a:schemeClr val="tx1"/>
                </a:buClr>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lr>
                  <a:schemeClr val="tx1"/>
                </a:buClr>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lr>
                  <a:schemeClr val="tx1"/>
                </a:buClr>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lr>
                  <a:schemeClr val="tx1"/>
                </a:buClr>
                <a:defRPr sz="1200">
                  <a:solidFill>
                    <a:schemeClr val="tx1"/>
                  </a:solidFill>
                  <a:latin typeface="Arial" panose="020B0604020202020204" pitchFamily="34" charset="0"/>
                  <a:ea typeface="MS PGothic" panose="020B0600070205080204" pitchFamily="34" charset="-128"/>
                </a:defRPr>
              </a:lvl9pPr>
            </a:lstStyle>
            <a:p>
              <a:pPr marL="0" marR="0" lvl="0" indent="0" defTabSz="914400" eaLnBrk="1" fontAlgn="auto" latinLnBrk="0" hangingPunct="1">
                <a:lnSpc>
                  <a:spcPct val="90000"/>
                </a:lnSpc>
                <a:spcBef>
                  <a:spcPct val="0"/>
                </a:spcBef>
                <a:spcAft>
                  <a:spcPts val="0"/>
                </a:spcAft>
                <a:buClrTx/>
                <a:buSzTx/>
                <a:buFontTx/>
                <a:buNone/>
                <a:tabLst/>
                <a:defRPr/>
              </a:pPr>
              <a:r>
                <a:rPr kumimoji="0" lang="en-US" sz="751" b="1" i="0" u="none" strike="noStrike" kern="0" cap="none" spc="0" normalizeH="0" baseline="0" noProof="0" dirty="0">
                  <a:ln>
                    <a:noFill/>
                  </a:ln>
                  <a:solidFill>
                    <a:srgbClr val="0070C0"/>
                  </a:solidFill>
                  <a:effectLst/>
                  <a:uLnTx/>
                  <a:uFillTx/>
                  <a:latin typeface="Arial" panose="020B0604020202020204" pitchFamily="34" charset="0"/>
                  <a:ea typeface="MS PGothic" panose="020B0600070205080204" pitchFamily="34" charset="-128"/>
                </a:rPr>
                <a:t>IBM Security</a:t>
              </a:r>
              <a:br>
                <a:rPr kumimoji="0" lang="en-US" sz="751" b="1" i="0" u="none" strike="noStrike" kern="0" cap="none" spc="0" normalizeH="0" baseline="0" noProof="0" dirty="0">
                  <a:ln>
                    <a:noFill/>
                  </a:ln>
                  <a:solidFill>
                    <a:srgbClr val="0070C0"/>
                  </a:solidFill>
                  <a:effectLst/>
                  <a:uLnTx/>
                  <a:uFillTx/>
                  <a:latin typeface="Arial" panose="020B0604020202020204" pitchFamily="34" charset="0"/>
                  <a:ea typeface="MS PGothic" panose="020B0600070205080204" pitchFamily="34" charset="-128"/>
                </a:rPr>
              </a:br>
              <a:r>
                <a:rPr kumimoji="0" lang="en-US" sz="751" b="1" i="0" u="none" strike="noStrike" kern="0" cap="none" spc="0" normalizeH="0" baseline="0" noProof="0" dirty="0" err="1">
                  <a:ln>
                    <a:noFill/>
                  </a:ln>
                  <a:solidFill>
                    <a:srgbClr val="0070C0"/>
                  </a:solidFill>
                  <a:effectLst/>
                  <a:uLnTx/>
                  <a:uFillTx/>
                  <a:latin typeface="Arial" panose="020B0604020202020204" pitchFamily="34" charset="0"/>
                  <a:ea typeface="MS PGothic" panose="020B0600070205080204" pitchFamily="34" charset="-128"/>
                </a:rPr>
                <a:t>AppScan</a:t>
              </a:r>
              <a:endParaRPr kumimoji="0" lang="en-US" sz="751" b="1" i="0" u="none" strike="noStrike" kern="0" cap="none" spc="0" normalizeH="0" baseline="0" noProof="0" dirty="0">
                <a:ln>
                  <a:noFill/>
                </a:ln>
                <a:solidFill>
                  <a:srgbClr val="0070C0"/>
                </a:solidFill>
                <a:effectLst/>
                <a:uLnTx/>
                <a:uFillTx/>
                <a:latin typeface="Arial" panose="020B0604020202020204" pitchFamily="34" charset="0"/>
                <a:ea typeface="MS PGothic" panose="020B0600070205080204" pitchFamily="34" charset="-128"/>
              </a:endParaRPr>
            </a:p>
          </p:txBody>
        </p:sp>
      </p:grpSp>
      <p:grpSp>
        <p:nvGrpSpPr>
          <p:cNvPr id="32" name="Group 74"/>
          <p:cNvGrpSpPr>
            <a:grpSpLocks/>
          </p:cNvGrpSpPr>
          <p:nvPr/>
        </p:nvGrpSpPr>
        <p:grpSpPr bwMode="auto">
          <a:xfrm>
            <a:off x="2801887" y="3690519"/>
            <a:ext cx="1469400" cy="464774"/>
            <a:chOff x="1434" y="2656"/>
            <a:chExt cx="1233" cy="390"/>
          </a:xfrm>
        </p:grpSpPr>
        <p:sp>
          <p:nvSpPr>
            <p:cNvPr id="33" name="Rectangle 72"/>
            <p:cNvSpPr>
              <a:spLocks noChangeArrowheads="1"/>
            </p:cNvSpPr>
            <p:nvPr/>
          </p:nvSpPr>
          <p:spPr bwMode="auto">
            <a:xfrm>
              <a:off x="1434" y="2656"/>
              <a:ext cx="1229" cy="390"/>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17961" dir="2700000" algn="ctr" rotWithShape="0">
                      <a:srgbClr val="000000"/>
                    </a:outerShdw>
                  </a:effectLst>
                </a14:hiddenEffects>
              </a:ext>
            </a:extLst>
          </p:spPr>
          <p:txBody>
            <a:bodyPr wrap="none" anchor="ct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a typeface="MS PGothic" panose="020B0600070205080204" pitchFamily="34" charset="-128"/>
              </a:endParaRPr>
            </a:p>
          </p:txBody>
        </p:sp>
        <p:pic>
          <p:nvPicPr>
            <p:cNvPr id="34" name="Picture 2"/>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457" y="2673"/>
              <a:ext cx="614" cy="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106"/>
            <p:cNvSpPr txBox="1">
              <a:spLocks noChangeArrowheads="1"/>
            </p:cNvSpPr>
            <p:nvPr/>
          </p:nvSpPr>
          <p:spPr bwMode="auto">
            <a:xfrm>
              <a:off x="2074" y="2694"/>
              <a:ext cx="593" cy="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1"/>
                </a:buClr>
                <a:buFont typeface="Wingdings" panose="05000000000000000000" pitchFamily="2" charset="2"/>
                <a:buChar char="§"/>
                <a:defRPr sz="1600">
                  <a:solidFill>
                    <a:srgbClr val="000000"/>
                  </a:solidFill>
                  <a:latin typeface="Arial" panose="020B0604020202020204" pitchFamily="34" charset="0"/>
                  <a:ea typeface="MS PGothic" panose="020B0600070205080204" pitchFamily="34" charset="-128"/>
                </a:defRPr>
              </a:lvl1pPr>
              <a:lvl2pPr marL="742950" indent="-285750">
                <a:spcBef>
                  <a:spcPct val="20000"/>
                </a:spcBef>
                <a:buClr>
                  <a:schemeClr val="tx1"/>
                </a:buClr>
                <a:buFont typeface="Symbol" panose="05050102010706020507" pitchFamily="18" charset="2"/>
                <a:buChar char="-"/>
                <a:defRPr sz="1600">
                  <a:solidFill>
                    <a:schemeClr val="tx1"/>
                  </a:solidFill>
                  <a:latin typeface="Arial" panose="020B0604020202020204" pitchFamily="34" charset="0"/>
                  <a:ea typeface="MS PGothic" panose="020B0600070205080204" pitchFamily="34" charset="-128"/>
                </a:defRPr>
              </a:lvl2pPr>
              <a:lvl3pPr marL="1143000" indent="-228600">
                <a:spcBef>
                  <a:spcPct val="20000"/>
                </a:spcBef>
                <a:buClr>
                  <a:schemeClr val="tx1"/>
                </a:buClr>
                <a:buChar char="•"/>
                <a:defRPr sz="1600">
                  <a:solidFill>
                    <a:schemeClr val="tx1"/>
                  </a:solidFill>
                  <a:latin typeface="Arial" panose="020B0604020202020204" pitchFamily="34" charset="0"/>
                  <a:ea typeface="MS PGothic" panose="020B0600070205080204" pitchFamily="34" charset="-128"/>
                </a:defRPr>
              </a:lvl3pPr>
              <a:lvl4pPr marL="1600200" indent="-228600">
                <a:spcBef>
                  <a:spcPct val="20000"/>
                </a:spcBef>
                <a:buClr>
                  <a:schemeClr val="tx1"/>
                </a:buClr>
                <a:buChar char="•"/>
                <a:defRPr sz="1400">
                  <a:solidFill>
                    <a:schemeClr val="tx1"/>
                  </a:solidFill>
                  <a:latin typeface="Arial" panose="020B0604020202020204" pitchFamily="34" charset="0"/>
                  <a:ea typeface="MS PGothic" panose="020B0600070205080204" pitchFamily="34" charset="-128"/>
                </a:defRPr>
              </a:lvl4pPr>
              <a:lvl5pPr marL="2057400" indent="-228600">
                <a:spcBef>
                  <a:spcPct val="20000"/>
                </a:spcBef>
                <a:buClr>
                  <a:schemeClr val="tx1"/>
                </a:buClr>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lr>
                  <a:schemeClr val="tx1"/>
                </a:buClr>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lr>
                  <a:schemeClr val="tx1"/>
                </a:buClr>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lr>
                  <a:schemeClr val="tx1"/>
                </a:buClr>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lr>
                  <a:schemeClr val="tx1"/>
                </a:buClr>
                <a:defRPr sz="1200">
                  <a:solidFill>
                    <a:schemeClr val="tx1"/>
                  </a:solidFill>
                  <a:latin typeface="Arial" panose="020B0604020202020204" pitchFamily="34" charset="0"/>
                  <a:ea typeface="MS PGothic" panose="020B0600070205080204" pitchFamily="34" charset="-128"/>
                </a:defRPr>
              </a:lvl9pPr>
            </a:lstStyle>
            <a:p>
              <a:pPr marL="0" marR="0" lvl="0" indent="0" defTabSz="914400" eaLnBrk="1" fontAlgn="auto" latinLnBrk="0" hangingPunct="1">
                <a:lnSpc>
                  <a:spcPct val="90000"/>
                </a:lnSpc>
                <a:spcBef>
                  <a:spcPct val="0"/>
                </a:spcBef>
                <a:spcAft>
                  <a:spcPts val="0"/>
                </a:spcAft>
                <a:buClrTx/>
                <a:buSzTx/>
                <a:buFontTx/>
                <a:buNone/>
                <a:tabLst/>
                <a:defRPr/>
              </a:pPr>
              <a:r>
                <a:rPr kumimoji="0" lang="en-US" sz="751" b="1" i="0" u="none" strike="noStrike" kern="0" cap="none" spc="0" normalizeH="0" baseline="0" noProof="0">
                  <a:ln>
                    <a:noFill/>
                  </a:ln>
                  <a:solidFill>
                    <a:srgbClr val="0070C0"/>
                  </a:solidFill>
                  <a:effectLst/>
                  <a:uLnTx/>
                  <a:uFillTx/>
                  <a:latin typeface="Arial" panose="020B0604020202020204" pitchFamily="34" charset="0"/>
                  <a:ea typeface="MS PGothic" panose="020B0600070205080204" pitchFamily="34" charset="-128"/>
                </a:rPr>
                <a:t>Arxan Application Protection</a:t>
              </a:r>
            </a:p>
          </p:txBody>
        </p:sp>
      </p:grpSp>
      <p:sp>
        <p:nvSpPr>
          <p:cNvPr id="36" name="AutoShape 6"/>
          <p:cNvSpPr>
            <a:spLocks noChangeArrowheads="1"/>
          </p:cNvSpPr>
          <p:nvPr/>
        </p:nvSpPr>
        <p:spPr bwMode="auto">
          <a:xfrm>
            <a:off x="2865049" y="3272222"/>
            <a:ext cx="1345223" cy="302848"/>
          </a:xfrm>
          <a:prstGeom prst="roundRect">
            <a:avLst>
              <a:gd name="adj" fmla="val 16667"/>
            </a:avLst>
          </a:prstGeom>
          <a:gradFill rotWithShape="1">
            <a:gsLst>
              <a:gs pos="0">
                <a:srgbClr val="004058"/>
              </a:gs>
              <a:gs pos="50000">
                <a:srgbClr val="008ABF"/>
              </a:gs>
              <a:gs pos="100000">
                <a:srgbClr val="004058"/>
              </a:gs>
            </a:gsLst>
            <a:lin ang="5400000" scaled="1"/>
          </a:gradFill>
          <a:ln w="9525">
            <a:solidFill>
              <a:srgbClr val="333333"/>
            </a:solidFill>
            <a:round/>
            <a:headEnd/>
            <a:tailEnd/>
          </a:ln>
        </p:spPr>
        <p:txBody>
          <a:bodyPr wrap="none" anchor="ctr"/>
          <a:lstStyle>
            <a:defPPr>
              <a:defRPr lang="en-GB"/>
            </a:defPPr>
            <a:lvl1pPr algn="l" defTabSz="457200" rtl="0" fontAlgn="base">
              <a:spcBef>
                <a:spcPct val="0"/>
              </a:spcBef>
              <a:spcAft>
                <a:spcPct val="0"/>
              </a:spcAft>
              <a:defRPr sz="2000" kern="1200">
                <a:solidFill>
                  <a:srgbClr val="000000"/>
                </a:solidFill>
                <a:latin typeface="Arial" panose="020B0604020202020204" pitchFamily="34" charset="0"/>
                <a:ea typeface="MS PGothic" panose="020B0600070205080204" pitchFamily="34" charset="-128"/>
                <a:cs typeface="Arial" panose="020B0604020202020204" pitchFamily="34" charset="0"/>
              </a:defRPr>
            </a:lvl1pPr>
            <a:lvl2pPr marL="742950" indent="-285750" algn="l" defTabSz="457200" rtl="0" fontAlgn="base">
              <a:spcBef>
                <a:spcPct val="0"/>
              </a:spcBef>
              <a:spcAft>
                <a:spcPct val="0"/>
              </a:spcAft>
              <a:defRPr sz="2000" kern="1200">
                <a:solidFill>
                  <a:srgbClr val="000000"/>
                </a:solidFill>
                <a:latin typeface="Arial" panose="020B0604020202020204" pitchFamily="34" charset="0"/>
                <a:ea typeface="MS PGothic" panose="020B0600070205080204" pitchFamily="34" charset="-128"/>
                <a:cs typeface="Arial" panose="020B0604020202020204" pitchFamily="34" charset="0"/>
              </a:defRPr>
            </a:lvl2pPr>
            <a:lvl3pPr marL="1143000" indent="-228600" algn="l" defTabSz="457200" rtl="0" fontAlgn="base">
              <a:spcBef>
                <a:spcPct val="0"/>
              </a:spcBef>
              <a:spcAft>
                <a:spcPct val="0"/>
              </a:spcAft>
              <a:defRPr sz="2000" kern="1200">
                <a:solidFill>
                  <a:srgbClr val="000000"/>
                </a:solidFill>
                <a:latin typeface="Arial" panose="020B0604020202020204" pitchFamily="34" charset="0"/>
                <a:ea typeface="MS PGothic" panose="020B0600070205080204" pitchFamily="34" charset="-128"/>
                <a:cs typeface="Arial" panose="020B0604020202020204" pitchFamily="34" charset="0"/>
              </a:defRPr>
            </a:lvl3pPr>
            <a:lvl4pPr marL="1600200" indent="-228600" algn="l" defTabSz="457200" rtl="0" fontAlgn="base">
              <a:spcBef>
                <a:spcPct val="0"/>
              </a:spcBef>
              <a:spcAft>
                <a:spcPct val="0"/>
              </a:spcAft>
              <a:defRPr sz="2000" kern="1200">
                <a:solidFill>
                  <a:srgbClr val="000000"/>
                </a:solidFill>
                <a:latin typeface="Arial" panose="020B0604020202020204" pitchFamily="34" charset="0"/>
                <a:ea typeface="MS PGothic" panose="020B0600070205080204" pitchFamily="34" charset="-128"/>
                <a:cs typeface="Arial" panose="020B0604020202020204" pitchFamily="34" charset="0"/>
              </a:defRPr>
            </a:lvl4pPr>
            <a:lvl5pPr marL="2057400" indent="-228600" algn="l" defTabSz="457200" rtl="0" fontAlgn="base">
              <a:spcBef>
                <a:spcPct val="0"/>
              </a:spcBef>
              <a:spcAft>
                <a:spcPct val="0"/>
              </a:spcAft>
              <a:defRPr sz="2000" kern="1200">
                <a:solidFill>
                  <a:srgbClr val="000000"/>
                </a:solidFill>
                <a:latin typeface="Arial" panose="020B0604020202020204" pitchFamily="34" charset="0"/>
                <a:ea typeface="MS PGothic" panose="020B0600070205080204" pitchFamily="34" charset="-128"/>
                <a:cs typeface="Arial" panose="020B0604020202020204" pitchFamily="34" charset="0"/>
              </a:defRPr>
            </a:lvl5pPr>
            <a:lvl6pPr marL="2286000" algn="l" defTabSz="914400" rtl="0" eaLnBrk="1" latinLnBrk="0" hangingPunct="1">
              <a:defRPr sz="2000" kern="1200">
                <a:solidFill>
                  <a:srgbClr val="000000"/>
                </a:solidFill>
                <a:latin typeface="Arial" panose="020B0604020202020204" pitchFamily="34" charset="0"/>
                <a:ea typeface="MS PGothic" panose="020B0600070205080204" pitchFamily="34" charset="-128"/>
                <a:cs typeface="Arial" panose="020B0604020202020204" pitchFamily="34" charset="0"/>
              </a:defRPr>
            </a:lvl6pPr>
            <a:lvl7pPr marL="2743200" algn="l" defTabSz="914400" rtl="0" eaLnBrk="1" latinLnBrk="0" hangingPunct="1">
              <a:defRPr sz="2000" kern="1200">
                <a:solidFill>
                  <a:srgbClr val="000000"/>
                </a:solidFill>
                <a:latin typeface="Arial" panose="020B0604020202020204" pitchFamily="34" charset="0"/>
                <a:ea typeface="MS PGothic" panose="020B0600070205080204" pitchFamily="34" charset="-128"/>
                <a:cs typeface="Arial" panose="020B0604020202020204" pitchFamily="34" charset="0"/>
              </a:defRPr>
            </a:lvl7pPr>
            <a:lvl8pPr marL="3200400" algn="l" defTabSz="914400" rtl="0" eaLnBrk="1" latinLnBrk="0" hangingPunct="1">
              <a:defRPr sz="2000" kern="1200">
                <a:solidFill>
                  <a:srgbClr val="000000"/>
                </a:solidFill>
                <a:latin typeface="Arial" panose="020B0604020202020204" pitchFamily="34" charset="0"/>
                <a:ea typeface="MS PGothic" panose="020B0600070205080204" pitchFamily="34" charset="-128"/>
                <a:cs typeface="Arial" panose="020B0604020202020204" pitchFamily="34" charset="0"/>
              </a:defRPr>
            </a:lvl8pPr>
            <a:lvl9pPr marL="3657600" algn="l" defTabSz="914400" rtl="0" eaLnBrk="1" latinLnBrk="0" hangingPunct="1">
              <a:defRPr sz="2000" kern="1200">
                <a:solidFill>
                  <a:srgbClr val="000000"/>
                </a:solidFill>
                <a:latin typeface="Arial" panose="020B0604020202020204" pitchFamily="34" charset="0"/>
                <a:ea typeface="MS PGothic" panose="020B0600070205080204" pitchFamily="34" charset="-128"/>
                <a:cs typeface="Arial" panose="020B060402020202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altLang="en-US" sz="900" b="1" i="0" u="none" strike="noStrike" kern="1200" cap="none" spc="0" normalizeH="0" baseline="0" noProof="0" dirty="0">
                <a:ln>
                  <a:noFill/>
                </a:ln>
                <a:solidFill>
                  <a:srgbClr val="FFFFFF"/>
                </a:solidFill>
                <a:effectLst/>
                <a:uLnTx/>
                <a:uFillTx/>
                <a:latin typeface="Calibri" panose="020F0502020204030204" pitchFamily="34" charset="0"/>
                <a:ea typeface="MS Gothic" panose="020B0609070205080204" pitchFamily="49" charset="-128"/>
                <a:cs typeface="Arial" panose="020B0604020202020204" pitchFamily="34" charset="0"/>
              </a:rPr>
              <a:t>IBM MobileFirst Platform</a:t>
            </a:r>
          </a:p>
        </p:txBody>
      </p:sp>
      <p:grpSp>
        <p:nvGrpSpPr>
          <p:cNvPr id="37" name="Group 48"/>
          <p:cNvGrpSpPr>
            <a:grpSpLocks/>
          </p:cNvGrpSpPr>
          <p:nvPr/>
        </p:nvGrpSpPr>
        <p:grpSpPr bwMode="auto">
          <a:xfrm>
            <a:off x="4915924" y="2461600"/>
            <a:ext cx="1452508" cy="482650"/>
            <a:chOff x="1420" y="3347"/>
            <a:chExt cx="1129" cy="405"/>
          </a:xfrm>
        </p:grpSpPr>
        <p:sp>
          <p:nvSpPr>
            <p:cNvPr id="38" name="Rectangle 49"/>
            <p:cNvSpPr>
              <a:spLocks noChangeArrowheads="1"/>
            </p:cNvSpPr>
            <p:nvPr/>
          </p:nvSpPr>
          <p:spPr bwMode="auto">
            <a:xfrm>
              <a:off x="1420" y="3347"/>
              <a:ext cx="1127" cy="301"/>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17961" dir="2700000" algn="ctr" rotWithShape="0">
                      <a:srgbClr val="000000"/>
                    </a:outerShdw>
                  </a:effectLst>
                </a14:hiddenEffects>
              </a:ext>
            </a:extLst>
          </p:spPr>
          <p:txBody>
            <a:bodyPr wrap="none" anchor="ct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a typeface="MS PGothic" panose="020B0600070205080204" pitchFamily="34" charset="-128"/>
              </a:endParaRPr>
            </a:p>
          </p:txBody>
        </p:sp>
        <p:grpSp>
          <p:nvGrpSpPr>
            <p:cNvPr id="39" name="Group 50"/>
            <p:cNvGrpSpPr>
              <a:grpSpLocks/>
            </p:cNvGrpSpPr>
            <p:nvPr/>
          </p:nvGrpSpPr>
          <p:grpSpPr bwMode="auto">
            <a:xfrm>
              <a:off x="1435" y="3360"/>
              <a:ext cx="1114" cy="392"/>
              <a:chOff x="1435" y="3360"/>
              <a:chExt cx="1114" cy="392"/>
            </a:xfrm>
          </p:grpSpPr>
          <p:pic>
            <p:nvPicPr>
              <p:cNvPr id="40" name="Picture 5"/>
              <p:cNvPicPr>
                <a:picLocks noChangeAspect="1"/>
              </p:cNvPicPr>
              <p:nvPr/>
            </p:nvPicPr>
            <p:blipFill>
              <a:blip r:embed="rId10" cstate="print">
                <a:extLst>
                  <a:ext uri="{28A0092B-C50C-407E-A947-70E740481C1C}">
                    <a14:useLocalDpi xmlns:a14="http://schemas.microsoft.com/office/drawing/2010/main" val="0"/>
                  </a:ext>
                </a:extLst>
              </a:blip>
              <a:srcRect t="-5247" b="2"/>
              <a:stretch>
                <a:fillRect/>
              </a:stretch>
            </p:blipFill>
            <p:spPr bwMode="auto">
              <a:xfrm>
                <a:off x="1435" y="3394"/>
                <a:ext cx="234" cy="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106"/>
              <p:cNvSpPr txBox="1">
                <a:spLocks noChangeArrowheads="1"/>
              </p:cNvSpPr>
              <p:nvPr/>
            </p:nvSpPr>
            <p:spPr bwMode="auto">
              <a:xfrm>
                <a:off x="1652" y="3360"/>
                <a:ext cx="897"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1"/>
                  </a:buClr>
                  <a:buFont typeface="Wingdings" panose="05000000000000000000" pitchFamily="2" charset="2"/>
                  <a:buChar char="§"/>
                  <a:defRPr sz="1600">
                    <a:solidFill>
                      <a:srgbClr val="000000"/>
                    </a:solidFill>
                    <a:latin typeface="Arial" panose="020B0604020202020204" pitchFamily="34" charset="0"/>
                    <a:ea typeface="MS PGothic" panose="020B0600070205080204" pitchFamily="34" charset="-128"/>
                  </a:defRPr>
                </a:lvl1pPr>
                <a:lvl2pPr marL="742950" indent="-285750">
                  <a:spcBef>
                    <a:spcPct val="20000"/>
                  </a:spcBef>
                  <a:buClr>
                    <a:schemeClr val="tx1"/>
                  </a:buClr>
                  <a:buFont typeface="Symbol" panose="05050102010706020507" pitchFamily="18" charset="2"/>
                  <a:buChar char="-"/>
                  <a:defRPr sz="1600">
                    <a:solidFill>
                      <a:schemeClr val="tx1"/>
                    </a:solidFill>
                    <a:latin typeface="Arial" panose="020B0604020202020204" pitchFamily="34" charset="0"/>
                    <a:ea typeface="MS PGothic" panose="020B0600070205080204" pitchFamily="34" charset="-128"/>
                  </a:defRPr>
                </a:lvl2pPr>
                <a:lvl3pPr marL="1143000" indent="-228600">
                  <a:spcBef>
                    <a:spcPct val="20000"/>
                  </a:spcBef>
                  <a:buClr>
                    <a:schemeClr val="tx1"/>
                  </a:buClr>
                  <a:buChar char="•"/>
                  <a:defRPr sz="1600">
                    <a:solidFill>
                      <a:schemeClr val="tx1"/>
                    </a:solidFill>
                    <a:latin typeface="Arial" panose="020B0604020202020204" pitchFamily="34" charset="0"/>
                    <a:ea typeface="MS PGothic" panose="020B0600070205080204" pitchFamily="34" charset="-128"/>
                  </a:defRPr>
                </a:lvl3pPr>
                <a:lvl4pPr marL="1600200" indent="-228600">
                  <a:spcBef>
                    <a:spcPct val="20000"/>
                  </a:spcBef>
                  <a:buClr>
                    <a:schemeClr val="tx1"/>
                  </a:buClr>
                  <a:buChar char="•"/>
                  <a:defRPr sz="1400">
                    <a:solidFill>
                      <a:schemeClr val="tx1"/>
                    </a:solidFill>
                    <a:latin typeface="Arial" panose="020B0604020202020204" pitchFamily="34" charset="0"/>
                    <a:ea typeface="MS PGothic" panose="020B0600070205080204" pitchFamily="34" charset="-128"/>
                  </a:defRPr>
                </a:lvl4pPr>
                <a:lvl5pPr marL="2057400" indent="-228600">
                  <a:spcBef>
                    <a:spcPct val="20000"/>
                  </a:spcBef>
                  <a:buClr>
                    <a:schemeClr val="tx1"/>
                  </a:buClr>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lr>
                    <a:schemeClr val="tx1"/>
                  </a:buClr>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lr>
                    <a:schemeClr val="tx1"/>
                  </a:buClr>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lr>
                    <a:schemeClr val="tx1"/>
                  </a:buClr>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lr>
                    <a:schemeClr val="tx1"/>
                  </a:buClr>
                  <a:defRPr sz="1200">
                    <a:solidFill>
                      <a:schemeClr val="tx1"/>
                    </a:solidFill>
                    <a:latin typeface="Arial" panose="020B0604020202020204" pitchFamily="34" charset="0"/>
                    <a:ea typeface="MS PGothic" panose="020B0600070205080204" pitchFamily="34" charset="-128"/>
                  </a:defRPr>
                </a:lvl9pPr>
              </a:lstStyle>
              <a:p>
                <a:pPr marL="0" marR="0" lvl="0" indent="0" defTabSz="914400" eaLnBrk="1" fontAlgn="auto" latinLnBrk="0" hangingPunct="1">
                  <a:lnSpc>
                    <a:spcPct val="90000"/>
                  </a:lnSpc>
                  <a:spcBef>
                    <a:spcPct val="0"/>
                  </a:spcBef>
                  <a:spcAft>
                    <a:spcPts val="0"/>
                  </a:spcAft>
                  <a:buClrTx/>
                  <a:buSzTx/>
                  <a:buFontTx/>
                  <a:buNone/>
                  <a:tabLst/>
                  <a:defRPr/>
                </a:pPr>
                <a:r>
                  <a:rPr kumimoji="0" lang="en-US" sz="901" b="1" i="0" u="none" strike="noStrike" kern="0" cap="none" spc="0" normalizeH="0" baseline="0" noProof="0" dirty="0">
                    <a:ln>
                      <a:noFill/>
                    </a:ln>
                    <a:solidFill>
                      <a:srgbClr val="00649D"/>
                    </a:solidFill>
                    <a:effectLst/>
                    <a:uLnTx/>
                    <a:uFillTx/>
                    <a:latin typeface="Arial" panose="020B0604020202020204" pitchFamily="34" charset="0"/>
                    <a:ea typeface="MS PGothic" panose="020B0600070205080204" pitchFamily="34" charset="-128"/>
                  </a:rPr>
                  <a:t>IBM Security</a:t>
                </a:r>
                <a:br>
                  <a:rPr kumimoji="0" lang="en-US" sz="901" b="1" i="0" u="none" strike="noStrike" kern="0" cap="none" spc="0" normalizeH="0" baseline="0" noProof="0" dirty="0">
                    <a:ln>
                      <a:noFill/>
                    </a:ln>
                    <a:solidFill>
                      <a:srgbClr val="00649D"/>
                    </a:solidFill>
                    <a:effectLst/>
                    <a:uLnTx/>
                    <a:uFillTx/>
                    <a:latin typeface="Arial" panose="020B0604020202020204" pitchFamily="34" charset="0"/>
                    <a:ea typeface="MS PGothic" panose="020B0600070205080204" pitchFamily="34" charset="-128"/>
                  </a:rPr>
                </a:br>
                <a:r>
                  <a:rPr kumimoji="0" lang="en-US" sz="901" b="1" i="0" u="none" strike="noStrike" kern="0" cap="none" spc="0" normalizeH="0" baseline="0" noProof="0" dirty="0">
                    <a:ln>
                      <a:noFill/>
                    </a:ln>
                    <a:solidFill>
                      <a:srgbClr val="00649D"/>
                    </a:solidFill>
                    <a:effectLst/>
                    <a:uLnTx/>
                    <a:uFillTx/>
                    <a:latin typeface="Arial" panose="020B0604020202020204" pitchFamily="34" charset="0"/>
                    <a:ea typeface="MS PGothic" panose="020B0600070205080204" pitchFamily="34" charset="-128"/>
                  </a:rPr>
                  <a:t>Access Manager</a:t>
                </a:r>
              </a:p>
            </p:txBody>
          </p:sp>
        </p:grpSp>
      </p:grpSp>
      <p:pic>
        <p:nvPicPr>
          <p:cNvPr id="42" name="Picture 78"/>
          <p:cNvPicPr>
            <a:picLocks noChangeAspect="1"/>
          </p:cNvPicPr>
          <p:nvPr/>
        </p:nvPicPr>
        <p:blipFill>
          <a:blip r:embed="rId11">
            <a:extLst>
              <a:ext uri="{28A0092B-C50C-407E-A947-70E740481C1C}">
                <a14:useLocalDpi xmlns:a14="http://schemas.microsoft.com/office/drawing/2010/main" val="0"/>
              </a:ext>
            </a:extLst>
          </a:blip>
          <a:srcRect l="-6038" t="-15002" r="-6038" b="-15002"/>
          <a:stretch>
            <a:fillRect/>
          </a:stretch>
        </p:blipFill>
        <p:spPr bwMode="auto">
          <a:xfrm>
            <a:off x="5051781" y="2933522"/>
            <a:ext cx="943848" cy="437364"/>
          </a:xfrm>
          <a:prstGeom prst="rect">
            <a:avLst/>
          </a:prstGeom>
          <a:solidFill>
            <a:srgbClr val="FFFFFF"/>
          </a:solidFill>
          <a:ln w="9525">
            <a:solidFill>
              <a:srgbClr val="000000"/>
            </a:solidFill>
            <a:miter lim="800000"/>
            <a:headEnd/>
            <a:tailEnd/>
          </a:ln>
        </p:spPr>
      </p:pic>
      <p:grpSp>
        <p:nvGrpSpPr>
          <p:cNvPr id="43" name="Group 59"/>
          <p:cNvGrpSpPr>
            <a:grpSpLocks/>
          </p:cNvGrpSpPr>
          <p:nvPr/>
        </p:nvGrpSpPr>
        <p:grpSpPr bwMode="auto">
          <a:xfrm>
            <a:off x="5020797" y="3482908"/>
            <a:ext cx="1121058" cy="358710"/>
            <a:chOff x="3138" y="2037"/>
            <a:chExt cx="871" cy="301"/>
          </a:xfrm>
        </p:grpSpPr>
        <p:sp>
          <p:nvSpPr>
            <p:cNvPr id="44" name="Rectangle 55"/>
            <p:cNvSpPr>
              <a:spLocks noChangeArrowheads="1"/>
            </p:cNvSpPr>
            <p:nvPr/>
          </p:nvSpPr>
          <p:spPr bwMode="auto">
            <a:xfrm>
              <a:off x="3138" y="2037"/>
              <a:ext cx="871" cy="301"/>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17961" dir="2700000" algn="ctr" rotWithShape="0">
                      <a:srgbClr val="000000"/>
                    </a:outerShdw>
                  </a:effectLst>
                </a14:hiddenEffects>
              </a:ext>
            </a:extLst>
          </p:spPr>
          <p:txBody>
            <a:bodyPr wrap="none" anchor="ct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a typeface="MS PGothic" panose="020B0600070205080204" pitchFamily="34" charset="-128"/>
              </a:endParaRPr>
            </a:p>
          </p:txBody>
        </p:sp>
        <p:sp>
          <p:nvSpPr>
            <p:cNvPr id="45" name="TextBox 106"/>
            <p:cNvSpPr txBox="1">
              <a:spLocks noChangeArrowheads="1"/>
            </p:cNvSpPr>
            <p:nvPr/>
          </p:nvSpPr>
          <p:spPr bwMode="auto">
            <a:xfrm>
              <a:off x="3174" y="2102"/>
              <a:ext cx="809" cy="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1"/>
                </a:buClr>
                <a:buFont typeface="Wingdings" panose="05000000000000000000" pitchFamily="2" charset="2"/>
                <a:buChar char="§"/>
                <a:defRPr sz="1600">
                  <a:solidFill>
                    <a:srgbClr val="000000"/>
                  </a:solidFill>
                  <a:latin typeface="Arial" panose="020B0604020202020204" pitchFamily="34" charset="0"/>
                  <a:ea typeface="MS PGothic" panose="020B0600070205080204" pitchFamily="34" charset="-128"/>
                </a:defRPr>
              </a:lvl1pPr>
              <a:lvl2pPr marL="742950" indent="-285750">
                <a:spcBef>
                  <a:spcPct val="20000"/>
                </a:spcBef>
                <a:buClr>
                  <a:schemeClr val="tx1"/>
                </a:buClr>
                <a:buFont typeface="Symbol" panose="05050102010706020507" pitchFamily="18" charset="2"/>
                <a:buChar char="-"/>
                <a:defRPr sz="1600">
                  <a:solidFill>
                    <a:schemeClr val="tx1"/>
                  </a:solidFill>
                  <a:latin typeface="Arial" panose="020B0604020202020204" pitchFamily="34" charset="0"/>
                  <a:ea typeface="MS PGothic" panose="020B0600070205080204" pitchFamily="34" charset="-128"/>
                </a:defRPr>
              </a:lvl2pPr>
              <a:lvl3pPr marL="1143000" indent="-228600">
                <a:spcBef>
                  <a:spcPct val="20000"/>
                </a:spcBef>
                <a:buClr>
                  <a:schemeClr val="tx1"/>
                </a:buClr>
                <a:buChar char="•"/>
                <a:defRPr sz="1600">
                  <a:solidFill>
                    <a:schemeClr val="tx1"/>
                  </a:solidFill>
                  <a:latin typeface="Arial" panose="020B0604020202020204" pitchFamily="34" charset="0"/>
                  <a:ea typeface="MS PGothic" panose="020B0600070205080204" pitchFamily="34" charset="-128"/>
                </a:defRPr>
              </a:lvl3pPr>
              <a:lvl4pPr marL="1600200" indent="-228600">
                <a:spcBef>
                  <a:spcPct val="20000"/>
                </a:spcBef>
                <a:buClr>
                  <a:schemeClr val="tx1"/>
                </a:buClr>
                <a:buChar char="•"/>
                <a:defRPr sz="1400">
                  <a:solidFill>
                    <a:schemeClr val="tx1"/>
                  </a:solidFill>
                  <a:latin typeface="Arial" panose="020B0604020202020204" pitchFamily="34" charset="0"/>
                  <a:ea typeface="MS PGothic" panose="020B0600070205080204" pitchFamily="34" charset="-128"/>
                </a:defRPr>
              </a:lvl4pPr>
              <a:lvl5pPr marL="2057400" indent="-228600">
                <a:spcBef>
                  <a:spcPct val="20000"/>
                </a:spcBef>
                <a:buClr>
                  <a:schemeClr val="tx1"/>
                </a:buClr>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lr>
                  <a:schemeClr val="tx1"/>
                </a:buClr>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lr>
                  <a:schemeClr val="tx1"/>
                </a:buClr>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lr>
                  <a:schemeClr val="tx1"/>
                </a:buClr>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lr>
                  <a:schemeClr val="tx1"/>
                </a:buClr>
                <a:defRPr sz="1200">
                  <a:solidFill>
                    <a:schemeClr val="tx1"/>
                  </a:solidFill>
                  <a:latin typeface="Arial" panose="020B0604020202020204" pitchFamily="34" charset="0"/>
                  <a:ea typeface="MS PGothic" panose="020B0600070205080204" pitchFamily="34" charset="-128"/>
                </a:defRPr>
              </a:lvl9pPr>
            </a:lstStyle>
            <a:p>
              <a:pPr marL="0" marR="0" lvl="0" indent="0" algn="ctr" defTabSz="914400" eaLnBrk="1" fontAlgn="auto" latinLnBrk="0" hangingPunct="1">
                <a:lnSpc>
                  <a:spcPct val="90000"/>
                </a:lnSpc>
                <a:spcBef>
                  <a:spcPct val="0"/>
                </a:spcBef>
                <a:spcAft>
                  <a:spcPts val="0"/>
                </a:spcAft>
                <a:buClrTx/>
                <a:buSzTx/>
                <a:buFontTx/>
                <a:buNone/>
                <a:tabLst/>
                <a:defRPr/>
              </a:pPr>
              <a:r>
                <a:rPr kumimoji="0" lang="en-US" sz="1051" b="1" i="0" u="none" strike="noStrike" kern="0" cap="none" spc="0" normalizeH="0" baseline="0" noProof="0" dirty="0" smtClean="0">
                  <a:ln>
                    <a:noFill/>
                  </a:ln>
                  <a:solidFill>
                    <a:srgbClr val="00649D"/>
                  </a:solidFill>
                  <a:effectLst/>
                  <a:uLnTx/>
                  <a:uFillTx/>
                  <a:latin typeface="Arial" panose="020B0604020202020204" pitchFamily="34" charset="0"/>
                  <a:ea typeface="MS PGothic" panose="020B0600070205080204" pitchFamily="34" charset="-128"/>
                </a:rPr>
                <a:t>DataPower</a:t>
              </a:r>
              <a:r>
                <a:rPr kumimoji="0" lang="en-US" sz="900" b="1" i="0" u="none" strike="noStrike" kern="0" cap="none" spc="0" normalizeH="0" baseline="0" noProof="0" dirty="0" smtClean="0">
                  <a:ln>
                    <a:noFill/>
                  </a:ln>
                  <a:solidFill>
                    <a:srgbClr val="00649D"/>
                  </a:solidFill>
                  <a:effectLst/>
                  <a:uLnTx/>
                  <a:uFillTx/>
                  <a:latin typeface="Arial" panose="020B0604020202020204" pitchFamily="34" charset="0"/>
                  <a:ea typeface="MS PGothic" panose="020B0600070205080204" pitchFamily="34" charset="-128"/>
                </a:rPr>
                <a:t>®</a:t>
              </a:r>
              <a:endParaRPr kumimoji="0" lang="en-US" sz="1051" b="1" i="0" u="none" strike="noStrike" kern="0" cap="none" spc="0" normalizeH="0" baseline="0" noProof="0" dirty="0">
                <a:ln>
                  <a:noFill/>
                </a:ln>
                <a:solidFill>
                  <a:srgbClr val="00649D"/>
                </a:solidFill>
                <a:effectLst/>
                <a:uLnTx/>
                <a:uFillTx/>
                <a:latin typeface="Arial" panose="020B0604020202020204" pitchFamily="34" charset="0"/>
                <a:ea typeface="MS PGothic" panose="020B0600070205080204" pitchFamily="34" charset="-128"/>
              </a:endParaRPr>
            </a:p>
          </p:txBody>
        </p:sp>
      </p:grpSp>
      <p:sp>
        <p:nvSpPr>
          <p:cNvPr id="46" name="Rectangle 61"/>
          <p:cNvSpPr>
            <a:spLocks noChangeArrowheads="1"/>
          </p:cNvSpPr>
          <p:nvPr/>
        </p:nvSpPr>
        <p:spPr bwMode="auto">
          <a:xfrm>
            <a:off x="7158168" y="2983825"/>
            <a:ext cx="1287332" cy="350368"/>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17961" dir="2700000" algn="ctr" rotWithShape="0">
                    <a:srgbClr val="000000"/>
                  </a:outerShdw>
                </a:effectLst>
              </a14:hiddenEffects>
            </a:ext>
          </a:extLst>
        </p:spPr>
        <p:txBody>
          <a:bodyPr wrap="none" anchor="ct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a typeface="MS PGothic" panose="020B0600070205080204" pitchFamily="34" charset="-128"/>
            </a:endParaRPr>
          </a:p>
        </p:txBody>
      </p:sp>
      <p:sp>
        <p:nvSpPr>
          <p:cNvPr id="47" name="TextBox 106"/>
          <p:cNvSpPr txBox="1">
            <a:spLocks noChangeArrowheads="1"/>
          </p:cNvSpPr>
          <p:nvPr/>
        </p:nvSpPr>
        <p:spPr bwMode="auto">
          <a:xfrm>
            <a:off x="7435841" y="3029110"/>
            <a:ext cx="996959"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1"/>
              </a:buClr>
              <a:buFont typeface="Wingdings" panose="05000000000000000000" pitchFamily="2" charset="2"/>
              <a:buChar char="§"/>
              <a:defRPr sz="1600">
                <a:solidFill>
                  <a:srgbClr val="000000"/>
                </a:solidFill>
                <a:latin typeface="Arial" panose="020B0604020202020204" pitchFamily="34" charset="0"/>
                <a:ea typeface="MS PGothic" panose="020B0600070205080204" pitchFamily="34" charset="-128"/>
              </a:defRPr>
            </a:lvl1pPr>
            <a:lvl2pPr marL="742950" indent="-285750">
              <a:spcBef>
                <a:spcPct val="20000"/>
              </a:spcBef>
              <a:buClr>
                <a:schemeClr val="tx1"/>
              </a:buClr>
              <a:buFont typeface="Symbol" panose="05050102010706020507" pitchFamily="18" charset="2"/>
              <a:buChar char="-"/>
              <a:defRPr sz="1600">
                <a:solidFill>
                  <a:schemeClr val="tx1"/>
                </a:solidFill>
                <a:latin typeface="Arial" panose="020B0604020202020204" pitchFamily="34" charset="0"/>
                <a:ea typeface="MS PGothic" panose="020B0600070205080204" pitchFamily="34" charset="-128"/>
              </a:defRPr>
            </a:lvl2pPr>
            <a:lvl3pPr marL="1143000" indent="-228600">
              <a:spcBef>
                <a:spcPct val="20000"/>
              </a:spcBef>
              <a:buClr>
                <a:schemeClr val="tx1"/>
              </a:buClr>
              <a:buChar char="•"/>
              <a:defRPr sz="1600">
                <a:solidFill>
                  <a:schemeClr val="tx1"/>
                </a:solidFill>
                <a:latin typeface="Arial" panose="020B0604020202020204" pitchFamily="34" charset="0"/>
                <a:ea typeface="MS PGothic" panose="020B0600070205080204" pitchFamily="34" charset="-128"/>
              </a:defRPr>
            </a:lvl3pPr>
            <a:lvl4pPr marL="1600200" indent="-228600">
              <a:spcBef>
                <a:spcPct val="20000"/>
              </a:spcBef>
              <a:buClr>
                <a:schemeClr val="tx1"/>
              </a:buClr>
              <a:buChar char="•"/>
              <a:defRPr sz="1400">
                <a:solidFill>
                  <a:schemeClr val="tx1"/>
                </a:solidFill>
                <a:latin typeface="Arial" panose="020B0604020202020204" pitchFamily="34" charset="0"/>
                <a:ea typeface="MS PGothic" panose="020B0600070205080204" pitchFamily="34" charset="-128"/>
              </a:defRPr>
            </a:lvl4pPr>
            <a:lvl5pPr marL="2057400" indent="-228600">
              <a:spcBef>
                <a:spcPct val="20000"/>
              </a:spcBef>
              <a:buClr>
                <a:schemeClr val="tx1"/>
              </a:buClr>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lr>
                <a:schemeClr val="tx1"/>
              </a:buClr>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lr>
                <a:schemeClr val="tx1"/>
              </a:buClr>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lr>
                <a:schemeClr val="tx1"/>
              </a:buClr>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lr>
                <a:schemeClr val="tx1"/>
              </a:buClr>
              <a:defRPr sz="1200">
                <a:solidFill>
                  <a:schemeClr val="tx1"/>
                </a:solidFill>
                <a:latin typeface="Arial" panose="020B0604020202020204" pitchFamily="34" charset="0"/>
                <a:ea typeface="MS PGothic" panose="020B0600070205080204" pitchFamily="34" charset="-128"/>
              </a:defRPr>
            </a:lvl9pPr>
          </a:lstStyle>
          <a:p>
            <a:pPr marL="0" marR="0" lvl="0" indent="0" defTabSz="914400" eaLnBrk="1" fontAlgn="auto" latinLnBrk="0" hangingPunct="1">
              <a:lnSpc>
                <a:spcPct val="90000"/>
              </a:lnSpc>
              <a:spcBef>
                <a:spcPct val="0"/>
              </a:spcBef>
              <a:spcAft>
                <a:spcPts val="0"/>
              </a:spcAft>
              <a:buClrTx/>
              <a:buSzTx/>
              <a:buFontTx/>
              <a:buNone/>
              <a:tabLst/>
              <a:defRPr/>
            </a:pPr>
            <a:r>
              <a:rPr kumimoji="0" lang="en-US" altLang="en-US" sz="900" b="1" i="0" u="none" strike="noStrike" kern="0" cap="none" spc="0" normalizeH="0" baseline="0" noProof="0" dirty="0">
                <a:ln>
                  <a:noFill/>
                </a:ln>
                <a:solidFill>
                  <a:srgbClr val="0070C0"/>
                </a:solidFill>
                <a:effectLst/>
                <a:uLnTx/>
                <a:uFillTx/>
                <a:latin typeface="Arial" panose="020B0604020202020204" pitchFamily="34" charset="0"/>
                <a:ea typeface="MS PGothic" panose="020B0600070205080204" pitchFamily="34" charset="-128"/>
              </a:rPr>
              <a:t>IBM Security zSecure </a:t>
            </a:r>
          </a:p>
        </p:txBody>
      </p:sp>
      <p:grpSp>
        <p:nvGrpSpPr>
          <p:cNvPr id="48" name="Group 65"/>
          <p:cNvGrpSpPr>
            <a:grpSpLocks/>
          </p:cNvGrpSpPr>
          <p:nvPr/>
        </p:nvGrpSpPr>
        <p:grpSpPr bwMode="auto">
          <a:xfrm>
            <a:off x="7183194" y="2452314"/>
            <a:ext cx="914055" cy="396845"/>
            <a:chOff x="3731" y="3642"/>
            <a:chExt cx="767" cy="333"/>
          </a:xfrm>
        </p:grpSpPr>
        <p:sp>
          <p:nvSpPr>
            <p:cNvPr id="49" name="Rectangle 66"/>
            <p:cNvSpPr>
              <a:spLocks noChangeArrowheads="1"/>
            </p:cNvSpPr>
            <p:nvPr/>
          </p:nvSpPr>
          <p:spPr bwMode="auto">
            <a:xfrm>
              <a:off x="3731" y="3642"/>
              <a:ext cx="767" cy="333"/>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17961" dir="2700000" algn="ctr" rotWithShape="0">
                      <a:srgbClr val="000000"/>
                    </a:outerShdw>
                  </a:effectLst>
                </a14:hiddenEffects>
              </a:ext>
            </a:extLst>
          </p:spPr>
          <p:txBody>
            <a:bodyPr wrap="none" anchor="ct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panose="020B0604020202020204" pitchFamily="34" charset="0"/>
                <a:ea typeface="MS PGothic" panose="020B0600070205080204" pitchFamily="34" charset="-128"/>
              </a:endParaRPr>
            </a:p>
          </p:txBody>
        </p:sp>
        <p:sp>
          <p:nvSpPr>
            <p:cNvPr id="50" name="TextBox 106"/>
            <p:cNvSpPr txBox="1">
              <a:spLocks noChangeArrowheads="1"/>
            </p:cNvSpPr>
            <p:nvPr/>
          </p:nvSpPr>
          <p:spPr bwMode="auto">
            <a:xfrm>
              <a:off x="3956" y="3726"/>
              <a:ext cx="527"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a:spcBef>
                  <a:spcPct val="20000"/>
                </a:spcBef>
                <a:buClr>
                  <a:schemeClr val="tx1"/>
                </a:buClr>
                <a:buFont typeface="Wingdings" panose="05000000000000000000" pitchFamily="2" charset="2"/>
                <a:buChar char="§"/>
                <a:defRPr sz="1600">
                  <a:solidFill>
                    <a:srgbClr val="000000"/>
                  </a:solidFill>
                  <a:latin typeface="Arial" panose="020B0604020202020204" pitchFamily="34" charset="0"/>
                  <a:ea typeface="MS PGothic" panose="020B0600070205080204" pitchFamily="34" charset="-128"/>
                </a:defRPr>
              </a:lvl1pPr>
              <a:lvl2pPr marL="742950" indent="-285750">
                <a:spcBef>
                  <a:spcPct val="20000"/>
                </a:spcBef>
                <a:buClr>
                  <a:schemeClr val="tx1"/>
                </a:buClr>
                <a:buFont typeface="Symbol" panose="05050102010706020507" pitchFamily="18" charset="2"/>
                <a:buChar char="-"/>
                <a:defRPr sz="1600">
                  <a:solidFill>
                    <a:schemeClr val="tx1"/>
                  </a:solidFill>
                  <a:latin typeface="Arial" panose="020B0604020202020204" pitchFamily="34" charset="0"/>
                  <a:ea typeface="MS PGothic" panose="020B0600070205080204" pitchFamily="34" charset="-128"/>
                </a:defRPr>
              </a:lvl2pPr>
              <a:lvl3pPr marL="1143000" indent="-228600">
                <a:spcBef>
                  <a:spcPct val="20000"/>
                </a:spcBef>
                <a:buClr>
                  <a:schemeClr val="tx1"/>
                </a:buClr>
                <a:buChar char="•"/>
                <a:defRPr sz="1600">
                  <a:solidFill>
                    <a:schemeClr val="tx1"/>
                  </a:solidFill>
                  <a:latin typeface="Arial" panose="020B0604020202020204" pitchFamily="34" charset="0"/>
                  <a:ea typeface="MS PGothic" panose="020B0600070205080204" pitchFamily="34" charset="-128"/>
                </a:defRPr>
              </a:lvl3pPr>
              <a:lvl4pPr marL="1600200" indent="-228600">
                <a:spcBef>
                  <a:spcPct val="20000"/>
                </a:spcBef>
                <a:buClr>
                  <a:schemeClr val="tx1"/>
                </a:buClr>
                <a:buChar char="•"/>
                <a:defRPr sz="1400">
                  <a:solidFill>
                    <a:schemeClr val="tx1"/>
                  </a:solidFill>
                  <a:latin typeface="Arial" panose="020B0604020202020204" pitchFamily="34" charset="0"/>
                  <a:ea typeface="MS PGothic" panose="020B0600070205080204" pitchFamily="34" charset="-128"/>
                </a:defRPr>
              </a:lvl4pPr>
              <a:lvl5pPr marL="2057400" indent="-228600">
                <a:spcBef>
                  <a:spcPct val="20000"/>
                </a:spcBef>
                <a:buClr>
                  <a:schemeClr val="tx1"/>
                </a:buClr>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lr>
                  <a:schemeClr val="tx1"/>
                </a:buClr>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lr>
                  <a:schemeClr val="tx1"/>
                </a:buClr>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lr>
                  <a:schemeClr val="tx1"/>
                </a:buClr>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lr>
                  <a:schemeClr val="tx1"/>
                </a:buClr>
                <a:defRPr sz="1200">
                  <a:solidFill>
                    <a:schemeClr val="tx1"/>
                  </a:solidFill>
                  <a:latin typeface="Arial" panose="020B0604020202020204" pitchFamily="34" charset="0"/>
                  <a:ea typeface="MS PGothic" panose="020B0600070205080204" pitchFamily="34" charset="-128"/>
                </a:defRPr>
              </a:lvl9pPr>
            </a:lstStyle>
            <a:p>
              <a:pPr marL="0" marR="0" lvl="0" indent="0" defTabSz="914400" eaLnBrk="1" fontAlgn="auto" latinLnBrk="0" hangingPunct="1">
                <a:lnSpc>
                  <a:spcPct val="90000"/>
                </a:lnSpc>
                <a:spcBef>
                  <a:spcPct val="0"/>
                </a:spcBef>
                <a:spcAft>
                  <a:spcPts val="0"/>
                </a:spcAft>
                <a:buClrTx/>
                <a:buSzTx/>
                <a:buFontTx/>
                <a:buNone/>
                <a:tabLst/>
                <a:defRPr/>
              </a:pPr>
              <a:r>
                <a:rPr kumimoji="0" lang="en-US" altLang="en-US" sz="901" b="1" i="0" u="none" strike="noStrike" kern="0" cap="none" spc="0" normalizeH="0" baseline="0" noProof="0">
                  <a:ln>
                    <a:noFill/>
                  </a:ln>
                  <a:solidFill>
                    <a:srgbClr val="0070C0"/>
                  </a:solidFill>
                  <a:effectLst/>
                  <a:uLnTx/>
                  <a:uFillTx/>
                  <a:latin typeface="Arial" panose="020B0604020202020204" pitchFamily="34" charset="0"/>
                  <a:ea typeface="MS PGothic" panose="020B0600070205080204" pitchFamily="34" charset="-128"/>
                </a:rPr>
                <a:t>IBM RACF</a:t>
              </a:r>
              <a:r>
                <a:rPr kumimoji="0" lang="en-US" altLang="en-US" sz="751" b="1" i="0" u="none" strike="noStrike" kern="0" cap="none" spc="0" normalizeH="0" baseline="0" noProof="0">
                  <a:ln>
                    <a:noFill/>
                  </a:ln>
                  <a:solidFill>
                    <a:srgbClr val="0070C0"/>
                  </a:solidFill>
                  <a:effectLst/>
                  <a:uLnTx/>
                  <a:uFillTx/>
                  <a:latin typeface="Arial" panose="020B0604020202020204" pitchFamily="34" charset="0"/>
                  <a:ea typeface="MS PGothic" panose="020B0600070205080204" pitchFamily="34" charset="-128"/>
                </a:rPr>
                <a:t> </a:t>
              </a:r>
            </a:p>
          </p:txBody>
        </p:sp>
        <p:pic>
          <p:nvPicPr>
            <p:cNvPr id="51" name="Picture 18"/>
            <p:cNvPicPr>
              <a:picLocks noChangeAspect="1" noChangeArrowheads="1"/>
            </p:cNvPicPr>
            <p:nvPr/>
          </p:nvPicPr>
          <p:blipFill>
            <a:blip r:embed="rId12">
              <a:duotone>
                <a:srgbClr val="808080">
                  <a:shade val="45000"/>
                  <a:satMod val="135000"/>
                </a:srgbClr>
                <a:prstClr val="white"/>
              </a:duotone>
              <a:extLst/>
            </a:blip>
            <a:srcRect/>
            <a:stretch>
              <a:fillRect/>
            </a:stretch>
          </p:blipFill>
          <p:spPr bwMode="auto">
            <a:xfrm>
              <a:off x="3762" y="3683"/>
              <a:ext cx="149" cy="254"/>
            </a:xfrm>
            <a:prstGeom prst="rect">
              <a:avLst/>
            </a:prstGeom>
            <a:noFill/>
            <a:ln>
              <a:noFill/>
            </a:ln>
            <a:effectLst/>
            <a:extLst/>
          </p:spPr>
        </p:pic>
      </p:grpSp>
      <p:sp>
        <p:nvSpPr>
          <p:cNvPr id="52" name="Text Box 69"/>
          <p:cNvSpPr txBox="1">
            <a:spLocks noChangeArrowheads="1"/>
          </p:cNvSpPr>
          <p:nvPr/>
        </p:nvSpPr>
        <p:spPr bwMode="auto">
          <a:xfrm>
            <a:off x="7044954" y="3467666"/>
            <a:ext cx="1258464" cy="415755"/>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17961" dir="2700000" algn="ctr" rotWithShape="0">
                    <a:srgbClr val="000000"/>
                  </a:outerShdw>
                </a:effectLst>
              </a14:hiddenEffects>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en-US" sz="1051" b="1" i="0" u="none" strike="noStrike" kern="0" cap="none" spc="0" normalizeH="0" baseline="0" noProof="0">
                <a:ln>
                  <a:noFill/>
                </a:ln>
                <a:solidFill>
                  <a:srgbClr val="00649D"/>
                </a:solidFill>
                <a:effectLst/>
                <a:uLnTx/>
                <a:uFillTx/>
                <a:latin typeface="Arial" panose="020B0604020202020204" pitchFamily="34" charset="0"/>
                <a:ea typeface="MS PGothic" panose="020B0600070205080204" pitchFamily="34" charset="-128"/>
              </a:rPr>
              <a:t>Hardware Crypto, PKI</a:t>
            </a:r>
          </a:p>
        </p:txBody>
      </p:sp>
      <p:sp>
        <p:nvSpPr>
          <p:cNvPr id="53" name="Text Box 69"/>
          <p:cNvSpPr txBox="1">
            <a:spLocks noChangeArrowheads="1"/>
          </p:cNvSpPr>
          <p:nvPr/>
        </p:nvSpPr>
        <p:spPr bwMode="auto">
          <a:xfrm>
            <a:off x="7046296" y="3993933"/>
            <a:ext cx="1258464" cy="254044"/>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17961" dir="2700000" algn="ctr" rotWithShape="0">
                    <a:srgbClr val="000000"/>
                  </a:outerShdw>
                </a:effectLst>
              </a14:hiddenEffects>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en-US" sz="1051" b="1" i="0" u="none" strike="noStrike" kern="0" cap="none" spc="0" normalizeH="0" baseline="0" noProof="0" dirty="0">
                <a:ln>
                  <a:noFill/>
                </a:ln>
                <a:solidFill>
                  <a:srgbClr val="00649D"/>
                </a:solidFill>
                <a:effectLst/>
                <a:uLnTx/>
                <a:uFillTx/>
                <a:latin typeface="Arial" panose="020B0604020202020204" pitchFamily="34" charset="0"/>
                <a:ea typeface="MS PGothic" panose="020B0600070205080204" pitchFamily="34" charset="-128"/>
              </a:rPr>
              <a:t>z/OS Connect</a:t>
            </a:r>
          </a:p>
        </p:txBody>
      </p:sp>
      <p:pic>
        <p:nvPicPr>
          <p:cNvPr id="54" name="Picture 53"/>
          <p:cNvPicPr>
            <a:picLocks noChangeAspect="1"/>
          </p:cNvPicPr>
          <p:nvPr/>
        </p:nvPicPr>
        <p:blipFill rotWithShape="1">
          <a:blip r:embed="rId13" cstate="print">
            <a:extLst>
              <a:ext uri="{28A0092B-C50C-407E-A947-70E740481C1C}">
                <a14:useLocalDpi xmlns:a14="http://schemas.microsoft.com/office/drawing/2010/main" val="0"/>
              </a:ext>
            </a:extLst>
          </a:blip>
          <a:srcRect t="7500" b="4750"/>
          <a:stretch/>
        </p:blipFill>
        <p:spPr>
          <a:xfrm>
            <a:off x="7185016" y="3016858"/>
            <a:ext cx="289800" cy="289126"/>
          </a:xfrm>
          <a:prstGeom prst="rect">
            <a:avLst/>
          </a:prstGeom>
        </p:spPr>
      </p:pic>
    </p:spTree>
    <p:extLst>
      <p:ext uri="{BB962C8B-B14F-4D97-AF65-F5344CB8AC3E}">
        <p14:creationId xmlns:p14="http://schemas.microsoft.com/office/powerpoint/2010/main" val="74197861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Mobile App development Imperatives</a:t>
            </a:r>
          </a:p>
        </p:txBody>
      </p:sp>
      <p:sp>
        <p:nvSpPr>
          <p:cNvPr id="3" name="Slide Number Placeholder 2"/>
          <p:cNvSpPr>
            <a:spLocks noGrp="1"/>
          </p:cNvSpPr>
          <p:nvPr>
            <p:ph type="sldNum" sz="quarter" idx="10"/>
          </p:nvPr>
        </p:nvSpPr>
        <p:spPr>
          <a:xfrm>
            <a:off x="182563" y="6647495"/>
            <a:ext cx="366712" cy="184150"/>
          </a:xfrm>
        </p:spPr>
        <p:txBody>
          <a:bodyPr/>
          <a:lstStyle/>
          <a:p>
            <a:pPr>
              <a:defRPr/>
            </a:pPr>
            <a:fld id="{F2453344-A235-4243-8819-4F32E8C93D74}" type="slidenum">
              <a:rPr lang="en-US" altLang="en-US" smtClean="0"/>
              <a:pPr>
                <a:defRPr/>
              </a:pPr>
              <a:t>35</a:t>
            </a:fld>
            <a:endParaRPr lang="en-US" altLang="en-US"/>
          </a:p>
        </p:txBody>
      </p:sp>
      <p:sp>
        <p:nvSpPr>
          <p:cNvPr id="4" name="Rounded Rectangle 32"/>
          <p:cNvSpPr>
            <a:spLocks noChangeArrowheads="1"/>
          </p:cNvSpPr>
          <p:nvPr/>
        </p:nvSpPr>
        <p:spPr bwMode="auto">
          <a:xfrm>
            <a:off x="2197100" y="1723070"/>
            <a:ext cx="4740275" cy="3540125"/>
          </a:xfrm>
          <a:prstGeom prst="roundRect">
            <a:avLst>
              <a:gd name="adj" fmla="val 2528"/>
            </a:avLst>
          </a:prstGeom>
          <a:gradFill rotWithShape="1">
            <a:gsLst>
              <a:gs pos="0">
                <a:srgbClr val="00587C"/>
              </a:gs>
              <a:gs pos="50000">
                <a:srgbClr val="0081B4"/>
              </a:gs>
              <a:gs pos="100000">
                <a:srgbClr val="009BD7"/>
              </a:gs>
            </a:gsLst>
            <a:lin ang="2700000" scaled="1"/>
          </a:gradFill>
          <a:ln w="9525" algn="ctr">
            <a:solidFill>
              <a:srgbClr val="004376"/>
            </a:solidFill>
            <a:round/>
            <a:headEnd/>
            <a:tailEnd/>
          </a:ln>
        </p:spPr>
        <p:txBody>
          <a:bodyPr/>
          <a:lstStyle>
            <a:lvl1pPr eaLnBrk="0" hangingPunct="0">
              <a:defRPr sz="2200">
                <a:solidFill>
                  <a:schemeClr val="hlink"/>
                </a:solidFill>
                <a:latin typeface="Arial" panose="020B0604020202020204" pitchFamily="34" charset="0"/>
                <a:ea typeface="ＭＳ Ｐゴシック" panose="020B0600070205080204" pitchFamily="34" charset="-128"/>
              </a:defRPr>
            </a:lvl1pPr>
            <a:lvl2pPr marL="742950" indent="-285750" eaLnBrk="0" hangingPunct="0">
              <a:defRPr sz="2200">
                <a:solidFill>
                  <a:schemeClr val="hlink"/>
                </a:solidFill>
                <a:latin typeface="Arial" panose="020B0604020202020204" pitchFamily="34" charset="0"/>
                <a:ea typeface="ＭＳ Ｐゴシック" panose="020B0600070205080204" pitchFamily="34" charset="-128"/>
              </a:defRPr>
            </a:lvl2pPr>
            <a:lvl3pPr marL="1143000" indent="-228600" eaLnBrk="0" hangingPunct="0">
              <a:defRPr sz="2200">
                <a:solidFill>
                  <a:schemeClr val="hlink"/>
                </a:solidFill>
                <a:latin typeface="Arial" panose="020B0604020202020204" pitchFamily="34" charset="0"/>
                <a:ea typeface="ＭＳ Ｐゴシック" panose="020B0600070205080204" pitchFamily="34" charset="-128"/>
              </a:defRPr>
            </a:lvl3pPr>
            <a:lvl4pPr marL="1600200" indent="-228600" eaLnBrk="0" hangingPunct="0">
              <a:defRPr sz="2200">
                <a:solidFill>
                  <a:schemeClr val="hlink"/>
                </a:solidFill>
                <a:latin typeface="Arial" panose="020B0604020202020204" pitchFamily="34" charset="0"/>
                <a:ea typeface="ＭＳ Ｐゴシック" panose="020B0600070205080204" pitchFamily="34" charset="-128"/>
              </a:defRPr>
            </a:lvl4pPr>
            <a:lvl5pPr marL="2057400" indent="-228600" eaLnBrk="0" hangingPunct="0">
              <a:defRPr sz="2200">
                <a:solidFill>
                  <a:schemeClr val="hlink"/>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9pPr>
          </a:lstStyle>
          <a:p>
            <a:pPr algn="ctr" eaLnBrk="1" hangingPunct="1">
              <a:lnSpc>
                <a:spcPct val="100000"/>
              </a:lnSpc>
              <a:buFont typeface="Wingdings" panose="05000000000000000000" pitchFamily="2" charset="2"/>
              <a:buNone/>
            </a:pPr>
            <a:endParaRPr lang="en-US" altLang="en-US" sz="1200">
              <a:solidFill>
                <a:srgbClr val="FFFFFF"/>
              </a:solidFill>
              <a:cs typeface="Arial" panose="020B0604020202020204" pitchFamily="34" charset="0"/>
            </a:endParaRPr>
          </a:p>
        </p:txBody>
      </p:sp>
      <p:pic>
        <p:nvPicPr>
          <p:cNvPr id="5" name="Picture 4" descr="C:\Mike\Impact 2013\images\Cloud_Outline_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2988" y="2786695"/>
            <a:ext cx="1968500" cy="145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4"/>
          <p:cNvSpPr>
            <a:spLocks noChangeArrowheads="1"/>
          </p:cNvSpPr>
          <p:nvPr/>
        </p:nvSpPr>
        <p:spPr bwMode="auto">
          <a:xfrm>
            <a:off x="2293938" y="3520120"/>
            <a:ext cx="1216025"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eaLnBrk="0" hangingPunct="0">
              <a:defRPr sz="2200">
                <a:solidFill>
                  <a:schemeClr val="hlink"/>
                </a:solidFill>
                <a:latin typeface="Arial" panose="020B0604020202020204" pitchFamily="34" charset="0"/>
                <a:ea typeface="ＭＳ Ｐゴシック" panose="020B0600070205080204" pitchFamily="34" charset="-128"/>
              </a:defRPr>
            </a:lvl1pPr>
            <a:lvl2pPr marL="742950" indent="-285750" eaLnBrk="0" hangingPunct="0">
              <a:defRPr sz="2200">
                <a:solidFill>
                  <a:schemeClr val="hlink"/>
                </a:solidFill>
                <a:latin typeface="Arial" panose="020B0604020202020204" pitchFamily="34" charset="0"/>
                <a:ea typeface="ＭＳ Ｐゴシック" panose="020B0600070205080204" pitchFamily="34" charset="-128"/>
              </a:defRPr>
            </a:lvl2pPr>
            <a:lvl3pPr marL="1143000" indent="-228600" eaLnBrk="0" hangingPunct="0">
              <a:defRPr sz="2200">
                <a:solidFill>
                  <a:schemeClr val="hlink"/>
                </a:solidFill>
                <a:latin typeface="Arial" panose="020B0604020202020204" pitchFamily="34" charset="0"/>
                <a:ea typeface="ＭＳ Ｐゴシック" panose="020B0600070205080204" pitchFamily="34" charset="-128"/>
              </a:defRPr>
            </a:lvl3pPr>
            <a:lvl4pPr marL="1600200" indent="-228600" eaLnBrk="0" hangingPunct="0">
              <a:defRPr sz="2200">
                <a:solidFill>
                  <a:schemeClr val="hlink"/>
                </a:solidFill>
                <a:latin typeface="Arial" panose="020B0604020202020204" pitchFamily="34" charset="0"/>
                <a:ea typeface="ＭＳ Ｐゴシック" panose="020B0600070205080204" pitchFamily="34" charset="-128"/>
              </a:defRPr>
            </a:lvl4pPr>
            <a:lvl5pPr marL="2057400" indent="-228600" eaLnBrk="0" hangingPunct="0">
              <a:defRPr sz="2200">
                <a:solidFill>
                  <a:schemeClr val="hlink"/>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9pPr>
          </a:lstStyle>
          <a:p>
            <a:pPr algn="ctr" eaLnBrk="1" hangingPunct="1">
              <a:lnSpc>
                <a:spcPct val="95000"/>
              </a:lnSpc>
              <a:buFont typeface="Wingdings" panose="05000000000000000000" pitchFamily="2" charset="2"/>
              <a:buNone/>
            </a:pPr>
            <a:r>
              <a:rPr lang="en-US" altLang="ja-JP" sz="1200">
                <a:solidFill>
                  <a:srgbClr val="FFFFFF"/>
                </a:solidFill>
                <a:cs typeface="Arial" panose="020B0604020202020204" pitchFamily="34" charset="0"/>
              </a:rPr>
              <a:t>Continuous</a:t>
            </a:r>
            <a:br>
              <a:rPr lang="en-US" altLang="ja-JP" sz="1200">
                <a:solidFill>
                  <a:srgbClr val="FFFFFF"/>
                </a:solidFill>
                <a:cs typeface="Arial" panose="020B0604020202020204" pitchFamily="34" charset="0"/>
              </a:rPr>
            </a:br>
            <a:r>
              <a:rPr lang="en-US" altLang="ja-JP" sz="1200">
                <a:solidFill>
                  <a:srgbClr val="FFFFFF"/>
                </a:solidFill>
                <a:cs typeface="Arial" panose="020B0604020202020204" pitchFamily="34" charset="0"/>
              </a:rPr>
              <a:t>client experience</a:t>
            </a:r>
            <a:endParaRPr lang="en-US" altLang="en-US" sz="1200">
              <a:solidFill>
                <a:srgbClr val="FFFFFF"/>
              </a:solidFill>
              <a:cs typeface="Arial" panose="020B0604020202020204" pitchFamily="34" charset="0"/>
            </a:endParaRPr>
          </a:p>
        </p:txBody>
      </p:sp>
      <p:sp>
        <p:nvSpPr>
          <p:cNvPr id="7" name="Rectangle 15"/>
          <p:cNvSpPr>
            <a:spLocks noChangeArrowheads="1"/>
          </p:cNvSpPr>
          <p:nvPr/>
        </p:nvSpPr>
        <p:spPr bwMode="auto">
          <a:xfrm>
            <a:off x="5654675" y="3520120"/>
            <a:ext cx="1133475"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eaLnBrk="0" hangingPunct="0">
              <a:defRPr sz="2200">
                <a:solidFill>
                  <a:schemeClr val="hlink"/>
                </a:solidFill>
                <a:latin typeface="Arial" panose="020B0604020202020204" pitchFamily="34" charset="0"/>
                <a:ea typeface="ＭＳ Ｐゴシック" panose="020B0600070205080204" pitchFamily="34" charset="-128"/>
              </a:defRPr>
            </a:lvl1pPr>
            <a:lvl2pPr marL="742950" indent="-285750" eaLnBrk="0" hangingPunct="0">
              <a:defRPr sz="2200">
                <a:solidFill>
                  <a:schemeClr val="hlink"/>
                </a:solidFill>
                <a:latin typeface="Arial" panose="020B0604020202020204" pitchFamily="34" charset="0"/>
                <a:ea typeface="ＭＳ Ｐゴシック" panose="020B0600070205080204" pitchFamily="34" charset="-128"/>
              </a:defRPr>
            </a:lvl2pPr>
            <a:lvl3pPr marL="1143000" indent="-228600" eaLnBrk="0" hangingPunct="0">
              <a:defRPr sz="2200">
                <a:solidFill>
                  <a:schemeClr val="hlink"/>
                </a:solidFill>
                <a:latin typeface="Arial" panose="020B0604020202020204" pitchFamily="34" charset="0"/>
                <a:ea typeface="ＭＳ Ｐゴシック" panose="020B0600070205080204" pitchFamily="34" charset="-128"/>
              </a:defRPr>
            </a:lvl3pPr>
            <a:lvl4pPr marL="1600200" indent="-228600" eaLnBrk="0" hangingPunct="0">
              <a:defRPr sz="2200">
                <a:solidFill>
                  <a:schemeClr val="hlink"/>
                </a:solidFill>
                <a:latin typeface="Arial" panose="020B0604020202020204" pitchFamily="34" charset="0"/>
                <a:ea typeface="ＭＳ Ｐゴシック" panose="020B0600070205080204" pitchFamily="34" charset="-128"/>
              </a:defRPr>
            </a:lvl4pPr>
            <a:lvl5pPr marL="2057400" indent="-228600" eaLnBrk="0" hangingPunct="0">
              <a:defRPr sz="2200">
                <a:solidFill>
                  <a:schemeClr val="hlink"/>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9pPr>
          </a:lstStyle>
          <a:p>
            <a:pPr algn="ctr" eaLnBrk="1" hangingPunct="1">
              <a:lnSpc>
                <a:spcPct val="95000"/>
              </a:lnSpc>
              <a:buFont typeface="Wingdings" panose="05000000000000000000" pitchFamily="2" charset="2"/>
              <a:buNone/>
            </a:pPr>
            <a:r>
              <a:rPr lang="en-US" altLang="ja-JP" sz="1200">
                <a:solidFill>
                  <a:srgbClr val="FFFFFF"/>
                </a:solidFill>
                <a:cs typeface="Arial" panose="020B0604020202020204" pitchFamily="34" charset="0"/>
              </a:rPr>
              <a:t>Partner value</a:t>
            </a:r>
            <a:br>
              <a:rPr lang="en-US" altLang="ja-JP" sz="1200">
                <a:solidFill>
                  <a:srgbClr val="FFFFFF"/>
                </a:solidFill>
                <a:cs typeface="Arial" panose="020B0604020202020204" pitchFamily="34" charset="0"/>
              </a:rPr>
            </a:br>
            <a:r>
              <a:rPr lang="en-US" altLang="ja-JP" sz="1200">
                <a:solidFill>
                  <a:srgbClr val="FFFFFF"/>
                </a:solidFill>
                <a:cs typeface="Arial" panose="020B0604020202020204" pitchFamily="34" charset="0"/>
              </a:rPr>
              <a:t>chain</a:t>
            </a:r>
            <a:endParaRPr lang="en-US" altLang="en-US" sz="1200">
              <a:solidFill>
                <a:srgbClr val="FFFFFF"/>
              </a:solidFill>
              <a:cs typeface="Arial" panose="020B0604020202020204" pitchFamily="34" charset="0"/>
            </a:endParaRPr>
          </a:p>
        </p:txBody>
      </p:sp>
      <p:sp>
        <p:nvSpPr>
          <p:cNvPr id="8" name="Rectangle 16"/>
          <p:cNvSpPr>
            <a:spLocks noChangeArrowheads="1"/>
          </p:cNvSpPr>
          <p:nvPr/>
        </p:nvSpPr>
        <p:spPr bwMode="auto">
          <a:xfrm>
            <a:off x="3894138" y="3386770"/>
            <a:ext cx="1381125"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eaLnBrk="0" hangingPunct="0">
              <a:defRPr sz="2200">
                <a:solidFill>
                  <a:schemeClr val="hlink"/>
                </a:solidFill>
                <a:latin typeface="Arial" panose="020B0604020202020204" pitchFamily="34" charset="0"/>
                <a:ea typeface="ＭＳ Ｐゴシック" panose="020B0600070205080204" pitchFamily="34" charset="-128"/>
              </a:defRPr>
            </a:lvl1pPr>
            <a:lvl2pPr marL="742950" indent="-285750" eaLnBrk="0" hangingPunct="0">
              <a:defRPr sz="2200">
                <a:solidFill>
                  <a:schemeClr val="hlink"/>
                </a:solidFill>
                <a:latin typeface="Arial" panose="020B0604020202020204" pitchFamily="34" charset="0"/>
                <a:ea typeface="ＭＳ Ｐゴシック" panose="020B0600070205080204" pitchFamily="34" charset="-128"/>
              </a:defRPr>
            </a:lvl2pPr>
            <a:lvl3pPr marL="1143000" indent="-228600" eaLnBrk="0" hangingPunct="0">
              <a:defRPr sz="2200">
                <a:solidFill>
                  <a:schemeClr val="hlink"/>
                </a:solidFill>
                <a:latin typeface="Arial" panose="020B0604020202020204" pitchFamily="34" charset="0"/>
                <a:ea typeface="ＭＳ Ｐゴシック" panose="020B0600070205080204" pitchFamily="34" charset="-128"/>
              </a:defRPr>
            </a:lvl3pPr>
            <a:lvl4pPr marL="1600200" indent="-228600" eaLnBrk="0" hangingPunct="0">
              <a:defRPr sz="2200">
                <a:solidFill>
                  <a:schemeClr val="hlink"/>
                </a:solidFill>
                <a:latin typeface="Arial" panose="020B0604020202020204" pitchFamily="34" charset="0"/>
                <a:ea typeface="ＭＳ Ｐゴシック" panose="020B0600070205080204" pitchFamily="34" charset="-128"/>
              </a:defRPr>
            </a:lvl4pPr>
            <a:lvl5pPr marL="2057400" indent="-228600" eaLnBrk="0" hangingPunct="0">
              <a:defRPr sz="2200">
                <a:solidFill>
                  <a:schemeClr val="hlink"/>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9pPr>
          </a:lstStyle>
          <a:p>
            <a:pPr algn="ctr" eaLnBrk="1" hangingPunct="1">
              <a:lnSpc>
                <a:spcPct val="95000"/>
              </a:lnSpc>
              <a:buFont typeface="Wingdings" panose="05000000000000000000" pitchFamily="2" charset="2"/>
              <a:buNone/>
            </a:pPr>
            <a:r>
              <a:rPr lang="en-US" altLang="ja-JP" sz="1400">
                <a:solidFill>
                  <a:srgbClr val="FFFFFF"/>
                </a:solidFill>
                <a:cs typeface="Arial" panose="020B0604020202020204" pitchFamily="34" charset="0"/>
              </a:rPr>
              <a:t>Cloud-based</a:t>
            </a:r>
            <a:br>
              <a:rPr lang="en-US" altLang="ja-JP" sz="1400">
                <a:solidFill>
                  <a:srgbClr val="FFFFFF"/>
                </a:solidFill>
                <a:cs typeface="Arial" panose="020B0604020202020204" pitchFamily="34" charset="0"/>
              </a:rPr>
            </a:br>
            <a:r>
              <a:rPr lang="en-US" altLang="ja-JP" sz="1400">
                <a:solidFill>
                  <a:srgbClr val="FFFFFF"/>
                </a:solidFill>
                <a:cs typeface="Arial" panose="020B0604020202020204" pitchFamily="34" charset="0"/>
              </a:rPr>
              <a:t>Services</a:t>
            </a:r>
            <a:endParaRPr lang="en-US" altLang="en-US" sz="1400">
              <a:solidFill>
                <a:srgbClr val="FFFFFF"/>
              </a:solidFill>
              <a:cs typeface="Arial" panose="020B0604020202020204" pitchFamily="34" charset="0"/>
            </a:endParaRPr>
          </a:p>
        </p:txBody>
      </p:sp>
      <p:sp>
        <p:nvSpPr>
          <p:cNvPr id="9" name="Rounded Rectangle 8"/>
          <p:cNvSpPr/>
          <p:nvPr/>
        </p:nvSpPr>
        <p:spPr bwMode="auto">
          <a:xfrm>
            <a:off x="2325040" y="2147353"/>
            <a:ext cx="2100138" cy="1408797"/>
          </a:xfrm>
          <a:prstGeom prst="roundRect">
            <a:avLst>
              <a:gd name="adj" fmla="val 2529"/>
            </a:avLst>
          </a:prstGeom>
          <a:gradFill flip="none" rotWithShape="1">
            <a:gsLst>
              <a:gs pos="0">
                <a:schemeClr val="bg1">
                  <a:lumMod val="75000"/>
                  <a:alpha val="87000"/>
                </a:schemeClr>
              </a:gs>
              <a:gs pos="50000">
                <a:schemeClr val="bg1">
                  <a:lumMod val="95000"/>
                  <a:alpha val="54000"/>
                </a:schemeClr>
              </a:gs>
              <a:gs pos="100000">
                <a:schemeClr val="bg1">
                  <a:shade val="100000"/>
                  <a:satMod val="115000"/>
                  <a:alpha val="0"/>
                </a:schemeClr>
              </a:gs>
            </a:gsLst>
            <a:lin ang="5400000" scaled="1"/>
            <a:tileRect/>
          </a:gradFill>
          <a:ln w="9525" cap="flat" cmpd="sng" algn="ctr">
            <a:gradFill>
              <a:gsLst>
                <a:gs pos="0">
                  <a:schemeClr val="bg1"/>
                </a:gs>
                <a:gs pos="50000">
                  <a:schemeClr val="accent1">
                    <a:shade val="67500"/>
                    <a:satMod val="115000"/>
                    <a:alpha val="55000"/>
                  </a:schemeClr>
                </a:gs>
                <a:gs pos="100000">
                  <a:schemeClr val="accent1">
                    <a:shade val="100000"/>
                    <a:satMod val="115000"/>
                    <a:alpha val="0"/>
                  </a:schemeClr>
                </a:gs>
              </a:gsLst>
              <a:lin ang="5400000" scaled="0"/>
            </a:gradFill>
            <a:prstDash val="solid"/>
            <a:round/>
            <a:headEnd type="none" w="med" len="med"/>
            <a:tailEnd type="none" w="med" len="med"/>
          </a:ln>
          <a:effectLst/>
        </p:spPr>
        <p:txBody>
          <a:bodyPr/>
          <a:lstStyle/>
          <a:p>
            <a:pPr fontAlgn="auto">
              <a:lnSpc>
                <a:spcPct val="100000"/>
              </a:lnSpc>
              <a:spcBef>
                <a:spcPts val="0"/>
              </a:spcBef>
              <a:spcAft>
                <a:spcPts val="0"/>
              </a:spcAft>
              <a:buFont typeface="Wingdings" pitchFamily="2" charset="2"/>
              <a:buNone/>
              <a:defRPr/>
            </a:pPr>
            <a:endParaRPr lang="en-US" sz="1200">
              <a:solidFill>
                <a:srgbClr val="FFFFFF"/>
              </a:solidFill>
              <a:latin typeface="+mn-lt"/>
              <a:ea typeface="+mn-ea"/>
              <a:cs typeface="Arial" charset="0"/>
            </a:endParaRPr>
          </a:p>
        </p:txBody>
      </p:sp>
      <p:sp>
        <p:nvSpPr>
          <p:cNvPr id="10" name="Rectangle 12"/>
          <p:cNvSpPr>
            <a:spLocks noChangeArrowheads="1"/>
          </p:cNvSpPr>
          <p:nvPr/>
        </p:nvSpPr>
        <p:spPr bwMode="auto">
          <a:xfrm>
            <a:off x="2463800" y="2221545"/>
            <a:ext cx="1825625" cy="17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eaLnBrk="0" hangingPunct="0">
              <a:defRPr sz="2200">
                <a:solidFill>
                  <a:schemeClr val="hlink"/>
                </a:solidFill>
                <a:latin typeface="Arial" panose="020B0604020202020204" pitchFamily="34" charset="0"/>
                <a:ea typeface="ＭＳ Ｐゴシック" panose="020B0600070205080204" pitchFamily="34" charset="-128"/>
              </a:defRPr>
            </a:lvl1pPr>
            <a:lvl2pPr marL="742950" indent="-285750" eaLnBrk="0" hangingPunct="0">
              <a:defRPr sz="2200">
                <a:solidFill>
                  <a:schemeClr val="hlink"/>
                </a:solidFill>
                <a:latin typeface="Arial" panose="020B0604020202020204" pitchFamily="34" charset="0"/>
                <a:ea typeface="ＭＳ Ｐゴシック" panose="020B0600070205080204" pitchFamily="34" charset="-128"/>
              </a:defRPr>
            </a:lvl2pPr>
            <a:lvl3pPr marL="1143000" indent="-228600" eaLnBrk="0" hangingPunct="0">
              <a:defRPr sz="2200">
                <a:solidFill>
                  <a:schemeClr val="hlink"/>
                </a:solidFill>
                <a:latin typeface="Arial" panose="020B0604020202020204" pitchFamily="34" charset="0"/>
                <a:ea typeface="ＭＳ Ｐゴシック" panose="020B0600070205080204" pitchFamily="34" charset="-128"/>
              </a:defRPr>
            </a:lvl3pPr>
            <a:lvl4pPr marL="1600200" indent="-228600" eaLnBrk="0" hangingPunct="0">
              <a:defRPr sz="2200">
                <a:solidFill>
                  <a:schemeClr val="hlink"/>
                </a:solidFill>
                <a:latin typeface="Arial" panose="020B0604020202020204" pitchFamily="34" charset="0"/>
                <a:ea typeface="ＭＳ Ｐゴシック" panose="020B0600070205080204" pitchFamily="34" charset="-128"/>
              </a:defRPr>
            </a:lvl4pPr>
            <a:lvl5pPr marL="2057400" indent="-228600" eaLnBrk="0" hangingPunct="0">
              <a:defRPr sz="2200">
                <a:solidFill>
                  <a:schemeClr val="hlink"/>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9pPr>
          </a:lstStyle>
          <a:p>
            <a:pPr algn="ctr" eaLnBrk="1" hangingPunct="1">
              <a:lnSpc>
                <a:spcPct val="95000"/>
              </a:lnSpc>
              <a:buFont typeface="Wingdings" panose="05000000000000000000" pitchFamily="2" charset="2"/>
              <a:buNone/>
            </a:pPr>
            <a:r>
              <a:rPr lang="en-US" altLang="en-US" sz="1200">
                <a:solidFill>
                  <a:schemeClr val="tx1"/>
                </a:solidFill>
                <a:cs typeface="Arial" panose="020B0604020202020204" pitchFamily="34" charset="0"/>
              </a:rPr>
              <a:t>Systems of Engagement</a:t>
            </a:r>
          </a:p>
        </p:txBody>
      </p:sp>
      <p:sp>
        <p:nvSpPr>
          <p:cNvPr id="11" name="Rounded Rectangle 10"/>
          <p:cNvSpPr/>
          <p:nvPr/>
        </p:nvSpPr>
        <p:spPr bwMode="auto">
          <a:xfrm>
            <a:off x="4724841" y="2147352"/>
            <a:ext cx="2100138" cy="1408797"/>
          </a:xfrm>
          <a:prstGeom prst="roundRect">
            <a:avLst>
              <a:gd name="adj" fmla="val 2529"/>
            </a:avLst>
          </a:prstGeom>
          <a:gradFill flip="none" rotWithShape="1">
            <a:gsLst>
              <a:gs pos="0">
                <a:schemeClr val="bg1">
                  <a:lumMod val="75000"/>
                  <a:alpha val="87000"/>
                </a:schemeClr>
              </a:gs>
              <a:gs pos="50000">
                <a:schemeClr val="bg1">
                  <a:lumMod val="95000"/>
                  <a:alpha val="54000"/>
                </a:schemeClr>
              </a:gs>
              <a:gs pos="100000">
                <a:schemeClr val="bg1">
                  <a:shade val="100000"/>
                  <a:satMod val="115000"/>
                  <a:alpha val="0"/>
                </a:schemeClr>
              </a:gs>
            </a:gsLst>
            <a:lin ang="5400000" scaled="1"/>
            <a:tileRect/>
          </a:gradFill>
          <a:ln w="9525" cap="flat" cmpd="sng" algn="ctr">
            <a:gradFill>
              <a:gsLst>
                <a:gs pos="0">
                  <a:schemeClr val="bg1"/>
                </a:gs>
                <a:gs pos="50000">
                  <a:schemeClr val="accent1">
                    <a:shade val="67500"/>
                    <a:satMod val="115000"/>
                    <a:alpha val="55000"/>
                  </a:schemeClr>
                </a:gs>
                <a:gs pos="100000">
                  <a:schemeClr val="accent1">
                    <a:shade val="100000"/>
                    <a:satMod val="115000"/>
                    <a:alpha val="0"/>
                  </a:schemeClr>
                </a:gs>
              </a:gsLst>
              <a:lin ang="5400000" scaled="0"/>
            </a:gradFill>
            <a:prstDash val="solid"/>
            <a:round/>
            <a:headEnd type="none" w="med" len="med"/>
            <a:tailEnd type="none" w="med" len="med"/>
          </a:ln>
          <a:effectLst/>
        </p:spPr>
        <p:txBody>
          <a:bodyPr/>
          <a:lstStyle/>
          <a:p>
            <a:pPr fontAlgn="auto">
              <a:lnSpc>
                <a:spcPct val="100000"/>
              </a:lnSpc>
              <a:spcBef>
                <a:spcPts val="0"/>
              </a:spcBef>
              <a:spcAft>
                <a:spcPts val="0"/>
              </a:spcAft>
              <a:buFont typeface="Wingdings" pitchFamily="2" charset="2"/>
              <a:buNone/>
              <a:defRPr/>
            </a:pPr>
            <a:endParaRPr lang="en-US" sz="1200">
              <a:solidFill>
                <a:srgbClr val="FFFFFF"/>
              </a:solidFill>
              <a:latin typeface="+mn-lt"/>
              <a:ea typeface="+mn-ea"/>
              <a:cs typeface="Arial" charset="0"/>
            </a:endParaRPr>
          </a:p>
        </p:txBody>
      </p:sp>
      <p:sp>
        <p:nvSpPr>
          <p:cNvPr id="12" name="Rectangle 12"/>
          <p:cNvSpPr>
            <a:spLocks noChangeArrowheads="1"/>
          </p:cNvSpPr>
          <p:nvPr/>
        </p:nvSpPr>
        <p:spPr bwMode="auto">
          <a:xfrm>
            <a:off x="4891088" y="2221545"/>
            <a:ext cx="1771650" cy="17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eaLnBrk="0" hangingPunct="0">
              <a:defRPr sz="2200">
                <a:solidFill>
                  <a:schemeClr val="hlink"/>
                </a:solidFill>
                <a:latin typeface="Arial" panose="020B0604020202020204" pitchFamily="34" charset="0"/>
                <a:ea typeface="ＭＳ Ｐゴシック" panose="020B0600070205080204" pitchFamily="34" charset="-128"/>
              </a:defRPr>
            </a:lvl1pPr>
            <a:lvl2pPr marL="742950" indent="-285750" eaLnBrk="0" hangingPunct="0">
              <a:defRPr sz="2200">
                <a:solidFill>
                  <a:schemeClr val="hlink"/>
                </a:solidFill>
                <a:latin typeface="Arial" panose="020B0604020202020204" pitchFamily="34" charset="0"/>
                <a:ea typeface="ＭＳ Ｐゴシック" panose="020B0600070205080204" pitchFamily="34" charset="-128"/>
              </a:defRPr>
            </a:lvl2pPr>
            <a:lvl3pPr marL="1143000" indent="-228600" eaLnBrk="0" hangingPunct="0">
              <a:defRPr sz="2200">
                <a:solidFill>
                  <a:schemeClr val="hlink"/>
                </a:solidFill>
                <a:latin typeface="Arial" panose="020B0604020202020204" pitchFamily="34" charset="0"/>
                <a:ea typeface="ＭＳ Ｐゴシック" panose="020B0600070205080204" pitchFamily="34" charset="-128"/>
              </a:defRPr>
            </a:lvl3pPr>
            <a:lvl4pPr marL="1600200" indent="-228600" eaLnBrk="0" hangingPunct="0">
              <a:defRPr sz="2200">
                <a:solidFill>
                  <a:schemeClr val="hlink"/>
                </a:solidFill>
                <a:latin typeface="Arial" panose="020B0604020202020204" pitchFamily="34" charset="0"/>
                <a:ea typeface="ＭＳ Ｐゴシック" panose="020B0600070205080204" pitchFamily="34" charset="-128"/>
              </a:defRPr>
            </a:lvl4pPr>
            <a:lvl5pPr marL="2057400" indent="-228600" eaLnBrk="0" hangingPunct="0">
              <a:defRPr sz="2200">
                <a:solidFill>
                  <a:schemeClr val="hlink"/>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9pPr>
          </a:lstStyle>
          <a:p>
            <a:pPr algn="ctr" eaLnBrk="1" hangingPunct="1">
              <a:lnSpc>
                <a:spcPct val="95000"/>
              </a:lnSpc>
              <a:buFont typeface="Wingdings" panose="05000000000000000000" pitchFamily="2" charset="2"/>
              <a:buNone/>
            </a:pPr>
            <a:r>
              <a:rPr lang="en-US" altLang="en-US" sz="1200">
                <a:solidFill>
                  <a:schemeClr val="tx1"/>
                </a:solidFill>
                <a:cs typeface="Arial" panose="020B0604020202020204" pitchFamily="34" charset="0"/>
              </a:rPr>
              <a:t>Systems of Record</a:t>
            </a:r>
          </a:p>
        </p:txBody>
      </p:sp>
      <p:sp>
        <p:nvSpPr>
          <p:cNvPr id="13" name="Rounded Rectangle 12"/>
          <p:cNvSpPr/>
          <p:nvPr/>
        </p:nvSpPr>
        <p:spPr bwMode="auto">
          <a:xfrm>
            <a:off x="5026025" y="2470783"/>
            <a:ext cx="677863" cy="377825"/>
          </a:xfrm>
          <a:prstGeom prst="roundRect">
            <a:avLst>
              <a:gd name="adj" fmla="val 2529"/>
            </a:avLst>
          </a:prstGeom>
          <a:gradFill flip="none" rotWithShape="1">
            <a:gsLst>
              <a:gs pos="0">
                <a:schemeClr val="bg1">
                  <a:lumMod val="75000"/>
                </a:schemeClr>
              </a:gs>
              <a:gs pos="50000">
                <a:schemeClr val="bg1">
                  <a:lumMod val="95000"/>
                </a:schemeClr>
              </a:gs>
              <a:gs pos="100000">
                <a:schemeClr val="bg1">
                  <a:shade val="100000"/>
                  <a:satMod val="115000"/>
                </a:schemeClr>
              </a:gs>
            </a:gsLst>
            <a:lin ang="2700000" scaled="1"/>
            <a:tileRect/>
          </a:gradFill>
          <a:ln w="9525" cap="flat" cmpd="sng" algn="ctr">
            <a:solidFill>
              <a:schemeClr val="bg2">
                <a:lumMod val="40000"/>
                <a:lumOff val="60000"/>
              </a:schemeClr>
            </a:solidFill>
            <a:prstDash val="solid"/>
            <a:round/>
            <a:headEnd type="none" w="med" len="med"/>
            <a:tailEnd type="none" w="med" len="med"/>
          </a:ln>
          <a:effectLst>
            <a:outerShdw blurRad="127000" dist="63500" dir="2700000" algn="tl" rotWithShape="0">
              <a:prstClr val="black">
                <a:alpha val="40000"/>
              </a:prstClr>
            </a:outerShdw>
          </a:effectLst>
        </p:spPr>
        <p:txBody>
          <a:bodyPr/>
          <a:lstStyle/>
          <a:p>
            <a:pPr fontAlgn="auto">
              <a:lnSpc>
                <a:spcPct val="100000"/>
              </a:lnSpc>
              <a:spcBef>
                <a:spcPts val="0"/>
              </a:spcBef>
              <a:spcAft>
                <a:spcPts val="0"/>
              </a:spcAft>
              <a:buFont typeface="Wingdings" pitchFamily="2" charset="2"/>
              <a:buNone/>
              <a:defRPr/>
            </a:pPr>
            <a:endParaRPr lang="en-US" sz="1200">
              <a:solidFill>
                <a:srgbClr val="FFFFFF"/>
              </a:solidFill>
              <a:latin typeface="+mn-lt"/>
              <a:ea typeface="+mn-ea"/>
              <a:cs typeface="Arial" charset="0"/>
            </a:endParaRPr>
          </a:p>
        </p:txBody>
      </p:sp>
      <p:sp>
        <p:nvSpPr>
          <p:cNvPr id="14" name="Rounded Rectangle 13"/>
          <p:cNvSpPr/>
          <p:nvPr/>
        </p:nvSpPr>
        <p:spPr bwMode="auto">
          <a:xfrm>
            <a:off x="5026025" y="2977195"/>
            <a:ext cx="677863" cy="376238"/>
          </a:xfrm>
          <a:prstGeom prst="roundRect">
            <a:avLst>
              <a:gd name="adj" fmla="val 2529"/>
            </a:avLst>
          </a:prstGeom>
          <a:gradFill flip="none" rotWithShape="1">
            <a:gsLst>
              <a:gs pos="0">
                <a:schemeClr val="bg1">
                  <a:lumMod val="75000"/>
                </a:schemeClr>
              </a:gs>
              <a:gs pos="50000">
                <a:schemeClr val="bg1">
                  <a:lumMod val="95000"/>
                </a:schemeClr>
              </a:gs>
              <a:gs pos="100000">
                <a:schemeClr val="bg1">
                  <a:shade val="100000"/>
                  <a:satMod val="115000"/>
                </a:schemeClr>
              </a:gs>
            </a:gsLst>
            <a:lin ang="2700000" scaled="1"/>
            <a:tileRect/>
          </a:gradFill>
          <a:ln w="9525" cap="flat" cmpd="sng" algn="ctr">
            <a:solidFill>
              <a:schemeClr val="bg2">
                <a:lumMod val="40000"/>
                <a:lumOff val="60000"/>
              </a:schemeClr>
            </a:solidFill>
            <a:prstDash val="solid"/>
            <a:round/>
            <a:headEnd type="none" w="med" len="med"/>
            <a:tailEnd type="none" w="med" len="med"/>
          </a:ln>
          <a:effectLst>
            <a:outerShdw blurRad="127000" dist="63500" dir="2700000" algn="tl" rotWithShape="0">
              <a:prstClr val="black">
                <a:alpha val="40000"/>
              </a:prstClr>
            </a:outerShdw>
          </a:effectLst>
        </p:spPr>
        <p:txBody>
          <a:bodyPr/>
          <a:lstStyle/>
          <a:p>
            <a:pPr fontAlgn="auto">
              <a:lnSpc>
                <a:spcPct val="100000"/>
              </a:lnSpc>
              <a:spcBef>
                <a:spcPts val="0"/>
              </a:spcBef>
              <a:spcAft>
                <a:spcPts val="0"/>
              </a:spcAft>
              <a:buFont typeface="Wingdings" pitchFamily="2" charset="2"/>
              <a:buNone/>
              <a:defRPr/>
            </a:pPr>
            <a:endParaRPr lang="en-US" sz="1200">
              <a:solidFill>
                <a:srgbClr val="FFFFFF"/>
              </a:solidFill>
              <a:latin typeface="+mn-lt"/>
              <a:ea typeface="+mn-ea"/>
              <a:cs typeface="Arial" charset="0"/>
            </a:endParaRPr>
          </a:p>
        </p:txBody>
      </p:sp>
      <p:sp>
        <p:nvSpPr>
          <p:cNvPr id="15" name="Rounded Rectangle 14"/>
          <p:cNvSpPr/>
          <p:nvPr/>
        </p:nvSpPr>
        <p:spPr bwMode="auto">
          <a:xfrm>
            <a:off x="5857875" y="2473958"/>
            <a:ext cx="677863" cy="376237"/>
          </a:xfrm>
          <a:prstGeom prst="roundRect">
            <a:avLst>
              <a:gd name="adj" fmla="val 2529"/>
            </a:avLst>
          </a:prstGeom>
          <a:gradFill flip="none" rotWithShape="1">
            <a:gsLst>
              <a:gs pos="0">
                <a:schemeClr val="bg1">
                  <a:lumMod val="75000"/>
                </a:schemeClr>
              </a:gs>
              <a:gs pos="50000">
                <a:schemeClr val="bg1">
                  <a:lumMod val="95000"/>
                </a:schemeClr>
              </a:gs>
              <a:gs pos="100000">
                <a:schemeClr val="bg1">
                  <a:shade val="100000"/>
                  <a:satMod val="115000"/>
                </a:schemeClr>
              </a:gs>
            </a:gsLst>
            <a:lin ang="2700000" scaled="1"/>
            <a:tileRect/>
          </a:gradFill>
          <a:ln w="9525" cap="flat" cmpd="sng" algn="ctr">
            <a:solidFill>
              <a:schemeClr val="bg2">
                <a:lumMod val="40000"/>
                <a:lumOff val="60000"/>
              </a:schemeClr>
            </a:solidFill>
            <a:prstDash val="solid"/>
            <a:round/>
            <a:headEnd type="none" w="med" len="med"/>
            <a:tailEnd type="none" w="med" len="med"/>
          </a:ln>
          <a:effectLst>
            <a:outerShdw blurRad="127000" dist="63500" dir="2700000" algn="tl" rotWithShape="0">
              <a:prstClr val="black">
                <a:alpha val="40000"/>
              </a:prstClr>
            </a:outerShdw>
          </a:effectLst>
        </p:spPr>
        <p:txBody>
          <a:bodyPr/>
          <a:lstStyle/>
          <a:p>
            <a:pPr fontAlgn="auto">
              <a:lnSpc>
                <a:spcPct val="100000"/>
              </a:lnSpc>
              <a:spcBef>
                <a:spcPts val="0"/>
              </a:spcBef>
              <a:spcAft>
                <a:spcPts val="0"/>
              </a:spcAft>
              <a:buFont typeface="Wingdings" pitchFamily="2" charset="2"/>
              <a:buNone/>
              <a:defRPr/>
            </a:pPr>
            <a:endParaRPr lang="en-US" sz="1200">
              <a:solidFill>
                <a:srgbClr val="FFFFFF"/>
              </a:solidFill>
              <a:latin typeface="+mn-lt"/>
              <a:ea typeface="+mn-ea"/>
              <a:cs typeface="Arial" charset="0"/>
            </a:endParaRPr>
          </a:p>
        </p:txBody>
      </p:sp>
      <p:sp>
        <p:nvSpPr>
          <p:cNvPr id="16" name="Rounded Rectangle 15"/>
          <p:cNvSpPr/>
          <p:nvPr/>
        </p:nvSpPr>
        <p:spPr bwMode="auto">
          <a:xfrm>
            <a:off x="5857875" y="2978783"/>
            <a:ext cx="677863" cy="377825"/>
          </a:xfrm>
          <a:prstGeom prst="roundRect">
            <a:avLst>
              <a:gd name="adj" fmla="val 2529"/>
            </a:avLst>
          </a:prstGeom>
          <a:gradFill flip="none" rotWithShape="1">
            <a:gsLst>
              <a:gs pos="0">
                <a:schemeClr val="bg1">
                  <a:lumMod val="75000"/>
                </a:schemeClr>
              </a:gs>
              <a:gs pos="50000">
                <a:schemeClr val="bg1">
                  <a:lumMod val="95000"/>
                </a:schemeClr>
              </a:gs>
              <a:gs pos="100000">
                <a:schemeClr val="bg1">
                  <a:shade val="100000"/>
                  <a:satMod val="115000"/>
                </a:schemeClr>
              </a:gs>
            </a:gsLst>
            <a:lin ang="2700000" scaled="1"/>
            <a:tileRect/>
          </a:gradFill>
          <a:ln w="9525" cap="flat" cmpd="sng" algn="ctr">
            <a:solidFill>
              <a:schemeClr val="bg2">
                <a:lumMod val="40000"/>
                <a:lumOff val="60000"/>
              </a:schemeClr>
            </a:solidFill>
            <a:prstDash val="solid"/>
            <a:round/>
            <a:headEnd type="none" w="med" len="med"/>
            <a:tailEnd type="none" w="med" len="med"/>
          </a:ln>
          <a:effectLst>
            <a:outerShdw blurRad="127000" dist="63500" dir="2700000" algn="tl" rotWithShape="0">
              <a:prstClr val="black">
                <a:alpha val="40000"/>
              </a:prstClr>
            </a:outerShdw>
          </a:effectLst>
        </p:spPr>
        <p:txBody>
          <a:bodyPr/>
          <a:lstStyle/>
          <a:p>
            <a:pPr fontAlgn="auto">
              <a:lnSpc>
                <a:spcPct val="100000"/>
              </a:lnSpc>
              <a:spcBef>
                <a:spcPts val="0"/>
              </a:spcBef>
              <a:spcAft>
                <a:spcPts val="0"/>
              </a:spcAft>
              <a:buFont typeface="Wingdings" pitchFamily="2" charset="2"/>
              <a:buNone/>
              <a:defRPr/>
            </a:pPr>
            <a:endParaRPr lang="en-US" sz="1200">
              <a:solidFill>
                <a:srgbClr val="FFFFFF"/>
              </a:solidFill>
              <a:latin typeface="+mn-lt"/>
              <a:ea typeface="+mn-ea"/>
              <a:cs typeface="Arial" charset="0"/>
            </a:endParaRPr>
          </a:p>
        </p:txBody>
      </p:sp>
      <p:sp>
        <p:nvSpPr>
          <p:cNvPr id="17" name="Rectangle 12"/>
          <p:cNvSpPr>
            <a:spLocks noChangeArrowheads="1"/>
          </p:cNvSpPr>
          <p:nvPr/>
        </p:nvSpPr>
        <p:spPr bwMode="auto">
          <a:xfrm>
            <a:off x="4997450" y="2581908"/>
            <a:ext cx="754063" cy="16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eaLnBrk="0" hangingPunct="0">
              <a:defRPr sz="2200">
                <a:solidFill>
                  <a:schemeClr val="hlink"/>
                </a:solidFill>
                <a:latin typeface="Arial" panose="020B0604020202020204" pitchFamily="34" charset="0"/>
                <a:ea typeface="ＭＳ Ｐゴシック" panose="020B0600070205080204" pitchFamily="34" charset="-128"/>
              </a:defRPr>
            </a:lvl1pPr>
            <a:lvl2pPr marL="742950" indent="-285750" eaLnBrk="0" hangingPunct="0">
              <a:defRPr sz="2200">
                <a:solidFill>
                  <a:schemeClr val="hlink"/>
                </a:solidFill>
                <a:latin typeface="Arial" panose="020B0604020202020204" pitchFamily="34" charset="0"/>
                <a:ea typeface="ＭＳ Ｐゴシック" panose="020B0600070205080204" pitchFamily="34" charset="-128"/>
              </a:defRPr>
            </a:lvl2pPr>
            <a:lvl3pPr marL="1143000" indent="-228600" eaLnBrk="0" hangingPunct="0">
              <a:defRPr sz="2200">
                <a:solidFill>
                  <a:schemeClr val="hlink"/>
                </a:solidFill>
                <a:latin typeface="Arial" panose="020B0604020202020204" pitchFamily="34" charset="0"/>
                <a:ea typeface="ＭＳ Ｐゴシック" panose="020B0600070205080204" pitchFamily="34" charset="-128"/>
              </a:defRPr>
            </a:lvl3pPr>
            <a:lvl4pPr marL="1600200" indent="-228600" eaLnBrk="0" hangingPunct="0">
              <a:defRPr sz="2200">
                <a:solidFill>
                  <a:schemeClr val="hlink"/>
                </a:solidFill>
                <a:latin typeface="Arial" panose="020B0604020202020204" pitchFamily="34" charset="0"/>
                <a:ea typeface="ＭＳ Ｐゴシック" panose="020B0600070205080204" pitchFamily="34" charset="-128"/>
              </a:defRPr>
            </a:lvl4pPr>
            <a:lvl5pPr marL="2057400" indent="-228600" eaLnBrk="0" hangingPunct="0">
              <a:defRPr sz="2200">
                <a:solidFill>
                  <a:schemeClr val="hlink"/>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9pPr>
          </a:lstStyle>
          <a:p>
            <a:pPr algn="ctr" eaLnBrk="1" hangingPunct="1">
              <a:lnSpc>
                <a:spcPct val="95000"/>
              </a:lnSpc>
              <a:buFont typeface="Wingdings" panose="05000000000000000000" pitchFamily="2" charset="2"/>
              <a:buNone/>
            </a:pPr>
            <a:r>
              <a:rPr lang="en-US" altLang="en-US" sz="1100" b="1">
                <a:solidFill>
                  <a:schemeClr val="tx1"/>
                </a:solidFill>
                <a:cs typeface="Arial" panose="020B0604020202020204" pitchFamily="34" charset="0"/>
              </a:rPr>
              <a:t>CRM</a:t>
            </a:r>
          </a:p>
        </p:txBody>
      </p:sp>
      <p:sp>
        <p:nvSpPr>
          <p:cNvPr id="18" name="Rectangle 12"/>
          <p:cNvSpPr>
            <a:spLocks noChangeArrowheads="1"/>
          </p:cNvSpPr>
          <p:nvPr/>
        </p:nvSpPr>
        <p:spPr bwMode="auto">
          <a:xfrm>
            <a:off x="5861050" y="2581908"/>
            <a:ext cx="755650" cy="16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eaLnBrk="0" hangingPunct="0">
              <a:defRPr sz="2200">
                <a:solidFill>
                  <a:schemeClr val="hlink"/>
                </a:solidFill>
                <a:latin typeface="Arial" panose="020B0604020202020204" pitchFamily="34" charset="0"/>
                <a:ea typeface="ＭＳ Ｐゴシック" panose="020B0600070205080204" pitchFamily="34" charset="-128"/>
              </a:defRPr>
            </a:lvl1pPr>
            <a:lvl2pPr marL="742950" indent="-285750" eaLnBrk="0" hangingPunct="0">
              <a:defRPr sz="2200">
                <a:solidFill>
                  <a:schemeClr val="hlink"/>
                </a:solidFill>
                <a:latin typeface="Arial" panose="020B0604020202020204" pitchFamily="34" charset="0"/>
                <a:ea typeface="ＭＳ Ｐゴシック" panose="020B0600070205080204" pitchFamily="34" charset="-128"/>
              </a:defRPr>
            </a:lvl2pPr>
            <a:lvl3pPr marL="1143000" indent="-228600" eaLnBrk="0" hangingPunct="0">
              <a:defRPr sz="2200">
                <a:solidFill>
                  <a:schemeClr val="hlink"/>
                </a:solidFill>
                <a:latin typeface="Arial" panose="020B0604020202020204" pitchFamily="34" charset="0"/>
                <a:ea typeface="ＭＳ Ｐゴシック" panose="020B0600070205080204" pitchFamily="34" charset="-128"/>
              </a:defRPr>
            </a:lvl3pPr>
            <a:lvl4pPr marL="1600200" indent="-228600" eaLnBrk="0" hangingPunct="0">
              <a:defRPr sz="2200">
                <a:solidFill>
                  <a:schemeClr val="hlink"/>
                </a:solidFill>
                <a:latin typeface="Arial" panose="020B0604020202020204" pitchFamily="34" charset="0"/>
                <a:ea typeface="ＭＳ Ｐゴシック" panose="020B0600070205080204" pitchFamily="34" charset="-128"/>
              </a:defRPr>
            </a:lvl4pPr>
            <a:lvl5pPr marL="2057400" indent="-228600" eaLnBrk="0" hangingPunct="0">
              <a:defRPr sz="2200">
                <a:solidFill>
                  <a:schemeClr val="hlink"/>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9pPr>
          </a:lstStyle>
          <a:p>
            <a:pPr algn="ctr" eaLnBrk="1" hangingPunct="1">
              <a:lnSpc>
                <a:spcPct val="95000"/>
              </a:lnSpc>
              <a:buFont typeface="Wingdings" panose="05000000000000000000" pitchFamily="2" charset="2"/>
              <a:buNone/>
            </a:pPr>
            <a:r>
              <a:rPr lang="en-US" altLang="en-US" sz="1100" b="1">
                <a:solidFill>
                  <a:schemeClr val="tx1"/>
                </a:solidFill>
                <a:cs typeface="Arial" panose="020B0604020202020204" pitchFamily="34" charset="0"/>
              </a:rPr>
              <a:t>HR</a:t>
            </a:r>
          </a:p>
        </p:txBody>
      </p:sp>
      <p:sp>
        <p:nvSpPr>
          <p:cNvPr id="19" name="Rectangle 12"/>
          <p:cNvSpPr>
            <a:spLocks noChangeArrowheads="1"/>
          </p:cNvSpPr>
          <p:nvPr/>
        </p:nvSpPr>
        <p:spPr bwMode="auto">
          <a:xfrm>
            <a:off x="4997450" y="3089908"/>
            <a:ext cx="754063" cy="16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eaLnBrk="0" hangingPunct="0">
              <a:defRPr sz="2200">
                <a:solidFill>
                  <a:schemeClr val="hlink"/>
                </a:solidFill>
                <a:latin typeface="Arial" panose="020B0604020202020204" pitchFamily="34" charset="0"/>
                <a:ea typeface="ＭＳ Ｐゴシック" panose="020B0600070205080204" pitchFamily="34" charset="-128"/>
              </a:defRPr>
            </a:lvl1pPr>
            <a:lvl2pPr marL="742950" indent="-285750" eaLnBrk="0" hangingPunct="0">
              <a:defRPr sz="2200">
                <a:solidFill>
                  <a:schemeClr val="hlink"/>
                </a:solidFill>
                <a:latin typeface="Arial" panose="020B0604020202020204" pitchFamily="34" charset="0"/>
                <a:ea typeface="ＭＳ Ｐゴシック" panose="020B0600070205080204" pitchFamily="34" charset="-128"/>
              </a:defRPr>
            </a:lvl2pPr>
            <a:lvl3pPr marL="1143000" indent="-228600" eaLnBrk="0" hangingPunct="0">
              <a:defRPr sz="2200">
                <a:solidFill>
                  <a:schemeClr val="hlink"/>
                </a:solidFill>
                <a:latin typeface="Arial" panose="020B0604020202020204" pitchFamily="34" charset="0"/>
                <a:ea typeface="ＭＳ Ｐゴシック" panose="020B0600070205080204" pitchFamily="34" charset="-128"/>
              </a:defRPr>
            </a:lvl3pPr>
            <a:lvl4pPr marL="1600200" indent="-228600" eaLnBrk="0" hangingPunct="0">
              <a:defRPr sz="2200">
                <a:solidFill>
                  <a:schemeClr val="hlink"/>
                </a:solidFill>
                <a:latin typeface="Arial" panose="020B0604020202020204" pitchFamily="34" charset="0"/>
                <a:ea typeface="ＭＳ Ｐゴシック" panose="020B0600070205080204" pitchFamily="34" charset="-128"/>
              </a:defRPr>
            </a:lvl4pPr>
            <a:lvl5pPr marL="2057400" indent="-228600" eaLnBrk="0" hangingPunct="0">
              <a:defRPr sz="2200">
                <a:solidFill>
                  <a:schemeClr val="hlink"/>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9pPr>
          </a:lstStyle>
          <a:p>
            <a:pPr algn="ctr" eaLnBrk="1" hangingPunct="1">
              <a:lnSpc>
                <a:spcPct val="95000"/>
              </a:lnSpc>
              <a:buFont typeface="Wingdings" panose="05000000000000000000" pitchFamily="2" charset="2"/>
              <a:buNone/>
            </a:pPr>
            <a:r>
              <a:rPr lang="en-US" altLang="en-US" sz="1100" b="1">
                <a:solidFill>
                  <a:schemeClr val="tx1"/>
                </a:solidFill>
                <a:cs typeface="Arial" panose="020B0604020202020204" pitchFamily="34" charset="0"/>
              </a:rPr>
              <a:t>DB</a:t>
            </a:r>
          </a:p>
        </p:txBody>
      </p:sp>
      <p:sp>
        <p:nvSpPr>
          <p:cNvPr id="20" name="Rectangle 12"/>
          <p:cNvSpPr>
            <a:spLocks noChangeArrowheads="1"/>
          </p:cNvSpPr>
          <p:nvPr/>
        </p:nvSpPr>
        <p:spPr bwMode="auto">
          <a:xfrm>
            <a:off x="5827713" y="3089908"/>
            <a:ext cx="754062" cy="16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eaLnBrk="0" hangingPunct="0">
              <a:defRPr sz="2200">
                <a:solidFill>
                  <a:schemeClr val="hlink"/>
                </a:solidFill>
                <a:latin typeface="Arial" panose="020B0604020202020204" pitchFamily="34" charset="0"/>
                <a:ea typeface="ＭＳ Ｐゴシック" panose="020B0600070205080204" pitchFamily="34" charset="-128"/>
              </a:defRPr>
            </a:lvl1pPr>
            <a:lvl2pPr marL="742950" indent="-285750" eaLnBrk="0" hangingPunct="0">
              <a:defRPr sz="2200">
                <a:solidFill>
                  <a:schemeClr val="hlink"/>
                </a:solidFill>
                <a:latin typeface="Arial" panose="020B0604020202020204" pitchFamily="34" charset="0"/>
                <a:ea typeface="ＭＳ Ｐゴシック" panose="020B0600070205080204" pitchFamily="34" charset="-128"/>
              </a:defRPr>
            </a:lvl2pPr>
            <a:lvl3pPr marL="1143000" indent="-228600" eaLnBrk="0" hangingPunct="0">
              <a:defRPr sz="2200">
                <a:solidFill>
                  <a:schemeClr val="hlink"/>
                </a:solidFill>
                <a:latin typeface="Arial" panose="020B0604020202020204" pitchFamily="34" charset="0"/>
                <a:ea typeface="ＭＳ Ｐゴシック" panose="020B0600070205080204" pitchFamily="34" charset="-128"/>
              </a:defRPr>
            </a:lvl3pPr>
            <a:lvl4pPr marL="1600200" indent="-228600" eaLnBrk="0" hangingPunct="0">
              <a:defRPr sz="2200">
                <a:solidFill>
                  <a:schemeClr val="hlink"/>
                </a:solidFill>
                <a:latin typeface="Arial" panose="020B0604020202020204" pitchFamily="34" charset="0"/>
                <a:ea typeface="ＭＳ Ｐゴシック" panose="020B0600070205080204" pitchFamily="34" charset="-128"/>
              </a:defRPr>
            </a:lvl4pPr>
            <a:lvl5pPr marL="2057400" indent="-228600" eaLnBrk="0" hangingPunct="0">
              <a:defRPr sz="2200">
                <a:solidFill>
                  <a:schemeClr val="hlink"/>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9pPr>
          </a:lstStyle>
          <a:p>
            <a:pPr algn="ctr" eaLnBrk="1" hangingPunct="1">
              <a:lnSpc>
                <a:spcPct val="95000"/>
              </a:lnSpc>
              <a:buFont typeface="Wingdings" panose="05000000000000000000" pitchFamily="2" charset="2"/>
              <a:buNone/>
            </a:pPr>
            <a:r>
              <a:rPr lang="en-US" altLang="en-US" sz="1100" b="1">
                <a:solidFill>
                  <a:schemeClr val="tx1"/>
                </a:solidFill>
                <a:cs typeface="Arial" panose="020B0604020202020204" pitchFamily="34" charset="0"/>
              </a:rPr>
              <a:t>ERP</a:t>
            </a:r>
          </a:p>
        </p:txBody>
      </p:sp>
      <p:pic>
        <p:nvPicPr>
          <p:cNvPr id="21" name="Picture 3" descr="C:\Mike\Impact 2013\images\Systems of Engagement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11413" y="2405695"/>
            <a:ext cx="1952625" cy="100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Rounded Rectangle 21"/>
          <p:cNvSpPr/>
          <p:nvPr/>
        </p:nvSpPr>
        <p:spPr bwMode="auto">
          <a:xfrm rot="10800000">
            <a:off x="3539459" y="3794577"/>
            <a:ext cx="2100138" cy="1408797"/>
          </a:xfrm>
          <a:prstGeom prst="roundRect">
            <a:avLst>
              <a:gd name="adj" fmla="val 2529"/>
            </a:avLst>
          </a:prstGeom>
          <a:gradFill flip="none" rotWithShape="1">
            <a:gsLst>
              <a:gs pos="0">
                <a:schemeClr val="bg1">
                  <a:lumMod val="75000"/>
                  <a:alpha val="87000"/>
                </a:schemeClr>
              </a:gs>
              <a:gs pos="50000">
                <a:schemeClr val="bg1">
                  <a:lumMod val="95000"/>
                  <a:alpha val="54000"/>
                </a:schemeClr>
              </a:gs>
              <a:gs pos="100000">
                <a:schemeClr val="bg1">
                  <a:shade val="100000"/>
                  <a:satMod val="115000"/>
                  <a:alpha val="0"/>
                </a:schemeClr>
              </a:gs>
            </a:gsLst>
            <a:lin ang="5400000" scaled="1"/>
            <a:tileRect/>
          </a:gradFill>
          <a:ln w="9525" cap="flat" cmpd="sng" algn="ctr">
            <a:gradFill>
              <a:gsLst>
                <a:gs pos="0">
                  <a:schemeClr val="bg1"/>
                </a:gs>
                <a:gs pos="50000">
                  <a:schemeClr val="accent1">
                    <a:shade val="67500"/>
                    <a:satMod val="115000"/>
                    <a:alpha val="55000"/>
                  </a:schemeClr>
                </a:gs>
                <a:gs pos="100000">
                  <a:schemeClr val="accent1">
                    <a:shade val="100000"/>
                    <a:satMod val="115000"/>
                    <a:alpha val="0"/>
                  </a:schemeClr>
                </a:gs>
              </a:gsLst>
              <a:lin ang="5400000" scaled="0"/>
            </a:gradFill>
            <a:prstDash val="solid"/>
            <a:round/>
            <a:headEnd type="none" w="med" len="med"/>
            <a:tailEnd type="none" w="med" len="med"/>
          </a:ln>
          <a:effectLst/>
        </p:spPr>
        <p:txBody>
          <a:bodyPr/>
          <a:lstStyle/>
          <a:p>
            <a:pPr fontAlgn="auto">
              <a:lnSpc>
                <a:spcPct val="100000"/>
              </a:lnSpc>
              <a:spcBef>
                <a:spcPts val="0"/>
              </a:spcBef>
              <a:spcAft>
                <a:spcPts val="0"/>
              </a:spcAft>
              <a:buFont typeface="Wingdings" pitchFamily="2" charset="2"/>
              <a:buNone/>
              <a:defRPr/>
            </a:pPr>
            <a:endParaRPr lang="en-US" sz="1200">
              <a:solidFill>
                <a:srgbClr val="FFFFFF"/>
              </a:solidFill>
              <a:latin typeface="+mn-lt"/>
              <a:ea typeface="+mn-ea"/>
              <a:cs typeface="Arial" charset="0"/>
            </a:endParaRPr>
          </a:p>
        </p:txBody>
      </p:sp>
      <p:sp>
        <p:nvSpPr>
          <p:cNvPr id="23" name="Rectangle 11"/>
          <p:cNvSpPr>
            <a:spLocks noChangeArrowheads="1"/>
          </p:cNvSpPr>
          <p:nvPr/>
        </p:nvSpPr>
        <p:spPr bwMode="auto">
          <a:xfrm>
            <a:off x="2189163" y="1829433"/>
            <a:ext cx="4765675" cy="23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eaLnBrk="0" hangingPunct="0">
              <a:defRPr sz="2200">
                <a:solidFill>
                  <a:schemeClr val="hlink"/>
                </a:solidFill>
                <a:latin typeface="Arial" panose="020B0604020202020204" pitchFamily="34" charset="0"/>
                <a:ea typeface="ＭＳ Ｐゴシック" panose="020B0600070205080204" pitchFamily="34" charset="-128"/>
              </a:defRPr>
            </a:lvl1pPr>
            <a:lvl2pPr marL="742950" indent="-285750" eaLnBrk="0" hangingPunct="0">
              <a:defRPr sz="2200">
                <a:solidFill>
                  <a:schemeClr val="hlink"/>
                </a:solidFill>
                <a:latin typeface="Arial" panose="020B0604020202020204" pitchFamily="34" charset="0"/>
                <a:ea typeface="ＭＳ Ｐゴシック" panose="020B0600070205080204" pitchFamily="34" charset="-128"/>
              </a:defRPr>
            </a:lvl2pPr>
            <a:lvl3pPr marL="1143000" indent="-228600" eaLnBrk="0" hangingPunct="0">
              <a:defRPr sz="2200">
                <a:solidFill>
                  <a:schemeClr val="hlink"/>
                </a:solidFill>
                <a:latin typeface="Arial" panose="020B0604020202020204" pitchFamily="34" charset="0"/>
                <a:ea typeface="ＭＳ Ｐゴシック" panose="020B0600070205080204" pitchFamily="34" charset="-128"/>
              </a:defRPr>
            </a:lvl3pPr>
            <a:lvl4pPr marL="1600200" indent="-228600" eaLnBrk="0" hangingPunct="0">
              <a:defRPr sz="2200">
                <a:solidFill>
                  <a:schemeClr val="hlink"/>
                </a:solidFill>
                <a:latin typeface="Arial" panose="020B0604020202020204" pitchFamily="34" charset="0"/>
                <a:ea typeface="ＭＳ Ｐゴシック" panose="020B0600070205080204" pitchFamily="34" charset="-128"/>
              </a:defRPr>
            </a:lvl4pPr>
            <a:lvl5pPr marL="2057400" indent="-228600" eaLnBrk="0" hangingPunct="0">
              <a:defRPr sz="2200">
                <a:solidFill>
                  <a:schemeClr val="hlink"/>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9pPr>
          </a:lstStyle>
          <a:p>
            <a:pPr algn="ctr" eaLnBrk="1" hangingPunct="1">
              <a:lnSpc>
                <a:spcPct val="95000"/>
              </a:lnSpc>
              <a:buFont typeface="Wingdings" panose="05000000000000000000" pitchFamily="2" charset="2"/>
              <a:buNone/>
            </a:pPr>
            <a:r>
              <a:rPr lang="en-US" altLang="en-US" sz="1600" b="1" i="1">
                <a:solidFill>
                  <a:srgbClr val="FFFFFF"/>
                </a:solidFill>
                <a:cs typeface="Arial" panose="020B0604020202020204" pitchFamily="34" charset="0"/>
              </a:rPr>
              <a:t>  Systems of Interaction</a:t>
            </a:r>
          </a:p>
        </p:txBody>
      </p:sp>
      <p:sp>
        <p:nvSpPr>
          <p:cNvPr id="24" name="AutoShape 72"/>
          <p:cNvSpPr>
            <a:spLocks noChangeArrowheads="1"/>
          </p:cNvSpPr>
          <p:nvPr/>
        </p:nvSpPr>
        <p:spPr bwMode="auto">
          <a:xfrm>
            <a:off x="1562100" y="5739445"/>
            <a:ext cx="2744788" cy="835025"/>
          </a:xfrm>
          <a:prstGeom prst="wedgeRectCallout">
            <a:avLst>
              <a:gd name="adj1" fmla="val 48992"/>
              <a:gd name="adj2" fmla="val -166730"/>
            </a:avLst>
          </a:prstGeom>
          <a:solidFill>
            <a:srgbClr val="00BCB8">
              <a:alpha val="50000"/>
            </a:srgbClr>
          </a:solidFill>
          <a:ln w="9525">
            <a:solidFill>
              <a:schemeClr val="accent1"/>
            </a:solidFill>
            <a:miter lim="800000"/>
            <a:headEnd/>
            <a:tailEnd/>
          </a:ln>
          <a:effectLst>
            <a:outerShdw sx="102000" sy="102000" algn="ctr" rotWithShape="0">
              <a:srgbClr val="000000">
                <a:alpha val="39999"/>
              </a:srgbClr>
            </a:outerShdw>
          </a:effectLst>
        </p:spPr>
        <p:txBody>
          <a:bodyPr rIns="45720">
            <a:spAutoFit/>
          </a:bodyPr>
          <a:lstStyle/>
          <a:p>
            <a:pPr fontAlgn="auto">
              <a:lnSpc>
                <a:spcPct val="100000"/>
              </a:lnSpc>
              <a:spcBef>
                <a:spcPts val="0"/>
              </a:spcBef>
              <a:spcAft>
                <a:spcPts val="0"/>
              </a:spcAft>
              <a:defRPr/>
            </a:pPr>
            <a:r>
              <a:rPr lang="en-US" sz="1600" b="0" dirty="0">
                <a:solidFill>
                  <a:schemeClr val="tx1"/>
                </a:solidFill>
                <a:latin typeface="Arial" charset="0"/>
                <a:ea typeface="+mn-ea"/>
                <a:cs typeface="Arial" charset="0"/>
              </a:rPr>
              <a:t>Leverage cloud </a:t>
            </a:r>
            <a:br>
              <a:rPr lang="en-US" sz="1600" b="0" dirty="0">
                <a:solidFill>
                  <a:schemeClr val="tx1"/>
                </a:solidFill>
                <a:latin typeface="Arial" charset="0"/>
                <a:ea typeface="+mn-ea"/>
                <a:cs typeface="Arial" charset="0"/>
              </a:rPr>
            </a:br>
            <a:r>
              <a:rPr lang="en-US" sz="1600" b="0" dirty="0">
                <a:solidFill>
                  <a:schemeClr val="tx1"/>
                </a:solidFill>
                <a:latin typeface="Arial" charset="0"/>
                <a:ea typeface="+mn-ea"/>
                <a:cs typeface="Arial" charset="0"/>
              </a:rPr>
              <a:t>to enable flexibility and offer new services</a:t>
            </a:r>
          </a:p>
        </p:txBody>
      </p:sp>
      <p:sp>
        <p:nvSpPr>
          <p:cNvPr id="25" name="AutoShape 72"/>
          <p:cNvSpPr>
            <a:spLocks noChangeArrowheads="1"/>
          </p:cNvSpPr>
          <p:nvPr/>
        </p:nvSpPr>
        <p:spPr bwMode="auto">
          <a:xfrm>
            <a:off x="7108825" y="1710370"/>
            <a:ext cx="1868488" cy="1568450"/>
          </a:xfrm>
          <a:prstGeom prst="wedgeRectCallout">
            <a:avLst>
              <a:gd name="adj1" fmla="val -83366"/>
              <a:gd name="adj2" fmla="val -5412"/>
            </a:avLst>
          </a:prstGeom>
          <a:solidFill>
            <a:srgbClr val="99CCFF">
              <a:alpha val="75999"/>
            </a:srgbClr>
          </a:solidFill>
          <a:ln w="9525">
            <a:solidFill>
              <a:schemeClr val="accent1"/>
            </a:solidFill>
            <a:miter lim="800000"/>
            <a:headEnd/>
            <a:tailEnd/>
          </a:ln>
          <a:effectLst>
            <a:outerShdw sx="102000" sy="102000" algn="ctr" rotWithShape="0">
              <a:srgbClr val="000000">
                <a:alpha val="39999"/>
              </a:srgbClr>
            </a:outerShdw>
          </a:effectLst>
        </p:spPr>
        <p:txBody>
          <a:bodyPr rIns="45720">
            <a:spAutoFit/>
          </a:bodyPr>
          <a:lstStyle>
            <a:lvl1pPr eaLnBrk="0" hangingPunct="0">
              <a:defRPr sz="2200">
                <a:solidFill>
                  <a:schemeClr val="hlink"/>
                </a:solidFill>
                <a:latin typeface="Arial" panose="020B0604020202020204" pitchFamily="34" charset="0"/>
                <a:ea typeface="ＭＳ Ｐゴシック" panose="020B0600070205080204" pitchFamily="34" charset="-128"/>
              </a:defRPr>
            </a:lvl1pPr>
            <a:lvl2pPr marL="742950" indent="-285750" eaLnBrk="0" hangingPunct="0">
              <a:defRPr sz="2200">
                <a:solidFill>
                  <a:schemeClr val="hlink"/>
                </a:solidFill>
                <a:latin typeface="Arial" panose="020B0604020202020204" pitchFamily="34" charset="0"/>
                <a:ea typeface="ＭＳ Ｐゴシック" panose="020B0600070205080204" pitchFamily="34" charset="-128"/>
              </a:defRPr>
            </a:lvl2pPr>
            <a:lvl3pPr marL="1143000" indent="-228600" eaLnBrk="0" hangingPunct="0">
              <a:defRPr sz="2200">
                <a:solidFill>
                  <a:schemeClr val="hlink"/>
                </a:solidFill>
                <a:latin typeface="Arial" panose="020B0604020202020204" pitchFamily="34" charset="0"/>
                <a:ea typeface="ＭＳ Ｐゴシック" panose="020B0600070205080204" pitchFamily="34" charset="-128"/>
              </a:defRPr>
            </a:lvl3pPr>
            <a:lvl4pPr marL="1600200" indent="-228600" eaLnBrk="0" hangingPunct="0">
              <a:defRPr sz="2200">
                <a:solidFill>
                  <a:schemeClr val="hlink"/>
                </a:solidFill>
                <a:latin typeface="Arial" panose="020B0604020202020204" pitchFamily="34" charset="0"/>
                <a:ea typeface="ＭＳ Ｐゴシック" panose="020B0600070205080204" pitchFamily="34" charset="-128"/>
              </a:defRPr>
            </a:lvl4pPr>
            <a:lvl5pPr marL="2057400" indent="-228600" eaLnBrk="0" hangingPunct="0">
              <a:defRPr sz="2200">
                <a:solidFill>
                  <a:schemeClr val="hlink"/>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9pPr>
          </a:lstStyle>
          <a:p>
            <a:pPr eaLnBrk="1" hangingPunct="1">
              <a:lnSpc>
                <a:spcPct val="100000"/>
              </a:lnSpc>
            </a:pPr>
            <a:r>
              <a:rPr lang="en-US" altLang="en-US" sz="1600" b="0" dirty="0">
                <a:solidFill>
                  <a:schemeClr val="tx1"/>
                </a:solidFill>
                <a:cs typeface="Arial" panose="020B0604020202020204" pitchFamily="34" charset="0"/>
              </a:rPr>
              <a:t>Integrate, evolve, and maintain the security and stability of transactions and data</a:t>
            </a:r>
          </a:p>
        </p:txBody>
      </p:sp>
      <p:sp>
        <p:nvSpPr>
          <p:cNvPr id="26" name="AutoShape 72"/>
          <p:cNvSpPr>
            <a:spLocks noChangeArrowheads="1"/>
          </p:cNvSpPr>
          <p:nvPr/>
        </p:nvSpPr>
        <p:spPr bwMode="auto">
          <a:xfrm>
            <a:off x="161925" y="1710370"/>
            <a:ext cx="1865313" cy="1814513"/>
          </a:xfrm>
          <a:prstGeom prst="wedgeRectCallout">
            <a:avLst>
              <a:gd name="adj1" fmla="val 73162"/>
              <a:gd name="adj2" fmla="val -16829"/>
            </a:avLst>
          </a:prstGeom>
          <a:solidFill>
            <a:srgbClr val="FF00FF">
              <a:alpha val="92999"/>
            </a:srgbClr>
          </a:solidFill>
          <a:ln w="9525">
            <a:solidFill>
              <a:schemeClr val="accent1"/>
            </a:solidFill>
            <a:miter lim="800000"/>
            <a:headEnd/>
            <a:tailEnd/>
          </a:ln>
          <a:effectLst>
            <a:outerShdw sx="102000" sy="102000" algn="ctr" rotWithShape="0">
              <a:srgbClr val="000000">
                <a:alpha val="39999"/>
              </a:srgbClr>
            </a:outerShdw>
          </a:effectLst>
        </p:spPr>
        <p:txBody>
          <a:bodyPr rIns="45720">
            <a:spAutoFit/>
          </a:bodyPr>
          <a:lstStyle>
            <a:lvl1pPr eaLnBrk="0" hangingPunct="0">
              <a:defRPr sz="2200">
                <a:solidFill>
                  <a:schemeClr val="hlink"/>
                </a:solidFill>
                <a:latin typeface="Arial" panose="020B0604020202020204" pitchFamily="34" charset="0"/>
                <a:ea typeface="ＭＳ Ｐゴシック" panose="020B0600070205080204" pitchFamily="34" charset="-128"/>
              </a:defRPr>
            </a:lvl1pPr>
            <a:lvl2pPr marL="742950" indent="-285750" eaLnBrk="0" hangingPunct="0">
              <a:defRPr sz="2200">
                <a:solidFill>
                  <a:schemeClr val="hlink"/>
                </a:solidFill>
                <a:latin typeface="Arial" panose="020B0604020202020204" pitchFamily="34" charset="0"/>
                <a:ea typeface="ＭＳ Ｐゴシック" panose="020B0600070205080204" pitchFamily="34" charset="-128"/>
              </a:defRPr>
            </a:lvl2pPr>
            <a:lvl3pPr marL="1143000" indent="-228600" eaLnBrk="0" hangingPunct="0">
              <a:defRPr sz="2200">
                <a:solidFill>
                  <a:schemeClr val="hlink"/>
                </a:solidFill>
                <a:latin typeface="Arial" panose="020B0604020202020204" pitchFamily="34" charset="0"/>
                <a:ea typeface="ＭＳ Ｐゴシック" panose="020B0600070205080204" pitchFamily="34" charset="-128"/>
              </a:defRPr>
            </a:lvl3pPr>
            <a:lvl4pPr marL="1600200" indent="-228600" eaLnBrk="0" hangingPunct="0">
              <a:defRPr sz="2200">
                <a:solidFill>
                  <a:schemeClr val="hlink"/>
                </a:solidFill>
                <a:latin typeface="Arial" panose="020B0604020202020204" pitchFamily="34" charset="0"/>
                <a:ea typeface="ＭＳ Ｐゴシック" panose="020B0600070205080204" pitchFamily="34" charset="-128"/>
              </a:defRPr>
            </a:lvl4pPr>
            <a:lvl5pPr marL="2057400" indent="-228600" eaLnBrk="0" hangingPunct="0">
              <a:defRPr sz="2200">
                <a:solidFill>
                  <a:schemeClr val="hlink"/>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9pPr>
          </a:lstStyle>
          <a:p>
            <a:pPr eaLnBrk="1" hangingPunct="1">
              <a:lnSpc>
                <a:spcPct val="100000"/>
              </a:lnSpc>
            </a:pPr>
            <a:r>
              <a:rPr lang="en-US" altLang="en-US" sz="1600" b="0" dirty="0">
                <a:solidFill>
                  <a:schemeClr val="tx1"/>
                </a:solidFill>
                <a:cs typeface="Arial" panose="020B0604020202020204" pitchFamily="34" charset="0"/>
              </a:rPr>
              <a:t>Rapidly deliver differentiating applications and services to grow revenues, market share, and obtain new customers</a:t>
            </a:r>
          </a:p>
        </p:txBody>
      </p:sp>
      <p:sp>
        <p:nvSpPr>
          <p:cNvPr id="27" name="AutoShape 72"/>
          <p:cNvSpPr>
            <a:spLocks noChangeArrowheads="1"/>
          </p:cNvSpPr>
          <p:nvPr/>
        </p:nvSpPr>
        <p:spPr bwMode="auto">
          <a:xfrm>
            <a:off x="161925" y="3950333"/>
            <a:ext cx="1865313" cy="1323975"/>
          </a:xfrm>
          <a:prstGeom prst="wedgeRectCallout">
            <a:avLst>
              <a:gd name="adj1" fmla="val 90782"/>
              <a:gd name="adj2" fmla="val -49630"/>
            </a:avLst>
          </a:prstGeom>
          <a:solidFill>
            <a:srgbClr val="99FF66">
              <a:alpha val="75999"/>
            </a:srgbClr>
          </a:solidFill>
          <a:ln w="9525">
            <a:solidFill>
              <a:schemeClr val="accent1"/>
            </a:solidFill>
            <a:miter lim="800000"/>
            <a:headEnd/>
            <a:tailEnd/>
          </a:ln>
          <a:effectLst>
            <a:outerShdw sx="102000" sy="102000" algn="ctr" rotWithShape="0">
              <a:srgbClr val="000000">
                <a:alpha val="39999"/>
              </a:srgbClr>
            </a:outerShdw>
          </a:effectLst>
        </p:spPr>
        <p:txBody>
          <a:bodyPr rIns="0">
            <a:spAutoFit/>
          </a:bodyPr>
          <a:lstStyle/>
          <a:p>
            <a:pPr fontAlgn="auto">
              <a:lnSpc>
                <a:spcPct val="100000"/>
              </a:lnSpc>
              <a:spcBef>
                <a:spcPts val="0"/>
              </a:spcBef>
              <a:spcAft>
                <a:spcPts val="0"/>
              </a:spcAft>
              <a:defRPr/>
            </a:pPr>
            <a:r>
              <a:rPr lang="en-US" sz="1600" b="0" dirty="0">
                <a:solidFill>
                  <a:schemeClr val="tx1"/>
                </a:solidFill>
                <a:latin typeface="Arial" charset="0"/>
                <a:ea typeface="+mn-ea"/>
                <a:cs typeface="Arial" charset="0"/>
              </a:rPr>
              <a:t>Provide differentiating client experience to meet the needs of empowered users</a:t>
            </a:r>
          </a:p>
        </p:txBody>
      </p:sp>
      <p:sp>
        <p:nvSpPr>
          <p:cNvPr id="28" name="AutoShape 72"/>
          <p:cNvSpPr>
            <a:spLocks noChangeArrowheads="1"/>
          </p:cNvSpPr>
          <p:nvPr/>
        </p:nvSpPr>
        <p:spPr bwMode="auto">
          <a:xfrm>
            <a:off x="7097713" y="3950333"/>
            <a:ext cx="1879600" cy="1323975"/>
          </a:xfrm>
          <a:prstGeom prst="wedgeRectCallout">
            <a:avLst>
              <a:gd name="adj1" fmla="val -95991"/>
              <a:gd name="adj2" fmla="val -49000"/>
            </a:avLst>
          </a:prstGeom>
          <a:solidFill>
            <a:srgbClr val="CCFFCC">
              <a:alpha val="89000"/>
            </a:srgbClr>
          </a:solidFill>
          <a:ln w="9525">
            <a:solidFill>
              <a:schemeClr val="accent1"/>
            </a:solidFill>
            <a:miter lim="800000"/>
            <a:headEnd/>
            <a:tailEnd/>
          </a:ln>
          <a:effectLst>
            <a:outerShdw sx="102000" sy="102000" algn="ctr" rotWithShape="0">
              <a:srgbClr val="000000">
                <a:alpha val="39999"/>
              </a:srgbClr>
            </a:outerShdw>
          </a:effectLst>
        </p:spPr>
        <p:txBody>
          <a:bodyPr rIns="45720">
            <a:spAutoFit/>
          </a:bodyPr>
          <a:lstStyle/>
          <a:p>
            <a:pPr fontAlgn="auto">
              <a:lnSpc>
                <a:spcPct val="100000"/>
              </a:lnSpc>
              <a:spcBef>
                <a:spcPts val="0"/>
              </a:spcBef>
              <a:spcAft>
                <a:spcPts val="0"/>
              </a:spcAft>
              <a:defRPr/>
            </a:pPr>
            <a:r>
              <a:rPr lang="en-US" sz="1600" b="0" dirty="0">
                <a:solidFill>
                  <a:schemeClr val="tx1"/>
                </a:solidFill>
                <a:latin typeface="Arial" charset="0"/>
                <a:ea typeface="+mn-ea"/>
                <a:cs typeface="Arial" charset="0"/>
              </a:rPr>
              <a:t>Leverage a software supply chain to lower cost  and accelerate services</a:t>
            </a:r>
          </a:p>
        </p:txBody>
      </p:sp>
      <p:sp>
        <p:nvSpPr>
          <p:cNvPr id="29" name="Rectangle 12"/>
          <p:cNvSpPr>
            <a:spLocks noChangeArrowheads="1"/>
          </p:cNvSpPr>
          <p:nvPr/>
        </p:nvSpPr>
        <p:spPr bwMode="auto">
          <a:xfrm>
            <a:off x="3690938" y="4245608"/>
            <a:ext cx="1771650" cy="17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eaLnBrk="0" hangingPunct="0">
              <a:defRPr sz="2200">
                <a:solidFill>
                  <a:schemeClr val="hlink"/>
                </a:solidFill>
                <a:latin typeface="Arial" panose="020B0604020202020204" pitchFamily="34" charset="0"/>
                <a:ea typeface="ＭＳ Ｐゴシック" panose="020B0600070205080204" pitchFamily="34" charset="-128"/>
              </a:defRPr>
            </a:lvl1pPr>
            <a:lvl2pPr marL="742950" indent="-285750" eaLnBrk="0" hangingPunct="0">
              <a:defRPr sz="2200">
                <a:solidFill>
                  <a:schemeClr val="hlink"/>
                </a:solidFill>
                <a:latin typeface="Arial" panose="020B0604020202020204" pitchFamily="34" charset="0"/>
                <a:ea typeface="ＭＳ Ｐゴシック" panose="020B0600070205080204" pitchFamily="34" charset="-128"/>
              </a:defRPr>
            </a:lvl2pPr>
            <a:lvl3pPr marL="1143000" indent="-228600" eaLnBrk="0" hangingPunct="0">
              <a:defRPr sz="2200">
                <a:solidFill>
                  <a:schemeClr val="hlink"/>
                </a:solidFill>
                <a:latin typeface="Arial" panose="020B0604020202020204" pitchFamily="34" charset="0"/>
                <a:ea typeface="ＭＳ Ｐゴシック" panose="020B0600070205080204" pitchFamily="34" charset="-128"/>
              </a:defRPr>
            </a:lvl3pPr>
            <a:lvl4pPr marL="1600200" indent="-228600" eaLnBrk="0" hangingPunct="0">
              <a:defRPr sz="2200">
                <a:solidFill>
                  <a:schemeClr val="hlink"/>
                </a:solidFill>
                <a:latin typeface="Arial" panose="020B0604020202020204" pitchFamily="34" charset="0"/>
                <a:ea typeface="ＭＳ Ｐゴシック" panose="020B0600070205080204" pitchFamily="34" charset="-128"/>
              </a:defRPr>
            </a:lvl4pPr>
            <a:lvl5pPr marL="2057400" indent="-228600" eaLnBrk="0" hangingPunct="0">
              <a:defRPr sz="2200">
                <a:solidFill>
                  <a:schemeClr val="hlink"/>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9pPr>
          </a:lstStyle>
          <a:p>
            <a:pPr algn="ctr" eaLnBrk="1" hangingPunct="1">
              <a:lnSpc>
                <a:spcPct val="95000"/>
              </a:lnSpc>
              <a:buFont typeface="Wingdings" panose="05000000000000000000" pitchFamily="2" charset="2"/>
              <a:buNone/>
            </a:pPr>
            <a:r>
              <a:rPr lang="en-US" altLang="en-US" sz="1200">
                <a:solidFill>
                  <a:schemeClr val="tx1"/>
                </a:solidFill>
                <a:cs typeface="Arial" panose="020B0604020202020204" pitchFamily="34" charset="0"/>
              </a:rPr>
              <a:t>Internet of Things</a:t>
            </a:r>
          </a:p>
        </p:txBody>
      </p:sp>
      <p:pic>
        <p:nvPicPr>
          <p:cNvPr id="30" name="Picture 2" descr="C:\Mike\Impact 2013\images\Internet of Things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34581" y="4411684"/>
            <a:ext cx="1960563" cy="77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AutoShape 72"/>
          <p:cNvSpPr>
            <a:spLocks noChangeArrowheads="1"/>
          </p:cNvSpPr>
          <p:nvPr/>
        </p:nvSpPr>
        <p:spPr bwMode="auto">
          <a:xfrm>
            <a:off x="4614863" y="5739445"/>
            <a:ext cx="3324225" cy="835025"/>
          </a:xfrm>
          <a:prstGeom prst="wedgeRectCallout">
            <a:avLst>
              <a:gd name="adj1" fmla="val -41016"/>
              <a:gd name="adj2" fmla="val -155761"/>
            </a:avLst>
          </a:prstGeom>
          <a:solidFill>
            <a:srgbClr val="8CC63F">
              <a:alpha val="50196"/>
            </a:srgbClr>
          </a:solidFill>
          <a:ln w="9525">
            <a:solidFill>
              <a:schemeClr val="accent1"/>
            </a:solidFill>
            <a:miter lim="800000"/>
            <a:headEnd/>
            <a:tailEnd/>
          </a:ln>
          <a:effectLst>
            <a:outerShdw blurRad="63500" sx="102000" sy="102000" algn="ctr" rotWithShape="0">
              <a:prstClr val="black">
                <a:alpha val="40000"/>
              </a:prstClr>
            </a:outerShdw>
          </a:effectLst>
        </p:spPr>
        <p:txBody>
          <a:bodyPr rIns="45720">
            <a:spAutoFit/>
          </a:bodyPr>
          <a:lstStyle>
            <a:lvl1pPr eaLnBrk="0" hangingPunct="0">
              <a:defRPr sz="2200">
                <a:solidFill>
                  <a:schemeClr val="hlink"/>
                </a:solidFill>
                <a:latin typeface="Arial" panose="020B0604020202020204" pitchFamily="34" charset="0"/>
                <a:ea typeface="ＭＳ Ｐゴシック" panose="020B0600070205080204" pitchFamily="34" charset="-128"/>
              </a:defRPr>
            </a:lvl1pPr>
            <a:lvl2pPr marL="742950" indent="-285750" eaLnBrk="0" hangingPunct="0">
              <a:defRPr sz="2200">
                <a:solidFill>
                  <a:schemeClr val="hlink"/>
                </a:solidFill>
                <a:latin typeface="Arial" panose="020B0604020202020204" pitchFamily="34" charset="0"/>
                <a:ea typeface="ＭＳ Ｐゴシック" panose="020B0600070205080204" pitchFamily="34" charset="-128"/>
              </a:defRPr>
            </a:lvl2pPr>
            <a:lvl3pPr marL="1143000" indent="-228600" eaLnBrk="0" hangingPunct="0">
              <a:defRPr sz="2200">
                <a:solidFill>
                  <a:schemeClr val="hlink"/>
                </a:solidFill>
                <a:latin typeface="Arial" panose="020B0604020202020204" pitchFamily="34" charset="0"/>
                <a:ea typeface="ＭＳ Ｐゴシック" panose="020B0600070205080204" pitchFamily="34" charset="-128"/>
              </a:defRPr>
            </a:lvl3pPr>
            <a:lvl4pPr marL="1600200" indent="-228600" eaLnBrk="0" hangingPunct="0">
              <a:defRPr sz="2200">
                <a:solidFill>
                  <a:schemeClr val="hlink"/>
                </a:solidFill>
                <a:latin typeface="Arial" panose="020B0604020202020204" pitchFamily="34" charset="0"/>
                <a:ea typeface="ＭＳ Ｐゴシック" panose="020B0600070205080204" pitchFamily="34" charset="-128"/>
              </a:defRPr>
            </a:lvl4pPr>
            <a:lvl5pPr marL="2057400" indent="-228600" eaLnBrk="0" hangingPunct="0">
              <a:defRPr sz="2200">
                <a:solidFill>
                  <a:schemeClr val="hlink"/>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9pPr>
          </a:lstStyle>
          <a:p>
            <a:pPr eaLnBrk="1" hangingPunct="1">
              <a:lnSpc>
                <a:spcPct val="100000"/>
              </a:lnSpc>
            </a:pPr>
            <a:r>
              <a:rPr lang="en-US" altLang="en-US" sz="1600" b="0" dirty="0">
                <a:solidFill>
                  <a:schemeClr val="tx1"/>
                </a:solidFill>
                <a:cs typeface="Arial" panose="020B0604020202020204" pitchFamily="34" charset="0"/>
              </a:rPr>
              <a:t>Deliver software-based innovation </a:t>
            </a:r>
            <a:br>
              <a:rPr lang="en-US" altLang="en-US" sz="1600" b="0" dirty="0">
                <a:solidFill>
                  <a:schemeClr val="tx1"/>
                </a:solidFill>
                <a:cs typeface="Arial" panose="020B0604020202020204" pitchFamily="34" charset="0"/>
              </a:rPr>
            </a:br>
            <a:r>
              <a:rPr lang="en-US" altLang="en-US" sz="1600" b="0" dirty="0">
                <a:solidFill>
                  <a:schemeClr val="tx1"/>
                </a:solidFill>
                <a:cs typeface="Arial" panose="020B0604020202020204" pitchFamily="34" charset="0"/>
              </a:rPr>
              <a:t>to enable smarter infrastructure </a:t>
            </a:r>
            <a:br>
              <a:rPr lang="en-US" altLang="en-US" sz="1600" b="0" dirty="0">
                <a:solidFill>
                  <a:schemeClr val="tx1"/>
                </a:solidFill>
                <a:cs typeface="Arial" panose="020B0604020202020204" pitchFamily="34" charset="0"/>
              </a:rPr>
            </a:br>
            <a:r>
              <a:rPr lang="en-US" altLang="en-US" sz="1600" b="0" dirty="0">
                <a:solidFill>
                  <a:schemeClr val="tx1"/>
                </a:solidFill>
                <a:cs typeface="Arial" panose="020B0604020202020204" pitchFamily="34" charset="0"/>
              </a:rPr>
              <a:t>and millions of devices</a:t>
            </a:r>
          </a:p>
        </p:txBody>
      </p:sp>
      <p:sp>
        <p:nvSpPr>
          <p:cNvPr id="32" name="Rectangle 31"/>
          <p:cNvSpPr/>
          <p:nvPr/>
        </p:nvSpPr>
        <p:spPr>
          <a:xfrm>
            <a:off x="557136" y="1269749"/>
            <a:ext cx="7937653" cy="400110"/>
          </a:xfrm>
          <a:prstGeom prst="rect">
            <a:avLst/>
          </a:prstGeom>
        </p:spPr>
        <p:txBody>
          <a:bodyPr wrap="square">
            <a:spAutoFit/>
          </a:bodyPr>
          <a:lstStyle/>
          <a:p>
            <a:pPr algn="ctr" eaLnBrk="1" hangingPunct="1">
              <a:lnSpc>
                <a:spcPct val="100000"/>
              </a:lnSpc>
              <a:spcBef>
                <a:spcPct val="50000"/>
              </a:spcBef>
            </a:pPr>
            <a:r>
              <a:rPr lang="en-US" altLang="en-US" dirty="0">
                <a:cs typeface="Arial" panose="020B0604020202020204" pitchFamily="34" charset="0"/>
              </a:rPr>
              <a:t>Major Role of Systems of Engagement and Systems of Record</a:t>
            </a:r>
          </a:p>
        </p:txBody>
      </p:sp>
    </p:spTree>
    <p:extLst>
      <p:ext uri="{BB962C8B-B14F-4D97-AF65-F5344CB8AC3E}">
        <p14:creationId xmlns:p14="http://schemas.microsoft.com/office/powerpoint/2010/main" val="409453075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9A84D337-A8C2-4DD5-9CBF-1FF9E516E863}" type="slidenum">
              <a:rPr lang="en-US" altLang="en-US"/>
              <a:pPr eaLnBrk="1" hangingPunct="1"/>
              <a:t>36</a:t>
            </a:fld>
            <a:endParaRPr lang="en-US" altLang="en-US"/>
          </a:p>
        </p:txBody>
      </p:sp>
      <p:grpSp>
        <p:nvGrpSpPr>
          <p:cNvPr id="9219" name="Group 113"/>
          <p:cNvGrpSpPr>
            <a:grpSpLocks/>
          </p:cNvGrpSpPr>
          <p:nvPr/>
        </p:nvGrpSpPr>
        <p:grpSpPr bwMode="auto">
          <a:xfrm>
            <a:off x="263525" y="1989138"/>
            <a:ext cx="2220913" cy="3863975"/>
            <a:chOff x="166" y="1253"/>
            <a:chExt cx="1452" cy="2434"/>
          </a:xfrm>
        </p:grpSpPr>
        <p:sp>
          <p:nvSpPr>
            <p:cNvPr id="9264" name="AutoShape 39"/>
            <p:cNvSpPr>
              <a:spLocks noChangeArrowheads="1"/>
            </p:cNvSpPr>
            <p:nvPr/>
          </p:nvSpPr>
          <p:spPr bwMode="auto">
            <a:xfrm>
              <a:off x="166" y="1253"/>
              <a:ext cx="1452" cy="758"/>
            </a:xfrm>
            <a:prstGeom prst="roundRect">
              <a:avLst>
                <a:gd name="adj" fmla="val 10847"/>
              </a:avLst>
            </a:pr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lIns="0" rIns="0"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600" b="1">
                  <a:solidFill>
                    <a:schemeClr val="bg1"/>
                  </a:solidFill>
                </a:rPr>
                <a:t> Accelerate</a:t>
              </a:r>
              <a:br>
                <a:rPr lang="en-US" altLang="en-US" sz="1600" b="1">
                  <a:solidFill>
                    <a:schemeClr val="bg1"/>
                  </a:solidFill>
                </a:rPr>
              </a:br>
              <a:r>
                <a:rPr lang="en-US" altLang="en-US" sz="1600" b="1">
                  <a:solidFill>
                    <a:schemeClr val="bg1"/>
                  </a:solidFill>
                </a:rPr>
                <a:t>software delivery –</a:t>
              </a:r>
            </a:p>
            <a:p>
              <a:pPr algn="ctr" eaLnBrk="1" hangingPunct="1"/>
              <a:r>
                <a:rPr lang="en-US" altLang="en-US" sz="1600" i="1">
                  <a:solidFill>
                    <a:schemeClr val="bg1"/>
                  </a:solidFill>
                </a:rPr>
                <a:t>for faster time to value</a:t>
              </a:r>
              <a:endParaRPr lang="en-US" altLang="en-US" sz="1600">
                <a:solidFill>
                  <a:schemeClr val="bg1"/>
                </a:solidFill>
              </a:endParaRPr>
            </a:p>
          </p:txBody>
        </p:sp>
        <p:sp>
          <p:nvSpPr>
            <p:cNvPr id="9265" name="AutoShape 39"/>
            <p:cNvSpPr>
              <a:spLocks noChangeArrowheads="1"/>
            </p:cNvSpPr>
            <p:nvPr/>
          </p:nvSpPr>
          <p:spPr bwMode="auto">
            <a:xfrm>
              <a:off x="166" y="2091"/>
              <a:ext cx="1452" cy="758"/>
            </a:xfrm>
            <a:prstGeom prst="roundRect">
              <a:avLst>
                <a:gd name="adj" fmla="val 10847"/>
              </a:avLst>
            </a:pr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lIns="0" rIns="0"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600" b="1" dirty="0">
                  <a:solidFill>
                    <a:schemeClr val="bg1"/>
                  </a:solidFill>
                </a:rPr>
                <a:t>Balance speed, cost, quality, and risk – </a:t>
              </a:r>
            </a:p>
            <a:p>
              <a:pPr algn="ctr" eaLnBrk="1" hangingPunct="1"/>
              <a:r>
                <a:rPr lang="en-US" altLang="en-US" sz="1600" i="1" dirty="0">
                  <a:solidFill>
                    <a:schemeClr val="bg1"/>
                  </a:solidFill>
                </a:rPr>
                <a:t>for increased capacity to innovate</a:t>
              </a:r>
            </a:p>
          </p:txBody>
        </p:sp>
        <p:sp>
          <p:nvSpPr>
            <p:cNvPr id="9266" name="AutoShape 39"/>
            <p:cNvSpPr>
              <a:spLocks noChangeArrowheads="1"/>
            </p:cNvSpPr>
            <p:nvPr/>
          </p:nvSpPr>
          <p:spPr bwMode="auto">
            <a:xfrm>
              <a:off x="166" y="2929"/>
              <a:ext cx="1452" cy="758"/>
            </a:xfrm>
            <a:prstGeom prst="roundRect">
              <a:avLst>
                <a:gd name="adj" fmla="val 10847"/>
              </a:avLst>
            </a:pr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lIns="0" rIns="0"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600" b="1">
                  <a:solidFill>
                    <a:schemeClr val="bg1"/>
                  </a:solidFill>
                </a:rPr>
                <a:t>Reduce time to customer feedback </a:t>
              </a:r>
              <a:r>
                <a:rPr lang="en-US" altLang="en-US" sz="1600" b="1" i="1">
                  <a:solidFill>
                    <a:schemeClr val="bg1"/>
                  </a:solidFill>
                </a:rPr>
                <a:t>– </a:t>
              </a:r>
              <a:r>
                <a:rPr lang="en-US" altLang="en-US" sz="1600" i="1">
                  <a:solidFill>
                    <a:schemeClr val="bg1"/>
                  </a:solidFill>
                </a:rPr>
                <a:t>for improved customer experience</a:t>
              </a:r>
            </a:p>
          </p:txBody>
        </p:sp>
      </p:grpSp>
      <p:grpSp>
        <p:nvGrpSpPr>
          <p:cNvPr id="9220" name="Group 117"/>
          <p:cNvGrpSpPr>
            <a:grpSpLocks/>
          </p:cNvGrpSpPr>
          <p:nvPr/>
        </p:nvGrpSpPr>
        <p:grpSpPr bwMode="auto">
          <a:xfrm>
            <a:off x="2638425" y="1978025"/>
            <a:ext cx="6330950" cy="4033838"/>
            <a:chOff x="1680" y="1246"/>
            <a:chExt cx="3988" cy="2541"/>
          </a:xfrm>
        </p:grpSpPr>
        <p:pic>
          <p:nvPicPr>
            <p:cNvPr id="9222" name="Picture 67" descr="slide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16" y="1890"/>
              <a:ext cx="249" cy="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3" name="Picture 68" descr="slide16monito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48" y="1888"/>
              <a:ext cx="391"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4" name="Picture 69" descr="slide16reles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23" y="3538"/>
              <a:ext cx="277" cy="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5" name="Picture 70" descr="sldie16feedback"/>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286" y="2736"/>
              <a:ext cx="285" cy="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6" name="Picture 71" descr="slide16 testi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851" y="2737"/>
              <a:ext cx="259"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7" name="Text Box 10"/>
            <p:cNvSpPr txBox="1">
              <a:spLocks noChangeArrowheads="1"/>
            </p:cNvSpPr>
            <p:nvPr/>
          </p:nvSpPr>
          <p:spPr bwMode="auto">
            <a:xfrm>
              <a:off x="1680" y="1879"/>
              <a:ext cx="542" cy="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lstStyle>
              <a:lvl1pPr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1pPr>
              <a:lvl2pPr marL="742950" indent="-28575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2pPr>
              <a:lvl3pPr marL="11430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3pPr>
              <a:lvl4pPr marL="16002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4pPr>
              <a:lvl5pPr marL="20574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50000"/>
                </a:spcBef>
                <a:buSzPct val="100000"/>
              </a:pPr>
              <a:r>
                <a:rPr lang="en-US" altLang="en-US" sz="1000">
                  <a:solidFill>
                    <a:srgbClr val="000000"/>
                  </a:solidFill>
                </a:rPr>
                <a:t>Continuous</a:t>
              </a:r>
              <a:br>
                <a:rPr lang="en-US" altLang="en-US" sz="1000">
                  <a:solidFill>
                    <a:srgbClr val="000000"/>
                  </a:solidFill>
                </a:rPr>
              </a:br>
              <a:r>
                <a:rPr lang="en-US" altLang="en-US" sz="1000">
                  <a:solidFill>
                    <a:srgbClr val="000000"/>
                  </a:solidFill>
                </a:rPr>
                <a:t>Monitoring</a:t>
              </a:r>
            </a:p>
          </p:txBody>
        </p:sp>
        <p:sp>
          <p:nvSpPr>
            <p:cNvPr id="9228" name="Text Box 9"/>
            <p:cNvSpPr txBox="1">
              <a:spLocks noChangeArrowheads="1"/>
            </p:cNvSpPr>
            <p:nvPr/>
          </p:nvSpPr>
          <p:spPr bwMode="auto">
            <a:xfrm>
              <a:off x="5114" y="1890"/>
              <a:ext cx="554" cy="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lstStyle>
              <a:lvl1pPr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1pPr>
              <a:lvl2pPr marL="742950" indent="-28575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2pPr>
              <a:lvl3pPr marL="11430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3pPr>
              <a:lvl4pPr marL="16002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4pPr>
              <a:lvl5pPr marL="20574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buSzPct val="100000"/>
              </a:pPr>
              <a:r>
                <a:rPr lang="en-US" altLang="en-US" sz="1000">
                  <a:solidFill>
                    <a:srgbClr val="000000"/>
                  </a:solidFill>
                </a:rPr>
                <a:t>Collaborative Development</a:t>
              </a:r>
            </a:p>
          </p:txBody>
        </p:sp>
        <p:sp>
          <p:nvSpPr>
            <p:cNvPr id="9229" name="Text Box 7"/>
            <p:cNvSpPr txBox="1">
              <a:spLocks noChangeArrowheads="1"/>
            </p:cNvSpPr>
            <p:nvPr/>
          </p:nvSpPr>
          <p:spPr bwMode="auto">
            <a:xfrm>
              <a:off x="3660" y="3538"/>
              <a:ext cx="785" cy="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lstStyle>
              <a:lvl1pPr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1pPr>
              <a:lvl2pPr marL="742950" indent="-28575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2pPr>
              <a:lvl3pPr marL="11430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3pPr>
              <a:lvl4pPr marL="16002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4pPr>
              <a:lvl5pPr marL="20574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buSzPct val="100000"/>
              </a:pPr>
              <a:r>
                <a:rPr lang="en-US" altLang="en-US" sz="1000">
                  <a:solidFill>
                    <a:srgbClr val="000000"/>
                  </a:solidFill>
                </a:rPr>
                <a:t>Continuous Release and Deployment</a:t>
              </a:r>
            </a:p>
          </p:txBody>
        </p:sp>
        <p:sp>
          <p:nvSpPr>
            <p:cNvPr id="9230" name="Text Box 10"/>
            <p:cNvSpPr txBox="1">
              <a:spLocks noChangeArrowheads="1"/>
            </p:cNvSpPr>
            <p:nvPr/>
          </p:nvSpPr>
          <p:spPr bwMode="auto">
            <a:xfrm>
              <a:off x="1690" y="2635"/>
              <a:ext cx="582" cy="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lstStyle>
              <a:lvl1pPr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1pPr>
              <a:lvl2pPr marL="742950" indent="-28575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2pPr>
              <a:lvl3pPr marL="11430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3pPr>
              <a:lvl4pPr marL="16002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4pPr>
              <a:lvl5pPr marL="20574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50000"/>
                </a:spcBef>
                <a:buSzPct val="100000"/>
              </a:pPr>
              <a:r>
                <a:rPr lang="en-US" altLang="en-US" sz="1000">
                  <a:solidFill>
                    <a:srgbClr val="000000"/>
                  </a:solidFill>
                </a:rPr>
                <a:t>Continuous</a:t>
              </a:r>
              <a:br>
                <a:rPr lang="en-US" altLang="en-US" sz="1000">
                  <a:solidFill>
                    <a:srgbClr val="000000"/>
                  </a:solidFill>
                </a:rPr>
              </a:br>
              <a:r>
                <a:rPr lang="en-US" altLang="en-US" sz="1000">
                  <a:solidFill>
                    <a:srgbClr val="000000"/>
                  </a:solidFill>
                </a:rPr>
                <a:t>Customer Feedback and Optimization</a:t>
              </a:r>
            </a:p>
          </p:txBody>
        </p:sp>
        <p:grpSp>
          <p:nvGrpSpPr>
            <p:cNvPr id="9231" name="Group 105"/>
            <p:cNvGrpSpPr>
              <a:grpSpLocks/>
            </p:cNvGrpSpPr>
            <p:nvPr/>
          </p:nvGrpSpPr>
          <p:grpSpPr bwMode="auto">
            <a:xfrm>
              <a:off x="3274" y="1246"/>
              <a:ext cx="1006" cy="273"/>
              <a:chOff x="2365" y="981"/>
              <a:chExt cx="1164" cy="316"/>
            </a:xfrm>
          </p:grpSpPr>
          <p:pic>
            <p:nvPicPr>
              <p:cNvPr id="9262" name="Picture 106" descr="slide16business"/>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365" y="1009"/>
                <a:ext cx="30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63" name="Text Box 5"/>
              <p:cNvSpPr txBox="1">
                <a:spLocks noChangeArrowheads="1"/>
              </p:cNvSpPr>
              <p:nvPr/>
            </p:nvSpPr>
            <p:spPr bwMode="auto">
              <a:xfrm>
                <a:off x="2713" y="981"/>
                <a:ext cx="816" cy="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lstStyle>
                <a:lvl1pPr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1pPr>
                <a:lvl2pPr marL="742950" indent="-28575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2pPr>
                <a:lvl3pPr marL="11430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3pPr>
                <a:lvl4pPr marL="16002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4pPr>
                <a:lvl5pPr marL="20574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buSzPct val="100000"/>
                </a:pPr>
                <a:r>
                  <a:rPr lang="en-US" altLang="en-US" sz="1000">
                    <a:solidFill>
                      <a:srgbClr val="000000"/>
                    </a:solidFill>
                  </a:rPr>
                  <a:t>Continuous</a:t>
                </a:r>
                <a:br>
                  <a:rPr lang="en-US" altLang="en-US" sz="1000">
                    <a:solidFill>
                      <a:srgbClr val="000000"/>
                    </a:solidFill>
                  </a:rPr>
                </a:br>
                <a:r>
                  <a:rPr lang="en-US" altLang="en-US" sz="1000">
                    <a:solidFill>
                      <a:srgbClr val="000000"/>
                    </a:solidFill>
                  </a:rPr>
                  <a:t>Business Planning</a:t>
                </a:r>
              </a:p>
            </p:txBody>
          </p:sp>
        </p:grpSp>
        <p:sp>
          <p:nvSpPr>
            <p:cNvPr id="9232" name="Text Box 9"/>
            <p:cNvSpPr txBox="1">
              <a:spLocks noChangeArrowheads="1"/>
            </p:cNvSpPr>
            <p:nvPr/>
          </p:nvSpPr>
          <p:spPr bwMode="auto">
            <a:xfrm>
              <a:off x="5166" y="2737"/>
              <a:ext cx="473"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lstStyle>
              <a:lvl1pPr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1pPr>
              <a:lvl2pPr marL="742950" indent="-28575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2pPr>
              <a:lvl3pPr marL="11430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3pPr>
              <a:lvl4pPr marL="16002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4pPr>
              <a:lvl5pPr marL="20574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buSzPct val="100000"/>
              </a:pPr>
              <a:r>
                <a:rPr lang="en-US" altLang="en-US" sz="1000">
                  <a:solidFill>
                    <a:srgbClr val="000000"/>
                  </a:solidFill>
                </a:rPr>
                <a:t>Continuous</a:t>
              </a:r>
              <a:br>
                <a:rPr lang="en-US" altLang="en-US" sz="1000">
                  <a:solidFill>
                    <a:srgbClr val="000000"/>
                  </a:solidFill>
                </a:rPr>
              </a:br>
              <a:r>
                <a:rPr lang="en-US" altLang="en-US" sz="1000">
                  <a:solidFill>
                    <a:srgbClr val="000000"/>
                  </a:solidFill>
                </a:rPr>
                <a:t>Testing</a:t>
              </a:r>
            </a:p>
          </p:txBody>
        </p:sp>
        <p:grpSp>
          <p:nvGrpSpPr>
            <p:cNvPr id="9233" name="Group 115"/>
            <p:cNvGrpSpPr>
              <a:grpSpLocks/>
            </p:cNvGrpSpPr>
            <p:nvPr/>
          </p:nvGrpSpPr>
          <p:grpSpPr bwMode="auto">
            <a:xfrm>
              <a:off x="2573" y="1531"/>
              <a:ext cx="2540" cy="2062"/>
              <a:chOff x="2531" y="1497"/>
              <a:chExt cx="2624" cy="2130"/>
            </a:xfrm>
          </p:grpSpPr>
          <p:cxnSp>
            <p:nvCxnSpPr>
              <p:cNvPr id="9234" name="Straight Arrow Connector 75"/>
              <p:cNvCxnSpPr>
                <a:cxnSpLocks noChangeShapeType="1"/>
              </p:cNvCxnSpPr>
              <p:nvPr/>
            </p:nvCxnSpPr>
            <p:spPr bwMode="auto">
              <a:xfrm flipH="1">
                <a:off x="4424" y="2495"/>
                <a:ext cx="731" cy="697"/>
              </a:xfrm>
              <a:prstGeom prst="straightConnector1">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pic>
            <p:nvPicPr>
              <p:cNvPr id="9235" name="Oval 56"/>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31" y="1497"/>
                <a:ext cx="2407" cy="2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236" name="Oval 59"/>
              <p:cNvGrpSpPr>
                <a:grpSpLocks/>
              </p:cNvGrpSpPr>
              <p:nvPr/>
            </p:nvGrpSpPr>
            <p:grpSpPr bwMode="auto">
              <a:xfrm>
                <a:off x="3480" y="1614"/>
                <a:ext cx="568" cy="468"/>
                <a:chOff x="6041136" y="1950720"/>
                <a:chExt cx="1042416" cy="859536"/>
              </a:xfrm>
            </p:grpSpPr>
            <p:pic>
              <p:nvPicPr>
                <p:cNvPr id="9260" name="Oval 59"/>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41136" y="1950720"/>
                  <a:ext cx="1042416" cy="859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61" name="Text Box 81"/>
                <p:cNvSpPr txBox="1">
                  <a:spLocks noChangeArrowheads="1"/>
                </p:cNvSpPr>
                <p:nvPr/>
              </p:nvSpPr>
              <p:spPr bwMode="auto">
                <a:xfrm>
                  <a:off x="6196973" y="2081959"/>
                  <a:ext cx="725155" cy="593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buClr>
                      <a:srgbClr val="000000"/>
                    </a:buClr>
                    <a:buSzPct val="100000"/>
                    <a:buFont typeface="Times New Roman" panose="02020603050405020304" pitchFamily="18" charset="0"/>
                    <a:buNone/>
                  </a:pPr>
                  <a:endParaRPr lang="en-US" altLang="en-US" sz="1000" b="1">
                    <a:solidFill>
                      <a:srgbClr val="FFFFFF"/>
                    </a:solidFill>
                  </a:endParaRPr>
                </a:p>
              </p:txBody>
            </p:sp>
          </p:grpSp>
          <p:grpSp>
            <p:nvGrpSpPr>
              <p:cNvPr id="9237" name="Oval 60"/>
              <p:cNvGrpSpPr>
                <a:grpSpLocks/>
              </p:cNvGrpSpPr>
              <p:nvPr/>
            </p:nvGrpSpPr>
            <p:grpSpPr bwMode="auto">
              <a:xfrm>
                <a:off x="4041" y="2062"/>
                <a:ext cx="568" cy="466"/>
                <a:chOff x="7071360" y="2773680"/>
                <a:chExt cx="1042416" cy="853440"/>
              </a:xfrm>
            </p:grpSpPr>
            <p:pic>
              <p:nvPicPr>
                <p:cNvPr id="9258" name="Oval 60"/>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071360" y="2773680"/>
                  <a:ext cx="1042416" cy="85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59" name="Text Box 84"/>
                <p:cNvSpPr txBox="1">
                  <a:spLocks noChangeArrowheads="1"/>
                </p:cNvSpPr>
                <p:nvPr/>
              </p:nvSpPr>
              <p:spPr bwMode="auto">
                <a:xfrm>
                  <a:off x="7227260" y="2902465"/>
                  <a:ext cx="725155" cy="59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buClr>
                      <a:srgbClr val="000000"/>
                    </a:buClr>
                    <a:buSzPct val="100000"/>
                    <a:buFont typeface="Times New Roman" panose="02020603050405020304" pitchFamily="18" charset="0"/>
                    <a:buNone/>
                  </a:pPr>
                  <a:endParaRPr lang="en-US" altLang="en-US" sz="1000" b="1">
                    <a:solidFill>
                      <a:srgbClr val="FFFFFF"/>
                    </a:solidFill>
                  </a:endParaRPr>
                </a:p>
              </p:txBody>
            </p:sp>
          </p:grpSp>
          <p:grpSp>
            <p:nvGrpSpPr>
              <p:cNvPr id="9238" name="Oval 61"/>
              <p:cNvGrpSpPr>
                <a:grpSpLocks/>
              </p:cNvGrpSpPr>
              <p:nvPr/>
            </p:nvGrpSpPr>
            <p:grpSpPr bwMode="auto">
              <a:xfrm>
                <a:off x="2873" y="2066"/>
                <a:ext cx="571" cy="465"/>
                <a:chOff x="4925568" y="2779776"/>
                <a:chExt cx="1048512" cy="853440"/>
              </a:xfrm>
            </p:grpSpPr>
            <p:pic>
              <p:nvPicPr>
                <p:cNvPr id="9256" name="Oval 61"/>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925568" y="2779776"/>
                  <a:ext cx="1048512" cy="85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57" name="Text Box 87"/>
                <p:cNvSpPr txBox="1">
                  <a:spLocks noChangeArrowheads="1"/>
                </p:cNvSpPr>
                <p:nvPr/>
              </p:nvSpPr>
              <p:spPr bwMode="auto">
                <a:xfrm>
                  <a:off x="5084135" y="2907227"/>
                  <a:ext cx="725155" cy="59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buClr>
                      <a:srgbClr val="000000"/>
                    </a:buClr>
                    <a:buSzPct val="100000"/>
                    <a:buFont typeface="Times New Roman" panose="02020603050405020304" pitchFamily="18" charset="0"/>
                    <a:buNone/>
                  </a:pPr>
                  <a:endParaRPr lang="en-US" altLang="en-US" sz="1000" b="1">
                    <a:solidFill>
                      <a:srgbClr val="FFFFFF"/>
                    </a:solidFill>
                  </a:endParaRPr>
                </a:p>
              </p:txBody>
            </p:sp>
          </p:grpSp>
          <p:grpSp>
            <p:nvGrpSpPr>
              <p:cNvPr id="9239" name="Oval 62"/>
              <p:cNvGrpSpPr>
                <a:grpSpLocks/>
              </p:cNvGrpSpPr>
              <p:nvPr/>
            </p:nvGrpSpPr>
            <p:grpSpPr bwMode="auto">
              <a:xfrm>
                <a:off x="3474" y="2537"/>
                <a:ext cx="568" cy="466"/>
                <a:chOff x="6028944" y="3645408"/>
                <a:chExt cx="1042416" cy="853440"/>
              </a:xfrm>
            </p:grpSpPr>
            <p:pic>
              <p:nvPicPr>
                <p:cNvPr id="9254" name="Oval 62"/>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28944" y="3645408"/>
                  <a:ext cx="1042416" cy="85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55" name="Text Box 90"/>
                <p:cNvSpPr txBox="1">
                  <a:spLocks noChangeArrowheads="1"/>
                </p:cNvSpPr>
                <p:nvPr/>
              </p:nvSpPr>
              <p:spPr bwMode="auto">
                <a:xfrm>
                  <a:off x="6184273" y="3773769"/>
                  <a:ext cx="725155" cy="59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buClr>
                      <a:srgbClr val="000000"/>
                    </a:buClr>
                    <a:buSzPct val="100000"/>
                    <a:buFont typeface="Times New Roman" panose="02020603050405020304" pitchFamily="18" charset="0"/>
                    <a:buNone/>
                  </a:pPr>
                  <a:endParaRPr lang="en-US" altLang="en-US" sz="1000" b="1">
                    <a:solidFill>
                      <a:srgbClr val="FFFFFF"/>
                    </a:solidFill>
                  </a:endParaRPr>
                </a:p>
              </p:txBody>
            </p:sp>
          </p:grpSp>
          <p:grpSp>
            <p:nvGrpSpPr>
              <p:cNvPr id="9240" name="Group 83"/>
              <p:cNvGrpSpPr>
                <a:grpSpLocks/>
              </p:cNvGrpSpPr>
              <p:nvPr/>
            </p:nvGrpSpPr>
            <p:grpSpPr bwMode="auto">
              <a:xfrm>
                <a:off x="2932" y="1648"/>
                <a:ext cx="1571" cy="1297"/>
                <a:chOff x="3116767" y="2335201"/>
                <a:chExt cx="2839260" cy="2863647"/>
              </a:xfrm>
            </p:grpSpPr>
            <p:sp>
              <p:nvSpPr>
                <p:cNvPr id="9250" name="Circular Arrow 69"/>
                <p:cNvSpPr>
                  <a:spLocks/>
                </p:cNvSpPr>
                <p:nvPr/>
              </p:nvSpPr>
              <p:spPr bwMode="auto">
                <a:xfrm rot="9894291">
                  <a:off x="3226619" y="2334792"/>
                  <a:ext cx="2686705" cy="2682117"/>
                </a:xfrm>
                <a:custGeom>
                  <a:avLst/>
                  <a:gdLst>
                    <a:gd name="T0" fmla="*/ 1235674 w 2684258"/>
                    <a:gd name="T1" fmla="*/ 166593 h 2679834"/>
                    <a:gd name="T2" fmla="*/ 2506414 w 2684258"/>
                    <a:gd name="T3" fmla="*/ 999498 h 2679834"/>
                    <a:gd name="T4" fmla="*/ 2661428 w 2684258"/>
                    <a:gd name="T5" fmla="*/ 995346 h 2679834"/>
                    <a:gd name="T6" fmla="*/ 2444545 w 2684258"/>
                    <a:gd name="T7" fmla="*/ 1328265 h 2679834"/>
                    <a:gd name="T8" fmla="*/ 2108497 w 2684258"/>
                    <a:gd name="T9" fmla="*/ 1010157 h 2679834"/>
                    <a:gd name="T10" fmla="*/ 2262163 w 2684258"/>
                    <a:gd name="T11" fmla="*/ 1006040 h 2679834"/>
                    <a:gd name="T12" fmla="*/ 1259963 w 2684258"/>
                    <a:gd name="T13" fmla="*/ 397801 h 2679834"/>
                    <a:gd name="T14" fmla="*/ 1235674 w 2684258"/>
                    <a:gd name="T15" fmla="*/ 166593 h 2679834"/>
                    <a:gd name="T16" fmla="*/ 0 60000 65536"/>
                    <a:gd name="T17" fmla="*/ 0 60000 65536"/>
                    <a:gd name="T18" fmla="*/ 0 60000 65536"/>
                    <a:gd name="T19" fmla="*/ 0 60000 65536"/>
                    <a:gd name="T20" fmla="*/ 0 60000 65536"/>
                    <a:gd name="T21" fmla="*/ 0 60000 65536"/>
                    <a:gd name="T22" fmla="*/ 0 60000 65536"/>
                    <a:gd name="T23" fmla="*/ 0 60000 65536"/>
                    <a:gd name="T24" fmla="*/ 0 w 2684258"/>
                    <a:gd name="T25" fmla="*/ 0 h 2679834"/>
                    <a:gd name="T26" fmla="*/ 2684258 w 2684258"/>
                    <a:gd name="T27" fmla="*/ 2679834 h 267983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84258" h="2679834">
                      <a:moveTo>
                        <a:pt x="1218766" y="164461"/>
                      </a:moveTo>
                      <a:cubicBezTo>
                        <a:pt x="1779369" y="105846"/>
                        <a:pt x="2303658" y="449799"/>
                        <a:pt x="2472113" y="986704"/>
                      </a:cubicBezTo>
                      <a:lnTo>
                        <a:pt x="2625008" y="982606"/>
                      </a:lnTo>
                      <a:lnTo>
                        <a:pt x="2411092" y="1311261"/>
                      </a:lnTo>
                      <a:lnTo>
                        <a:pt x="2079643" y="997226"/>
                      </a:lnTo>
                      <a:lnTo>
                        <a:pt x="2231207" y="993163"/>
                      </a:lnTo>
                      <a:cubicBezTo>
                        <a:pt x="2074743" y="593846"/>
                        <a:pt x="1670124" y="348061"/>
                        <a:pt x="1242720" y="392709"/>
                      </a:cubicBezTo>
                      <a:lnTo>
                        <a:pt x="1218766" y="164461"/>
                      </a:lnTo>
                      <a:close/>
                    </a:path>
                  </a:pathLst>
                </a:custGeom>
                <a:gradFill rotWithShape="1">
                  <a:gsLst>
                    <a:gs pos="0">
                      <a:schemeClr val="bg1">
                        <a:alpha val="0"/>
                      </a:schemeClr>
                    </a:gs>
                    <a:gs pos="100000">
                      <a:srgbClr val="00B0F0"/>
                    </a:gs>
                  </a:gsLst>
                  <a:lin ang="5400000"/>
                </a:gradFill>
                <a:ln>
                  <a:noFill/>
                </a:ln>
                <a:extLst>
                  <a:ext uri="{91240B29-F687-4F45-9708-019B960494DF}">
                    <a14:hiddenLine xmlns:a14="http://schemas.microsoft.com/office/drawing/2010/main" w="9525">
                      <a:solidFill>
                        <a:srgbClr val="000000"/>
                      </a:solidFill>
                      <a:round/>
                      <a:headEnd/>
                      <a:tailEnd/>
                    </a14:hiddenLine>
                  </a:ext>
                </a:extLst>
              </p:spPr>
              <p:txBody>
                <a:bodyPr lIns="0" rIns="0" anchor="ctr"/>
                <a:lstStyle/>
                <a:p>
                  <a:endParaRPr lang="en-US"/>
                </a:p>
              </p:txBody>
            </p:sp>
            <p:sp>
              <p:nvSpPr>
                <p:cNvPr id="9251" name="Circular Arrow 70"/>
                <p:cNvSpPr>
                  <a:spLocks/>
                </p:cNvSpPr>
                <p:nvPr/>
              </p:nvSpPr>
              <p:spPr bwMode="auto">
                <a:xfrm rot="-921305">
                  <a:off x="3273296" y="2476196"/>
                  <a:ext cx="2682970" cy="2682117"/>
                </a:xfrm>
                <a:custGeom>
                  <a:avLst/>
                  <a:gdLst>
                    <a:gd name="T0" fmla="*/ 1241282 w 2682761"/>
                    <a:gd name="T1" fmla="*/ 162944 h 2681664"/>
                    <a:gd name="T2" fmla="*/ 2473821 w 2682761"/>
                    <a:gd name="T3" fmla="*/ 990509 h 2681664"/>
                    <a:gd name="T4" fmla="*/ 2627041 w 2682761"/>
                    <a:gd name="T5" fmla="*/ 986393 h 2681664"/>
                    <a:gd name="T6" fmla="*/ 2412445 w 2682761"/>
                    <a:gd name="T7" fmla="*/ 1315715 h 2681664"/>
                    <a:gd name="T8" fmla="*/ 2080615 w 2682761"/>
                    <a:gd name="T9" fmla="*/ 1001068 h 2681664"/>
                    <a:gd name="T10" fmla="*/ 2232513 w 2682761"/>
                    <a:gd name="T11" fmla="*/ 996985 h 2681664"/>
                    <a:gd name="T12" fmla="*/ 1261049 w 2682761"/>
                    <a:gd name="T13" fmla="*/ 392363 h 2681664"/>
                    <a:gd name="T14" fmla="*/ 1241282 w 2682761"/>
                    <a:gd name="T15" fmla="*/ 162944 h 2681664"/>
                    <a:gd name="T16" fmla="*/ 0 60000 65536"/>
                    <a:gd name="T17" fmla="*/ 0 60000 65536"/>
                    <a:gd name="T18" fmla="*/ 0 60000 65536"/>
                    <a:gd name="T19" fmla="*/ 0 60000 65536"/>
                    <a:gd name="T20" fmla="*/ 0 60000 65536"/>
                    <a:gd name="T21" fmla="*/ 0 60000 65536"/>
                    <a:gd name="T22" fmla="*/ 0 60000 65536"/>
                    <a:gd name="T23" fmla="*/ 0 60000 65536"/>
                    <a:gd name="T24" fmla="*/ 0 w 2682761"/>
                    <a:gd name="T25" fmla="*/ 0 h 2681664"/>
                    <a:gd name="T26" fmla="*/ 2682761 w 2682761"/>
                    <a:gd name="T27" fmla="*/ 2681664 h 268166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82761" h="2681664">
                      <a:moveTo>
                        <a:pt x="1239717" y="162511"/>
                      </a:moveTo>
                      <a:cubicBezTo>
                        <a:pt x="1792972" y="114821"/>
                        <a:pt x="2304973" y="458109"/>
                        <a:pt x="2470701" y="987865"/>
                      </a:cubicBezTo>
                      <a:lnTo>
                        <a:pt x="2623732" y="983764"/>
                      </a:lnTo>
                      <a:lnTo>
                        <a:pt x="2409410" y="1312201"/>
                      </a:lnTo>
                      <a:lnTo>
                        <a:pt x="2077995" y="998393"/>
                      </a:lnTo>
                      <a:lnTo>
                        <a:pt x="2229705" y="994326"/>
                      </a:lnTo>
                      <a:cubicBezTo>
                        <a:pt x="2075909" y="600498"/>
                        <a:pt x="1680898" y="354998"/>
                        <a:pt x="1259458" y="391318"/>
                      </a:cubicBezTo>
                      <a:lnTo>
                        <a:pt x="1239717" y="162511"/>
                      </a:lnTo>
                      <a:close/>
                    </a:path>
                  </a:pathLst>
                </a:custGeom>
                <a:gradFill rotWithShape="1">
                  <a:gsLst>
                    <a:gs pos="0">
                      <a:schemeClr val="bg1">
                        <a:alpha val="0"/>
                      </a:schemeClr>
                    </a:gs>
                    <a:gs pos="100000">
                      <a:srgbClr val="00B0F0"/>
                    </a:gs>
                  </a:gsLst>
                  <a:lin ang="5400000"/>
                </a:gradFill>
                <a:ln>
                  <a:noFill/>
                </a:ln>
                <a:extLst>
                  <a:ext uri="{91240B29-F687-4F45-9708-019B960494DF}">
                    <a14:hiddenLine xmlns:a14="http://schemas.microsoft.com/office/drawing/2010/main" w="9525">
                      <a:solidFill>
                        <a:srgbClr val="000000"/>
                      </a:solidFill>
                      <a:round/>
                      <a:headEnd/>
                      <a:tailEnd/>
                    </a14:hiddenLine>
                  </a:ext>
                </a:extLst>
              </p:spPr>
              <p:txBody>
                <a:bodyPr lIns="0" rIns="0" anchor="ctr"/>
                <a:lstStyle/>
                <a:p>
                  <a:endParaRPr lang="en-US"/>
                </a:p>
              </p:txBody>
            </p:sp>
            <p:sp>
              <p:nvSpPr>
                <p:cNvPr id="9252" name="Circular Arrow 71"/>
                <p:cNvSpPr>
                  <a:spLocks/>
                </p:cNvSpPr>
                <p:nvPr/>
              </p:nvSpPr>
              <p:spPr bwMode="auto">
                <a:xfrm rot="-6500122">
                  <a:off x="3114815" y="2448193"/>
                  <a:ext cx="2684398" cy="2681104"/>
                </a:xfrm>
                <a:custGeom>
                  <a:avLst/>
                  <a:gdLst>
                    <a:gd name="T0" fmla="*/ 1257525 w 2683495"/>
                    <a:gd name="T1" fmla="*/ 160115 h 2682762"/>
                    <a:gd name="T2" fmla="*/ 2485089 w 2683495"/>
                    <a:gd name="T3" fmla="*/ 981195 h 2682762"/>
                    <a:gd name="T4" fmla="*/ 2638295 w 2683495"/>
                    <a:gd name="T5" fmla="*/ 980307 h 2682762"/>
                    <a:gd name="T6" fmla="*/ 2423011 w 2683495"/>
                    <a:gd name="T7" fmla="*/ 1322111 h 2682762"/>
                    <a:gd name="T8" fmla="*/ 2089292 w 2683495"/>
                    <a:gd name="T9" fmla="*/ 983490 h 2682762"/>
                    <a:gd name="T10" fmla="*/ 2240961 w 2683495"/>
                    <a:gd name="T11" fmla="*/ 982611 h 2682762"/>
                    <a:gd name="T12" fmla="*/ 1275242 w 2683495"/>
                    <a:gd name="T13" fmla="*/ 386965 h 2682762"/>
                    <a:gd name="T14" fmla="*/ 1257525 w 2683495"/>
                    <a:gd name="T15" fmla="*/ 160115 h 2682762"/>
                    <a:gd name="T16" fmla="*/ 0 60000 65536"/>
                    <a:gd name="T17" fmla="*/ 0 60000 65536"/>
                    <a:gd name="T18" fmla="*/ 0 60000 65536"/>
                    <a:gd name="T19" fmla="*/ 0 60000 65536"/>
                    <a:gd name="T20" fmla="*/ 0 60000 65536"/>
                    <a:gd name="T21" fmla="*/ 0 60000 65536"/>
                    <a:gd name="T22" fmla="*/ 0 60000 65536"/>
                    <a:gd name="T23" fmla="*/ 0 60000 65536"/>
                    <a:gd name="T24" fmla="*/ 0 w 2683495"/>
                    <a:gd name="T25" fmla="*/ 0 h 2682762"/>
                    <a:gd name="T26" fmla="*/ 2683495 w 2683495"/>
                    <a:gd name="T27" fmla="*/ 2682762 h 26827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83495" h="2682762">
                      <a:moveTo>
                        <a:pt x="1250977" y="161687"/>
                      </a:moveTo>
                      <a:cubicBezTo>
                        <a:pt x="1801702" y="119338"/>
                        <a:pt x="2308501" y="463439"/>
                        <a:pt x="2472152" y="990827"/>
                      </a:cubicBezTo>
                      <a:lnTo>
                        <a:pt x="2624563" y="989930"/>
                      </a:lnTo>
                      <a:lnTo>
                        <a:pt x="2410398" y="1335089"/>
                      </a:lnTo>
                      <a:lnTo>
                        <a:pt x="2078416" y="993145"/>
                      </a:lnTo>
                      <a:lnTo>
                        <a:pt x="2229295" y="992257"/>
                      </a:lnTo>
                      <a:cubicBezTo>
                        <a:pt x="2075922" y="602650"/>
                        <a:pt x="1686218" y="358653"/>
                        <a:pt x="1268603" y="390762"/>
                      </a:cubicBezTo>
                      <a:lnTo>
                        <a:pt x="1250977" y="161687"/>
                      </a:lnTo>
                      <a:close/>
                    </a:path>
                  </a:pathLst>
                </a:custGeom>
                <a:gradFill rotWithShape="1">
                  <a:gsLst>
                    <a:gs pos="0">
                      <a:schemeClr val="bg1">
                        <a:alpha val="0"/>
                      </a:schemeClr>
                    </a:gs>
                    <a:gs pos="100000">
                      <a:srgbClr val="00B0F0"/>
                    </a:gs>
                  </a:gsLst>
                  <a:lin ang="5400000"/>
                </a:gradFill>
                <a:ln>
                  <a:noFill/>
                </a:ln>
                <a:extLst>
                  <a:ext uri="{91240B29-F687-4F45-9708-019B960494DF}">
                    <a14:hiddenLine xmlns:a14="http://schemas.microsoft.com/office/drawing/2010/main" w="9525">
                      <a:solidFill>
                        <a:srgbClr val="000000"/>
                      </a:solidFill>
                      <a:round/>
                      <a:headEnd/>
                      <a:tailEnd/>
                    </a14:hiddenLine>
                  </a:ext>
                </a:extLst>
              </p:spPr>
              <p:txBody>
                <a:bodyPr lIns="0" rIns="0" anchor="ctr"/>
                <a:lstStyle/>
                <a:p>
                  <a:endParaRPr lang="en-US"/>
                </a:p>
              </p:txBody>
            </p:sp>
            <p:sp>
              <p:nvSpPr>
                <p:cNvPr id="9253" name="Circular Arrow 72"/>
                <p:cNvSpPr>
                  <a:spLocks/>
                </p:cNvSpPr>
                <p:nvPr/>
              </p:nvSpPr>
              <p:spPr bwMode="auto">
                <a:xfrm rot="3874409">
                  <a:off x="3264387" y="2514955"/>
                  <a:ext cx="2682117" cy="2686704"/>
                </a:xfrm>
                <a:custGeom>
                  <a:avLst/>
                  <a:gdLst>
                    <a:gd name="T0" fmla="*/ 1220437 w 2681664"/>
                    <a:gd name="T1" fmla="*/ 165525 h 2685755"/>
                    <a:gd name="T2" fmla="*/ 2476458 w 2681664"/>
                    <a:gd name="T3" fmla="*/ 995401 h 2685755"/>
                    <a:gd name="T4" fmla="*/ 2629950 w 2681664"/>
                    <a:gd name="T5" fmla="*/ 991277 h 2685755"/>
                    <a:gd name="T6" fmla="*/ 2414764 w 2681664"/>
                    <a:gd name="T7" fmla="*/ 1321431 h 2685755"/>
                    <a:gd name="T8" fmla="*/ 2082748 w 2681664"/>
                    <a:gd name="T9" fmla="*/ 1005984 h 2685755"/>
                    <a:gd name="T10" fmla="*/ 2234931 w 2681664"/>
                    <a:gd name="T11" fmla="*/ 1001894 h 2685755"/>
                    <a:gd name="T12" fmla="*/ 1244470 w 2681664"/>
                    <a:gd name="T13" fmla="*/ 395179 h 2685755"/>
                    <a:gd name="T14" fmla="*/ 1220437 w 2681664"/>
                    <a:gd name="T15" fmla="*/ 165525 h 2685755"/>
                    <a:gd name="T16" fmla="*/ 0 60000 65536"/>
                    <a:gd name="T17" fmla="*/ 0 60000 65536"/>
                    <a:gd name="T18" fmla="*/ 0 60000 65536"/>
                    <a:gd name="T19" fmla="*/ 0 60000 65536"/>
                    <a:gd name="T20" fmla="*/ 0 60000 65536"/>
                    <a:gd name="T21" fmla="*/ 0 60000 65536"/>
                    <a:gd name="T22" fmla="*/ 0 60000 65536"/>
                    <a:gd name="T23" fmla="*/ 0 60000 65536"/>
                    <a:gd name="T24" fmla="*/ 0 w 2681664"/>
                    <a:gd name="T25" fmla="*/ 0 h 2685755"/>
                    <a:gd name="T26" fmla="*/ 2681664 w 2681664"/>
                    <a:gd name="T27" fmla="*/ 2685755 h 268575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81664" h="2685755">
                      <a:moveTo>
                        <a:pt x="1217176" y="164631"/>
                      </a:moveTo>
                      <a:cubicBezTo>
                        <a:pt x="1777722" y="105598"/>
                        <a:pt x="2301967" y="451018"/>
                        <a:pt x="2469846" y="990002"/>
                      </a:cubicBezTo>
                      <a:lnTo>
                        <a:pt x="2622927" y="985898"/>
                      </a:lnTo>
                      <a:lnTo>
                        <a:pt x="2408315" y="1314261"/>
                      </a:lnTo>
                      <a:lnTo>
                        <a:pt x="2077190" y="1000528"/>
                      </a:lnTo>
                      <a:lnTo>
                        <a:pt x="2228968" y="996459"/>
                      </a:lnTo>
                      <a:cubicBezTo>
                        <a:pt x="2073102" y="595138"/>
                        <a:pt x="1668514" y="347990"/>
                        <a:pt x="1241146" y="393035"/>
                      </a:cubicBezTo>
                      <a:lnTo>
                        <a:pt x="1217176" y="164631"/>
                      </a:lnTo>
                      <a:close/>
                    </a:path>
                  </a:pathLst>
                </a:custGeom>
                <a:gradFill rotWithShape="1">
                  <a:gsLst>
                    <a:gs pos="0">
                      <a:schemeClr val="bg1">
                        <a:alpha val="0"/>
                      </a:schemeClr>
                    </a:gs>
                    <a:gs pos="100000">
                      <a:srgbClr val="00B0F0"/>
                    </a:gs>
                  </a:gsLst>
                  <a:lin ang="5400000"/>
                </a:gradFill>
                <a:ln>
                  <a:noFill/>
                </a:ln>
                <a:extLst>
                  <a:ext uri="{91240B29-F687-4F45-9708-019B960494DF}">
                    <a14:hiddenLine xmlns:a14="http://schemas.microsoft.com/office/drawing/2010/main" w="9525">
                      <a:solidFill>
                        <a:srgbClr val="000000"/>
                      </a:solidFill>
                      <a:round/>
                      <a:headEnd/>
                      <a:tailEnd/>
                    </a14:hiddenLine>
                  </a:ext>
                </a:extLst>
              </p:spPr>
              <p:txBody>
                <a:bodyPr lIns="0" rIns="0" anchor="ctr"/>
                <a:lstStyle/>
                <a:p>
                  <a:endParaRPr lang="en-US"/>
                </a:p>
              </p:txBody>
            </p:sp>
          </p:grpSp>
          <p:sp>
            <p:nvSpPr>
              <p:cNvPr id="9241" name="TextBox 64"/>
              <p:cNvSpPr txBox="1">
                <a:spLocks noChangeArrowheads="1"/>
              </p:cNvSpPr>
              <p:nvPr/>
            </p:nvSpPr>
            <p:spPr bwMode="auto">
              <a:xfrm>
                <a:off x="2841" y="2182"/>
                <a:ext cx="637"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buClr>
                    <a:srgbClr val="000000"/>
                  </a:buClr>
                  <a:buSzPct val="100000"/>
                  <a:buFont typeface="Times New Roman" panose="02020603050405020304" pitchFamily="18" charset="0"/>
                  <a:buNone/>
                </a:pPr>
                <a:r>
                  <a:rPr lang="en-US" altLang="en-US" sz="1000" b="1">
                    <a:solidFill>
                      <a:srgbClr val="FFFFFF"/>
                    </a:solidFill>
                  </a:rPr>
                  <a:t>Monitor</a:t>
                </a:r>
                <a:br>
                  <a:rPr lang="en-US" altLang="en-US" sz="1000" b="1">
                    <a:solidFill>
                      <a:srgbClr val="FFFFFF"/>
                    </a:solidFill>
                  </a:rPr>
                </a:br>
                <a:r>
                  <a:rPr lang="en-US" altLang="en-US" sz="1000" b="1">
                    <a:solidFill>
                      <a:srgbClr val="FFFFFF"/>
                    </a:solidFill>
                  </a:rPr>
                  <a:t>and Optimize</a:t>
                </a:r>
                <a:endParaRPr lang="en-US" altLang="en-US" sz="1000">
                  <a:solidFill>
                    <a:srgbClr val="FFFFFF"/>
                  </a:solidFill>
                </a:endParaRPr>
              </a:p>
            </p:txBody>
          </p:sp>
          <p:sp>
            <p:nvSpPr>
              <p:cNvPr id="9242" name="TextBox 65"/>
              <p:cNvSpPr txBox="1">
                <a:spLocks noChangeArrowheads="1"/>
              </p:cNvSpPr>
              <p:nvPr/>
            </p:nvSpPr>
            <p:spPr bwMode="auto">
              <a:xfrm>
                <a:off x="4068" y="2179"/>
                <a:ext cx="515" cy="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buClr>
                    <a:srgbClr val="000000"/>
                  </a:buClr>
                  <a:buSzPct val="100000"/>
                  <a:buFont typeface="Times New Roman" panose="02020603050405020304" pitchFamily="18" charset="0"/>
                  <a:buNone/>
                </a:pPr>
                <a:r>
                  <a:rPr lang="en-US" altLang="en-US" sz="1000" b="1">
                    <a:solidFill>
                      <a:srgbClr val="FFFFFF"/>
                    </a:solidFill>
                  </a:rPr>
                  <a:t>Develop</a:t>
                </a:r>
                <a:br>
                  <a:rPr lang="en-US" altLang="en-US" sz="1000" b="1">
                    <a:solidFill>
                      <a:srgbClr val="FFFFFF"/>
                    </a:solidFill>
                  </a:rPr>
                </a:br>
                <a:r>
                  <a:rPr lang="en-US" altLang="en-US" sz="1000" b="1">
                    <a:solidFill>
                      <a:srgbClr val="FFFFFF"/>
                    </a:solidFill>
                  </a:rPr>
                  <a:t>and Test</a:t>
                </a:r>
              </a:p>
            </p:txBody>
          </p:sp>
          <p:sp>
            <p:nvSpPr>
              <p:cNvPr id="9243" name="TextBox 66"/>
              <p:cNvSpPr txBox="1">
                <a:spLocks noChangeArrowheads="1"/>
              </p:cNvSpPr>
              <p:nvPr/>
            </p:nvSpPr>
            <p:spPr bwMode="auto">
              <a:xfrm>
                <a:off x="3479" y="2655"/>
                <a:ext cx="561" cy="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buClr>
                    <a:srgbClr val="000000"/>
                  </a:buClr>
                  <a:buSzPct val="100000"/>
                  <a:buFont typeface="Times New Roman" panose="02020603050405020304" pitchFamily="18" charset="0"/>
                  <a:buNone/>
                </a:pPr>
                <a:r>
                  <a:rPr lang="en-US" altLang="en-US" sz="1000" b="1">
                    <a:solidFill>
                      <a:srgbClr val="FFFFFF"/>
                    </a:solidFill>
                  </a:rPr>
                  <a:t>Release</a:t>
                </a:r>
                <a:br>
                  <a:rPr lang="en-US" altLang="en-US" sz="1000" b="1">
                    <a:solidFill>
                      <a:srgbClr val="FFFFFF"/>
                    </a:solidFill>
                  </a:rPr>
                </a:br>
                <a:r>
                  <a:rPr lang="en-US" altLang="en-US" sz="1000" b="1">
                    <a:solidFill>
                      <a:srgbClr val="FFFFFF"/>
                    </a:solidFill>
                  </a:rPr>
                  <a:t>and Deploy</a:t>
                </a:r>
              </a:p>
            </p:txBody>
          </p:sp>
          <p:sp>
            <p:nvSpPr>
              <p:cNvPr id="9244" name="TextBox 67"/>
              <p:cNvSpPr txBox="1">
                <a:spLocks noChangeArrowheads="1"/>
              </p:cNvSpPr>
              <p:nvPr/>
            </p:nvSpPr>
            <p:spPr bwMode="auto">
              <a:xfrm>
                <a:off x="3458" y="1741"/>
                <a:ext cx="616" cy="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buClr>
                    <a:srgbClr val="000000"/>
                  </a:buClr>
                  <a:buSzPct val="100000"/>
                  <a:buFont typeface="Times New Roman" panose="02020603050405020304" pitchFamily="18" charset="0"/>
                  <a:buNone/>
                </a:pPr>
                <a:r>
                  <a:rPr lang="en-US" altLang="en-US" sz="1000" b="1">
                    <a:solidFill>
                      <a:srgbClr val="FFFFFF"/>
                    </a:solidFill>
                  </a:rPr>
                  <a:t>Plan</a:t>
                </a:r>
                <a:br>
                  <a:rPr lang="en-US" altLang="en-US" sz="1000" b="1">
                    <a:solidFill>
                      <a:srgbClr val="FFFFFF"/>
                    </a:solidFill>
                  </a:rPr>
                </a:br>
                <a:r>
                  <a:rPr lang="en-US" altLang="en-US" sz="1000" b="1">
                    <a:solidFill>
                      <a:srgbClr val="FFFFFF"/>
                    </a:solidFill>
                  </a:rPr>
                  <a:t>and Measure</a:t>
                </a:r>
              </a:p>
            </p:txBody>
          </p:sp>
          <p:sp>
            <p:nvSpPr>
              <p:cNvPr id="9245" name="TextBox 4"/>
              <p:cNvSpPr txBox="1">
                <a:spLocks noChangeAspect="1" noChangeArrowheads="1"/>
              </p:cNvSpPr>
              <p:nvPr/>
            </p:nvSpPr>
            <p:spPr bwMode="auto">
              <a:xfrm>
                <a:off x="3307" y="2036"/>
                <a:ext cx="868" cy="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lstStyle>
                <a:lvl1pPr defTabSz="457200"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defTabSz="45720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defTabSz="4572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defTabSz="4572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defTabSz="4572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buClr>
                    <a:srgbClr val="000000"/>
                  </a:buClr>
                  <a:buFont typeface="Times New Roman" panose="02020603050405020304" pitchFamily="18" charset="0"/>
                  <a:buNone/>
                </a:pPr>
                <a:r>
                  <a:rPr lang="en-US" altLang="en-US" sz="1000" b="1"/>
                  <a:t>DevOps –</a:t>
                </a:r>
              </a:p>
              <a:p>
                <a:pPr algn="ctr">
                  <a:buClr>
                    <a:srgbClr val="000000"/>
                  </a:buClr>
                  <a:buFont typeface="Times New Roman" panose="02020603050405020304" pitchFamily="18" charset="0"/>
                  <a:buNone/>
                </a:pPr>
                <a:r>
                  <a:rPr lang="en-US" altLang="en-US" sz="1000" b="1"/>
                  <a:t>Continuous</a:t>
                </a:r>
                <a:br>
                  <a:rPr lang="en-US" altLang="en-US" sz="1000" b="1"/>
                </a:br>
                <a:r>
                  <a:rPr lang="en-US" altLang="en-US" sz="1000" b="1"/>
                  <a:t>innovation,</a:t>
                </a:r>
                <a:br>
                  <a:rPr lang="en-US" altLang="en-US" sz="1000" b="1"/>
                </a:br>
                <a:r>
                  <a:rPr lang="en-US" altLang="en-US" sz="1000" b="1"/>
                  <a:t>feedback and improvements</a:t>
                </a:r>
              </a:p>
            </p:txBody>
          </p:sp>
          <p:sp>
            <p:nvSpPr>
              <p:cNvPr id="9246" name="AutoShape 66" descr="9k="/>
              <p:cNvSpPr>
                <a:spLocks noChangeAspect="1" noChangeArrowheads="1"/>
              </p:cNvSpPr>
              <p:nvPr/>
            </p:nvSpPr>
            <p:spPr bwMode="auto">
              <a:xfrm>
                <a:off x="4017" y="2262"/>
                <a:ext cx="158" cy="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en-US" altLang="en-US" sz="1000">
                  <a:solidFill>
                    <a:srgbClr val="000000"/>
                  </a:solidFill>
                </a:endParaRPr>
              </a:p>
            </p:txBody>
          </p:sp>
          <p:sp>
            <p:nvSpPr>
              <p:cNvPr id="9247" name="AutoShape 68" descr="9k="/>
              <p:cNvSpPr>
                <a:spLocks noChangeAspect="1" noChangeArrowheads="1"/>
              </p:cNvSpPr>
              <p:nvPr/>
            </p:nvSpPr>
            <p:spPr bwMode="auto">
              <a:xfrm>
                <a:off x="4017" y="2262"/>
                <a:ext cx="158" cy="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en-US" altLang="en-US" sz="1000">
                  <a:solidFill>
                    <a:srgbClr val="000000"/>
                  </a:solidFill>
                </a:endParaRPr>
              </a:p>
            </p:txBody>
          </p:sp>
          <p:cxnSp>
            <p:nvCxnSpPr>
              <p:cNvPr id="9248" name="Straight Arrow Connector 75"/>
              <p:cNvCxnSpPr>
                <a:cxnSpLocks noChangeShapeType="1"/>
              </p:cNvCxnSpPr>
              <p:nvPr/>
            </p:nvCxnSpPr>
            <p:spPr bwMode="auto">
              <a:xfrm flipH="1">
                <a:off x="4424" y="2495"/>
                <a:ext cx="731" cy="698"/>
              </a:xfrm>
              <a:prstGeom prst="straightConnector1">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pic>
            <p:nvPicPr>
              <p:cNvPr id="9249" name="Picture 39" descr="slide2"/>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725" y="1556"/>
                <a:ext cx="2016" cy="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9221" name="Rectangle 52"/>
          <p:cNvSpPr>
            <a:spLocks noGrp="1" noChangeArrowheads="1"/>
          </p:cNvSpPr>
          <p:nvPr>
            <p:ph type="title" idx="4294967295"/>
          </p:nvPr>
        </p:nvSpPr>
        <p:spPr>
          <a:xfrm>
            <a:off x="268288" y="615950"/>
            <a:ext cx="8620125" cy="835025"/>
          </a:xfrm>
          <a:prstGeom prst="rect">
            <a:avLst/>
          </a:prstGeom>
        </p:spPr>
        <p:txBody>
          <a:bodyPr/>
          <a:lstStyle/>
          <a:p>
            <a:pPr eaLnBrk="1" hangingPunct="1"/>
            <a:r>
              <a:rPr lang="en-US" altLang="en-US" dirty="0" smtClean="0"/>
              <a:t>Integrate mobile into your client’s DevOps strategy</a:t>
            </a:r>
            <a:br>
              <a:rPr lang="en-US" altLang="en-US" dirty="0" smtClean="0"/>
            </a:br>
            <a:r>
              <a:rPr lang="en-US" altLang="en-US" sz="1600" i="1" dirty="0" smtClean="0"/>
              <a:t>Enterprise capability for continuous software delivery that enables clients to seize market opportunities and reduce time to customer feedback</a:t>
            </a:r>
          </a:p>
        </p:txBody>
      </p:sp>
    </p:spTree>
    <p:extLst>
      <p:ext uri="{BB962C8B-B14F-4D97-AF65-F5344CB8AC3E}">
        <p14:creationId xmlns:p14="http://schemas.microsoft.com/office/powerpoint/2010/main" val="1714785061"/>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3366"/>
                </a:solidFill>
              </a:rPr>
              <a:t>Bridging Mainframe and Mobile Application Development</a:t>
            </a:r>
          </a:p>
        </p:txBody>
      </p:sp>
      <p:sp>
        <p:nvSpPr>
          <p:cNvPr id="3" name="Slide Number Placeholder 2"/>
          <p:cNvSpPr>
            <a:spLocks noGrp="1"/>
          </p:cNvSpPr>
          <p:nvPr>
            <p:ph type="sldNum" sz="quarter" idx="10"/>
          </p:nvPr>
        </p:nvSpPr>
        <p:spPr/>
        <p:txBody>
          <a:bodyPr/>
          <a:lstStyle/>
          <a:p>
            <a:pPr>
              <a:defRPr/>
            </a:pPr>
            <a:fld id="{F2453344-A235-4243-8819-4F32E8C93D74}" type="slidenum">
              <a:rPr lang="en-US" altLang="en-US" smtClean="0"/>
              <a:pPr>
                <a:defRPr/>
              </a:pPr>
              <a:t>37</a:t>
            </a:fld>
            <a:endParaRPr lang="en-US" altLang="en-US"/>
          </a:p>
        </p:txBody>
      </p:sp>
      <p:sp>
        <p:nvSpPr>
          <p:cNvPr id="23" name="Freeform 3"/>
          <p:cNvSpPr>
            <a:spLocks noChangeArrowheads="1"/>
          </p:cNvSpPr>
          <p:nvPr/>
        </p:nvSpPr>
        <p:spPr bwMode="auto">
          <a:xfrm>
            <a:off x="152400" y="4185062"/>
            <a:ext cx="8655050" cy="1468438"/>
          </a:xfrm>
          <a:custGeom>
            <a:avLst/>
            <a:gdLst>
              <a:gd name="T0" fmla="*/ 0 w 21600"/>
              <a:gd name="T1" fmla="*/ 0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gradFill rotWithShape="0">
            <a:gsLst>
              <a:gs pos="0">
                <a:srgbClr val="FFFFFF">
                  <a:alpha val="53000"/>
                </a:srgbClr>
              </a:gs>
              <a:gs pos="100000">
                <a:srgbClr val="66CCDC">
                  <a:alpha val="53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en-US"/>
          </a:p>
        </p:txBody>
      </p:sp>
      <p:sp>
        <p:nvSpPr>
          <p:cNvPr id="24" name="AutoShape 77"/>
          <p:cNvSpPr>
            <a:spLocks noChangeArrowheads="1"/>
          </p:cNvSpPr>
          <p:nvPr/>
        </p:nvSpPr>
        <p:spPr bwMode="auto">
          <a:xfrm flipV="1">
            <a:off x="581025" y="2337212"/>
            <a:ext cx="8274050" cy="3316288"/>
          </a:xfrm>
          <a:prstGeom prst="roundRect">
            <a:avLst>
              <a:gd name="adj" fmla="val 9366"/>
            </a:avLst>
          </a:prstGeom>
          <a:gradFill rotWithShape="1">
            <a:gsLst>
              <a:gs pos="0">
                <a:srgbClr val="FFFFFF">
                  <a:alpha val="0"/>
                </a:srgbClr>
              </a:gs>
              <a:gs pos="100000">
                <a:srgbClr val="03B7C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nchorCtr="1"/>
          <a:lstStyle>
            <a:lvl1pPr eaLnBrk="0" hangingPunct="0">
              <a:defRPr sz="2200">
                <a:solidFill>
                  <a:schemeClr val="hlink"/>
                </a:solidFill>
                <a:latin typeface="Arial" panose="020B0604020202020204" pitchFamily="34" charset="0"/>
                <a:ea typeface="ＭＳ Ｐゴシック" panose="020B0600070205080204" pitchFamily="34" charset="-128"/>
              </a:defRPr>
            </a:lvl1pPr>
            <a:lvl2pPr marL="742950" indent="-285750" eaLnBrk="0" hangingPunct="0">
              <a:defRPr sz="2200">
                <a:solidFill>
                  <a:schemeClr val="hlink"/>
                </a:solidFill>
                <a:latin typeface="Arial" panose="020B0604020202020204" pitchFamily="34" charset="0"/>
                <a:ea typeface="ＭＳ Ｐゴシック" panose="020B0600070205080204" pitchFamily="34" charset="-128"/>
              </a:defRPr>
            </a:lvl2pPr>
            <a:lvl3pPr marL="1143000" indent="-228600" eaLnBrk="0" hangingPunct="0">
              <a:defRPr sz="2200">
                <a:solidFill>
                  <a:schemeClr val="hlink"/>
                </a:solidFill>
                <a:latin typeface="Arial" panose="020B0604020202020204" pitchFamily="34" charset="0"/>
                <a:ea typeface="ＭＳ Ｐゴシック" panose="020B0600070205080204" pitchFamily="34" charset="-128"/>
              </a:defRPr>
            </a:lvl3pPr>
            <a:lvl4pPr marL="1600200" indent="-228600" eaLnBrk="0" hangingPunct="0">
              <a:defRPr sz="2200">
                <a:solidFill>
                  <a:schemeClr val="hlink"/>
                </a:solidFill>
                <a:latin typeface="Arial" panose="020B0604020202020204" pitchFamily="34" charset="0"/>
                <a:ea typeface="ＭＳ Ｐゴシック" panose="020B0600070205080204" pitchFamily="34" charset="-128"/>
              </a:defRPr>
            </a:lvl4pPr>
            <a:lvl5pPr marL="2057400" indent="-228600" eaLnBrk="0" hangingPunct="0">
              <a:defRPr sz="2200">
                <a:solidFill>
                  <a:schemeClr val="hlink"/>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0"/>
              </a:spcBef>
              <a:spcAft>
                <a:spcPct val="0"/>
              </a:spcAft>
              <a:defRPr sz="2200">
                <a:solidFill>
                  <a:schemeClr val="hlink"/>
                </a:solidFill>
                <a:latin typeface="Arial" panose="020B0604020202020204" pitchFamily="34" charset="0"/>
                <a:ea typeface="ＭＳ Ｐゴシック" panose="020B0600070205080204" pitchFamily="34" charset="-128"/>
              </a:defRPr>
            </a:lvl9pPr>
          </a:lstStyle>
          <a:p>
            <a:pPr algn="ctr"/>
            <a:endParaRPr lang="en-US" altLang="en-US">
              <a:solidFill>
                <a:srgbClr val="000000"/>
              </a:solidFill>
              <a:ea typeface="SimSun" panose="02010600030101010101" pitchFamily="2" charset="-122"/>
              <a:sym typeface="Arial" panose="020B0604020202020204" pitchFamily="34" charset="0"/>
            </a:endParaRPr>
          </a:p>
        </p:txBody>
      </p:sp>
      <p:sp>
        <p:nvSpPr>
          <p:cNvPr id="25" name="Freeform 26"/>
          <p:cNvSpPr>
            <a:spLocks/>
          </p:cNvSpPr>
          <p:nvPr/>
        </p:nvSpPr>
        <p:spPr bwMode="auto">
          <a:xfrm>
            <a:off x="6338888" y="2902362"/>
            <a:ext cx="1147762" cy="647700"/>
          </a:xfrm>
          <a:custGeom>
            <a:avLst/>
            <a:gdLst>
              <a:gd name="T0" fmla="*/ 0 w 1256"/>
              <a:gd name="T1" fmla="*/ 0 h 329"/>
              <a:gd name="T2" fmla="*/ 2147483647 w 1256"/>
              <a:gd name="T3" fmla="*/ 0 h 329"/>
              <a:gd name="T4" fmla="*/ 2147483647 w 1256"/>
              <a:gd name="T5" fmla="*/ 2147483647 h 329"/>
              <a:gd name="T6" fmla="*/ 0 60000 65536"/>
              <a:gd name="T7" fmla="*/ 0 60000 65536"/>
              <a:gd name="T8" fmla="*/ 0 60000 65536"/>
              <a:gd name="T9" fmla="*/ 0 w 1256"/>
              <a:gd name="T10" fmla="*/ 0 h 329"/>
              <a:gd name="T11" fmla="*/ 1256 w 1256"/>
              <a:gd name="T12" fmla="*/ 329 h 329"/>
            </a:gdLst>
            <a:ahLst/>
            <a:cxnLst>
              <a:cxn ang="T6">
                <a:pos x="T0" y="T1"/>
              </a:cxn>
              <a:cxn ang="T7">
                <a:pos x="T2" y="T3"/>
              </a:cxn>
              <a:cxn ang="T8">
                <a:pos x="T4" y="T5"/>
              </a:cxn>
            </a:cxnLst>
            <a:rect l="T9" t="T10" r="T11" b="T12"/>
            <a:pathLst>
              <a:path w="1256" h="329">
                <a:moveTo>
                  <a:pt x="0" y="0"/>
                </a:moveTo>
                <a:lnTo>
                  <a:pt x="1256" y="0"/>
                </a:lnTo>
                <a:lnTo>
                  <a:pt x="1256" y="329"/>
                </a:lnTo>
              </a:path>
            </a:pathLst>
          </a:custGeom>
          <a:noFill/>
          <a:ln w="50800" cap="flat" cmpd="sng">
            <a:solidFill>
              <a:srgbClr val="008080"/>
            </a:solidFill>
            <a:prstDash val="solid"/>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bIns="0" anchor="b" anchorCtr="1"/>
          <a:lstStyle/>
          <a:p>
            <a:endParaRPr lang="en-US"/>
          </a:p>
        </p:txBody>
      </p:sp>
      <p:sp>
        <p:nvSpPr>
          <p:cNvPr id="26" name="Freeform 27"/>
          <p:cNvSpPr>
            <a:spLocks/>
          </p:cNvSpPr>
          <p:nvPr/>
        </p:nvSpPr>
        <p:spPr bwMode="auto">
          <a:xfrm flipH="1">
            <a:off x="1604963" y="2902362"/>
            <a:ext cx="960437" cy="900113"/>
          </a:xfrm>
          <a:custGeom>
            <a:avLst/>
            <a:gdLst>
              <a:gd name="T0" fmla="*/ 0 w 1256"/>
              <a:gd name="T1" fmla="*/ 0 h 329"/>
              <a:gd name="T2" fmla="*/ 2147483647 w 1256"/>
              <a:gd name="T3" fmla="*/ 0 h 329"/>
              <a:gd name="T4" fmla="*/ 2147483647 w 1256"/>
              <a:gd name="T5" fmla="*/ 2147483647 h 329"/>
              <a:gd name="T6" fmla="*/ 0 60000 65536"/>
              <a:gd name="T7" fmla="*/ 0 60000 65536"/>
              <a:gd name="T8" fmla="*/ 0 60000 65536"/>
              <a:gd name="T9" fmla="*/ 0 w 1256"/>
              <a:gd name="T10" fmla="*/ 0 h 329"/>
              <a:gd name="T11" fmla="*/ 1256 w 1256"/>
              <a:gd name="T12" fmla="*/ 329 h 329"/>
            </a:gdLst>
            <a:ahLst/>
            <a:cxnLst>
              <a:cxn ang="T6">
                <a:pos x="T0" y="T1"/>
              </a:cxn>
              <a:cxn ang="T7">
                <a:pos x="T2" y="T3"/>
              </a:cxn>
              <a:cxn ang="T8">
                <a:pos x="T4" y="T5"/>
              </a:cxn>
            </a:cxnLst>
            <a:rect l="T9" t="T10" r="T11" b="T12"/>
            <a:pathLst>
              <a:path w="1256" h="329">
                <a:moveTo>
                  <a:pt x="0" y="0"/>
                </a:moveTo>
                <a:lnTo>
                  <a:pt x="1256" y="0"/>
                </a:lnTo>
                <a:lnTo>
                  <a:pt x="1256" y="329"/>
                </a:lnTo>
              </a:path>
            </a:pathLst>
          </a:custGeom>
          <a:noFill/>
          <a:ln w="50800" cap="flat" cmpd="sng">
            <a:solidFill>
              <a:srgbClr val="008080"/>
            </a:solidFill>
            <a:prstDash val="solid"/>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bIns="0" anchor="b" anchorCtr="1"/>
          <a:lstStyle/>
          <a:p>
            <a:endParaRPr lang="en-US"/>
          </a:p>
        </p:txBody>
      </p:sp>
      <p:sp>
        <p:nvSpPr>
          <p:cNvPr id="27" name="Round Diagonal Corner Rectangle 26"/>
          <p:cNvSpPr/>
          <p:nvPr/>
        </p:nvSpPr>
        <p:spPr bwMode="auto">
          <a:xfrm>
            <a:off x="2708275" y="4850225"/>
            <a:ext cx="3448050" cy="882650"/>
          </a:xfrm>
          <a:prstGeom prst="round2DiagRect">
            <a:avLst/>
          </a:prstGeom>
          <a:gradFill flip="none" rotWithShape="1">
            <a:gsLst>
              <a:gs pos="0">
                <a:srgbClr val="83D1F5">
                  <a:lumMod val="55000"/>
                  <a:lumOff val="45000"/>
                </a:srgbClr>
              </a:gs>
              <a:gs pos="100000">
                <a:schemeClr val="bg1"/>
              </a:gs>
            </a:gsLst>
            <a:lin ang="2700000" scaled="1"/>
            <a:tileRect/>
          </a:gradFill>
          <a:ln w="19050" cap="flat" cmpd="sng" algn="ctr">
            <a:solidFill>
              <a:srgbClr val="0070C0"/>
            </a:solidFill>
            <a:prstDash val="solid"/>
            <a:round/>
            <a:headEnd type="none" w="med" len="med"/>
            <a:tailEnd type="none" w="med" len="med"/>
          </a:ln>
          <a:effectLst/>
        </p:spPr>
        <p:txBody>
          <a:bodyPr lIns="0" tIns="0" rIns="0" bIns="0" anchor="ctr"/>
          <a:lstStyle/>
          <a:p>
            <a:pPr algn="ctr" eaLnBrk="0" hangingPunct="0">
              <a:defRPr/>
            </a:pPr>
            <a:r>
              <a:rPr lang="en-US" sz="2000" b="1" dirty="0">
                <a:solidFill>
                  <a:srgbClr val="003366"/>
                </a:solidFill>
                <a:ea typeface="SimSun" pitchFamily="2" charset="-122"/>
                <a:sym typeface="Arial" charset="0"/>
              </a:rPr>
              <a:t>Rational Team Concert</a:t>
            </a:r>
          </a:p>
          <a:p>
            <a:pPr algn="ctr" eaLnBrk="0" hangingPunct="0">
              <a:defRPr/>
            </a:pPr>
            <a:r>
              <a:rPr lang="en-US" sz="1600" dirty="0">
                <a:solidFill>
                  <a:srgbClr val="003366"/>
                </a:solidFill>
                <a:ea typeface="SimSun" pitchFamily="2" charset="-122"/>
                <a:sym typeface="Arial" charset="0"/>
              </a:rPr>
              <a:t>Collaborative Development</a:t>
            </a:r>
            <a:endParaRPr lang="en-US" sz="1600" dirty="0">
              <a:solidFill>
                <a:srgbClr val="003366"/>
              </a:solidFill>
              <a:latin typeface="+mn-lt"/>
              <a:ea typeface="SimSun" pitchFamily="2" charset="-122"/>
              <a:sym typeface="Arial" charset="0"/>
            </a:endParaRPr>
          </a:p>
        </p:txBody>
      </p:sp>
      <p:sp>
        <p:nvSpPr>
          <p:cNvPr id="28" name="Round Diagonal Corner Rectangle 27"/>
          <p:cNvSpPr/>
          <p:nvPr/>
        </p:nvSpPr>
        <p:spPr bwMode="auto">
          <a:xfrm>
            <a:off x="2565400" y="2378487"/>
            <a:ext cx="3773488" cy="1047750"/>
          </a:xfrm>
          <a:prstGeom prst="round2DiagRect">
            <a:avLst/>
          </a:prstGeom>
          <a:gradFill flip="none" rotWithShape="1">
            <a:gsLst>
              <a:gs pos="0">
                <a:srgbClr val="83D1F5">
                  <a:lumMod val="55000"/>
                  <a:lumOff val="45000"/>
                </a:srgbClr>
              </a:gs>
              <a:gs pos="100000">
                <a:schemeClr val="bg1"/>
              </a:gs>
            </a:gsLst>
            <a:lin ang="2700000" scaled="1"/>
            <a:tileRect/>
          </a:gradFill>
          <a:ln w="19050" cap="flat" cmpd="sng" algn="ctr">
            <a:solidFill>
              <a:srgbClr val="0070C0"/>
            </a:solidFill>
            <a:prstDash val="solid"/>
            <a:round/>
            <a:headEnd type="none" w="med" len="med"/>
            <a:tailEnd type="none" w="med" len="med"/>
          </a:ln>
          <a:effectLst/>
        </p:spPr>
        <p:txBody>
          <a:bodyPr lIns="0" tIns="0" rIns="0" bIns="0" anchor="ctr"/>
          <a:lstStyle/>
          <a:p>
            <a:pPr algn="ctr" eaLnBrk="0" hangingPunct="0">
              <a:defRPr/>
            </a:pPr>
            <a:r>
              <a:rPr lang="en-US" sz="1800" b="1" dirty="0">
                <a:solidFill>
                  <a:srgbClr val="003366"/>
                </a:solidFill>
                <a:ea typeface="SimSun" pitchFamily="2" charset="-122"/>
                <a:sym typeface="Arial" charset="0"/>
              </a:rPr>
              <a:t>Rational Developer for </a:t>
            </a:r>
            <a:r>
              <a:rPr lang="en-US" sz="1800" b="1" dirty="0" smtClean="0">
                <a:solidFill>
                  <a:srgbClr val="003366"/>
                </a:solidFill>
                <a:ea typeface="SimSun" pitchFamily="2" charset="-122"/>
                <a:sym typeface="Arial" charset="0"/>
              </a:rPr>
              <a:t>z Systems</a:t>
            </a:r>
            <a:endParaRPr lang="en-US" sz="1800" b="1" dirty="0">
              <a:solidFill>
                <a:srgbClr val="003366"/>
              </a:solidFill>
              <a:ea typeface="SimSun" pitchFamily="2" charset="-122"/>
              <a:sym typeface="Arial" charset="0"/>
            </a:endParaRPr>
          </a:p>
          <a:p>
            <a:pPr algn="ctr" eaLnBrk="0" hangingPunct="0">
              <a:defRPr/>
            </a:pPr>
            <a:r>
              <a:rPr lang="en-US" sz="1600" dirty="0">
                <a:solidFill>
                  <a:srgbClr val="003366"/>
                </a:solidFill>
                <a:ea typeface="SimSun" pitchFamily="2" charset="-122"/>
                <a:sym typeface="Arial" charset="0"/>
              </a:rPr>
              <a:t>Cross-platform and Mainframe Development</a:t>
            </a:r>
            <a:endParaRPr lang="en-US" sz="900" dirty="0">
              <a:solidFill>
                <a:srgbClr val="003366"/>
              </a:solidFill>
              <a:ea typeface="SimSun" pitchFamily="2" charset="-122"/>
              <a:sym typeface="Arial" charset="0"/>
            </a:endParaRPr>
          </a:p>
        </p:txBody>
      </p:sp>
      <p:sp>
        <p:nvSpPr>
          <p:cNvPr id="29" name="Line 28"/>
          <p:cNvSpPr>
            <a:spLocks noChangeShapeType="1"/>
          </p:cNvSpPr>
          <p:nvPr/>
        </p:nvSpPr>
        <p:spPr bwMode="auto">
          <a:xfrm flipV="1">
            <a:off x="2998788" y="4108862"/>
            <a:ext cx="2695575" cy="0"/>
          </a:xfrm>
          <a:prstGeom prst="line">
            <a:avLst/>
          </a:prstGeom>
          <a:noFill/>
          <a:ln w="50800">
            <a:solidFill>
              <a:srgbClr val="008080"/>
            </a:solidFill>
            <a:round/>
            <a:headEnd type="triangle" w="med" len="me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30" name="Freeform 29"/>
          <p:cNvSpPr>
            <a:spLocks/>
          </p:cNvSpPr>
          <p:nvPr/>
        </p:nvSpPr>
        <p:spPr bwMode="auto">
          <a:xfrm>
            <a:off x="2998788" y="4215225"/>
            <a:ext cx="1281112" cy="635000"/>
          </a:xfrm>
          <a:custGeom>
            <a:avLst/>
            <a:gdLst>
              <a:gd name="T0" fmla="*/ 0 w 1256"/>
              <a:gd name="T1" fmla="*/ 0 h 329"/>
              <a:gd name="T2" fmla="*/ 2147483647 w 1256"/>
              <a:gd name="T3" fmla="*/ 0 h 329"/>
              <a:gd name="T4" fmla="*/ 2147483647 w 1256"/>
              <a:gd name="T5" fmla="*/ 2147483647 h 329"/>
              <a:gd name="T6" fmla="*/ 0 60000 65536"/>
              <a:gd name="T7" fmla="*/ 0 60000 65536"/>
              <a:gd name="T8" fmla="*/ 0 60000 65536"/>
              <a:gd name="T9" fmla="*/ 0 w 1256"/>
              <a:gd name="T10" fmla="*/ 0 h 329"/>
              <a:gd name="T11" fmla="*/ 1256 w 1256"/>
              <a:gd name="T12" fmla="*/ 329 h 329"/>
            </a:gdLst>
            <a:ahLst/>
            <a:cxnLst>
              <a:cxn ang="T6">
                <a:pos x="T0" y="T1"/>
              </a:cxn>
              <a:cxn ang="T7">
                <a:pos x="T2" y="T3"/>
              </a:cxn>
              <a:cxn ang="T8">
                <a:pos x="T4" y="T5"/>
              </a:cxn>
            </a:cxnLst>
            <a:rect l="T9" t="T10" r="T11" b="T12"/>
            <a:pathLst>
              <a:path w="1256" h="329">
                <a:moveTo>
                  <a:pt x="0" y="0"/>
                </a:moveTo>
                <a:lnTo>
                  <a:pt x="1256" y="0"/>
                </a:lnTo>
                <a:lnTo>
                  <a:pt x="1256" y="329"/>
                </a:lnTo>
              </a:path>
            </a:pathLst>
          </a:custGeom>
          <a:noFill/>
          <a:ln w="50800" cap="flat" cmpd="sng">
            <a:solidFill>
              <a:srgbClr val="008080"/>
            </a:solidFill>
            <a:prstDash val="solid"/>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bIns="0" anchor="b" anchorCtr="1"/>
          <a:lstStyle/>
          <a:p>
            <a:endParaRPr lang="en-US"/>
          </a:p>
        </p:txBody>
      </p:sp>
      <p:sp>
        <p:nvSpPr>
          <p:cNvPr id="31" name="Freeform 30"/>
          <p:cNvSpPr>
            <a:spLocks/>
          </p:cNvSpPr>
          <p:nvPr/>
        </p:nvSpPr>
        <p:spPr bwMode="auto">
          <a:xfrm flipH="1">
            <a:off x="4591050" y="4215225"/>
            <a:ext cx="1103313" cy="649287"/>
          </a:xfrm>
          <a:custGeom>
            <a:avLst/>
            <a:gdLst>
              <a:gd name="T0" fmla="*/ 0 w 1256"/>
              <a:gd name="T1" fmla="*/ 0 h 329"/>
              <a:gd name="T2" fmla="*/ 2147483647 w 1256"/>
              <a:gd name="T3" fmla="*/ 0 h 329"/>
              <a:gd name="T4" fmla="*/ 2147483647 w 1256"/>
              <a:gd name="T5" fmla="*/ 2147483647 h 329"/>
              <a:gd name="T6" fmla="*/ 0 60000 65536"/>
              <a:gd name="T7" fmla="*/ 0 60000 65536"/>
              <a:gd name="T8" fmla="*/ 0 60000 65536"/>
              <a:gd name="T9" fmla="*/ 0 w 1256"/>
              <a:gd name="T10" fmla="*/ 0 h 329"/>
              <a:gd name="T11" fmla="*/ 1256 w 1256"/>
              <a:gd name="T12" fmla="*/ 329 h 329"/>
            </a:gdLst>
            <a:ahLst/>
            <a:cxnLst>
              <a:cxn ang="T6">
                <a:pos x="T0" y="T1"/>
              </a:cxn>
              <a:cxn ang="T7">
                <a:pos x="T2" y="T3"/>
              </a:cxn>
              <a:cxn ang="T8">
                <a:pos x="T4" y="T5"/>
              </a:cxn>
            </a:cxnLst>
            <a:rect l="T9" t="T10" r="T11" b="T12"/>
            <a:pathLst>
              <a:path w="1256" h="329">
                <a:moveTo>
                  <a:pt x="0" y="0"/>
                </a:moveTo>
                <a:lnTo>
                  <a:pt x="1256" y="0"/>
                </a:lnTo>
                <a:lnTo>
                  <a:pt x="1256" y="329"/>
                </a:lnTo>
              </a:path>
            </a:pathLst>
          </a:custGeom>
          <a:noFill/>
          <a:ln w="50800" cap="flat" cmpd="sng">
            <a:solidFill>
              <a:srgbClr val="008080"/>
            </a:solidFill>
            <a:prstDash val="solid"/>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bIns="0" anchor="b" anchorCtr="1"/>
          <a:lstStyle/>
          <a:p>
            <a:endParaRPr lang="en-US"/>
          </a:p>
        </p:txBody>
      </p:sp>
      <p:sp>
        <p:nvSpPr>
          <p:cNvPr id="32" name="Line 31"/>
          <p:cNvSpPr>
            <a:spLocks noChangeShapeType="1"/>
          </p:cNvSpPr>
          <p:nvPr/>
        </p:nvSpPr>
        <p:spPr bwMode="auto">
          <a:xfrm flipV="1">
            <a:off x="4432300" y="3416712"/>
            <a:ext cx="6350" cy="1433513"/>
          </a:xfrm>
          <a:prstGeom prst="line">
            <a:avLst/>
          </a:prstGeom>
          <a:noFill/>
          <a:ln w="50800">
            <a:solidFill>
              <a:srgbClr val="008080"/>
            </a:solidFill>
            <a:round/>
            <a:headEnd type="triangle" w="med" len="med"/>
            <a:tailEnd type="triangle" w="med" len="med"/>
          </a:ln>
          <a:extLst>
            <a:ext uri="{909E8E84-426E-40DD-AFC4-6F175D3DCCD1}">
              <a14:hiddenFill xmlns:a14="http://schemas.microsoft.com/office/drawing/2010/main">
                <a:noFill/>
              </a14:hiddenFill>
            </a:ext>
          </a:extLst>
        </p:spPr>
        <p:txBody>
          <a:bodyPr bIns="0" anchor="b" anchorCtr="1"/>
          <a:lstStyle/>
          <a:p>
            <a:endParaRPr lang="en-US"/>
          </a:p>
        </p:txBody>
      </p:sp>
      <p:sp>
        <p:nvSpPr>
          <p:cNvPr id="33" name="Round Diagonal Corner Rectangle 32"/>
          <p:cNvSpPr/>
          <p:nvPr/>
        </p:nvSpPr>
        <p:spPr bwMode="auto">
          <a:xfrm>
            <a:off x="5694363" y="3550062"/>
            <a:ext cx="3144837" cy="1208088"/>
          </a:xfrm>
          <a:prstGeom prst="round2DiagRect">
            <a:avLst/>
          </a:prstGeom>
          <a:gradFill flip="none" rotWithShape="1">
            <a:gsLst>
              <a:gs pos="0">
                <a:srgbClr val="83D1F5">
                  <a:lumMod val="55000"/>
                  <a:lumOff val="45000"/>
                </a:srgbClr>
              </a:gs>
              <a:gs pos="100000">
                <a:schemeClr val="bg1"/>
              </a:gs>
            </a:gsLst>
            <a:lin ang="2700000" scaled="1"/>
            <a:tileRect/>
          </a:gradFill>
          <a:ln w="19050" cap="flat" cmpd="sng" algn="ctr">
            <a:solidFill>
              <a:srgbClr val="0070C0"/>
            </a:solidFill>
            <a:prstDash val="solid"/>
            <a:round/>
            <a:headEnd type="none" w="med" len="med"/>
            <a:tailEnd type="none" w="med" len="med"/>
          </a:ln>
          <a:effectLst/>
        </p:spPr>
        <p:txBody>
          <a:bodyPr lIns="0" tIns="0" rIns="0" bIns="0" anchor="ctr"/>
          <a:lstStyle/>
          <a:p>
            <a:pPr algn="ctr" eaLnBrk="0" hangingPunct="0">
              <a:defRPr/>
            </a:pPr>
            <a:r>
              <a:rPr lang="en-US" sz="1800" b="1" dirty="0">
                <a:solidFill>
                  <a:srgbClr val="003366"/>
                </a:solidFill>
                <a:ea typeface="SimSun" pitchFamily="2" charset="-122"/>
                <a:sym typeface="Arial" charset="0"/>
              </a:rPr>
              <a:t>Rational Development and Test  Environment</a:t>
            </a:r>
          </a:p>
          <a:p>
            <a:pPr algn="ctr" eaLnBrk="0" hangingPunct="0">
              <a:defRPr/>
            </a:pPr>
            <a:r>
              <a:rPr lang="en-US" sz="1600" dirty="0">
                <a:solidFill>
                  <a:srgbClr val="003366"/>
                </a:solidFill>
                <a:ea typeface="SimSun" pitchFamily="2" charset="-122"/>
                <a:sym typeface="Arial" charset="0"/>
              </a:rPr>
              <a:t>Off-Host Development and Unit Testing</a:t>
            </a:r>
            <a:endParaRPr lang="en-US" sz="900" dirty="0">
              <a:solidFill>
                <a:srgbClr val="003366"/>
              </a:solidFill>
              <a:ea typeface="SimSun" pitchFamily="2" charset="-122"/>
              <a:sym typeface="Arial" charset="0"/>
            </a:endParaRPr>
          </a:p>
        </p:txBody>
      </p:sp>
      <p:sp>
        <p:nvSpPr>
          <p:cNvPr id="34" name="Round Diagonal Corner Rectangle 33"/>
          <p:cNvSpPr/>
          <p:nvPr/>
        </p:nvSpPr>
        <p:spPr bwMode="auto">
          <a:xfrm>
            <a:off x="212725" y="3802475"/>
            <a:ext cx="2786063" cy="731837"/>
          </a:xfrm>
          <a:prstGeom prst="round2DiagRect">
            <a:avLst/>
          </a:prstGeom>
          <a:gradFill flip="none" rotWithShape="1">
            <a:gsLst>
              <a:gs pos="0">
                <a:srgbClr val="83D1F5">
                  <a:lumMod val="55000"/>
                  <a:lumOff val="45000"/>
                </a:srgbClr>
              </a:gs>
              <a:gs pos="100000">
                <a:schemeClr val="bg1"/>
              </a:gs>
            </a:gsLst>
            <a:lin ang="2700000" scaled="1"/>
            <a:tileRect/>
          </a:gradFill>
          <a:ln w="19050" cap="flat" cmpd="sng" algn="ctr">
            <a:solidFill>
              <a:srgbClr val="0070C0"/>
            </a:solidFill>
            <a:prstDash val="solid"/>
            <a:round/>
            <a:headEnd type="none" w="med" len="med"/>
            <a:tailEnd type="none" w="med" len="med"/>
          </a:ln>
          <a:effectLst/>
        </p:spPr>
        <p:txBody>
          <a:bodyPr lIns="0" tIns="0" rIns="0" bIns="0" anchor="ctr"/>
          <a:lstStyle/>
          <a:p>
            <a:pPr algn="ctr" eaLnBrk="0" hangingPunct="0">
              <a:defRPr/>
            </a:pPr>
            <a:r>
              <a:rPr lang="en-US" sz="1800" b="1" dirty="0">
                <a:solidFill>
                  <a:srgbClr val="003366"/>
                </a:solidFill>
                <a:ea typeface="SimSun" pitchFamily="2" charset="-122"/>
                <a:sym typeface="Arial" charset="0"/>
              </a:rPr>
              <a:t>Rational Asset Analyzer</a:t>
            </a:r>
          </a:p>
          <a:p>
            <a:pPr algn="ctr" eaLnBrk="0" hangingPunct="0">
              <a:defRPr/>
            </a:pPr>
            <a:r>
              <a:rPr lang="en-US" sz="1600" dirty="0">
                <a:solidFill>
                  <a:srgbClr val="003366"/>
                </a:solidFill>
                <a:ea typeface="SimSun" pitchFamily="2" charset="-122"/>
                <a:sym typeface="Arial" charset="0"/>
              </a:rPr>
              <a:t>Impact Analysis</a:t>
            </a:r>
            <a:endParaRPr lang="en-US" sz="900" dirty="0">
              <a:solidFill>
                <a:srgbClr val="003366"/>
              </a:solidFill>
              <a:latin typeface="+mn-lt"/>
              <a:ea typeface="SimSun" pitchFamily="2" charset="-122"/>
              <a:sym typeface="Arial" charset="0"/>
            </a:endParaRPr>
          </a:p>
        </p:txBody>
      </p:sp>
      <p:grpSp>
        <p:nvGrpSpPr>
          <p:cNvPr id="35" name="Group 2"/>
          <p:cNvGrpSpPr>
            <a:grpSpLocks/>
          </p:cNvGrpSpPr>
          <p:nvPr/>
        </p:nvGrpSpPr>
        <p:grpSpPr bwMode="auto">
          <a:xfrm>
            <a:off x="6934200" y="5451887"/>
            <a:ext cx="1900238" cy="800100"/>
            <a:chOff x="7448273" y="5613400"/>
            <a:chExt cx="2009258" cy="896802"/>
          </a:xfrm>
        </p:grpSpPr>
        <p:sp>
          <p:nvSpPr>
            <p:cNvPr id="36" name="Rounded Rectangle 35"/>
            <p:cNvSpPr/>
            <p:nvPr/>
          </p:nvSpPr>
          <p:spPr bwMode="auto">
            <a:xfrm>
              <a:off x="7505700" y="5981700"/>
              <a:ext cx="1550412" cy="450437"/>
            </a:xfrm>
            <a:prstGeom prst="roundRect">
              <a:avLst>
                <a:gd name="adj" fmla="val 46459"/>
              </a:avLst>
            </a:prstGeom>
            <a:ln>
              <a:headEnd type="none" w="med" len="med"/>
              <a:tailEnd type="none" w="med" len="med"/>
            </a:ln>
            <a:extLst/>
          </p:spPr>
          <p:style>
            <a:lnRef idx="0">
              <a:schemeClr val="accent3"/>
            </a:lnRef>
            <a:fillRef idx="3">
              <a:schemeClr val="accent3"/>
            </a:fillRef>
            <a:effectRef idx="3">
              <a:schemeClr val="accent3"/>
            </a:effectRef>
            <a:fontRef idx="minor">
              <a:schemeClr val="lt1"/>
            </a:fontRef>
          </p:style>
          <p:txBody>
            <a:bodyPr wrap="none" anchor="ctr"/>
            <a:lstStyle/>
            <a:p>
              <a:pPr marL="400050" indent="-400050" algn="ctr" eaLnBrk="0" hangingPunct="0">
                <a:defRPr/>
              </a:pPr>
              <a:endParaRPr lang="en-US">
                <a:solidFill>
                  <a:srgbClr val="000000"/>
                </a:solidFill>
                <a:sym typeface="Arial" charset="0"/>
              </a:endParaRPr>
            </a:p>
          </p:txBody>
        </p:sp>
        <p:grpSp>
          <p:nvGrpSpPr>
            <p:cNvPr id="37" name="Group 1"/>
            <p:cNvGrpSpPr>
              <a:grpSpLocks/>
            </p:cNvGrpSpPr>
            <p:nvPr/>
          </p:nvGrpSpPr>
          <p:grpSpPr bwMode="auto">
            <a:xfrm>
              <a:off x="7769225" y="5613400"/>
              <a:ext cx="1012825" cy="749300"/>
              <a:chOff x="7769225" y="5638800"/>
              <a:chExt cx="1012825" cy="749300"/>
            </a:xfrm>
          </p:grpSpPr>
          <p:pic>
            <p:nvPicPr>
              <p:cNvPr id="39" name="Picture 15" descr="Group3_Silhouett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69225" y="5638800"/>
                <a:ext cx="525463"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17" descr="Group4_Silhouett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40725" y="5649913"/>
                <a:ext cx="44132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8" name="Text Box 57"/>
            <p:cNvSpPr txBox="1">
              <a:spLocks noChangeArrowheads="1"/>
            </p:cNvSpPr>
            <p:nvPr/>
          </p:nvSpPr>
          <p:spPr bwMode="auto">
            <a:xfrm>
              <a:off x="7664810" y="6124079"/>
              <a:ext cx="1792721" cy="227759"/>
            </a:xfrm>
            <a:prstGeom prst="rect">
              <a:avLst/>
            </a:prstGeom>
            <a:noFill/>
            <a:ln w="9525">
              <a:noFill/>
              <a:miter lim="800000"/>
              <a:headEnd/>
              <a:tailEnd/>
            </a:ln>
            <a:effectLst>
              <a:prstShdw prst="shdw18" dist="17961" dir="13500000">
                <a:schemeClr val="accent1">
                  <a:gamma/>
                  <a:shade val="60000"/>
                  <a:invGamma/>
                  <a:alpha val="74998"/>
                </a:schemeClr>
              </a:prstShdw>
            </a:effectLst>
          </p:spPr>
          <p:txBody>
            <a:bodyPr lIns="0" tIns="0" rIns="0" bIns="0">
              <a:spAutoFit/>
            </a:bodyPr>
            <a:lstStyle>
              <a:lvl1pPr>
                <a:defRPr sz="1200">
                  <a:solidFill>
                    <a:schemeClr val="tx1"/>
                  </a:solidFill>
                  <a:latin typeface="Arial" charset="0"/>
                </a:defRPr>
              </a:lvl1pPr>
              <a:lvl2pPr marL="742950" indent="-285750">
                <a:defRPr sz="1200">
                  <a:solidFill>
                    <a:schemeClr val="tx1"/>
                  </a:solidFill>
                  <a:latin typeface="Arial" charset="0"/>
                </a:defRPr>
              </a:lvl2pPr>
              <a:lvl3pPr marL="1143000" indent="-228600">
                <a:defRPr sz="1200">
                  <a:solidFill>
                    <a:schemeClr val="tx1"/>
                  </a:solidFill>
                  <a:latin typeface="Arial" charset="0"/>
                </a:defRPr>
              </a:lvl3pPr>
              <a:lvl4pPr marL="1600200" indent="-228600">
                <a:defRPr sz="1200">
                  <a:solidFill>
                    <a:schemeClr val="tx1"/>
                  </a:solidFill>
                  <a:latin typeface="Arial" charset="0"/>
                </a:defRPr>
              </a:lvl4pPr>
              <a:lvl5pPr marL="2057400" indent="-22860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0" hangingPunct="0">
                <a:lnSpc>
                  <a:spcPts val="1600"/>
                </a:lnSpc>
                <a:defRPr/>
              </a:pPr>
              <a:r>
                <a:rPr lang="en-US" sz="1400" i="1" dirty="0" smtClean="0">
                  <a:solidFill>
                    <a:srgbClr val="000000"/>
                  </a:solidFill>
                  <a:ea typeface="+mn-ea"/>
                  <a:sym typeface="Arial" charset="0"/>
                </a:rPr>
                <a:t>IBM Services </a:t>
              </a:r>
            </a:p>
          </p:txBody>
        </p:sp>
      </p:grpSp>
      <p:sp>
        <p:nvSpPr>
          <p:cNvPr id="41" name="Title 1"/>
          <p:cNvSpPr txBox="1">
            <a:spLocks/>
          </p:cNvSpPr>
          <p:nvPr/>
        </p:nvSpPr>
        <p:spPr bwMode="auto">
          <a:xfrm>
            <a:off x="700484" y="1472406"/>
            <a:ext cx="8035132"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90000"/>
              </a:lnSpc>
              <a:spcBef>
                <a:spcPct val="0"/>
              </a:spcBef>
              <a:spcAft>
                <a:spcPct val="0"/>
              </a:spcAft>
              <a:defRPr sz="2200" b="1" kern="1200">
                <a:solidFill>
                  <a:schemeClr val="accent1"/>
                </a:solidFill>
                <a:latin typeface="+mj-lt"/>
                <a:ea typeface="ＭＳ Ｐゴシック" panose="020B0600070205080204" pitchFamily="34" charset="-128"/>
                <a:cs typeface="+mj-cs"/>
              </a:defRPr>
            </a:lvl1pPr>
            <a:lvl2pPr algn="l" rtl="0" eaLnBrk="0" fontAlgn="base" hangingPunct="0">
              <a:lnSpc>
                <a:spcPct val="90000"/>
              </a:lnSpc>
              <a:spcBef>
                <a:spcPct val="0"/>
              </a:spcBef>
              <a:spcAft>
                <a:spcPct val="0"/>
              </a:spcAft>
              <a:defRPr sz="2200" b="1">
                <a:solidFill>
                  <a:schemeClr val="accent1"/>
                </a:solidFill>
                <a:latin typeface="Arial" panose="020B0604020202020204" pitchFamily="34" charset="0"/>
                <a:ea typeface="ＭＳ Ｐゴシック" panose="020B0600070205080204" pitchFamily="34" charset="-128"/>
                <a:cs typeface="Arial" panose="020B0604020202020204" pitchFamily="34" charset="0"/>
              </a:defRPr>
            </a:lvl2pPr>
            <a:lvl3pPr algn="l" rtl="0" eaLnBrk="0" fontAlgn="base" hangingPunct="0">
              <a:lnSpc>
                <a:spcPct val="90000"/>
              </a:lnSpc>
              <a:spcBef>
                <a:spcPct val="0"/>
              </a:spcBef>
              <a:spcAft>
                <a:spcPct val="0"/>
              </a:spcAft>
              <a:defRPr sz="2200" b="1">
                <a:solidFill>
                  <a:schemeClr val="accent1"/>
                </a:solidFill>
                <a:latin typeface="Arial" panose="020B0604020202020204" pitchFamily="34" charset="0"/>
                <a:ea typeface="ＭＳ Ｐゴシック" panose="020B0600070205080204" pitchFamily="34" charset="-128"/>
                <a:cs typeface="Arial" panose="020B0604020202020204" pitchFamily="34" charset="0"/>
              </a:defRPr>
            </a:lvl3pPr>
            <a:lvl4pPr algn="l" rtl="0" eaLnBrk="0" fontAlgn="base" hangingPunct="0">
              <a:lnSpc>
                <a:spcPct val="90000"/>
              </a:lnSpc>
              <a:spcBef>
                <a:spcPct val="0"/>
              </a:spcBef>
              <a:spcAft>
                <a:spcPct val="0"/>
              </a:spcAft>
              <a:defRPr sz="2200" b="1">
                <a:solidFill>
                  <a:schemeClr val="accent1"/>
                </a:solidFill>
                <a:latin typeface="Arial" panose="020B0604020202020204" pitchFamily="34" charset="0"/>
                <a:ea typeface="ＭＳ Ｐゴシック" panose="020B0600070205080204" pitchFamily="34" charset="-128"/>
                <a:cs typeface="Arial" panose="020B0604020202020204" pitchFamily="34" charset="0"/>
              </a:defRPr>
            </a:lvl4pPr>
            <a:lvl5pPr algn="l" rtl="0" eaLnBrk="0" fontAlgn="base" hangingPunct="0">
              <a:lnSpc>
                <a:spcPct val="90000"/>
              </a:lnSpc>
              <a:spcBef>
                <a:spcPct val="0"/>
              </a:spcBef>
              <a:spcAft>
                <a:spcPct val="0"/>
              </a:spcAft>
              <a:defRPr sz="2200" b="1">
                <a:solidFill>
                  <a:schemeClr val="accent1"/>
                </a:solidFill>
                <a:latin typeface="Arial" panose="020B0604020202020204" pitchFamily="34" charset="0"/>
                <a:ea typeface="ＭＳ Ｐゴシック" panose="020B0600070205080204" pitchFamily="34" charset="-128"/>
                <a:cs typeface="Arial" panose="020B0604020202020204" pitchFamily="34" charset="0"/>
              </a:defRPr>
            </a:lvl5pPr>
            <a:lvl6pPr marL="457200" algn="l" rtl="0" fontAlgn="base">
              <a:lnSpc>
                <a:spcPct val="90000"/>
              </a:lnSpc>
              <a:spcBef>
                <a:spcPct val="0"/>
              </a:spcBef>
              <a:spcAft>
                <a:spcPct val="0"/>
              </a:spcAft>
              <a:defRPr sz="2200" b="1">
                <a:solidFill>
                  <a:schemeClr val="accent1"/>
                </a:solidFill>
                <a:latin typeface="Arial" panose="020B0604020202020204" pitchFamily="34" charset="0"/>
                <a:ea typeface="MS PGothic" panose="020B0600070205080204" pitchFamily="34" charset="-128"/>
                <a:cs typeface="Arial" panose="020B0604020202020204" pitchFamily="34" charset="0"/>
              </a:defRPr>
            </a:lvl6pPr>
            <a:lvl7pPr marL="914400" algn="l" rtl="0" fontAlgn="base">
              <a:lnSpc>
                <a:spcPct val="90000"/>
              </a:lnSpc>
              <a:spcBef>
                <a:spcPct val="0"/>
              </a:spcBef>
              <a:spcAft>
                <a:spcPct val="0"/>
              </a:spcAft>
              <a:defRPr sz="2200" b="1">
                <a:solidFill>
                  <a:schemeClr val="accent1"/>
                </a:solidFill>
                <a:latin typeface="Arial" panose="020B0604020202020204" pitchFamily="34" charset="0"/>
                <a:ea typeface="MS PGothic" panose="020B0600070205080204" pitchFamily="34" charset="-128"/>
                <a:cs typeface="Arial" panose="020B0604020202020204" pitchFamily="34" charset="0"/>
              </a:defRPr>
            </a:lvl7pPr>
            <a:lvl8pPr marL="1371600" algn="l" rtl="0" fontAlgn="base">
              <a:lnSpc>
                <a:spcPct val="90000"/>
              </a:lnSpc>
              <a:spcBef>
                <a:spcPct val="0"/>
              </a:spcBef>
              <a:spcAft>
                <a:spcPct val="0"/>
              </a:spcAft>
              <a:defRPr sz="2200" b="1">
                <a:solidFill>
                  <a:schemeClr val="accent1"/>
                </a:solidFill>
                <a:latin typeface="Arial" panose="020B0604020202020204" pitchFamily="34" charset="0"/>
                <a:ea typeface="MS PGothic" panose="020B0600070205080204" pitchFamily="34" charset="-128"/>
                <a:cs typeface="Arial" panose="020B0604020202020204" pitchFamily="34" charset="0"/>
              </a:defRPr>
            </a:lvl8pPr>
            <a:lvl9pPr marL="1828800" algn="l" rtl="0" fontAlgn="base">
              <a:lnSpc>
                <a:spcPct val="90000"/>
              </a:lnSpc>
              <a:spcBef>
                <a:spcPct val="0"/>
              </a:spcBef>
              <a:spcAft>
                <a:spcPct val="0"/>
              </a:spcAft>
              <a:defRPr sz="2200" b="1">
                <a:solidFill>
                  <a:schemeClr val="accent1"/>
                </a:solidFill>
                <a:latin typeface="Arial" panose="020B0604020202020204" pitchFamily="34" charset="0"/>
                <a:ea typeface="MS PGothic" panose="020B0600070205080204" pitchFamily="34" charset="-128"/>
                <a:cs typeface="Arial" panose="020B0604020202020204" pitchFamily="34" charset="0"/>
              </a:defRPr>
            </a:lvl9pPr>
          </a:lstStyle>
          <a:p>
            <a:pPr algn="ctr"/>
            <a:r>
              <a:rPr lang="en-US" altLang="en-US" sz="2000" dirty="0">
                <a:solidFill>
                  <a:srgbClr val="003366"/>
                </a:solidFill>
              </a:rPr>
              <a:t>IBM Integrated Solution for </a:t>
            </a:r>
            <a:r>
              <a:rPr lang="en-US" altLang="en-US" sz="2000" dirty="0" smtClean="0">
                <a:solidFill>
                  <a:srgbClr val="003366"/>
                </a:solidFill>
              </a:rPr>
              <a:t>z Systems </a:t>
            </a:r>
            <a:r>
              <a:rPr lang="en-US" altLang="en-US" sz="2000" dirty="0">
                <a:solidFill>
                  <a:srgbClr val="003366"/>
                </a:solidFill>
              </a:rPr>
              <a:t>Development (ISDz) </a:t>
            </a:r>
            <a:r>
              <a:rPr lang="en-US" altLang="en-US" sz="2000" dirty="0" smtClean="0">
                <a:solidFill>
                  <a:srgbClr val="003366"/>
                </a:solidFill>
              </a:rPr>
              <a:t/>
            </a:r>
            <a:br>
              <a:rPr lang="en-US" altLang="en-US" sz="2000" dirty="0" smtClean="0">
                <a:solidFill>
                  <a:srgbClr val="003366"/>
                </a:solidFill>
              </a:rPr>
            </a:br>
            <a:r>
              <a:rPr lang="en-US" altLang="en-US" sz="1800" i="1" dirty="0" smtClean="0">
                <a:solidFill>
                  <a:srgbClr val="003366"/>
                </a:solidFill>
              </a:rPr>
              <a:t>Leveraging </a:t>
            </a:r>
            <a:r>
              <a:rPr lang="en-US" altLang="en-US" sz="1800" i="1" dirty="0">
                <a:solidFill>
                  <a:srgbClr val="003366"/>
                </a:solidFill>
              </a:rPr>
              <a:t>the principles of DevOps to deliver high quality applications</a:t>
            </a:r>
            <a:endParaRPr lang="en-US" sz="1800" dirty="0">
              <a:solidFill>
                <a:srgbClr val="003366"/>
              </a:solidFill>
            </a:endParaRPr>
          </a:p>
        </p:txBody>
      </p:sp>
    </p:spTree>
    <p:extLst>
      <p:ext uri="{BB962C8B-B14F-4D97-AF65-F5344CB8AC3E}">
        <p14:creationId xmlns:p14="http://schemas.microsoft.com/office/powerpoint/2010/main" val="335705586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3E69"/>
                </a:solidFill>
                <a:latin typeface="Arial" pitchFamily="34" charset="0"/>
                <a:ea typeface="MS PGothic" pitchFamily="34" charset="-128"/>
              </a:rPr>
              <a:t>Schedule an IBM </a:t>
            </a:r>
            <a:r>
              <a:rPr lang="en-US" dirty="0" smtClean="0">
                <a:solidFill>
                  <a:srgbClr val="003E69"/>
                </a:solidFill>
                <a:latin typeface="Arial" pitchFamily="34" charset="0"/>
                <a:ea typeface="MS PGothic" pitchFamily="34" charset="-128"/>
              </a:rPr>
              <a:t>“On </a:t>
            </a:r>
            <a:r>
              <a:rPr lang="en-US" dirty="0">
                <a:solidFill>
                  <a:srgbClr val="003E69"/>
                </a:solidFill>
                <a:latin typeface="Arial" pitchFamily="34" charset="0"/>
                <a:ea typeface="MS PGothic" pitchFamily="34" charset="-128"/>
              </a:rPr>
              <a:t>Ramp to </a:t>
            </a:r>
            <a:r>
              <a:rPr lang="en-US" dirty="0" smtClean="0">
                <a:solidFill>
                  <a:srgbClr val="003E69"/>
                </a:solidFill>
                <a:latin typeface="Arial" pitchFamily="34" charset="0"/>
                <a:ea typeface="MS PGothic" pitchFamily="34" charset="-128"/>
              </a:rPr>
              <a:t>Mobile” </a:t>
            </a:r>
            <a:r>
              <a:rPr lang="en-US" dirty="0">
                <a:solidFill>
                  <a:srgbClr val="003E69"/>
                </a:solidFill>
                <a:latin typeface="Arial" pitchFamily="34" charset="0"/>
                <a:ea typeface="MS PGothic" pitchFamily="34" charset="-128"/>
              </a:rPr>
              <a:t>Workshop</a:t>
            </a:r>
            <a:endParaRPr lang="en-US" dirty="0">
              <a:solidFill>
                <a:srgbClr val="003E69"/>
              </a:solidFill>
            </a:endParaRPr>
          </a:p>
        </p:txBody>
      </p:sp>
      <p:sp>
        <p:nvSpPr>
          <p:cNvPr id="4" name="Slide Number Placeholder 3"/>
          <p:cNvSpPr>
            <a:spLocks noGrp="1"/>
          </p:cNvSpPr>
          <p:nvPr>
            <p:ph type="sldNum" sz="quarter" idx="10"/>
          </p:nvPr>
        </p:nvSpPr>
        <p:spPr/>
        <p:txBody>
          <a:bodyPr/>
          <a:lstStyle/>
          <a:p>
            <a:pPr>
              <a:defRPr/>
            </a:pPr>
            <a:fld id="{64AEB73C-C3E6-4D10-A987-9894AFCE1ECD}" type="slidenum">
              <a:rPr lang="en-US" altLang="en-US" smtClean="0"/>
              <a:pPr>
                <a:defRPr/>
              </a:pPr>
              <a:t>38</a:t>
            </a:fld>
            <a:endParaRPr lang="en-US" altLang="en-US"/>
          </a:p>
        </p:txBody>
      </p:sp>
      <p:sp>
        <p:nvSpPr>
          <p:cNvPr id="5" name="Rectangle 20"/>
          <p:cNvSpPr>
            <a:spLocks/>
          </p:cNvSpPr>
          <p:nvPr/>
        </p:nvSpPr>
        <p:spPr bwMode="auto">
          <a:xfrm>
            <a:off x="182563" y="1064056"/>
            <a:ext cx="8605837" cy="998537"/>
          </a:xfrm>
          <a:prstGeom prst="rect">
            <a:avLst/>
          </a:prstGeom>
          <a:noFill/>
          <a:ln w="9525">
            <a:noFill/>
            <a:miter lim="800000"/>
            <a:headEnd/>
            <a:tailEnd/>
          </a:ln>
        </p:spPr>
        <p:txBody>
          <a:bodyPr anchor="ctr"/>
          <a:lstStyle/>
          <a:p>
            <a:pPr eaLnBrk="0" hangingPunct="0">
              <a:defRPr/>
            </a:pPr>
            <a:r>
              <a:rPr lang="en-US" i="1" dirty="0" smtClean="0">
                <a:solidFill>
                  <a:schemeClr val="accent2">
                    <a:lumMod val="75000"/>
                  </a:schemeClr>
                </a:solidFill>
                <a:latin typeface="Arial" pitchFamily="34" charset="0"/>
                <a:ea typeface="MS PGothic" pitchFamily="34" charset="-128"/>
                <a:cs typeface="+mn-cs"/>
              </a:rPr>
              <a:t>One </a:t>
            </a:r>
            <a:r>
              <a:rPr lang="en-US" i="1" dirty="0">
                <a:solidFill>
                  <a:schemeClr val="accent2">
                    <a:lumMod val="75000"/>
                  </a:schemeClr>
                </a:solidFill>
                <a:latin typeface="Arial" pitchFamily="34" charset="0"/>
                <a:ea typeface="MS PGothic" pitchFamily="34" charset="-128"/>
                <a:cs typeface="+mn-cs"/>
              </a:rPr>
              <a:t>day interactive workshop with an IBM Mobile expert to help enterprises plan and develop a customized roadmap for success</a:t>
            </a:r>
          </a:p>
        </p:txBody>
      </p:sp>
      <p:sp>
        <p:nvSpPr>
          <p:cNvPr id="20" name="Rectangle 43"/>
          <p:cNvSpPr>
            <a:spLocks noChangeArrowheads="1"/>
          </p:cNvSpPr>
          <p:nvPr/>
        </p:nvSpPr>
        <p:spPr bwMode="auto">
          <a:xfrm>
            <a:off x="1285875" y="6159500"/>
            <a:ext cx="6480175" cy="338138"/>
          </a:xfrm>
          <a:prstGeom prst="rect">
            <a:avLst/>
          </a:prstGeom>
          <a:noFill/>
          <a:ln w="9525">
            <a:noFill/>
            <a:miter lim="800000"/>
            <a:headEnd/>
            <a:tailEnd/>
          </a:ln>
        </p:spPr>
        <p:txBody>
          <a:bodyPr>
            <a:spAutoFit/>
          </a:bodyPr>
          <a:lstStyle/>
          <a:p>
            <a:pPr algn="ctr"/>
            <a:r>
              <a:rPr lang="en-US" sz="1600" b="1" dirty="0">
                <a:solidFill>
                  <a:schemeClr val="accent2">
                    <a:lumMod val="75000"/>
                  </a:schemeClr>
                </a:solidFill>
              </a:rPr>
              <a:t>To schedule a workshop, email:   </a:t>
            </a:r>
            <a:r>
              <a:rPr lang="en-US" sz="1600" b="1" dirty="0">
                <a:hlinkClick r:id="rId3"/>
              </a:rPr>
              <a:t>ibmmobile@us.ibm.com</a:t>
            </a:r>
            <a:endParaRPr lang="en-US" dirty="0">
              <a:solidFill>
                <a:srgbClr val="808080"/>
              </a:solidFill>
            </a:endParaRPr>
          </a:p>
        </p:txBody>
      </p:sp>
      <p:pic>
        <p:nvPicPr>
          <p:cNvPr id="34" name="Picture 33"/>
          <p:cNvPicPr>
            <a:picLocks noChangeAspect="1"/>
          </p:cNvPicPr>
          <p:nvPr/>
        </p:nvPicPr>
        <p:blipFill>
          <a:blip r:embed="rId4"/>
          <a:stretch>
            <a:fillRect/>
          </a:stretch>
        </p:blipFill>
        <p:spPr>
          <a:xfrm>
            <a:off x="718814" y="2035691"/>
            <a:ext cx="7533333" cy="4123809"/>
          </a:xfrm>
          <a:prstGeom prst="rect">
            <a:avLst/>
          </a:prstGeom>
        </p:spPr>
      </p:pic>
    </p:spTree>
    <p:extLst>
      <p:ext uri="{BB962C8B-B14F-4D97-AF65-F5344CB8AC3E}">
        <p14:creationId xmlns:p14="http://schemas.microsoft.com/office/powerpoint/2010/main" val="163608896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4BDB8340-034F-4720-9274-6DBC939F87F3}" type="slidenum">
              <a:rPr lang="en-US" altLang="en-US" smtClean="0"/>
              <a:pPr>
                <a:defRPr/>
              </a:pPr>
              <a:t>39</a:t>
            </a:fld>
            <a:endParaRPr lang="en-US" altLang="en-US"/>
          </a:p>
        </p:txBody>
      </p:sp>
      <p:sp>
        <p:nvSpPr>
          <p:cNvPr id="5" name="TextBox 4"/>
          <p:cNvSpPr txBox="1"/>
          <p:nvPr/>
        </p:nvSpPr>
        <p:spPr>
          <a:xfrm>
            <a:off x="941715" y="3363811"/>
            <a:ext cx="4487535" cy="1200329"/>
          </a:xfrm>
          <a:prstGeom prst="rect">
            <a:avLst/>
          </a:prstGeom>
          <a:noFill/>
        </p:spPr>
        <p:txBody>
          <a:bodyPr wrap="square" rtlCol="0">
            <a:spAutoFit/>
          </a:bodyPr>
          <a:lstStyle/>
          <a:p>
            <a:r>
              <a:rPr lang="en-US" sz="2400" dirty="0" smtClean="0">
                <a:solidFill>
                  <a:srgbClr val="002060"/>
                </a:solidFill>
              </a:rPr>
              <a:t>What is the value for z Systems in what was just shared with you? </a:t>
            </a:r>
            <a:endParaRPr lang="en-US" sz="2400" dirty="0">
              <a:solidFill>
                <a:srgbClr val="002060"/>
              </a:solidFill>
            </a:endParaRPr>
          </a:p>
        </p:txBody>
      </p:sp>
      <p:pic>
        <p:nvPicPr>
          <p:cNvPr id="6" name="Picture 1" descr="C:\Users\IBM_ADMIN\Desktop\png\IBM_zNext_272.png"/>
          <p:cNvPicPr>
            <a:picLocks noChangeAspect="1" noChangeArrowheads="1"/>
          </p:cNvPicPr>
          <p:nvPr/>
        </p:nvPicPr>
        <p:blipFill>
          <a:blip r:embed="rId2"/>
          <a:srcRect/>
          <a:stretch>
            <a:fillRect/>
          </a:stretch>
        </p:blipFill>
        <p:spPr bwMode="auto">
          <a:xfrm>
            <a:off x="5429250" y="2021876"/>
            <a:ext cx="3703320" cy="4254424"/>
          </a:xfrm>
          <a:prstGeom prst="rect">
            <a:avLst/>
          </a:prstGeom>
          <a:noFill/>
          <a:ln w="9525">
            <a:noFill/>
            <a:miter lim="800000"/>
            <a:headEnd/>
            <a:tailEnd/>
          </a:ln>
        </p:spPr>
      </p:pic>
    </p:spTree>
    <p:extLst>
      <p:ext uri="{BB962C8B-B14F-4D97-AF65-F5344CB8AC3E}">
        <p14:creationId xmlns:p14="http://schemas.microsoft.com/office/powerpoint/2010/main" val="15520601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1"/>
          <p:cNvSpPr>
            <a:spLocks noGrp="1"/>
          </p:cNvSpPr>
          <p:nvPr>
            <p:ph type="title"/>
          </p:nvPr>
        </p:nvSpPr>
        <p:spPr/>
        <p:txBody>
          <a:bodyPr/>
          <a:lstStyle/>
          <a:p>
            <a:r>
              <a:rPr lang="en-US" altLang="en-US" smtClean="0"/>
              <a:t>Smartphone users use their phones anytime, any place</a:t>
            </a:r>
          </a:p>
        </p:txBody>
      </p:sp>
      <p:pic>
        <p:nvPicPr>
          <p:cNvPr id="49154" name="Picture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5788" y="1474788"/>
            <a:ext cx="1892300" cy="248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5" name="Picture 9"/>
          <p:cNvPicPr>
            <a:picLocks noChangeAspect="1"/>
          </p:cNvPicPr>
          <p:nvPr/>
        </p:nvPicPr>
        <p:blipFill>
          <a:blip r:embed="rId4">
            <a:extLst>
              <a:ext uri="{28A0092B-C50C-407E-A947-70E740481C1C}">
                <a14:useLocalDpi xmlns:a14="http://schemas.microsoft.com/office/drawing/2010/main" val="0"/>
              </a:ext>
            </a:extLst>
          </a:blip>
          <a:srcRect t="12845" b="7889"/>
          <a:stretch>
            <a:fillRect/>
          </a:stretch>
        </p:blipFill>
        <p:spPr bwMode="auto">
          <a:xfrm>
            <a:off x="6113463" y="1530350"/>
            <a:ext cx="2295525" cy="99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6" name="Slide Number Placeholder 2"/>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hlink"/>
                </a:solidFill>
                <a:latin typeface="Arial" panose="020B0604020202020204" pitchFamily="34" charset="0"/>
                <a:ea typeface="MS PGothic" panose="020B0600070205080204" pitchFamily="34" charset="-128"/>
              </a:defRPr>
            </a:lvl1pPr>
            <a:lvl2pPr marL="742950" indent="-285750">
              <a:defRPr sz="2200">
                <a:solidFill>
                  <a:schemeClr val="hlink"/>
                </a:solidFill>
                <a:latin typeface="Arial" panose="020B0604020202020204" pitchFamily="34" charset="0"/>
                <a:ea typeface="MS PGothic" panose="020B0600070205080204" pitchFamily="34" charset="-128"/>
              </a:defRPr>
            </a:lvl2pPr>
            <a:lvl3pPr marL="1143000" indent="-228600">
              <a:defRPr sz="2200">
                <a:solidFill>
                  <a:schemeClr val="hlink"/>
                </a:solidFill>
                <a:latin typeface="Arial" panose="020B0604020202020204" pitchFamily="34" charset="0"/>
                <a:ea typeface="MS PGothic" panose="020B0600070205080204" pitchFamily="34" charset="-128"/>
              </a:defRPr>
            </a:lvl3pPr>
            <a:lvl4pPr marL="1600200" indent="-228600">
              <a:defRPr sz="2200">
                <a:solidFill>
                  <a:schemeClr val="hlink"/>
                </a:solidFill>
                <a:latin typeface="Arial" panose="020B0604020202020204" pitchFamily="34" charset="0"/>
                <a:ea typeface="MS PGothic" panose="020B0600070205080204" pitchFamily="34" charset="-128"/>
              </a:defRPr>
            </a:lvl4pPr>
            <a:lvl5pPr marL="2057400" indent="-228600">
              <a:defRPr sz="2200">
                <a:solidFill>
                  <a:schemeClr val="hlink"/>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9pPr>
          </a:lstStyle>
          <a:p>
            <a:fld id="{5CF1BCA9-60C2-4580-86A8-43F4F59D6BAC}" type="slidenum">
              <a:rPr lang="en-US" altLang="en-US" sz="800">
                <a:solidFill>
                  <a:srgbClr val="000000"/>
                </a:solidFill>
              </a:rPr>
              <a:pPr/>
              <a:t>4</a:t>
            </a:fld>
            <a:endParaRPr lang="en-US" altLang="en-US" sz="800">
              <a:solidFill>
                <a:srgbClr val="000000"/>
              </a:solidFill>
            </a:endParaRPr>
          </a:p>
        </p:txBody>
      </p:sp>
      <p:grpSp>
        <p:nvGrpSpPr>
          <p:cNvPr id="49158" name="Group 16"/>
          <p:cNvGrpSpPr>
            <a:grpSpLocks/>
          </p:cNvGrpSpPr>
          <p:nvPr/>
        </p:nvGrpSpPr>
        <p:grpSpPr bwMode="auto">
          <a:xfrm>
            <a:off x="963613" y="4578350"/>
            <a:ext cx="2824162" cy="1149350"/>
            <a:chOff x="4605927" y="3118508"/>
            <a:chExt cx="2824163" cy="1149326"/>
          </a:xfrm>
        </p:grpSpPr>
        <p:sp>
          <p:nvSpPr>
            <p:cNvPr id="10" name="Rectangle 2"/>
            <p:cNvSpPr>
              <a:spLocks noChangeArrowheads="1"/>
            </p:cNvSpPr>
            <p:nvPr/>
          </p:nvSpPr>
          <p:spPr bwMode="auto">
            <a:xfrm>
              <a:off x="4605927" y="3118508"/>
              <a:ext cx="2725738" cy="5222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defTabSz="622300" eaLnBrk="0" hangingPunct="0">
                <a:defRPr>
                  <a:solidFill>
                    <a:schemeClr val="tx1"/>
                  </a:solidFill>
                  <a:latin typeface="Arial" panose="020B0604020202020204" pitchFamily="34" charset="0"/>
                  <a:cs typeface="Arial" panose="020B0604020202020204" pitchFamily="34" charset="0"/>
                </a:defRPr>
              </a:lvl1pPr>
              <a:lvl2pPr marL="742950" indent="-285750" defTabSz="622300" eaLnBrk="0" hangingPunct="0">
                <a:defRPr>
                  <a:solidFill>
                    <a:schemeClr val="tx1"/>
                  </a:solidFill>
                  <a:latin typeface="Arial" panose="020B0604020202020204" pitchFamily="34" charset="0"/>
                  <a:cs typeface="Arial" panose="020B0604020202020204" pitchFamily="34" charset="0"/>
                </a:defRPr>
              </a:lvl2pPr>
              <a:lvl3pPr marL="1143000" indent="-228600" defTabSz="622300" eaLnBrk="0" hangingPunct="0">
                <a:defRPr>
                  <a:solidFill>
                    <a:schemeClr val="tx1"/>
                  </a:solidFill>
                  <a:latin typeface="Arial" panose="020B0604020202020204" pitchFamily="34" charset="0"/>
                  <a:cs typeface="Arial" panose="020B0604020202020204" pitchFamily="34" charset="0"/>
                </a:defRPr>
              </a:lvl3pPr>
              <a:lvl4pPr marL="1600200" indent="-228600" defTabSz="622300" eaLnBrk="0" hangingPunct="0">
                <a:defRPr>
                  <a:solidFill>
                    <a:schemeClr val="tx1"/>
                  </a:solidFill>
                  <a:latin typeface="Arial" panose="020B0604020202020204" pitchFamily="34" charset="0"/>
                  <a:cs typeface="Arial" panose="020B0604020202020204" pitchFamily="34" charset="0"/>
                </a:defRPr>
              </a:lvl4pPr>
              <a:lvl5pPr marL="2057400" indent="-228600" defTabSz="622300" eaLnBrk="0" hangingPunct="0">
                <a:defRPr>
                  <a:solidFill>
                    <a:schemeClr val="tx1"/>
                  </a:solidFill>
                  <a:latin typeface="Arial" panose="020B0604020202020204" pitchFamily="34" charset="0"/>
                  <a:cs typeface="Arial" panose="020B0604020202020204" pitchFamily="34" charset="0"/>
                </a:defRPr>
              </a:lvl5pPr>
              <a:lvl6pPr marL="2514600" indent="-228600" defTabSz="6223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6223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6223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6223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US" altLang="en-US" sz="1400" dirty="0">
                  <a:latin typeface="+mn-lt"/>
                  <a:ea typeface="MS Gothic" panose="020B0609070205080204" pitchFamily="49" charset="-128"/>
                </a:rPr>
                <a:t>Mobile </a:t>
              </a:r>
              <a:r>
                <a:rPr lang="en-US" altLang="en-US" sz="1400" dirty="0" smtClean="0">
                  <a:latin typeface="+mn-lt"/>
                  <a:ea typeface="MS Gothic" panose="020B0609070205080204" pitchFamily="49" charset="-128"/>
                </a:rPr>
                <a:t>banking</a:t>
              </a:r>
              <a:br>
                <a:rPr lang="en-US" altLang="en-US" sz="1400" dirty="0" smtClean="0">
                  <a:latin typeface="+mn-lt"/>
                  <a:ea typeface="MS Gothic" panose="020B0609070205080204" pitchFamily="49" charset="-128"/>
                </a:rPr>
              </a:br>
              <a:r>
                <a:rPr lang="en-US" altLang="en-US" sz="1400" dirty="0" smtClean="0">
                  <a:latin typeface="+mn-lt"/>
                  <a:ea typeface="MS Gothic" panose="020B0609070205080204" pitchFamily="49" charset="-128"/>
                </a:rPr>
                <a:t>transactions</a:t>
              </a:r>
              <a:r>
                <a:rPr lang="en-US" altLang="en-US" sz="1400" b="1" dirty="0" smtClean="0">
                  <a:latin typeface="+mn-lt"/>
                  <a:ea typeface="MS Gothic" panose="020B0609070205080204" pitchFamily="49" charset="-128"/>
                </a:rPr>
                <a:t> </a:t>
              </a:r>
              <a:r>
                <a:rPr lang="en-US" altLang="en-US" sz="1400" dirty="0">
                  <a:latin typeface="+mn-lt"/>
                  <a:ea typeface="MS Gothic" panose="020B0609070205080204" pitchFamily="49" charset="-128"/>
                </a:rPr>
                <a:t>grew </a:t>
              </a:r>
              <a:r>
                <a:rPr lang="en-US" altLang="en-US" sz="1400" dirty="0">
                  <a:solidFill>
                    <a:srgbClr val="000000"/>
                  </a:solidFill>
                  <a:latin typeface="+mn-lt"/>
                  <a:ea typeface="MS Gothic" panose="020B0609070205080204" pitchFamily="49" charset="-128"/>
                </a:rPr>
                <a:t>at</a:t>
              </a:r>
              <a:endParaRPr lang="en-US" altLang="en-US" sz="1400" dirty="0">
                <a:latin typeface="+mn-lt"/>
                <a:ea typeface="MS Gothic" panose="020B0609070205080204" pitchFamily="49" charset="-128"/>
              </a:endParaRPr>
            </a:p>
          </p:txBody>
        </p:sp>
        <p:sp>
          <p:nvSpPr>
            <p:cNvPr id="11" name="Rectangle 18"/>
            <p:cNvSpPr>
              <a:spLocks noChangeArrowheads="1"/>
            </p:cNvSpPr>
            <p:nvPr/>
          </p:nvSpPr>
          <p:spPr bwMode="auto">
            <a:xfrm>
              <a:off x="4605927" y="3497913"/>
              <a:ext cx="2824163" cy="7699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111125" indent="-111125" defTabSz="622300" eaLnBrk="0" hangingPunct="0">
                <a:defRPr>
                  <a:solidFill>
                    <a:schemeClr val="tx1"/>
                  </a:solidFill>
                  <a:latin typeface="Arial" panose="020B0604020202020204" pitchFamily="34" charset="0"/>
                  <a:cs typeface="Arial" panose="020B0604020202020204" pitchFamily="34" charset="0"/>
                </a:defRPr>
              </a:lvl1pPr>
              <a:lvl2pPr marL="742950" indent="-285750" defTabSz="622300" eaLnBrk="0" hangingPunct="0">
                <a:defRPr>
                  <a:solidFill>
                    <a:schemeClr val="tx1"/>
                  </a:solidFill>
                  <a:latin typeface="Arial" panose="020B0604020202020204" pitchFamily="34" charset="0"/>
                  <a:cs typeface="Arial" panose="020B0604020202020204" pitchFamily="34" charset="0"/>
                </a:defRPr>
              </a:lvl2pPr>
              <a:lvl3pPr marL="1143000" indent="-228600" defTabSz="622300" eaLnBrk="0" hangingPunct="0">
                <a:defRPr>
                  <a:solidFill>
                    <a:schemeClr val="tx1"/>
                  </a:solidFill>
                  <a:latin typeface="Arial" panose="020B0604020202020204" pitchFamily="34" charset="0"/>
                  <a:cs typeface="Arial" panose="020B0604020202020204" pitchFamily="34" charset="0"/>
                </a:defRPr>
              </a:lvl3pPr>
              <a:lvl4pPr marL="1600200" indent="-228600" defTabSz="622300" eaLnBrk="0" hangingPunct="0">
                <a:defRPr>
                  <a:solidFill>
                    <a:schemeClr val="tx1"/>
                  </a:solidFill>
                  <a:latin typeface="Arial" panose="020B0604020202020204" pitchFamily="34" charset="0"/>
                  <a:cs typeface="Arial" panose="020B0604020202020204" pitchFamily="34" charset="0"/>
                </a:defRPr>
              </a:lvl4pPr>
              <a:lvl5pPr marL="2057400" indent="-228600" defTabSz="622300" eaLnBrk="0" hangingPunct="0">
                <a:defRPr>
                  <a:solidFill>
                    <a:schemeClr val="tx1"/>
                  </a:solidFill>
                  <a:latin typeface="Arial" panose="020B0604020202020204" pitchFamily="34" charset="0"/>
                  <a:cs typeface="Arial" panose="020B0604020202020204" pitchFamily="34" charset="0"/>
                </a:defRPr>
              </a:lvl5pPr>
              <a:lvl6pPr marL="2514600" indent="-228600" defTabSz="6223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6223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6223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6223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US" sz="4400" b="1" dirty="0" smtClean="0">
                  <a:solidFill>
                    <a:srgbClr val="009999"/>
                  </a:solidFill>
                  <a:latin typeface="Calibri" panose="020F0502020204030204" pitchFamily="34" charset="0"/>
                  <a:ea typeface="MS Gothic" panose="020B0609070205080204" pitchFamily="49" charset="-128"/>
                </a:rPr>
                <a:t>138%</a:t>
              </a:r>
              <a:r>
                <a:rPr lang="en-US" sz="1400" dirty="0">
                  <a:solidFill>
                    <a:srgbClr val="000000"/>
                  </a:solidFill>
                  <a:latin typeface="+mn-lt"/>
                  <a:ea typeface="MS Gothic" panose="020B0609070205080204" pitchFamily="49" charset="-128"/>
                </a:rPr>
                <a:t> </a:t>
              </a:r>
              <a:r>
                <a:rPr lang="en-US" sz="1400" dirty="0" smtClean="0">
                  <a:solidFill>
                    <a:srgbClr val="000000"/>
                  </a:solidFill>
                  <a:latin typeface="+mn-lt"/>
                  <a:ea typeface="MS Gothic" panose="020B0609070205080204" pitchFamily="49" charset="-128"/>
                </a:rPr>
                <a:t>from 2008-2012</a:t>
              </a:r>
              <a:endParaRPr lang="en-US" sz="1400" dirty="0">
                <a:solidFill>
                  <a:srgbClr val="000000"/>
                </a:solidFill>
                <a:latin typeface="+mn-lt"/>
                <a:ea typeface="MS Gothic" panose="020B0609070205080204" pitchFamily="49" charset="-128"/>
              </a:endParaRPr>
            </a:p>
          </p:txBody>
        </p:sp>
      </p:grpSp>
      <p:sp>
        <p:nvSpPr>
          <p:cNvPr id="12" name="Rectangle 3"/>
          <p:cNvSpPr>
            <a:spLocks noChangeArrowheads="1"/>
          </p:cNvSpPr>
          <p:nvPr/>
        </p:nvSpPr>
        <p:spPr bwMode="auto">
          <a:xfrm>
            <a:off x="3203575" y="3467100"/>
            <a:ext cx="2592388" cy="8620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spAutoFit/>
          </a:bodyPr>
          <a:lstStyle>
            <a:lvl1pPr defTabSz="622300" eaLnBrk="0" hangingPunct="0">
              <a:defRPr>
                <a:solidFill>
                  <a:schemeClr val="tx1"/>
                </a:solidFill>
                <a:latin typeface="Arial" panose="020B0604020202020204" pitchFamily="34" charset="0"/>
                <a:cs typeface="Arial" panose="020B0604020202020204" pitchFamily="34" charset="0"/>
              </a:defRPr>
            </a:lvl1pPr>
            <a:lvl2pPr marL="742950" indent="-285750" defTabSz="622300" eaLnBrk="0" hangingPunct="0">
              <a:defRPr>
                <a:solidFill>
                  <a:schemeClr val="tx1"/>
                </a:solidFill>
                <a:latin typeface="Arial" panose="020B0604020202020204" pitchFamily="34" charset="0"/>
                <a:cs typeface="Arial" panose="020B0604020202020204" pitchFamily="34" charset="0"/>
              </a:defRPr>
            </a:lvl2pPr>
            <a:lvl3pPr marL="1143000" indent="-228600" defTabSz="622300" eaLnBrk="0" hangingPunct="0">
              <a:defRPr>
                <a:solidFill>
                  <a:schemeClr val="tx1"/>
                </a:solidFill>
                <a:latin typeface="Arial" panose="020B0604020202020204" pitchFamily="34" charset="0"/>
                <a:cs typeface="Arial" panose="020B0604020202020204" pitchFamily="34" charset="0"/>
              </a:defRPr>
            </a:lvl3pPr>
            <a:lvl4pPr marL="1600200" indent="-228600" defTabSz="622300" eaLnBrk="0" hangingPunct="0">
              <a:defRPr>
                <a:solidFill>
                  <a:schemeClr val="tx1"/>
                </a:solidFill>
                <a:latin typeface="Arial" panose="020B0604020202020204" pitchFamily="34" charset="0"/>
                <a:cs typeface="Arial" panose="020B0604020202020204" pitchFamily="34" charset="0"/>
              </a:defRPr>
            </a:lvl4pPr>
            <a:lvl5pPr marL="2057400" indent="-228600" defTabSz="622300" eaLnBrk="0" hangingPunct="0">
              <a:defRPr>
                <a:solidFill>
                  <a:schemeClr val="tx1"/>
                </a:solidFill>
                <a:latin typeface="Arial" panose="020B0604020202020204" pitchFamily="34" charset="0"/>
                <a:cs typeface="Arial" panose="020B0604020202020204" pitchFamily="34" charset="0"/>
              </a:defRPr>
            </a:lvl5pPr>
            <a:lvl6pPr marL="2514600" indent="-228600" defTabSz="6223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6223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6223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6223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ts val="2000"/>
              </a:lnSpc>
              <a:defRPr/>
            </a:pPr>
            <a:r>
              <a:rPr lang="en-US" altLang="en-US" sz="4400" b="1" dirty="0">
                <a:solidFill>
                  <a:srgbClr val="008ABF"/>
                </a:solidFill>
                <a:latin typeface="Calibri" panose="020F0502020204030204" pitchFamily="34" charset="0"/>
                <a:ea typeface="MS Gothic" panose="020B0609070205080204" pitchFamily="49" charset="-128"/>
              </a:rPr>
              <a:t>25%</a:t>
            </a:r>
            <a:r>
              <a:rPr lang="en-US" altLang="en-US" sz="3600" b="1" dirty="0">
                <a:solidFill>
                  <a:srgbClr val="008ABF"/>
                </a:solidFill>
                <a:latin typeface="Calibri" panose="020F0502020204030204" pitchFamily="34" charset="0"/>
                <a:ea typeface="MS Gothic" panose="020B0609070205080204" pitchFamily="49" charset="-128"/>
              </a:rPr>
              <a:t> </a:t>
            </a:r>
            <a:r>
              <a:rPr lang="en-US" altLang="en-US" sz="1400" dirty="0">
                <a:latin typeface="+mn-lt"/>
                <a:ea typeface="MS Gothic" panose="020B0609070205080204" pitchFamily="49" charset="-128"/>
              </a:rPr>
              <a:t>of all online </a:t>
            </a:r>
            <a:r>
              <a:rPr lang="en-US" altLang="en-US" sz="1400" dirty="0" smtClean="0">
                <a:latin typeface="+mn-lt"/>
                <a:ea typeface="MS Gothic" panose="020B0609070205080204" pitchFamily="49" charset="-128"/>
              </a:rPr>
              <a:t>travel searches come</a:t>
            </a:r>
            <a:br>
              <a:rPr lang="en-US" altLang="en-US" sz="1400" dirty="0" smtClean="0">
                <a:latin typeface="+mn-lt"/>
                <a:ea typeface="MS Gothic" panose="020B0609070205080204" pitchFamily="49" charset="-128"/>
              </a:rPr>
            </a:br>
            <a:r>
              <a:rPr lang="en-US" altLang="en-US" sz="1400" dirty="0" smtClean="0">
                <a:latin typeface="+mn-lt"/>
                <a:ea typeface="MS Gothic" panose="020B0609070205080204" pitchFamily="49" charset="-128"/>
              </a:rPr>
              <a:t>from a </a:t>
            </a:r>
            <a:r>
              <a:rPr lang="en-US" altLang="en-US" sz="1400" dirty="0">
                <a:latin typeface="+mn-lt"/>
                <a:ea typeface="MS Gothic" panose="020B0609070205080204" pitchFamily="49" charset="-128"/>
              </a:rPr>
              <a:t>mobile device</a:t>
            </a:r>
          </a:p>
        </p:txBody>
      </p:sp>
      <p:sp>
        <p:nvSpPr>
          <p:cNvPr id="13" name="Rectangle 12"/>
          <p:cNvSpPr/>
          <p:nvPr/>
        </p:nvSpPr>
        <p:spPr>
          <a:xfrm>
            <a:off x="4686300" y="5064125"/>
            <a:ext cx="3043238" cy="862013"/>
          </a:xfrm>
          <a:prstGeom prst="rect">
            <a:avLst/>
          </a:prstGeom>
        </p:spPr>
        <p:txBody>
          <a:bodyPr>
            <a:spAutoFit/>
          </a:bodyPr>
          <a:lstStyle/>
          <a:p>
            <a:pPr defTabSz="622300" fontAlgn="auto">
              <a:lnSpc>
                <a:spcPts val="2000"/>
              </a:lnSpc>
              <a:spcBef>
                <a:spcPts val="0"/>
              </a:spcBef>
              <a:spcAft>
                <a:spcPts val="0"/>
              </a:spcAft>
              <a:defRPr/>
            </a:pPr>
            <a:r>
              <a:rPr lang="en-US" sz="4000" b="1" spc="-300" dirty="0">
                <a:solidFill>
                  <a:srgbClr val="AB1A86"/>
                </a:solidFill>
                <a:latin typeface="+mn-lt"/>
                <a:ea typeface="MS Gothic" pitchFamily="49" charset="-128"/>
              </a:rPr>
              <a:t>1</a:t>
            </a:r>
            <a:r>
              <a:rPr lang="en-US" sz="4000" b="1" spc="-150" dirty="0">
                <a:solidFill>
                  <a:srgbClr val="AB1A86"/>
                </a:solidFill>
                <a:latin typeface="+mn-lt"/>
                <a:ea typeface="MS Gothic" pitchFamily="49" charset="-128"/>
              </a:rPr>
              <a:t>/</a:t>
            </a:r>
            <a:r>
              <a:rPr lang="en-US" sz="4000" b="1" spc="-300" dirty="0">
                <a:solidFill>
                  <a:srgbClr val="AB1A86"/>
                </a:solidFill>
                <a:latin typeface="+mn-lt"/>
                <a:ea typeface="MS Gothic" pitchFamily="49" charset="-128"/>
              </a:rPr>
              <a:t>3</a:t>
            </a:r>
            <a:r>
              <a:rPr lang="en-US" sz="2400" dirty="0">
                <a:solidFill>
                  <a:srgbClr val="000000"/>
                </a:solidFill>
                <a:latin typeface="+mn-lt"/>
                <a:ea typeface="MS Gothic" pitchFamily="49" charset="-128"/>
              </a:rPr>
              <a:t> </a:t>
            </a:r>
            <a:r>
              <a:rPr lang="en-US" sz="1400" dirty="0">
                <a:solidFill>
                  <a:schemeClr val="tx1"/>
                </a:solidFill>
                <a:latin typeface="+mn-lt"/>
                <a:ea typeface="MS Gothic" pitchFamily="49" charset="-128"/>
              </a:rPr>
              <a:t>of citizens access</a:t>
            </a:r>
            <a:r>
              <a:rPr lang="en-US" sz="1400" b="1" dirty="0">
                <a:solidFill>
                  <a:schemeClr val="tx1"/>
                </a:solidFill>
                <a:latin typeface="+mn-lt"/>
                <a:ea typeface="MS Gothic" pitchFamily="49" charset="-128"/>
              </a:rPr>
              <a:t> </a:t>
            </a:r>
            <a:r>
              <a:rPr lang="en-US" sz="1400" dirty="0">
                <a:solidFill>
                  <a:schemeClr val="tx1"/>
                </a:solidFill>
                <a:latin typeface="+mn-lt"/>
                <a:ea typeface="MS Gothic" pitchFamily="49" charset="-128"/>
              </a:rPr>
              <a:t>federal government website by logging </a:t>
            </a:r>
            <a:br>
              <a:rPr lang="en-US" sz="1400" dirty="0">
                <a:solidFill>
                  <a:schemeClr val="tx1"/>
                </a:solidFill>
                <a:latin typeface="+mn-lt"/>
                <a:ea typeface="MS Gothic" pitchFamily="49" charset="-128"/>
              </a:rPr>
            </a:br>
            <a:r>
              <a:rPr lang="en-US" sz="1400" dirty="0">
                <a:solidFill>
                  <a:schemeClr val="tx1"/>
                </a:solidFill>
                <a:latin typeface="+mn-lt"/>
                <a:ea typeface="MS Gothic" pitchFamily="49" charset="-128"/>
              </a:rPr>
              <a:t>in from phones or tablets</a:t>
            </a:r>
          </a:p>
        </p:txBody>
      </p:sp>
      <p:grpSp>
        <p:nvGrpSpPr>
          <p:cNvPr id="49161" name="Group 1"/>
          <p:cNvGrpSpPr>
            <a:grpSpLocks/>
          </p:cNvGrpSpPr>
          <p:nvPr/>
        </p:nvGrpSpPr>
        <p:grpSpPr bwMode="auto">
          <a:xfrm>
            <a:off x="2974975" y="1258888"/>
            <a:ext cx="2373313" cy="1665287"/>
            <a:chOff x="2907088" y="1055967"/>
            <a:chExt cx="2373130" cy="1665307"/>
          </a:xfrm>
        </p:grpSpPr>
        <p:sp>
          <p:nvSpPr>
            <p:cNvPr id="49166" name="Text Box 10"/>
            <p:cNvSpPr txBox="1">
              <a:spLocks noChangeArrowheads="1"/>
            </p:cNvSpPr>
            <p:nvPr/>
          </p:nvSpPr>
          <p:spPr bwMode="auto">
            <a:xfrm>
              <a:off x="3286501" y="1055967"/>
              <a:ext cx="1371600" cy="823913"/>
            </a:xfrm>
            <a:prstGeom prst="rect">
              <a:avLst/>
            </a:prstGeom>
            <a:noFill/>
            <a:ln>
              <a:noFill/>
            </a:ln>
            <a:effectLst>
              <a:prstShdw prst="shdw17" dist="17961" dir="2700000">
                <a:srgbClr val="006E99">
                  <a:alpha val="74997"/>
                </a:srgbClr>
              </a:prstShdw>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200">
                  <a:solidFill>
                    <a:schemeClr val="hlink"/>
                  </a:solidFill>
                  <a:latin typeface="Arial" panose="020B0604020202020204" pitchFamily="34" charset="0"/>
                  <a:ea typeface="MS PGothic" panose="020B0600070205080204" pitchFamily="34" charset="-128"/>
                </a:defRPr>
              </a:lvl1pPr>
              <a:lvl2pPr marL="742950" indent="-285750">
                <a:defRPr sz="2200">
                  <a:solidFill>
                    <a:schemeClr val="hlink"/>
                  </a:solidFill>
                  <a:latin typeface="Arial" panose="020B0604020202020204" pitchFamily="34" charset="0"/>
                  <a:ea typeface="MS PGothic" panose="020B0600070205080204" pitchFamily="34" charset="-128"/>
                </a:defRPr>
              </a:lvl2pPr>
              <a:lvl3pPr marL="1143000" indent="-228600">
                <a:defRPr sz="2200">
                  <a:solidFill>
                    <a:schemeClr val="hlink"/>
                  </a:solidFill>
                  <a:latin typeface="Arial" panose="020B0604020202020204" pitchFamily="34" charset="0"/>
                  <a:ea typeface="MS PGothic" panose="020B0600070205080204" pitchFamily="34" charset="-128"/>
                </a:defRPr>
              </a:lvl3pPr>
              <a:lvl4pPr marL="1600200" indent="-228600">
                <a:defRPr sz="2200">
                  <a:solidFill>
                    <a:schemeClr val="hlink"/>
                  </a:solidFill>
                  <a:latin typeface="Arial" panose="020B0604020202020204" pitchFamily="34" charset="0"/>
                  <a:ea typeface="MS PGothic" panose="020B0600070205080204" pitchFamily="34" charset="-128"/>
                </a:defRPr>
              </a:lvl4pPr>
              <a:lvl5pPr marL="2057400" indent="-228600">
                <a:defRPr sz="2200">
                  <a:solidFill>
                    <a:schemeClr val="hlink"/>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9pPr>
            </a:lstStyle>
            <a:p>
              <a:pPr>
                <a:buClr>
                  <a:srgbClr val="000000"/>
                </a:buClr>
                <a:buSzPct val="100000"/>
                <a:buFont typeface="Times New Roman" panose="02020603050405020304" pitchFamily="18" charset="0"/>
                <a:buNone/>
              </a:pPr>
              <a:r>
                <a:rPr kumimoji="1" lang="en-US" altLang="en-US" sz="4800">
                  <a:solidFill>
                    <a:srgbClr val="AA2186"/>
                  </a:solidFill>
                </a:rPr>
                <a:t>18M</a:t>
              </a:r>
            </a:p>
          </p:txBody>
        </p:sp>
        <p:sp>
          <p:nvSpPr>
            <p:cNvPr id="49167" name="Text Box 11"/>
            <p:cNvSpPr txBox="1">
              <a:spLocks noChangeArrowheads="1"/>
            </p:cNvSpPr>
            <p:nvPr/>
          </p:nvSpPr>
          <p:spPr bwMode="auto">
            <a:xfrm>
              <a:off x="2907088" y="1767167"/>
              <a:ext cx="2373130" cy="954107"/>
            </a:xfrm>
            <a:prstGeom prst="rect">
              <a:avLst/>
            </a:prstGeom>
            <a:noFill/>
            <a:ln>
              <a:noFill/>
            </a:ln>
            <a:effectLst>
              <a:prstShdw prst="shdw17" dist="17961" dir="2700000">
                <a:srgbClr val="006E99">
                  <a:alpha val="74997"/>
                </a:srgbClr>
              </a:prstShdw>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200">
                  <a:solidFill>
                    <a:schemeClr val="hlink"/>
                  </a:solidFill>
                  <a:latin typeface="Arial" panose="020B0604020202020204" pitchFamily="34" charset="0"/>
                  <a:ea typeface="MS PGothic" panose="020B0600070205080204" pitchFamily="34" charset="-128"/>
                </a:defRPr>
              </a:lvl1pPr>
              <a:lvl2pPr marL="742950" indent="-285750">
                <a:defRPr sz="2200">
                  <a:solidFill>
                    <a:schemeClr val="hlink"/>
                  </a:solidFill>
                  <a:latin typeface="Arial" panose="020B0604020202020204" pitchFamily="34" charset="0"/>
                  <a:ea typeface="MS PGothic" panose="020B0600070205080204" pitchFamily="34" charset="-128"/>
                </a:defRPr>
              </a:lvl2pPr>
              <a:lvl3pPr marL="1143000" indent="-228600">
                <a:defRPr sz="2200">
                  <a:solidFill>
                    <a:schemeClr val="hlink"/>
                  </a:solidFill>
                  <a:latin typeface="Arial" panose="020B0604020202020204" pitchFamily="34" charset="0"/>
                  <a:ea typeface="MS PGothic" panose="020B0600070205080204" pitchFamily="34" charset="-128"/>
                </a:defRPr>
              </a:lvl3pPr>
              <a:lvl4pPr marL="1600200" indent="-228600">
                <a:defRPr sz="2200">
                  <a:solidFill>
                    <a:schemeClr val="hlink"/>
                  </a:solidFill>
                  <a:latin typeface="Arial" panose="020B0604020202020204" pitchFamily="34" charset="0"/>
                  <a:ea typeface="MS PGothic" panose="020B0600070205080204" pitchFamily="34" charset="-128"/>
                </a:defRPr>
              </a:lvl4pPr>
              <a:lvl5pPr marL="2057400" indent="-228600">
                <a:defRPr sz="2200">
                  <a:solidFill>
                    <a:schemeClr val="hlink"/>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9pPr>
            </a:lstStyle>
            <a:p>
              <a:pPr algn="ctr">
                <a:spcBef>
                  <a:spcPct val="50000"/>
                </a:spcBef>
                <a:buClr>
                  <a:srgbClr val="000000"/>
                </a:buClr>
                <a:buSzPct val="100000"/>
                <a:buFont typeface="Times New Roman" panose="02020603050405020304" pitchFamily="18" charset="0"/>
                <a:buNone/>
              </a:pPr>
              <a:r>
                <a:rPr kumimoji="1" lang="en-US" altLang="en-US" sz="1400">
                  <a:solidFill>
                    <a:srgbClr val="000000"/>
                  </a:solidFill>
                </a:rPr>
                <a:t>people use mobile devices for bank transactions – that’s 8% of all bank transactions</a:t>
              </a:r>
            </a:p>
          </p:txBody>
        </p:sp>
      </p:grpSp>
      <p:grpSp>
        <p:nvGrpSpPr>
          <p:cNvPr id="49162" name="Group 2"/>
          <p:cNvGrpSpPr>
            <a:grpSpLocks/>
          </p:cNvGrpSpPr>
          <p:nvPr/>
        </p:nvGrpSpPr>
        <p:grpSpPr bwMode="auto">
          <a:xfrm>
            <a:off x="6624638" y="2832100"/>
            <a:ext cx="2100262" cy="1654175"/>
            <a:chOff x="6623994" y="2832306"/>
            <a:chExt cx="2100263" cy="1654175"/>
          </a:xfrm>
        </p:grpSpPr>
        <p:sp>
          <p:nvSpPr>
            <p:cNvPr id="49164" name="Text Box 16"/>
            <p:cNvSpPr txBox="1">
              <a:spLocks noChangeArrowheads="1"/>
            </p:cNvSpPr>
            <p:nvPr/>
          </p:nvSpPr>
          <p:spPr bwMode="auto">
            <a:xfrm>
              <a:off x="7003407" y="2832306"/>
              <a:ext cx="1404937" cy="823913"/>
            </a:xfrm>
            <a:prstGeom prst="rect">
              <a:avLst/>
            </a:prstGeom>
            <a:noFill/>
            <a:ln>
              <a:noFill/>
            </a:ln>
            <a:effectLst>
              <a:prstShdw prst="shdw17" dist="17961" dir="2700000">
                <a:srgbClr val="006E99">
                  <a:alpha val="74997"/>
                </a:srgbClr>
              </a:prstShdw>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200">
                  <a:solidFill>
                    <a:schemeClr val="hlink"/>
                  </a:solidFill>
                  <a:latin typeface="Arial" panose="020B0604020202020204" pitchFamily="34" charset="0"/>
                  <a:ea typeface="MS PGothic" panose="020B0600070205080204" pitchFamily="34" charset="-128"/>
                </a:defRPr>
              </a:lvl1pPr>
              <a:lvl2pPr marL="742950" indent="-285750">
                <a:defRPr sz="2200">
                  <a:solidFill>
                    <a:schemeClr val="hlink"/>
                  </a:solidFill>
                  <a:latin typeface="Arial" panose="020B0604020202020204" pitchFamily="34" charset="0"/>
                  <a:ea typeface="MS PGothic" panose="020B0600070205080204" pitchFamily="34" charset="-128"/>
                </a:defRPr>
              </a:lvl2pPr>
              <a:lvl3pPr marL="1143000" indent="-228600">
                <a:defRPr sz="2200">
                  <a:solidFill>
                    <a:schemeClr val="hlink"/>
                  </a:solidFill>
                  <a:latin typeface="Arial" panose="020B0604020202020204" pitchFamily="34" charset="0"/>
                  <a:ea typeface="MS PGothic" panose="020B0600070205080204" pitchFamily="34" charset="-128"/>
                </a:defRPr>
              </a:lvl3pPr>
              <a:lvl4pPr marL="1600200" indent="-228600">
                <a:defRPr sz="2200">
                  <a:solidFill>
                    <a:schemeClr val="hlink"/>
                  </a:solidFill>
                  <a:latin typeface="Arial" panose="020B0604020202020204" pitchFamily="34" charset="0"/>
                  <a:ea typeface="MS PGothic" panose="020B0600070205080204" pitchFamily="34" charset="-128"/>
                </a:defRPr>
              </a:lvl4pPr>
              <a:lvl5pPr marL="2057400" indent="-228600">
                <a:defRPr sz="2200">
                  <a:solidFill>
                    <a:schemeClr val="hlink"/>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9pPr>
            </a:lstStyle>
            <a:p>
              <a:pPr>
                <a:buClr>
                  <a:srgbClr val="000000"/>
                </a:buClr>
                <a:buSzPct val="100000"/>
                <a:buFont typeface="Times New Roman" panose="02020603050405020304" pitchFamily="18" charset="0"/>
                <a:buNone/>
              </a:pPr>
              <a:r>
                <a:rPr kumimoji="1" lang="en-US" altLang="en-US" sz="4800">
                  <a:solidFill>
                    <a:schemeClr val="accent1"/>
                  </a:solidFill>
                </a:rPr>
                <a:t>67%</a:t>
              </a:r>
            </a:p>
          </p:txBody>
        </p:sp>
        <p:sp>
          <p:nvSpPr>
            <p:cNvPr id="49165" name="Text Box 17"/>
            <p:cNvSpPr txBox="1">
              <a:spLocks noChangeArrowheads="1"/>
            </p:cNvSpPr>
            <p:nvPr/>
          </p:nvSpPr>
          <p:spPr bwMode="auto">
            <a:xfrm>
              <a:off x="6623994" y="3543506"/>
              <a:ext cx="2100263" cy="942975"/>
            </a:xfrm>
            <a:prstGeom prst="rect">
              <a:avLst/>
            </a:prstGeom>
            <a:noFill/>
            <a:ln>
              <a:noFill/>
            </a:ln>
            <a:effectLst>
              <a:prstShdw prst="shdw17" dist="17961" dir="2700000">
                <a:srgbClr val="006E99">
                  <a:alpha val="74997"/>
                </a:srgbClr>
              </a:prstShdw>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200">
                  <a:solidFill>
                    <a:schemeClr val="hlink"/>
                  </a:solidFill>
                  <a:latin typeface="Arial" panose="020B0604020202020204" pitchFamily="34" charset="0"/>
                  <a:ea typeface="MS PGothic" panose="020B0600070205080204" pitchFamily="34" charset="-128"/>
                </a:defRPr>
              </a:lvl1pPr>
              <a:lvl2pPr marL="742950" indent="-285750">
                <a:defRPr sz="2200">
                  <a:solidFill>
                    <a:schemeClr val="hlink"/>
                  </a:solidFill>
                  <a:latin typeface="Arial" panose="020B0604020202020204" pitchFamily="34" charset="0"/>
                  <a:ea typeface="MS PGothic" panose="020B0600070205080204" pitchFamily="34" charset="-128"/>
                </a:defRPr>
              </a:lvl2pPr>
              <a:lvl3pPr marL="1143000" indent="-228600">
                <a:defRPr sz="2200">
                  <a:solidFill>
                    <a:schemeClr val="hlink"/>
                  </a:solidFill>
                  <a:latin typeface="Arial" panose="020B0604020202020204" pitchFamily="34" charset="0"/>
                  <a:ea typeface="MS PGothic" panose="020B0600070205080204" pitchFamily="34" charset="-128"/>
                </a:defRPr>
              </a:lvl3pPr>
              <a:lvl4pPr marL="1600200" indent="-228600">
                <a:defRPr sz="2200">
                  <a:solidFill>
                    <a:schemeClr val="hlink"/>
                  </a:solidFill>
                  <a:latin typeface="Arial" panose="020B0604020202020204" pitchFamily="34" charset="0"/>
                  <a:ea typeface="MS PGothic" panose="020B0600070205080204" pitchFamily="34" charset="-128"/>
                </a:defRPr>
              </a:lvl4pPr>
              <a:lvl5pPr marL="2057400" indent="-228600">
                <a:defRPr sz="2200">
                  <a:solidFill>
                    <a:schemeClr val="hlink"/>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9pPr>
            </a:lstStyle>
            <a:p>
              <a:pPr algn="ctr">
                <a:spcBef>
                  <a:spcPct val="50000"/>
                </a:spcBef>
                <a:buClr>
                  <a:srgbClr val="000000"/>
                </a:buClr>
                <a:buSzPct val="100000"/>
                <a:buFont typeface="Times New Roman" panose="02020603050405020304" pitchFamily="18" charset="0"/>
                <a:buNone/>
              </a:pPr>
              <a:r>
                <a:rPr kumimoji="1" lang="en-US" altLang="en-US" sz="1400">
                  <a:solidFill>
                    <a:srgbClr val="000000"/>
                  </a:solidFill>
                </a:rPr>
                <a:t>of global consumers want to use mobile devices for checkout and service</a:t>
              </a:r>
            </a:p>
          </p:txBody>
        </p:sp>
      </p:grpSp>
      <p:sp>
        <p:nvSpPr>
          <p:cNvPr id="49163" name="TextBox 17"/>
          <p:cNvSpPr txBox="1">
            <a:spLocks noChangeArrowheads="1"/>
          </p:cNvSpPr>
          <p:nvPr/>
        </p:nvSpPr>
        <p:spPr bwMode="auto">
          <a:xfrm>
            <a:off x="-3175" y="6323013"/>
            <a:ext cx="4270375" cy="21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200">
                <a:solidFill>
                  <a:schemeClr val="hlink"/>
                </a:solidFill>
                <a:latin typeface="Arial" panose="020B0604020202020204" pitchFamily="34" charset="0"/>
                <a:ea typeface="MS PGothic" panose="020B0600070205080204" pitchFamily="34" charset="-128"/>
              </a:defRPr>
            </a:lvl1pPr>
            <a:lvl2pPr marL="742950" indent="-285750">
              <a:defRPr sz="2200">
                <a:solidFill>
                  <a:schemeClr val="hlink"/>
                </a:solidFill>
                <a:latin typeface="Arial" panose="020B0604020202020204" pitchFamily="34" charset="0"/>
                <a:ea typeface="MS PGothic" panose="020B0600070205080204" pitchFamily="34" charset="-128"/>
              </a:defRPr>
            </a:lvl2pPr>
            <a:lvl3pPr marL="1143000" indent="-228600">
              <a:defRPr sz="2200">
                <a:solidFill>
                  <a:schemeClr val="hlink"/>
                </a:solidFill>
                <a:latin typeface="Arial" panose="020B0604020202020204" pitchFamily="34" charset="0"/>
                <a:ea typeface="MS PGothic" panose="020B0600070205080204" pitchFamily="34" charset="-128"/>
              </a:defRPr>
            </a:lvl3pPr>
            <a:lvl4pPr marL="1600200" indent="-228600">
              <a:defRPr sz="2200">
                <a:solidFill>
                  <a:schemeClr val="hlink"/>
                </a:solidFill>
                <a:latin typeface="Arial" panose="020B0604020202020204" pitchFamily="34" charset="0"/>
                <a:ea typeface="MS PGothic" panose="020B0600070205080204" pitchFamily="34" charset="-128"/>
              </a:defRPr>
            </a:lvl4pPr>
            <a:lvl5pPr marL="2057400" indent="-228600">
              <a:defRPr sz="2200">
                <a:solidFill>
                  <a:schemeClr val="hlink"/>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9pPr>
          </a:lstStyle>
          <a:p>
            <a:r>
              <a:rPr lang="en-US" altLang="en-US" sz="900">
                <a:solidFill>
                  <a:schemeClr val="tx1"/>
                </a:solidFill>
              </a:rPr>
              <a:t>Source: IBM; Digital Front Office Institute for Business Value Study.</a:t>
            </a:r>
          </a:p>
        </p:txBody>
      </p:sp>
    </p:spTree>
    <p:extLst>
      <p:ext uri="{BB962C8B-B14F-4D97-AF65-F5344CB8AC3E}">
        <p14:creationId xmlns:p14="http://schemas.microsoft.com/office/powerpoint/2010/main" val="8187680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fld id="{7C447AC9-23B8-43BF-B174-5B35E5E8F2F0}" type="slidenum">
              <a:rPr lang="en-US" altLang="en-US"/>
              <a:pPr eaLnBrk="1" hangingPunct="1"/>
              <a:t>40</a:t>
            </a:fld>
            <a:endParaRPr lang="en-US" altLang="en-US"/>
          </a:p>
        </p:txBody>
      </p:sp>
      <p:sp>
        <p:nvSpPr>
          <p:cNvPr id="39939" name="Rectangle 2"/>
          <p:cNvSpPr>
            <a:spLocks noGrp="1" noChangeArrowheads="1"/>
          </p:cNvSpPr>
          <p:nvPr>
            <p:ph type="title"/>
          </p:nvPr>
        </p:nvSpPr>
        <p:spPr/>
        <p:txBody>
          <a:bodyPr/>
          <a:lstStyle/>
          <a:p>
            <a:r>
              <a:rPr lang="en-US" altLang="en-US" smtClean="0"/>
              <a:t>Game – zWord</a:t>
            </a:r>
          </a:p>
        </p:txBody>
      </p:sp>
      <p:sp>
        <p:nvSpPr>
          <p:cNvPr id="39940" name="Rectangle 3"/>
          <p:cNvSpPr>
            <a:spLocks noGrp="1" noChangeArrowheads="1"/>
          </p:cNvSpPr>
          <p:nvPr>
            <p:ph type="body" idx="1"/>
          </p:nvPr>
        </p:nvSpPr>
        <p:spPr>
          <a:xfrm>
            <a:off x="228600" y="2438400"/>
            <a:ext cx="8458200" cy="3505200"/>
          </a:xfrm>
        </p:spPr>
        <p:txBody>
          <a:bodyPr/>
          <a:lstStyle/>
          <a:p>
            <a:pPr>
              <a:buClr>
                <a:srgbClr val="0099CC"/>
              </a:buClr>
            </a:pPr>
            <a:r>
              <a:rPr lang="en-US" altLang="en-US" dirty="0" smtClean="0"/>
              <a:t>One student stands with his or her back to the game presentation, so he or she cannot see the screen, but everyone else in the room can.</a:t>
            </a:r>
          </a:p>
          <a:p>
            <a:pPr>
              <a:buClr>
                <a:srgbClr val="0099CC"/>
              </a:buClr>
            </a:pPr>
            <a:r>
              <a:rPr lang="en-US" altLang="en-US" dirty="0" smtClean="0"/>
              <a:t>The student’s teammates at his or her table gives the student clues to the word or phrase onscreen as a clock keeps time.</a:t>
            </a:r>
          </a:p>
          <a:p>
            <a:pPr>
              <a:buClr>
                <a:srgbClr val="0099CC"/>
              </a:buClr>
            </a:pPr>
            <a:r>
              <a:rPr lang="en-US" altLang="en-US" dirty="0" smtClean="0"/>
              <a:t>The student tries to guess the word before the buzzer (12 seconds). </a:t>
            </a:r>
          </a:p>
          <a:p>
            <a:pPr>
              <a:buClr>
                <a:srgbClr val="0099CC"/>
              </a:buClr>
            </a:pPr>
            <a:r>
              <a:rPr lang="en-US" altLang="en-US" dirty="0" smtClean="0"/>
              <a:t>Each correct answer is worth one point. </a:t>
            </a:r>
          </a:p>
          <a:p>
            <a:pPr>
              <a:buClr>
                <a:srgbClr val="0099CC"/>
              </a:buClr>
            </a:pPr>
            <a:r>
              <a:rPr lang="en-US" altLang="en-US" dirty="0" smtClean="0"/>
              <a:t>Game play will move from table to table at each turn. </a:t>
            </a:r>
          </a:p>
          <a:p>
            <a:pPr>
              <a:buClr>
                <a:srgbClr val="0099CC"/>
              </a:buClr>
            </a:pPr>
            <a:r>
              <a:rPr lang="en-US" altLang="en-US" dirty="0" smtClean="0"/>
              <a:t>The table with the most points wins.</a:t>
            </a:r>
          </a:p>
        </p:txBody>
      </p:sp>
      <p:sp>
        <p:nvSpPr>
          <p:cNvPr id="533508" name="Text Box 4"/>
          <p:cNvSpPr txBox="1">
            <a:spLocks noChangeArrowheads="1"/>
          </p:cNvSpPr>
          <p:nvPr/>
        </p:nvSpPr>
        <p:spPr bwMode="auto">
          <a:xfrm>
            <a:off x="136525" y="1408113"/>
            <a:ext cx="8474075" cy="1015663"/>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defRPr/>
            </a:pPr>
            <a:r>
              <a:rPr lang="en-US" b="0" dirty="0">
                <a:ea typeface="ＭＳ Ｐゴシック" pitchFamily="34" charset="-128"/>
              </a:rPr>
              <a:t>In this Password-type game, one student from each table has to guess the word or product from the class presentation based on hints from his or her teammates. There are </a:t>
            </a:r>
            <a:r>
              <a:rPr lang="en-US" b="0" dirty="0" smtClean="0">
                <a:ea typeface="ＭＳ Ｐゴシック" pitchFamily="34" charset="-128"/>
              </a:rPr>
              <a:t>40 </a:t>
            </a:r>
            <a:r>
              <a:rPr lang="en-US" b="0" dirty="0">
                <a:ea typeface="ＭＳ Ｐゴシック" pitchFamily="34" charset="-128"/>
              </a:rPr>
              <a:t>game slides in this Password-type game</a:t>
            </a:r>
            <a:r>
              <a:rPr lang="en-US" dirty="0">
                <a:ea typeface="ＭＳ Ｐゴシック" pitchFamily="34" charset="-128"/>
              </a:rPr>
              <a:t>.</a:t>
            </a:r>
          </a:p>
        </p:txBody>
      </p:sp>
    </p:spTree>
    <p:extLst>
      <p:ext uri="{BB962C8B-B14F-4D97-AF65-F5344CB8AC3E}">
        <p14:creationId xmlns:p14="http://schemas.microsoft.com/office/powerpoint/2010/main" val="48873942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 descr="Click to type vocabulary word"/>
          <p:cNvSpPr>
            <a:spLocks noGrp="1" noChangeArrowheads="1"/>
          </p:cNvSpPr>
          <p:nvPr>
            <p:ph type="subTitle" idx="4294967295"/>
          </p:nvPr>
        </p:nvSpPr>
        <p:spPr>
          <a:xfrm>
            <a:off x="1371600" y="2667000"/>
            <a:ext cx="7239000" cy="1752600"/>
          </a:xfrm>
          <a:solidFill>
            <a:srgbClr val="FFFFFF"/>
          </a:solidFill>
          <a:ln>
            <a:solidFill>
              <a:srgbClr val="000000"/>
            </a:solidFill>
            <a:miter lim="800000"/>
            <a:headEnd/>
            <a:tailEnd/>
          </a:ln>
        </p:spPr>
        <p:txBody>
          <a:bodyPr/>
          <a:lstStyle/>
          <a:p>
            <a:pPr marL="0" indent="0" algn="ctr">
              <a:buFont typeface="Wingdings" panose="05000000000000000000" pitchFamily="2" charset="2"/>
              <a:buNone/>
            </a:pPr>
            <a:r>
              <a:rPr lang="en-US" altLang="en-US" sz="4500" smtClean="0"/>
              <a:t>Mobile</a:t>
            </a:r>
          </a:p>
        </p:txBody>
      </p:sp>
      <p:pic>
        <p:nvPicPr>
          <p:cNvPr id="40963" name="Picture 5"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6" descr="clock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7" descr="clock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8" descr="clock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descr="clock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10" descr="clock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11" descr="clock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12" descr="clock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1" name="Picture 13" descr="clock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14" descr="clock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3" name="Picture 15" descr="clock1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4" name="Picture 16" descr="clock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5" name="Picture 17"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6" name="Picture 5" descr="FlashExpress_banner_final_03d"/>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44000" cy="2613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0977" name="TextBox 1"/>
          <p:cNvSpPr txBox="1">
            <a:spLocks noChangeArrowheads="1"/>
          </p:cNvSpPr>
          <p:nvPr/>
        </p:nvSpPr>
        <p:spPr bwMode="auto">
          <a:xfrm>
            <a:off x="5256213" y="533400"/>
            <a:ext cx="33543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r>
              <a:rPr lang="en-US" altLang="en-US" sz="5400">
                <a:solidFill>
                  <a:srgbClr val="FFFF00"/>
                </a:solidFill>
              </a:rPr>
              <a:t>Example</a:t>
            </a:r>
          </a:p>
        </p:txBody>
      </p:sp>
      <p:sp>
        <p:nvSpPr>
          <p:cNvPr id="40978" name="TextBox 2"/>
          <p:cNvSpPr txBox="1">
            <a:spLocks noChangeArrowheads="1"/>
          </p:cNvSpPr>
          <p:nvPr/>
        </p:nvSpPr>
        <p:spPr bwMode="auto">
          <a:xfrm>
            <a:off x="1063625" y="4694238"/>
            <a:ext cx="16462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r>
              <a:rPr lang="en-US" altLang="en-US" sz="3600"/>
              <a:t>CAMS!</a:t>
            </a:r>
          </a:p>
        </p:txBody>
      </p:sp>
      <p:sp>
        <p:nvSpPr>
          <p:cNvPr id="40979" name="TextBox 23"/>
          <p:cNvSpPr txBox="1">
            <a:spLocks noChangeArrowheads="1"/>
          </p:cNvSpPr>
          <p:nvPr/>
        </p:nvSpPr>
        <p:spPr bwMode="auto">
          <a:xfrm>
            <a:off x="2362200" y="5661025"/>
            <a:ext cx="20050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r>
              <a:rPr lang="en-US" altLang="en-US" sz="3600"/>
              <a:t>Initiative!</a:t>
            </a:r>
          </a:p>
        </p:txBody>
      </p:sp>
      <p:sp>
        <p:nvSpPr>
          <p:cNvPr id="40980" name="TextBox 24"/>
          <p:cNvSpPr txBox="1">
            <a:spLocks noChangeArrowheads="1"/>
          </p:cNvSpPr>
          <p:nvPr/>
        </p:nvSpPr>
        <p:spPr bwMode="auto">
          <a:xfrm>
            <a:off x="838200" y="5373688"/>
            <a:ext cx="12620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r>
              <a:rPr lang="en-US" altLang="en-US" sz="3600"/>
              <a:t>Auto!</a:t>
            </a:r>
          </a:p>
        </p:txBody>
      </p:sp>
      <p:sp>
        <p:nvSpPr>
          <p:cNvPr id="40981" name="TextBox 25"/>
          <p:cNvSpPr txBox="1">
            <a:spLocks noChangeArrowheads="1"/>
          </p:cNvSpPr>
          <p:nvPr/>
        </p:nvSpPr>
        <p:spPr bwMode="auto">
          <a:xfrm>
            <a:off x="4787900" y="5695950"/>
            <a:ext cx="10048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r>
              <a:rPr lang="en-US" altLang="en-US" sz="3600"/>
              <a:t>Bat!</a:t>
            </a:r>
          </a:p>
        </p:txBody>
      </p:sp>
      <p:sp>
        <p:nvSpPr>
          <p:cNvPr id="40982" name="TextBox 26"/>
          <p:cNvSpPr txBox="1">
            <a:spLocks noChangeArrowheads="1"/>
          </p:cNvSpPr>
          <p:nvPr/>
        </p:nvSpPr>
        <p:spPr bwMode="auto">
          <a:xfrm>
            <a:off x="3078163" y="4687888"/>
            <a:ext cx="16462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r>
              <a:rPr lang="en-US" altLang="en-US" sz="3600"/>
              <a:t>Phone!</a:t>
            </a:r>
          </a:p>
        </p:txBody>
      </p:sp>
      <p:sp>
        <p:nvSpPr>
          <p:cNvPr id="40983" name="TextBox 27"/>
          <p:cNvSpPr txBox="1">
            <a:spLocks noChangeArrowheads="1"/>
          </p:cNvSpPr>
          <p:nvPr/>
        </p:nvSpPr>
        <p:spPr bwMode="auto">
          <a:xfrm>
            <a:off x="4787900" y="4883150"/>
            <a:ext cx="14414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r>
              <a:rPr lang="en-US" altLang="en-US" sz="3600"/>
              <a:t>Move!</a:t>
            </a:r>
          </a:p>
        </p:txBody>
      </p:sp>
      <p:sp>
        <p:nvSpPr>
          <p:cNvPr id="4" name="Oval Callout 3"/>
          <p:cNvSpPr/>
          <p:nvPr/>
        </p:nvSpPr>
        <p:spPr>
          <a:xfrm>
            <a:off x="228600" y="4419600"/>
            <a:ext cx="6924675" cy="2162175"/>
          </a:xfrm>
          <a:prstGeom prst="wedgeEllipseCallout">
            <a:avLst>
              <a:gd name="adj1" fmla="val -41609"/>
              <a:gd name="adj2" fmla="val -52380"/>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 name="TextBox 4"/>
          <p:cNvSpPr txBox="1"/>
          <p:nvPr/>
        </p:nvSpPr>
        <p:spPr>
          <a:xfrm>
            <a:off x="-359569" y="2771774"/>
            <a:ext cx="1828800" cy="461963"/>
          </a:xfrm>
          <a:prstGeom prst="rect">
            <a:avLst/>
          </a:prstGeom>
          <a:noFill/>
          <a:ln>
            <a:noFill/>
          </a:ln>
        </p:spPr>
        <p:txBody>
          <a:bodyPr>
            <a:spAutoFit/>
          </a:bodyPr>
          <a:lstStyle/>
          <a:p>
            <a:pPr algn="ctr">
              <a:defRPr/>
            </a:pPr>
            <a:r>
              <a:rPr lang="en-US" sz="2400" i="1" dirty="0">
                <a:ea typeface="ＭＳ Ｐゴシック" pitchFamily="34" charset="-128"/>
              </a:rPr>
              <a:t>Secret word</a:t>
            </a:r>
          </a:p>
        </p:txBody>
      </p:sp>
      <p:cxnSp>
        <p:nvCxnSpPr>
          <p:cNvPr id="7" name="Straight Arrow Connector 6"/>
          <p:cNvCxnSpPr/>
          <p:nvPr/>
        </p:nvCxnSpPr>
        <p:spPr>
          <a:xfrm flipV="1">
            <a:off x="1063625" y="3125788"/>
            <a:ext cx="2822575" cy="1974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0987" name="TextBox 7"/>
          <p:cNvSpPr txBox="1">
            <a:spLocks noChangeArrowheads="1"/>
          </p:cNvSpPr>
          <p:nvPr/>
        </p:nvSpPr>
        <p:spPr bwMode="auto">
          <a:xfrm>
            <a:off x="57150" y="3773488"/>
            <a:ext cx="12017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r>
              <a:rPr lang="en-US" altLang="en-US" dirty="0"/>
              <a:t>Tips from </a:t>
            </a:r>
          </a:p>
          <a:p>
            <a:pPr eaLnBrk="1" hangingPunct="1"/>
            <a:r>
              <a:rPr lang="en-US" altLang="en-US" dirty="0"/>
              <a:t>team</a:t>
            </a:r>
          </a:p>
        </p:txBody>
      </p:sp>
    </p:spTree>
    <p:extLst>
      <p:ext uri="{BB962C8B-B14F-4D97-AF65-F5344CB8AC3E}">
        <p14:creationId xmlns:p14="http://schemas.microsoft.com/office/powerpoint/2010/main" val="6306592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2000"/>
                                  </p:stCondLst>
                                  <p:childTnLst>
                                    <p:set>
                                      <p:cBhvr>
                                        <p:cTn id="6" dur="1" fill="hold">
                                          <p:stCondLst>
                                            <p:cond delay="0"/>
                                          </p:stCondLst>
                                        </p:cTn>
                                        <p:tgtEl>
                                          <p:spTgt spid="2054"/>
                                        </p:tgtEl>
                                        <p:attrNameLst>
                                          <p:attrName>style.visibility</p:attrName>
                                        </p:attrNameLst>
                                      </p:cBhvr>
                                      <p:to>
                                        <p:strVal val="visible"/>
                                      </p:to>
                                    </p:set>
                                  </p:childTnLst>
                                </p:cTn>
                              </p:par>
                            </p:childTnLst>
                          </p:cTn>
                        </p:par>
                        <p:par>
                          <p:cTn id="7" fill="hold" nodeType="afterGroup">
                            <p:stCondLst>
                              <p:cond delay="2000"/>
                            </p:stCondLst>
                            <p:childTnLst>
                              <p:par>
                                <p:cTn id="8" presetID="1" presetClass="entr" presetSubtype="0" fill="hold" nodeType="afterEffect">
                                  <p:stCondLst>
                                    <p:cond delay="2000"/>
                                  </p:stCondLst>
                                  <p:childTnLst>
                                    <p:set>
                                      <p:cBhvr>
                                        <p:cTn id="9" dur="1" fill="hold">
                                          <p:stCondLst>
                                            <p:cond delay="0"/>
                                          </p:stCondLst>
                                        </p:cTn>
                                        <p:tgtEl>
                                          <p:spTgt spid="2055"/>
                                        </p:tgtEl>
                                        <p:attrNameLst>
                                          <p:attrName>style.visibility</p:attrName>
                                        </p:attrNameLst>
                                      </p:cBhvr>
                                      <p:to>
                                        <p:strVal val="visible"/>
                                      </p:to>
                                    </p:set>
                                  </p:childTnLst>
                                </p:cTn>
                              </p:par>
                            </p:childTnLst>
                          </p:cTn>
                        </p:par>
                        <p:par>
                          <p:cTn id="10" fill="hold" nodeType="afterGroup">
                            <p:stCondLst>
                              <p:cond delay="4000"/>
                            </p:stCondLst>
                            <p:childTnLst>
                              <p:par>
                                <p:cTn id="11" presetID="1" presetClass="entr" presetSubtype="0" fill="hold" nodeType="afterEffect">
                                  <p:stCondLst>
                                    <p:cond delay="2000"/>
                                  </p:stCondLst>
                                  <p:childTnLst>
                                    <p:set>
                                      <p:cBhvr>
                                        <p:cTn id="12" dur="1" fill="hold">
                                          <p:stCondLst>
                                            <p:cond delay="0"/>
                                          </p:stCondLst>
                                        </p:cTn>
                                        <p:tgtEl>
                                          <p:spTgt spid="2056"/>
                                        </p:tgtEl>
                                        <p:attrNameLst>
                                          <p:attrName>style.visibility</p:attrName>
                                        </p:attrNameLst>
                                      </p:cBhvr>
                                      <p:to>
                                        <p:strVal val="visible"/>
                                      </p:to>
                                    </p:set>
                                  </p:childTnLst>
                                </p:cTn>
                              </p:par>
                            </p:childTnLst>
                          </p:cTn>
                        </p:par>
                        <p:par>
                          <p:cTn id="13" fill="hold" nodeType="afterGroup">
                            <p:stCondLst>
                              <p:cond delay="6000"/>
                            </p:stCondLst>
                            <p:childTnLst>
                              <p:par>
                                <p:cTn id="14" presetID="1" presetClass="entr" presetSubtype="0" fill="hold" nodeType="afterEffect">
                                  <p:stCondLst>
                                    <p:cond delay="2000"/>
                                  </p:stCondLst>
                                  <p:childTnLst>
                                    <p:set>
                                      <p:cBhvr>
                                        <p:cTn id="15" dur="1" fill="hold">
                                          <p:stCondLst>
                                            <p:cond delay="0"/>
                                          </p:stCondLst>
                                        </p:cTn>
                                        <p:tgtEl>
                                          <p:spTgt spid="2057"/>
                                        </p:tgtEl>
                                        <p:attrNameLst>
                                          <p:attrName>style.visibility</p:attrName>
                                        </p:attrNameLst>
                                      </p:cBhvr>
                                      <p:to>
                                        <p:strVal val="visible"/>
                                      </p:to>
                                    </p:set>
                                  </p:childTnLst>
                                </p:cTn>
                              </p:par>
                            </p:childTnLst>
                          </p:cTn>
                        </p:par>
                        <p:par>
                          <p:cTn id="16" fill="hold" nodeType="afterGroup">
                            <p:stCondLst>
                              <p:cond delay="8000"/>
                            </p:stCondLst>
                            <p:childTnLst>
                              <p:par>
                                <p:cTn id="17" presetID="1" presetClass="entr" presetSubtype="0" fill="hold" nodeType="afterEffect">
                                  <p:stCondLst>
                                    <p:cond delay="2000"/>
                                  </p:stCondLst>
                                  <p:childTnLst>
                                    <p:set>
                                      <p:cBhvr>
                                        <p:cTn id="18" dur="1" fill="hold">
                                          <p:stCondLst>
                                            <p:cond delay="0"/>
                                          </p:stCondLst>
                                        </p:cTn>
                                        <p:tgtEl>
                                          <p:spTgt spid="2058"/>
                                        </p:tgtEl>
                                        <p:attrNameLst>
                                          <p:attrName>style.visibility</p:attrName>
                                        </p:attrNameLst>
                                      </p:cBhvr>
                                      <p:to>
                                        <p:strVal val="visible"/>
                                      </p:to>
                                    </p:set>
                                  </p:childTnLst>
                                </p:cTn>
                              </p:par>
                            </p:childTnLst>
                          </p:cTn>
                        </p:par>
                        <p:par>
                          <p:cTn id="19" fill="hold" nodeType="afterGroup">
                            <p:stCondLst>
                              <p:cond delay="10000"/>
                            </p:stCondLst>
                            <p:childTnLst>
                              <p:par>
                                <p:cTn id="20" presetID="1" presetClass="entr" presetSubtype="0" fill="hold" nodeType="afterEffect">
                                  <p:stCondLst>
                                    <p:cond delay="2000"/>
                                  </p:stCondLst>
                                  <p:childTnLst>
                                    <p:set>
                                      <p:cBhvr>
                                        <p:cTn id="21" dur="1" fill="hold">
                                          <p:stCondLst>
                                            <p:cond delay="0"/>
                                          </p:stCondLst>
                                        </p:cTn>
                                        <p:tgtEl>
                                          <p:spTgt spid="2059"/>
                                        </p:tgtEl>
                                        <p:attrNameLst>
                                          <p:attrName>style.visibility</p:attrName>
                                        </p:attrNameLst>
                                      </p:cBhvr>
                                      <p:to>
                                        <p:strVal val="visible"/>
                                      </p:to>
                                    </p:set>
                                  </p:childTnLst>
                                </p:cTn>
                              </p:par>
                            </p:childTnLst>
                          </p:cTn>
                        </p:par>
                        <p:par>
                          <p:cTn id="22" fill="hold" nodeType="afterGroup">
                            <p:stCondLst>
                              <p:cond delay="12000"/>
                            </p:stCondLst>
                            <p:childTnLst>
                              <p:par>
                                <p:cTn id="23" presetID="1" presetClass="entr" presetSubtype="0" fill="hold" nodeType="afterEffect">
                                  <p:stCondLst>
                                    <p:cond delay="2000"/>
                                  </p:stCondLst>
                                  <p:childTnLst>
                                    <p:set>
                                      <p:cBhvr>
                                        <p:cTn id="24" dur="1" fill="hold">
                                          <p:stCondLst>
                                            <p:cond delay="0"/>
                                          </p:stCondLst>
                                        </p:cTn>
                                        <p:tgtEl>
                                          <p:spTgt spid="2060"/>
                                        </p:tgtEl>
                                        <p:attrNameLst>
                                          <p:attrName>style.visibility</p:attrName>
                                        </p:attrNameLst>
                                      </p:cBhvr>
                                      <p:to>
                                        <p:strVal val="visible"/>
                                      </p:to>
                                    </p:set>
                                  </p:childTnLst>
                                </p:cTn>
                              </p:par>
                            </p:childTnLst>
                          </p:cTn>
                        </p:par>
                        <p:par>
                          <p:cTn id="25" fill="hold" nodeType="afterGroup">
                            <p:stCondLst>
                              <p:cond delay="14000"/>
                            </p:stCondLst>
                            <p:childTnLst>
                              <p:par>
                                <p:cTn id="26" presetID="1" presetClass="entr" presetSubtype="0" fill="hold" nodeType="afterEffect">
                                  <p:stCondLst>
                                    <p:cond delay="2000"/>
                                  </p:stCondLst>
                                  <p:childTnLst>
                                    <p:set>
                                      <p:cBhvr>
                                        <p:cTn id="27" dur="1" fill="hold">
                                          <p:stCondLst>
                                            <p:cond delay="0"/>
                                          </p:stCondLst>
                                        </p:cTn>
                                        <p:tgtEl>
                                          <p:spTgt spid="2061"/>
                                        </p:tgtEl>
                                        <p:attrNameLst>
                                          <p:attrName>style.visibility</p:attrName>
                                        </p:attrNameLst>
                                      </p:cBhvr>
                                      <p:to>
                                        <p:strVal val="visible"/>
                                      </p:to>
                                    </p:set>
                                  </p:childTnLst>
                                </p:cTn>
                              </p:par>
                            </p:childTnLst>
                          </p:cTn>
                        </p:par>
                        <p:par>
                          <p:cTn id="28" fill="hold" nodeType="afterGroup">
                            <p:stCondLst>
                              <p:cond delay="16000"/>
                            </p:stCondLst>
                            <p:childTnLst>
                              <p:par>
                                <p:cTn id="29" presetID="1" presetClass="entr" presetSubtype="0" fill="hold" nodeType="afterEffect">
                                  <p:stCondLst>
                                    <p:cond delay="2000"/>
                                  </p:stCondLst>
                                  <p:childTnLst>
                                    <p:set>
                                      <p:cBhvr>
                                        <p:cTn id="30" dur="1" fill="hold">
                                          <p:stCondLst>
                                            <p:cond delay="0"/>
                                          </p:stCondLst>
                                        </p:cTn>
                                        <p:tgtEl>
                                          <p:spTgt spid="2062"/>
                                        </p:tgtEl>
                                        <p:attrNameLst>
                                          <p:attrName>style.visibility</p:attrName>
                                        </p:attrNameLst>
                                      </p:cBhvr>
                                      <p:to>
                                        <p:strVal val="visible"/>
                                      </p:to>
                                    </p:set>
                                  </p:childTnLst>
                                </p:cTn>
                              </p:par>
                            </p:childTnLst>
                          </p:cTn>
                        </p:par>
                        <p:par>
                          <p:cTn id="31" fill="hold" nodeType="afterGroup">
                            <p:stCondLst>
                              <p:cond delay="18000"/>
                            </p:stCondLst>
                            <p:childTnLst>
                              <p:par>
                                <p:cTn id="32" presetID="1" presetClass="entr" presetSubtype="0" fill="hold" nodeType="afterEffect">
                                  <p:stCondLst>
                                    <p:cond delay="2000"/>
                                  </p:stCondLst>
                                  <p:childTnLst>
                                    <p:set>
                                      <p:cBhvr>
                                        <p:cTn id="33" dur="1" fill="hold">
                                          <p:stCondLst>
                                            <p:cond delay="0"/>
                                          </p:stCondLst>
                                        </p:cTn>
                                        <p:tgtEl>
                                          <p:spTgt spid="2063"/>
                                        </p:tgtEl>
                                        <p:attrNameLst>
                                          <p:attrName>style.visibility</p:attrName>
                                        </p:attrNameLst>
                                      </p:cBhvr>
                                      <p:to>
                                        <p:strVal val="visible"/>
                                      </p:to>
                                    </p:set>
                                  </p:childTnLst>
                                </p:cTn>
                              </p:par>
                            </p:childTnLst>
                          </p:cTn>
                        </p:par>
                        <p:par>
                          <p:cTn id="34" fill="hold" nodeType="afterGroup">
                            <p:stCondLst>
                              <p:cond delay="20000"/>
                            </p:stCondLst>
                            <p:childTnLst>
                              <p:par>
                                <p:cTn id="35" presetID="1" presetClass="entr" presetSubtype="0" fill="hold" nodeType="afterEffect">
                                  <p:stCondLst>
                                    <p:cond delay="2000"/>
                                  </p:stCondLst>
                                  <p:childTnLst>
                                    <p:set>
                                      <p:cBhvr>
                                        <p:cTn id="36" dur="1" fill="hold">
                                          <p:stCondLst>
                                            <p:cond delay="0"/>
                                          </p:stCondLst>
                                        </p:cTn>
                                        <p:tgtEl>
                                          <p:spTgt spid="2064"/>
                                        </p:tgtEl>
                                        <p:attrNameLst>
                                          <p:attrName>style.visibility</p:attrName>
                                        </p:attrNameLst>
                                      </p:cBhvr>
                                      <p:to>
                                        <p:strVal val="visible"/>
                                      </p:to>
                                    </p:set>
                                  </p:childTnLst>
                                </p:cTn>
                              </p:par>
                            </p:childTnLst>
                          </p:cTn>
                        </p:par>
                        <p:par>
                          <p:cTn id="37" fill="hold" nodeType="afterGroup">
                            <p:stCondLst>
                              <p:cond delay="22000"/>
                            </p:stCondLst>
                            <p:childTnLst>
                              <p:par>
                                <p:cTn id="38" presetID="1" presetClass="entr" presetSubtype="0" fill="hold" nodeType="afterEffect">
                                  <p:stCondLst>
                                    <p:cond delay="2000"/>
                                  </p:stCondLst>
                                  <p:childTnLst>
                                    <p:set>
                                      <p:cBhvr>
                                        <p:cTn id="39" dur="1" fill="hold">
                                          <p:stCondLst>
                                            <p:cond delay="0"/>
                                          </p:stCondLst>
                                        </p:cTn>
                                        <p:tgtEl>
                                          <p:spTgt spid="2065"/>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2" name="buzz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182563" y="3200400"/>
            <a:ext cx="8686800" cy="639763"/>
          </a:xfrm>
        </p:spPr>
        <p:txBody>
          <a:bodyPr/>
          <a:lstStyle/>
          <a:p>
            <a:pPr algn="ctr"/>
            <a:r>
              <a:rPr lang="en-US" altLang="en-US" sz="5400" i="1" smtClean="0">
                <a:solidFill>
                  <a:schemeClr val="accent2"/>
                </a:solidFill>
              </a:rPr>
              <a:t>Ready to play?</a:t>
            </a:r>
          </a:p>
        </p:txBody>
      </p:sp>
      <p:pic>
        <p:nvPicPr>
          <p:cNvPr id="41987" name="Picture 5" descr="FlashExpress_banner_final_03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2613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1988" name="TextBox 3"/>
          <p:cNvSpPr txBox="1">
            <a:spLocks noChangeArrowheads="1"/>
          </p:cNvSpPr>
          <p:nvPr/>
        </p:nvSpPr>
        <p:spPr bwMode="auto">
          <a:xfrm>
            <a:off x="5256213" y="533400"/>
            <a:ext cx="33543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5400">
                <a:solidFill>
                  <a:srgbClr val="FFFF00"/>
                </a:solidFill>
              </a:rPr>
              <a:t>zWord</a:t>
            </a:r>
          </a:p>
        </p:txBody>
      </p:sp>
    </p:spTree>
    <p:extLst>
      <p:ext uri="{BB962C8B-B14F-4D97-AF65-F5344CB8AC3E}">
        <p14:creationId xmlns:p14="http://schemas.microsoft.com/office/powerpoint/2010/main" val="394732869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3" descr="Click to type vocabulary word"/>
          <p:cNvSpPr>
            <a:spLocks noGrp="1" noChangeArrowheads="1"/>
          </p:cNvSpPr>
          <p:nvPr>
            <p:ph type="subTitle" idx="4294967295"/>
          </p:nvPr>
        </p:nvSpPr>
        <p:spPr>
          <a:xfrm>
            <a:off x="1371600" y="2667000"/>
            <a:ext cx="7239000" cy="1752600"/>
          </a:xfrm>
          <a:solidFill>
            <a:srgbClr val="FFFFFF"/>
          </a:solidFill>
          <a:ln>
            <a:solidFill>
              <a:srgbClr val="000000"/>
            </a:solidFill>
            <a:miter lim="800000"/>
            <a:headEnd/>
            <a:tailEnd/>
          </a:ln>
        </p:spPr>
        <p:txBody>
          <a:bodyPr/>
          <a:lstStyle/>
          <a:p>
            <a:pPr marL="0" indent="0" algn="ctr">
              <a:buFont typeface="Wingdings" panose="05000000000000000000" pitchFamily="2" charset="2"/>
              <a:buNone/>
            </a:pPr>
            <a:r>
              <a:rPr lang="en-US" altLang="en-US" sz="4500" dirty="0" smtClean="0"/>
              <a:t>Apple</a:t>
            </a:r>
          </a:p>
        </p:txBody>
      </p:sp>
      <p:pic>
        <p:nvPicPr>
          <p:cNvPr id="43011" name="Picture 5"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6" descr="clock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7" descr="clock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8" descr="clock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descr="clock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10" descr="clock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11" descr="clock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12" descr="clock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1" name="Picture 13" descr="clock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14" descr="clock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3" name="Picture 15" descr="clock1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4" name="Picture 16" descr="clock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5" name="Picture 17"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24" name="Picture 5" descr="FlashExpress_banner_final_03d"/>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44000" cy="2613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3025" name="TextBox 16"/>
          <p:cNvSpPr txBox="1">
            <a:spLocks noChangeArrowheads="1"/>
          </p:cNvSpPr>
          <p:nvPr/>
        </p:nvSpPr>
        <p:spPr bwMode="auto">
          <a:xfrm>
            <a:off x="5256213" y="533400"/>
            <a:ext cx="33543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5400">
                <a:solidFill>
                  <a:srgbClr val="FFFF00"/>
                </a:solidFill>
              </a:rPr>
              <a:t>zWord</a:t>
            </a:r>
          </a:p>
        </p:txBody>
      </p:sp>
    </p:spTree>
    <p:extLst>
      <p:ext uri="{BB962C8B-B14F-4D97-AF65-F5344CB8AC3E}">
        <p14:creationId xmlns:p14="http://schemas.microsoft.com/office/powerpoint/2010/main" val="3445151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2000"/>
                                  </p:stCondLst>
                                  <p:childTnLst>
                                    <p:set>
                                      <p:cBhvr>
                                        <p:cTn id="6" dur="1" fill="hold">
                                          <p:stCondLst>
                                            <p:cond delay="0"/>
                                          </p:stCondLst>
                                        </p:cTn>
                                        <p:tgtEl>
                                          <p:spTgt spid="2054"/>
                                        </p:tgtEl>
                                        <p:attrNameLst>
                                          <p:attrName>style.visibility</p:attrName>
                                        </p:attrNameLst>
                                      </p:cBhvr>
                                      <p:to>
                                        <p:strVal val="visible"/>
                                      </p:to>
                                    </p:set>
                                  </p:childTnLst>
                                </p:cTn>
                              </p:par>
                            </p:childTnLst>
                          </p:cTn>
                        </p:par>
                        <p:par>
                          <p:cTn id="7" fill="hold" nodeType="afterGroup">
                            <p:stCondLst>
                              <p:cond delay="2000"/>
                            </p:stCondLst>
                            <p:childTnLst>
                              <p:par>
                                <p:cTn id="8" presetID="1" presetClass="entr" presetSubtype="0" fill="hold" nodeType="afterEffect">
                                  <p:stCondLst>
                                    <p:cond delay="2000"/>
                                  </p:stCondLst>
                                  <p:childTnLst>
                                    <p:set>
                                      <p:cBhvr>
                                        <p:cTn id="9" dur="1" fill="hold">
                                          <p:stCondLst>
                                            <p:cond delay="0"/>
                                          </p:stCondLst>
                                        </p:cTn>
                                        <p:tgtEl>
                                          <p:spTgt spid="2055"/>
                                        </p:tgtEl>
                                        <p:attrNameLst>
                                          <p:attrName>style.visibility</p:attrName>
                                        </p:attrNameLst>
                                      </p:cBhvr>
                                      <p:to>
                                        <p:strVal val="visible"/>
                                      </p:to>
                                    </p:set>
                                  </p:childTnLst>
                                </p:cTn>
                              </p:par>
                            </p:childTnLst>
                          </p:cTn>
                        </p:par>
                        <p:par>
                          <p:cTn id="10" fill="hold" nodeType="afterGroup">
                            <p:stCondLst>
                              <p:cond delay="4000"/>
                            </p:stCondLst>
                            <p:childTnLst>
                              <p:par>
                                <p:cTn id="11" presetID="1" presetClass="entr" presetSubtype="0" fill="hold" nodeType="afterEffect">
                                  <p:stCondLst>
                                    <p:cond delay="2000"/>
                                  </p:stCondLst>
                                  <p:childTnLst>
                                    <p:set>
                                      <p:cBhvr>
                                        <p:cTn id="12" dur="1" fill="hold">
                                          <p:stCondLst>
                                            <p:cond delay="0"/>
                                          </p:stCondLst>
                                        </p:cTn>
                                        <p:tgtEl>
                                          <p:spTgt spid="2056"/>
                                        </p:tgtEl>
                                        <p:attrNameLst>
                                          <p:attrName>style.visibility</p:attrName>
                                        </p:attrNameLst>
                                      </p:cBhvr>
                                      <p:to>
                                        <p:strVal val="visible"/>
                                      </p:to>
                                    </p:set>
                                  </p:childTnLst>
                                </p:cTn>
                              </p:par>
                            </p:childTnLst>
                          </p:cTn>
                        </p:par>
                        <p:par>
                          <p:cTn id="13" fill="hold" nodeType="afterGroup">
                            <p:stCondLst>
                              <p:cond delay="6000"/>
                            </p:stCondLst>
                            <p:childTnLst>
                              <p:par>
                                <p:cTn id="14" presetID="1" presetClass="entr" presetSubtype="0" fill="hold" nodeType="afterEffect">
                                  <p:stCondLst>
                                    <p:cond delay="2000"/>
                                  </p:stCondLst>
                                  <p:childTnLst>
                                    <p:set>
                                      <p:cBhvr>
                                        <p:cTn id="15" dur="1" fill="hold">
                                          <p:stCondLst>
                                            <p:cond delay="0"/>
                                          </p:stCondLst>
                                        </p:cTn>
                                        <p:tgtEl>
                                          <p:spTgt spid="2057"/>
                                        </p:tgtEl>
                                        <p:attrNameLst>
                                          <p:attrName>style.visibility</p:attrName>
                                        </p:attrNameLst>
                                      </p:cBhvr>
                                      <p:to>
                                        <p:strVal val="visible"/>
                                      </p:to>
                                    </p:set>
                                  </p:childTnLst>
                                </p:cTn>
                              </p:par>
                            </p:childTnLst>
                          </p:cTn>
                        </p:par>
                        <p:par>
                          <p:cTn id="16" fill="hold" nodeType="afterGroup">
                            <p:stCondLst>
                              <p:cond delay="8000"/>
                            </p:stCondLst>
                            <p:childTnLst>
                              <p:par>
                                <p:cTn id="17" presetID="1" presetClass="entr" presetSubtype="0" fill="hold" nodeType="afterEffect">
                                  <p:stCondLst>
                                    <p:cond delay="2000"/>
                                  </p:stCondLst>
                                  <p:childTnLst>
                                    <p:set>
                                      <p:cBhvr>
                                        <p:cTn id="18" dur="1" fill="hold">
                                          <p:stCondLst>
                                            <p:cond delay="0"/>
                                          </p:stCondLst>
                                        </p:cTn>
                                        <p:tgtEl>
                                          <p:spTgt spid="2058"/>
                                        </p:tgtEl>
                                        <p:attrNameLst>
                                          <p:attrName>style.visibility</p:attrName>
                                        </p:attrNameLst>
                                      </p:cBhvr>
                                      <p:to>
                                        <p:strVal val="visible"/>
                                      </p:to>
                                    </p:set>
                                  </p:childTnLst>
                                </p:cTn>
                              </p:par>
                            </p:childTnLst>
                          </p:cTn>
                        </p:par>
                        <p:par>
                          <p:cTn id="19" fill="hold" nodeType="afterGroup">
                            <p:stCondLst>
                              <p:cond delay="10000"/>
                            </p:stCondLst>
                            <p:childTnLst>
                              <p:par>
                                <p:cTn id="20" presetID="1" presetClass="entr" presetSubtype="0" fill="hold" nodeType="afterEffect">
                                  <p:stCondLst>
                                    <p:cond delay="2000"/>
                                  </p:stCondLst>
                                  <p:childTnLst>
                                    <p:set>
                                      <p:cBhvr>
                                        <p:cTn id="21" dur="1" fill="hold">
                                          <p:stCondLst>
                                            <p:cond delay="0"/>
                                          </p:stCondLst>
                                        </p:cTn>
                                        <p:tgtEl>
                                          <p:spTgt spid="2059"/>
                                        </p:tgtEl>
                                        <p:attrNameLst>
                                          <p:attrName>style.visibility</p:attrName>
                                        </p:attrNameLst>
                                      </p:cBhvr>
                                      <p:to>
                                        <p:strVal val="visible"/>
                                      </p:to>
                                    </p:set>
                                  </p:childTnLst>
                                </p:cTn>
                              </p:par>
                            </p:childTnLst>
                          </p:cTn>
                        </p:par>
                        <p:par>
                          <p:cTn id="22" fill="hold" nodeType="afterGroup">
                            <p:stCondLst>
                              <p:cond delay="12000"/>
                            </p:stCondLst>
                            <p:childTnLst>
                              <p:par>
                                <p:cTn id="23" presetID="1" presetClass="entr" presetSubtype="0" fill="hold" nodeType="afterEffect">
                                  <p:stCondLst>
                                    <p:cond delay="2000"/>
                                  </p:stCondLst>
                                  <p:childTnLst>
                                    <p:set>
                                      <p:cBhvr>
                                        <p:cTn id="24" dur="1" fill="hold">
                                          <p:stCondLst>
                                            <p:cond delay="0"/>
                                          </p:stCondLst>
                                        </p:cTn>
                                        <p:tgtEl>
                                          <p:spTgt spid="2060"/>
                                        </p:tgtEl>
                                        <p:attrNameLst>
                                          <p:attrName>style.visibility</p:attrName>
                                        </p:attrNameLst>
                                      </p:cBhvr>
                                      <p:to>
                                        <p:strVal val="visible"/>
                                      </p:to>
                                    </p:set>
                                  </p:childTnLst>
                                </p:cTn>
                              </p:par>
                            </p:childTnLst>
                          </p:cTn>
                        </p:par>
                        <p:par>
                          <p:cTn id="25" fill="hold" nodeType="afterGroup">
                            <p:stCondLst>
                              <p:cond delay="14000"/>
                            </p:stCondLst>
                            <p:childTnLst>
                              <p:par>
                                <p:cTn id="26" presetID="1" presetClass="entr" presetSubtype="0" fill="hold" nodeType="afterEffect">
                                  <p:stCondLst>
                                    <p:cond delay="2000"/>
                                  </p:stCondLst>
                                  <p:childTnLst>
                                    <p:set>
                                      <p:cBhvr>
                                        <p:cTn id="27" dur="1" fill="hold">
                                          <p:stCondLst>
                                            <p:cond delay="0"/>
                                          </p:stCondLst>
                                        </p:cTn>
                                        <p:tgtEl>
                                          <p:spTgt spid="2061"/>
                                        </p:tgtEl>
                                        <p:attrNameLst>
                                          <p:attrName>style.visibility</p:attrName>
                                        </p:attrNameLst>
                                      </p:cBhvr>
                                      <p:to>
                                        <p:strVal val="visible"/>
                                      </p:to>
                                    </p:set>
                                  </p:childTnLst>
                                </p:cTn>
                              </p:par>
                            </p:childTnLst>
                          </p:cTn>
                        </p:par>
                        <p:par>
                          <p:cTn id="28" fill="hold" nodeType="afterGroup">
                            <p:stCondLst>
                              <p:cond delay="16000"/>
                            </p:stCondLst>
                            <p:childTnLst>
                              <p:par>
                                <p:cTn id="29" presetID="1" presetClass="entr" presetSubtype="0" fill="hold" nodeType="afterEffect">
                                  <p:stCondLst>
                                    <p:cond delay="2000"/>
                                  </p:stCondLst>
                                  <p:childTnLst>
                                    <p:set>
                                      <p:cBhvr>
                                        <p:cTn id="30" dur="1" fill="hold">
                                          <p:stCondLst>
                                            <p:cond delay="0"/>
                                          </p:stCondLst>
                                        </p:cTn>
                                        <p:tgtEl>
                                          <p:spTgt spid="2062"/>
                                        </p:tgtEl>
                                        <p:attrNameLst>
                                          <p:attrName>style.visibility</p:attrName>
                                        </p:attrNameLst>
                                      </p:cBhvr>
                                      <p:to>
                                        <p:strVal val="visible"/>
                                      </p:to>
                                    </p:set>
                                  </p:childTnLst>
                                </p:cTn>
                              </p:par>
                            </p:childTnLst>
                          </p:cTn>
                        </p:par>
                        <p:par>
                          <p:cTn id="31" fill="hold" nodeType="afterGroup">
                            <p:stCondLst>
                              <p:cond delay="18000"/>
                            </p:stCondLst>
                            <p:childTnLst>
                              <p:par>
                                <p:cTn id="32" presetID="1" presetClass="entr" presetSubtype="0" fill="hold" nodeType="afterEffect">
                                  <p:stCondLst>
                                    <p:cond delay="2000"/>
                                  </p:stCondLst>
                                  <p:childTnLst>
                                    <p:set>
                                      <p:cBhvr>
                                        <p:cTn id="33" dur="1" fill="hold">
                                          <p:stCondLst>
                                            <p:cond delay="0"/>
                                          </p:stCondLst>
                                        </p:cTn>
                                        <p:tgtEl>
                                          <p:spTgt spid="2063"/>
                                        </p:tgtEl>
                                        <p:attrNameLst>
                                          <p:attrName>style.visibility</p:attrName>
                                        </p:attrNameLst>
                                      </p:cBhvr>
                                      <p:to>
                                        <p:strVal val="visible"/>
                                      </p:to>
                                    </p:set>
                                  </p:childTnLst>
                                </p:cTn>
                              </p:par>
                            </p:childTnLst>
                          </p:cTn>
                        </p:par>
                        <p:par>
                          <p:cTn id="34" fill="hold" nodeType="afterGroup">
                            <p:stCondLst>
                              <p:cond delay="20000"/>
                            </p:stCondLst>
                            <p:childTnLst>
                              <p:par>
                                <p:cTn id="35" presetID="1" presetClass="entr" presetSubtype="0" fill="hold" nodeType="afterEffect">
                                  <p:stCondLst>
                                    <p:cond delay="2000"/>
                                  </p:stCondLst>
                                  <p:childTnLst>
                                    <p:set>
                                      <p:cBhvr>
                                        <p:cTn id="36" dur="1" fill="hold">
                                          <p:stCondLst>
                                            <p:cond delay="0"/>
                                          </p:stCondLst>
                                        </p:cTn>
                                        <p:tgtEl>
                                          <p:spTgt spid="2064"/>
                                        </p:tgtEl>
                                        <p:attrNameLst>
                                          <p:attrName>style.visibility</p:attrName>
                                        </p:attrNameLst>
                                      </p:cBhvr>
                                      <p:to>
                                        <p:strVal val="visible"/>
                                      </p:to>
                                    </p:set>
                                  </p:childTnLst>
                                </p:cTn>
                              </p:par>
                            </p:childTnLst>
                          </p:cTn>
                        </p:par>
                        <p:par>
                          <p:cTn id="37" fill="hold" nodeType="afterGroup">
                            <p:stCondLst>
                              <p:cond delay="22000"/>
                            </p:stCondLst>
                            <p:childTnLst>
                              <p:par>
                                <p:cTn id="38" presetID="1" presetClass="entr" presetSubtype="0" fill="hold" nodeType="afterEffect">
                                  <p:stCondLst>
                                    <p:cond delay="2000"/>
                                  </p:stCondLst>
                                  <p:childTnLst>
                                    <p:set>
                                      <p:cBhvr>
                                        <p:cTn id="39" dur="1" fill="hold">
                                          <p:stCondLst>
                                            <p:cond delay="0"/>
                                          </p:stCondLst>
                                        </p:cTn>
                                        <p:tgtEl>
                                          <p:spTgt spid="2065"/>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2" name="buzz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3" descr="Click to type vocabulary word"/>
          <p:cNvSpPr>
            <a:spLocks noGrp="1" noChangeArrowheads="1"/>
          </p:cNvSpPr>
          <p:nvPr>
            <p:ph type="subTitle" idx="4294967295"/>
          </p:nvPr>
        </p:nvSpPr>
        <p:spPr>
          <a:xfrm>
            <a:off x="1371600" y="2667000"/>
            <a:ext cx="7239000" cy="1752600"/>
          </a:xfrm>
          <a:solidFill>
            <a:srgbClr val="FFFFFF"/>
          </a:solidFill>
          <a:ln>
            <a:solidFill>
              <a:srgbClr val="000000"/>
            </a:solidFill>
            <a:miter lim="800000"/>
            <a:headEnd/>
            <a:tailEnd/>
          </a:ln>
        </p:spPr>
        <p:txBody>
          <a:bodyPr/>
          <a:lstStyle/>
          <a:p>
            <a:pPr marL="0" indent="0" algn="ctr">
              <a:buFont typeface="Wingdings" panose="05000000000000000000" pitchFamily="2" charset="2"/>
              <a:buNone/>
            </a:pPr>
            <a:r>
              <a:rPr lang="en-US" altLang="en-US" sz="4500" dirty="0" smtClean="0"/>
              <a:t>MobileFirst</a:t>
            </a:r>
          </a:p>
        </p:txBody>
      </p:sp>
      <p:pic>
        <p:nvPicPr>
          <p:cNvPr id="44035" name="Picture 5"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6" descr="clock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7" descr="clock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8" descr="clock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descr="clock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10" descr="clock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11" descr="clock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12" descr="clock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1" name="Picture 13" descr="clock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14" descr="clock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3" name="Picture 15" descr="clock1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4" name="Picture 16" descr="clock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5" name="Picture 17"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8" name="Picture 5" descr="FlashExpress_banner_final_03d"/>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44000" cy="2613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4049" name="TextBox 16"/>
          <p:cNvSpPr txBox="1">
            <a:spLocks noChangeArrowheads="1"/>
          </p:cNvSpPr>
          <p:nvPr/>
        </p:nvSpPr>
        <p:spPr bwMode="auto">
          <a:xfrm>
            <a:off x="5256213" y="533400"/>
            <a:ext cx="33543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5400">
                <a:solidFill>
                  <a:srgbClr val="FFFF00"/>
                </a:solidFill>
              </a:rPr>
              <a:t>zWord</a:t>
            </a:r>
          </a:p>
        </p:txBody>
      </p:sp>
    </p:spTree>
    <p:extLst>
      <p:ext uri="{BB962C8B-B14F-4D97-AF65-F5344CB8AC3E}">
        <p14:creationId xmlns:p14="http://schemas.microsoft.com/office/powerpoint/2010/main" val="356403127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2000"/>
                                  </p:stCondLst>
                                  <p:childTnLst>
                                    <p:set>
                                      <p:cBhvr>
                                        <p:cTn id="6" dur="1" fill="hold">
                                          <p:stCondLst>
                                            <p:cond delay="0"/>
                                          </p:stCondLst>
                                        </p:cTn>
                                        <p:tgtEl>
                                          <p:spTgt spid="2054"/>
                                        </p:tgtEl>
                                        <p:attrNameLst>
                                          <p:attrName>style.visibility</p:attrName>
                                        </p:attrNameLst>
                                      </p:cBhvr>
                                      <p:to>
                                        <p:strVal val="visible"/>
                                      </p:to>
                                    </p:set>
                                  </p:childTnLst>
                                </p:cTn>
                              </p:par>
                            </p:childTnLst>
                          </p:cTn>
                        </p:par>
                        <p:par>
                          <p:cTn id="7" fill="hold" nodeType="afterGroup">
                            <p:stCondLst>
                              <p:cond delay="2000"/>
                            </p:stCondLst>
                            <p:childTnLst>
                              <p:par>
                                <p:cTn id="8" presetID="1" presetClass="entr" presetSubtype="0" fill="hold" nodeType="afterEffect">
                                  <p:stCondLst>
                                    <p:cond delay="2000"/>
                                  </p:stCondLst>
                                  <p:childTnLst>
                                    <p:set>
                                      <p:cBhvr>
                                        <p:cTn id="9" dur="1" fill="hold">
                                          <p:stCondLst>
                                            <p:cond delay="0"/>
                                          </p:stCondLst>
                                        </p:cTn>
                                        <p:tgtEl>
                                          <p:spTgt spid="2055"/>
                                        </p:tgtEl>
                                        <p:attrNameLst>
                                          <p:attrName>style.visibility</p:attrName>
                                        </p:attrNameLst>
                                      </p:cBhvr>
                                      <p:to>
                                        <p:strVal val="visible"/>
                                      </p:to>
                                    </p:set>
                                  </p:childTnLst>
                                </p:cTn>
                              </p:par>
                            </p:childTnLst>
                          </p:cTn>
                        </p:par>
                        <p:par>
                          <p:cTn id="10" fill="hold" nodeType="afterGroup">
                            <p:stCondLst>
                              <p:cond delay="4000"/>
                            </p:stCondLst>
                            <p:childTnLst>
                              <p:par>
                                <p:cTn id="11" presetID="1" presetClass="entr" presetSubtype="0" fill="hold" nodeType="afterEffect">
                                  <p:stCondLst>
                                    <p:cond delay="2000"/>
                                  </p:stCondLst>
                                  <p:childTnLst>
                                    <p:set>
                                      <p:cBhvr>
                                        <p:cTn id="12" dur="1" fill="hold">
                                          <p:stCondLst>
                                            <p:cond delay="0"/>
                                          </p:stCondLst>
                                        </p:cTn>
                                        <p:tgtEl>
                                          <p:spTgt spid="2056"/>
                                        </p:tgtEl>
                                        <p:attrNameLst>
                                          <p:attrName>style.visibility</p:attrName>
                                        </p:attrNameLst>
                                      </p:cBhvr>
                                      <p:to>
                                        <p:strVal val="visible"/>
                                      </p:to>
                                    </p:set>
                                  </p:childTnLst>
                                </p:cTn>
                              </p:par>
                            </p:childTnLst>
                          </p:cTn>
                        </p:par>
                        <p:par>
                          <p:cTn id="13" fill="hold" nodeType="afterGroup">
                            <p:stCondLst>
                              <p:cond delay="6000"/>
                            </p:stCondLst>
                            <p:childTnLst>
                              <p:par>
                                <p:cTn id="14" presetID="1" presetClass="entr" presetSubtype="0" fill="hold" nodeType="afterEffect">
                                  <p:stCondLst>
                                    <p:cond delay="2000"/>
                                  </p:stCondLst>
                                  <p:childTnLst>
                                    <p:set>
                                      <p:cBhvr>
                                        <p:cTn id="15" dur="1" fill="hold">
                                          <p:stCondLst>
                                            <p:cond delay="0"/>
                                          </p:stCondLst>
                                        </p:cTn>
                                        <p:tgtEl>
                                          <p:spTgt spid="2057"/>
                                        </p:tgtEl>
                                        <p:attrNameLst>
                                          <p:attrName>style.visibility</p:attrName>
                                        </p:attrNameLst>
                                      </p:cBhvr>
                                      <p:to>
                                        <p:strVal val="visible"/>
                                      </p:to>
                                    </p:set>
                                  </p:childTnLst>
                                </p:cTn>
                              </p:par>
                            </p:childTnLst>
                          </p:cTn>
                        </p:par>
                        <p:par>
                          <p:cTn id="16" fill="hold" nodeType="afterGroup">
                            <p:stCondLst>
                              <p:cond delay="8000"/>
                            </p:stCondLst>
                            <p:childTnLst>
                              <p:par>
                                <p:cTn id="17" presetID="1" presetClass="entr" presetSubtype="0" fill="hold" nodeType="afterEffect">
                                  <p:stCondLst>
                                    <p:cond delay="2000"/>
                                  </p:stCondLst>
                                  <p:childTnLst>
                                    <p:set>
                                      <p:cBhvr>
                                        <p:cTn id="18" dur="1" fill="hold">
                                          <p:stCondLst>
                                            <p:cond delay="0"/>
                                          </p:stCondLst>
                                        </p:cTn>
                                        <p:tgtEl>
                                          <p:spTgt spid="2058"/>
                                        </p:tgtEl>
                                        <p:attrNameLst>
                                          <p:attrName>style.visibility</p:attrName>
                                        </p:attrNameLst>
                                      </p:cBhvr>
                                      <p:to>
                                        <p:strVal val="visible"/>
                                      </p:to>
                                    </p:set>
                                  </p:childTnLst>
                                </p:cTn>
                              </p:par>
                            </p:childTnLst>
                          </p:cTn>
                        </p:par>
                        <p:par>
                          <p:cTn id="19" fill="hold" nodeType="afterGroup">
                            <p:stCondLst>
                              <p:cond delay="10000"/>
                            </p:stCondLst>
                            <p:childTnLst>
                              <p:par>
                                <p:cTn id="20" presetID="1" presetClass="entr" presetSubtype="0" fill="hold" nodeType="afterEffect">
                                  <p:stCondLst>
                                    <p:cond delay="2000"/>
                                  </p:stCondLst>
                                  <p:childTnLst>
                                    <p:set>
                                      <p:cBhvr>
                                        <p:cTn id="21" dur="1" fill="hold">
                                          <p:stCondLst>
                                            <p:cond delay="0"/>
                                          </p:stCondLst>
                                        </p:cTn>
                                        <p:tgtEl>
                                          <p:spTgt spid="2059"/>
                                        </p:tgtEl>
                                        <p:attrNameLst>
                                          <p:attrName>style.visibility</p:attrName>
                                        </p:attrNameLst>
                                      </p:cBhvr>
                                      <p:to>
                                        <p:strVal val="visible"/>
                                      </p:to>
                                    </p:set>
                                  </p:childTnLst>
                                </p:cTn>
                              </p:par>
                            </p:childTnLst>
                          </p:cTn>
                        </p:par>
                        <p:par>
                          <p:cTn id="22" fill="hold" nodeType="afterGroup">
                            <p:stCondLst>
                              <p:cond delay="12000"/>
                            </p:stCondLst>
                            <p:childTnLst>
                              <p:par>
                                <p:cTn id="23" presetID="1" presetClass="entr" presetSubtype="0" fill="hold" nodeType="afterEffect">
                                  <p:stCondLst>
                                    <p:cond delay="2000"/>
                                  </p:stCondLst>
                                  <p:childTnLst>
                                    <p:set>
                                      <p:cBhvr>
                                        <p:cTn id="24" dur="1" fill="hold">
                                          <p:stCondLst>
                                            <p:cond delay="0"/>
                                          </p:stCondLst>
                                        </p:cTn>
                                        <p:tgtEl>
                                          <p:spTgt spid="2060"/>
                                        </p:tgtEl>
                                        <p:attrNameLst>
                                          <p:attrName>style.visibility</p:attrName>
                                        </p:attrNameLst>
                                      </p:cBhvr>
                                      <p:to>
                                        <p:strVal val="visible"/>
                                      </p:to>
                                    </p:set>
                                  </p:childTnLst>
                                </p:cTn>
                              </p:par>
                            </p:childTnLst>
                          </p:cTn>
                        </p:par>
                        <p:par>
                          <p:cTn id="25" fill="hold" nodeType="afterGroup">
                            <p:stCondLst>
                              <p:cond delay="14000"/>
                            </p:stCondLst>
                            <p:childTnLst>
                              <p:par>
                                <p:cTn id="26" presetID="1" presetClass="entr" presetSubtype="0" fill="hold" nodeType="afterEffect">
                                  <p:stCondLst>
                                    <p:cond delay="2000"/>
                                  </p:stCondLst>
                                  <p:childTnLst>
                                    <p:set>
                                      <p:cBhvr>
                                        <p:cTn id="27" dur="1" fill="hold">
                                          <p:stCondLst>
                                            <p:cond delay="0"/>
                                          </p:stCondLst>
                                        </p:cTn>
                                        <p:tgtEl>
                                          <p:spTgt spid="2061"/>
                                        </p:tgtEl>
                                        <p:attrNameLst>
                                          <p:attrName>style.visibility</p:attrName>
                                        </p:attrNameLst>
                                      </p:cBhvr>
                                      <p:to>
                                        <p:strVal val="visible"/>
                                      </p:to>
                                    </p:set>
                                  </p:childTnLst>
                                </p:cTn>
                              </p:par>
                            </p:childTnLst>
                          </p:cTn>
                        </p:par>
                        <p:par>
                          <p:cTn id="28" fill="hold" nodeType="afterGroup">
                            <p:stCondLst>
                              <p:cond delay="16000"/>
                            </p:stCondLst>
                            <p:childTnLst>
                              <p:par>
                                <p:cTn id="29" presetID="1" presetClass="entr" presetSubtype="0" fill="hold" nodeType="afterEffect">
                                  <p:stCondLst>
                                    <p:cond delay="2000"/>
                                  </p:stCondLst>
                                  <p:childTnLst>
                                    <p:set>
                                      <p:cBhvr>
                                        <p:cTn id="30" dur="1" fill="hold">
                                          <p:stCondLst>
                                            <p:cond delay="0"/>
                                          </p:stCondLst>
                                        </p:cTn>
                                        <p:tgtEl>
                                          <p:spTgt spid="2062"/>
                                        </p:tgtEl>
                                        <p:attrNameLst>
                                          <p:attrName>style.visibility</p:attrName>
                                        </p:attrNameLst>
                                      </p:cBhvr>
                                      <p:to>
                                        <p:strVal val="visible"/>
                                      </p:to>
                                    </p:set>
                                  </p:childTnLst>
                                </p:cTn>
                              </p:par>
                            </p:childTnLst>
                          </p:cTn>
                        </p:par>
                        <p:par>
                          <p:cTn id="31" fill="hold" nodeType="afterGroup">
                            <p:stCondLst>
                              <p:cond delay="18000"/>
                            </p:stCondLst>
                            <p:childTnLst>
                              <p:par>
                                <p:cTn id="32" presetID="1" presetClass="entr" presetSubtype="0" fill="hold" nodeType="afterEffect">
                                  <p:stCondLst>
                                    <p:cond delay="2000"/>
                                  </p:stCondLst>
                                  <p:childTnLst>
                                    <p:set>
                                      <p:cBhvr>
                                        <p:cTn id="33" dur="1" fill="hold">
                                          <p:stCondLst>
                                            <p:cond delay="0"/>
                                          </p:stCondLst>
                                        </p:cTn>
                                        <p:tgtEl>
                                          <p:spTgt spid="2063"/>
                                        </p:tgtEl>
                                        <p:attrNameLst>
                                          <p:attrName>style.visibility</p:attrName>
                                        </p:attrNameLst>
                                      </p:cBhvr>
                                      <p:to>
                                        <p:strVal val="visible"/>
                                      </p:to>
                                    </p:set>
                                  </p:childTnLst>
                                </p:cTn>
                              </p:par>
                            </p:childTnLst>
                          </p:cTn>
                        </p:par>
                        <p:par>
                          <p:cTn id="34" fill="hold" nodeType="afterGroup">
                            <p:stCondLst>
                              <p:cond delay="20000"/>
                            </p:stCondLst>
                            <p:childTnLst>
                              <p:par>
                                <p:cTn id="35" presetID="1" presetClass="entr" presetSubtype="0" fill="hold" nodeType="afterEffect">
                                  <p:stCondLst>
                                    <p:cond delay="2000"/>
                                  </p:stCondLst>
                                  <p:childTnLst>
                                    <p:set>
                                      <p:cBhvr>
                                        <p:cTn id="36" dur="1" fill="hold">
                                          <p:stCondLst>
                                            <p:cond delay="0"/>
                                          </p:stCondLst>
                                        </p:cTn>
                                        <p:tgtEl>
                                          <p:spTgt spid="2064"/>
                                        </p:tgtEl>
                                        <p:attrNameLst>
                                          <p:attrName>style.visibility</p:attrName>
                                        </p:attrNameLst>
                                      </p:cBhvr>
                                      <p:to>
                                        <p:strVal val="visible"/>
                                      </p:to>
                                    </p:set>
                                  </p:childTnLst>
                                </p:cTn>
                              </p:par>
                            </p:childTnLst>
                          </p:cTn>
                        </p:par>
                        <p:par>
                          <p:cTn id="37" fill="hold" nodeType="afterGroup">
                            <p:stCondLst>
                              <p:cond delay="22000"/>
                            </p:stCondLst>
                            <p:childTnLst>
                              <p:par>
                                <p:cTn id="38" presetID="1" presetClass="entr" presetSubtype="0" fill="hold" nodeType="afterEffect">
                                  <p:stCondLst>
                                    <p:cond delay="2000"/>
                                  </p:stCondLst>
                                  <p:childTnLst>
                                    <p:set>
                                      <p:cBhvr>
                                        <p:cTn id="39" dur="1" fill="hold">
                                          <p:stCondLst>
                                            <p:cond delay="0"/>
                                          </p:stCondLst>
                                        </p:cTn>
                                        <p:tgtEl>
                                          <p:spTgt spid="2065"/>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2" name="buzz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3" descr="Click to type vocabulary word"/>
          <p:cNvSpPr>
            <a:spLocks noGrp="1" noChangeArrowheads="1"/>
          </p:cNvSpPr>
          <p:nvPr>
            <p:ph type="subTitle" idx="4294967295"/>
          </p:nvPr>
        </p:nvSpPr>
        <p:spPr>
          <a:xfrm>
            <a:off x="1371600" y="2667000"/>
            <a:ext cx="7239000" cy="1752600"/>
          </a:xfrm>
          <a:solidFill>
            <a:srgbClr val="FFFFFF"/>
          </a:solidFill>
          <a:ln>
            <a:solidFill>
              <a:srgbClr val="000000"/>
            </a:solidFill>
            <a:miter lim="800000"/>
            <a:headEnd/>
            <a:tailEnd/>
          </a:ln>
        </p:spPr>
        <p:txBody>
          <a:bodyPr/>
          <a:lstStyle/>
          <a:p>
            <a:pPr marL="0" indent="0" algn="ctr">
              <a:buFont typeface="Wingdings" panose="05000000000000000000" pitchFamily="2" charset="2"/>
              <a:buNone/>
            </a:pPr>
            <a:r>
              <a:rPr lang="en-US" altLang="en-US" sz="4500" dirty="0" smtClean="0"/>
              <a:t>Cloud</a:t>
            </a:r>
          </a:p>
        </p:txBody>
      </p:sp>
      <p:pic>
        <p:nvPicPr>
          <p:cNvPr id="45059" name="Picture 5"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6" descr="clock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7" descr="clock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8" descr="clock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descr="clock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10" descr="clock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11" descr="clock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12" descr="clock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1" name="Picture 13" descr="clock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14" descr="clock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3" name="Picture 15" descr="clock1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4" name="Picture 16" descr="clock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5" name="Picture 17"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72" name="Picture 5" descr="FlashExpress_banner_final_03d"/>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44000" cy="2613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5073" name="TextBox 16"/>
          <p:cNvSpPr txBox="1">
            <a:spLocks noChangeArrowheads="1"/>
          </p:cNvSpPr>
          <p:nvPr/>
        </p:nvSpPr>
        <p:spPr bwMode="auto">
          <a:xfrm>
            <a:off x="5256213" y="533400"/>
            <a:ext cx="33543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5400">
                <a:solidFill>
                  <a:srgbClr val="FFFF00"/>
                </a:solidFill>
              </a:rPr>
              <a:t>zWord</a:t>
            </a:r>
          </a:p>
        </p:txBody>
      </p:sp>
    </p:spTree>
    <p:extLst>
      <p:ext uri="{BB962C8B-B14F-4D97-AF65-F5344CB8AC3E}">
        <p14:creationId xmlns:p14="http://schemas.microsoft.com/office/powerpoint/2010/main" val="109028040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2000"/>
                                  </p:stCondLst>
                                  <p:childTnLst>
                                    <p:set>
                                      <p:cBhvr>
                                        <p:cTn id="6" dur="1" fill="hold">
                                          <p:stCondLst>
                                            <p:cond delay="0"/>
                                          </p:stCondLst>
                                        </p:cTn>
                                        <p:tgtEl>
                                          <p:spTgt spid="2054"/>
                                        </p:tgtEl>
                                        <p:attrNameLst>
                                          <p:attrName>style.visibility</p:attrName>
                                        </p:attrNameLst>
                                      </p:cBhvr>
                                      <p:to>
                                        <p:strVal val="visible"/>
                                      </p:to>
                                    </p:set>
                                  </p:childTnLst>
                                </p:cTn>
                              </p:par>
                            </p:childTnLst>
                          </p:cTn>
                        </p:par>
                        <p:par>
                          <p:cTn id="7" fill="hold" nodeType="afterGroup">
                            <p:stCondLst>
                              <p:cond delay="2000"/>
                            </p:stCondLst>
                            <p:childTnLst>
                              <p:par>
                                <p:cTn id="8" presetID="1" presetClass="entr" presetSubtype="0" fill="hold" nodeType="afterEffect">
                                  <p:stCondLst>
                                    <p:cond delay="2000"/>
                                  </p:stCondLst>
                                  <p:childTnLst>
                                    <p:set>
                                      <p:cBhvr>
                                        <p:cTn id="9" dur="1" fill="hold">
                                          <p:stCondLst>
                                            <p:cond delay="0"/>
                                          </p:stCondLst>
                                        </p:cTn>
                                        <p:tgtEl>
                                          <p:spTgt spid="2055"/>
                                        </p:tgtEl>
                                        <p:attrNameLst>
                                          <p:attrName>style.visibility</p:attrName>
                                        </p:attrNameLst>
                                      </p:cBhvr>
                                      <p:to>
                                        <p:strVal val="visible"/>
                                      </p:to>
                                    </p:set>
                                  </p:childTnLst>
                                </p:cTn>
                              </p:par>
                            </p:childTnLst>
                          </p:cTn>
                        </p:par>
                        <p:par>
                          <p:cTn id="10" fill="hold" nodeType="afterGroup">
                            <p:stCondLst>
                              <p:cond delay="4000"/>
                            </p:stCondLst>
                            <p:childTnLst>
                              <p:par>
                                <p:cTn id="11" presetID="1" presetClass="entr" presetSubtype="0" fill="hold" nodeType="afterEffect">
                                  <p:stCondLst>
                                    <p:cond delay="2000"/>
                                  </p:stCondLst>
                                  <p:childTnLst>
                                    <p:set>
                                      <p:cBhvr>
                                        <p:cTn id="12" dur="1" fill="hold">
                                          <p:stCondLst>
                                            <p:cond delay="0"/>
                                          </p:stCondLst>
                                        </p:cTn>
                                        <p:tgtEl>
                                          <p:spTgt spid="2056"/>
                                        </p:tgtEl>
                                        <p:attrNameLst>
                                          <p:attrName>style.visibility</p:attrName>
                                        </p:attrNameLst>
                                      </p:cBhvr>
                                      <p:to>
                                        <p:strVal val="visible"/>
                                      </p:to>
                                    </p:set>
                                  </p:childTnLst>
                                </p:cTn>
                              </p:par>
                            </p:childTnLst>
                          </p:cTn>
                        </p:par>
                        <p:par>
                          <p:cTn id="13" fill="hold" nodeType="afterGroup">
                            <p:stCondLst>
                              <p:cond delay="6000"/>
                            </p:stCondLst>
                            <p:childTnLst>
                              <p:par>
                                <p:cTn id="14" presetID="1" presetClass="entr" presetSubtype="0" fill="hold" nodeType="afterEffect">
                                  <p:stCondLst>
                                    <p:cond delay="2000"/>
                                  </p:stCondLst>
                                  <p:childTnLst>
                                    <p:set>
                                      <p:cBhvr>
                                        <p:cTn id="15" dur="1" fill="hold">
                                          <p:stCondLst>
                                            <p:cond delay="0"/>
                                          </p:stCondLst>
                                        </p:cTn>
                                        <p:tgtEl>
                                          <p:spTgt spid="2057"/>
                                        </p:tgtEl>
                                        <p:attrNameLst>
                                          <p:attrName>style.visibility</p:attrName>
                                        </p:attrNameLst>
                                      </p:cBhvr>
                                      <p:to>
                                        <p:strVal val="visible"/>
                                      </p:to>
                                    </p:set>
                                  </p:childTnLst>
                                </p:cTn>
                              </p:par>
                            </p:childTnLst>
                          </p:cTn>
                        </p:par>
                        <p:par>
                          <p:cTn id="16" fill="hold" nodeType="afterGroup">
                            <p:stCondLst>
                              <p:cond delay="8000"/>
                            </p:stCondLst>
                            <p:childTnLst>
                              <p:par>
                                <p:cTn id="17" presetID="1" presetClass="entr" presetSubtype="0" fill="hold" nodeType="afterEffect">
                                  <p:stCondLst>
                                    <p:cond delay="2000"/>
                                  </p:stCondLst>
                                  <p:childTnLst>
                                    <p:set>
                                      <p:cBhvr>
                                        <p:cTn id="18" dur="1" fill="hold">
                                          <p:stCondLst>
                                            <p:cond delay="0"/>
                                          </p:stCondLst>
                                        </p:cTn>
                                        <p:tgtEl>
                                          <p:spTgt spid="2058"/>
                                        </p:tgtEl>
                                        <p:attrNameLst>
                                          <p:attrName>style.visibility</p:attrName>
                                        </p:attrNameLst>
                                      </p:cBhvr>
                                      <p:to>
                                        <p:strVal val="visible"/>
                                      </p:to>
                                    </p:set>
                                  </p:childTnLst>
                                </p:cTn>
                              </p:par>
                            </p:childTnLst>
                          </p:cTn>
                        </p:par>
                        <p:par>
                          <p:cTn id="19" fill="hold" nodeType="afterGroup">
                            <p:stCondLst>
                              <p:cond delay="10000"/>
                            </p:stCondLst>
                            <p:childTnLst>
                              <p:par>
                                <p:cTn id="20" presetID="1" presetClass="entr" presetSubtype="0" fill="hold" nodeType="afterEffect">
                                  <p:stCondLst>
                                    <p:cond delay="2000"/>
                                  </p:stCondLst>
                                  <p:childTnLst>
                                    <p:set>
                                      <p:cBhvr>
                                        <p:cTn id="21" dur="1" fill="hold">
                                          <p:stCondLst>
                                            <p:cond delay="0"/>
                                          </p:stCondLst>
                                        </p:cTn>
                                        <p:tgtEl>
                                          <p:spTgt spid="2059"/>
                                        </p:tgtEl>
                                        <p:attrNameLst>
                                          <p:attrName>style.visibility</p:attrName>
                                        </p:attrNameLst>
                                      </p:cBhvr>
                                      <p:to>
                                        <p:strVal val="visible"/>
                                      </p:to>
                                    </p:set>
                                  </p:childTnLst>
                                </p:cTn>
                              </p:par>
                            </p:childTnLst>
                          </p:cTn>
                        </p:par>
                        <p:par>
                          <p:cTn id="22" fill="hold" nodeType="afterGroup">
                            <p:stCondLst>
                              <p:cond delay="12000"/>
                            </p:stCondLst>
                            <p:childTnLst>
                              <p:par>
                                <p:cTn id="23" presetID="1" presetClass="entr" presetSubtype="0" fill="hold" nodeType="afterEffect">
                                  <p:stCondLst>
                                    <p:cond delay="2000"/>
                                  </p:stCondLst>
                                  <p:childTnLst>
                                    <p:set>
                                      <p:cBhvr>
                                        <p:cTn id="24" dur="1" fill="hold">
                                          <p:stCondLst>
                                            <p:cond delay="0"/>
                                          </p:stCondLst>
                                        </p:cTn>
                                        <p:tgtEl>
                                          <p:spTgt spid="2060"/>
                                        </p:tgtEl>
                                        <p:attrNameLst>
                                          <p:attrName>style.visibility</p:attrName>
                                        </p:attrNameLst>
                                      </p:cBhvr>
                                      <p:to>
                                        <p:strVal val="visible"/>
                                      </p:to>
                                    </p:set>
                                  </p:childTnLst>
                                </p:cTn>
                              </p:par>
                            </p:childTnLst>
                          </p:cTn>
                        </p:par>
                        <p:par>
                          <p:cTn id="25" fill="hold" nodeType="afterGroup">
                            <p:stCondLst>
                              <p:cond delay="14000"/>
                            </p:stCondLst>
                            <p:childTnLst>
                              <p:par>
                                <p:cTn id="26" presetID="1" presetClass="entr" presetSubtype="0" fill="hold" nodeType="afterEffect">
                                  <p:stCondLst>
                                    <p:cond delay="2000"/>
                                  </p:stCondLst>
                                  <p:childTnLst>
                                    <p:set>
                                      <p:cBhvr>
                                        <p:cTn id="27" dur="1" fill="hold">
                                          <p:stCondLst>
                                            <p:cond delay="0"/>
                                          </p:stCondLst>
                                        </p:cTn>
                                        <p:tgtEl>
                                          <p:spTgt spid="2061"/>
                                        </p:tgtEl>
                                        <p:attrNameLst>
                                          <p:attrName>style.visibility</p:attrName>
                                        </p:attrNameLst>
                                      </p:cBhvr>
                                      <p:to>
                                        <p:strVal val="visible"/>
                                      </p:to>
                                    </p:set>
                                  </p:childTnLst>
                                </p:cTn>
                              </p:par>
                            </p:childTnLst>
                          </p:cTn>
                        </p:par>
                        <p:par>
                          <p:cTn id="28" fill="hold" nodeType="afterGroup">
                            <p:stCondLst>
                              <p:cond delay="16000"/>
                            </p:stCondLst>
                            <p:childTnLst>
                              <p:par>
                                <p:cTn id="29" presetID="1" presetClass="entr" presetSubtype="0" fill="hold" nodeType="afterEffect">
                                  <p:stCondLst>
                                    <p:cond delay="2000"/>
                                  </p:stCondLst>
                                  <p:childTnLst>
                                    <p:set>
                                      <p:cBhvr>
                                        <p:cTn id="30" dur="1" fill="hold">
                                          <p:stCondLst>
                                            <p:cond delay="0"/>
                                          </p:stCondLst>
                                        </p:cTn>
                                        <p:tgtEl>
                                          <p:spTgt spid="2062"/>
                                        </p:tgtEl>
                                        <p:attrNameLst>
                                          <p:attrName>style.visibility</p:attrName>
                                        </p:attrNameLst>
                                      </p:cBhvr>
                                      <p:to>
                                        <p:strVal val="visible"/>
                                      </p:to>
                                    </p:set>
                                  </p:childTnLst>
                                </p:cTn>
                              </p:par>
                            </p:childTnLst>
                          </p:cTn>
                        </p:par>
                        <p:par>
                          <p:cTn id="31" fill="hold" nodeType="afterGroup">
                            <p:stCondLst>
                              <p:cond delay="18000"/>
                            </p:stCondLst>
                            <p:childTnLst>
                              <p:par>
                                <p:cTn id="32" presetID="1" presetClass="entr" presetSubtype="0" fill="hold" nodeType="afterEffect">
                                  <p:stCondLst>
                                    <p:cond delay="2000"/>
                                  </p:stCondLst>
                                  <p:childTnLst>
                                    <p:set>
                                      <p:cBhvr>
                                        <p:cTn id="33" dur="1" fill="hold">
                                          <p:stCondLst>
                                            <p:cond delay="0"/>
                                          </p:stCondLst>
                                        </p:cTn>
                                        <p:tgtEl>
                                          <p:spTgt spid="2063"/>
                                        </p:tgtEl>
                                        <p:attrNameLst>
                                          <p:attrName>style.visibility</p:attrName>
                                        </p:attrNameLst>
                                      </p:cBhvr>
                                      <p:to>
                                        <p:strVal val="visible"/>
                                      </p:to>
                                    </p:set>
                                  </p:childTnLst>
                                </p:cTn>
                              </p:par>
                            </p:childTnLst>
                          </p:cTn>
                        </p:par>
                        <p:par>
                          <p:cTn id="34" fill="hold" nodeType="afterGroup">
                            <p:stCondLst>
                              <p:cond delay="20000"/>
                            </p:stCondLst>
                            <p:childTnLst>
                              <p:par>
                                <p:cTn id="35" presetID="1" presetClass="entr" presetSubtype="0" fill="hold" nodeType="afterEffect">
                                  <p:stCondLst>
                                    <p:cond delay="2000"/>
                                  </p:stCondLst>
                                  <p:childTnLst>
                                    <p:set>
                                      <p:cBhvr>
                                        <p:cTn id="36" dur="1" fill="hold">
                                          <p:stCondLst>
                                            <p:cond delay="0"/>
                                          </p:stCondLst>
                                        </p:cTn>
                                        <p:tgtEl>
                                          <p:spTgt spid="2064"/>
                                        </p:tgtEl>
                                        <p:attrNameLst>
                                          <p:attrName>style.visibility</p:attrName>
                                        </p:attrNameLst>
                                      </p:cBhvr>
                                      <p:to>
                                        <p:strVal val="visible"/>
                                      </p:to>
                                    </p:set>
                                  </p:childTnLst>
                                </p:cTn>
                              </p:par>
                            </p:childTnLst>
                          </p:cTn>
                        </p:par>
                        <p:par>
                          <p:cTn id="37" fill="hold" nodeType="afterGroup">
                            <p:stCondLst>
                              <p:cond delay="22000"/>
                            </p:stCondLst>
                            <p:childTnLst>
                              <p:par>
                                <p:cTn id="38" presetID="1" presetClass="entr" presetSubtype="0" fill="hold" nodeType="afterEffect">
                                  <p:stCondLst>
                                    <p:cond delay="2000"/>
                                  </p:stCondLst>
                                  <p:childTnLst>
                                    <p:set>
                                      <p:cBhvr>
                                        <p:cTn id="39" dur="1" fill="hold">
                                          <p:stCondLst>
                                            <p:cond delay="0"/>
                                          </p:stCondLst>
                                        </p:cTn>
                                        <p:tgtEl>
                                          <p:spTgt spid="2065"/>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2" name="buzz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3" descr="Click to type vocabulary word"/>
          <p:cNvSpPr>
            <a:spLocks noGrp="1" noChangeArrowheads="1"/>
          </p:cNvSpPr>
          <p:nvPr>
            <p:ph type="subTitle" idx="4294967295"/>
          </p:nvPr>
        </p:nvSpPr>
        <p:spPr>
          <a:xfrm>
            <a:off x="1371600" y="2667000"/>
            <a:ext cx="7239000" cy="1752600"/>
          </a:xfrm>
          <a:solidFill>
            <a:srgbClr val="FFFFFF"/>
          </a:solidFill>
          <a:ln>
            <a:solidFill>
              <a:srgbClr val="000000"/>
            </a:solidFill>
            <a:miter lim="800000"/>
            <a:headEnd/>
            <a:tailEnd/>
          </a:ln>
        </p:spPr>
        <p:txBody>
          <a:bodyPr/>
          <a:lstStyle/>
          <a:p>
            <a:pPr marL="0" indent="0" algn="ctr">
              <a:buFont typeface="Wingdings" panose="05000000000000000000" pitchFamily="2" charset="2"/>
              <a:buNone/>
            </a:pPr>
            <a:r>
              <a:rPr lang="en-US" altLang="en-US" sz="4500" smtClean="0"/>
              <a:t>Development</a:t>
            </a:r>
          </a:p>
        </p:txBody>
      </p:sp>
      <p:pic>
        <p:nvPicPr>
          <p:cNvPr id="46083" name="Picture 5"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6" descr="clock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7" descr="clock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8" descr="clock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descr="clock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10" descr="clock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11" descr="clock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12" descr="clock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1" name="Picture 13" descr="clock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14" descr="clock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3" name="Picture 15" descr="clock1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4" name="Picture 16" descr="clock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5" name="Picture 17"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96" name="Picture 5" descr="FlashExpress_banner_final_03d"/>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44000" cy="2613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6097" name="TextBox 16"/>
          <p:cNvSpPr txBox="1">
            <a:spLocks noChangeArrowheads="1"/>
          </p:cNvSpPr>
          <p:nvPr/>
        </p:nvSpPr>
        <p:spPr bwMode="auto">
          <a:xfrm>
            <a:off x="5256213" y="533400"/>
            <a:ext cx="33543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5400">
                <a:solidFill>
                  <a:srgbClr val="FFFF00"/>
                </a:solidFill>
              </a:rPr>
              <a:t>zWord</a:t>
            </a:r>
          </a:p>
        </p:txBody>
      </p:sp>
    </p:spTree>
    <p:extLst>
      <p:ext uri="{BB962C8B-B14F-4D97-AF65-F5344CB8AC3E}">
        <p14:creationId xmlns:p14="http://schemas.microsoft.com/office/powerpoint/2010/main" val="11600567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2000"/>
                                  </p:stCondLst>
                                  <p:childTnLst>
                                    <p:set>
                                      <p:cBhvr>
                                        <p:cTn id="6" dur="1" fill="hold">
                                          <p:stCondLst>
                                            <p:cond delay="0"/>
                                          </p:stCondLst>
                                        </p:cTn>
                                        <p:tgtEl>
                                          <p:spTgt spid="2054"/>
                                        </p:tgtEl>
                                        <p:attrNameLst>
                                          <p:attrName>style.visibility</p:attrName>
                                        </p:attrNameLst>
                                      </p:cBhvr>
                                      <p:to>
                                        <p:strVal val="visible"/>
                                      </p:to>
                                    </p:set>
                                  </p:childTnLst>
                                </p:cTn>
                              </p:par>
                            </p:childTnLst>
                          </p:cTn>
                        </p:par>
                        <p:par>
                          <p:cTn id="7" fill="hold" nodeType="afterGroup">
                            <p:stCondLst>
                              <p:cond delay="2000"/>
                            </p:stCondLst>
                            <p:childTnLst>
                              <p:par>
                                <p:cTn id="8" presetID="1" presetClass="entr" presetSubtype="0" fill="hold" nodeType="afterEffect">
                                  <p:stCondLst>
                                    <p:cond delay="2000"/>
                                  </p:stCondLst>
                                  <p:childTnLst>
                                    <p:set>
                                      <p:cBhvr>
                                        <p:cTn id="9" dur="1" fill="hold">
                                          <p:stCondLst>
                                            <p:cond delay="0"/>
                                          </p:stCondLst>
                                        </p:cTn>
                                        <p:tgtEl>
                                          <p:spTgt spid="2055"/>
                                        </p:tgtEl>
                                        <p:attrNameLst>
                                          <p:attrName>style.visibility</p:attrName>
                                        </p:attrNameLst>
                                      </p:cBhvr>
                                      <p:to>
                                        <p:strVal val="visible"/>
                                      </p:to>
                                    </p:set>
                                  </p:childTnLst>
                                </p:cTn>
                              </p:par>
                            </p:childTnLst>
                          </p:cTn>
                        </p:par>
                        <p:par>
                          <p:cTn id="10" fill="hold" nodeType="afterGroup">
                            <p:stCondLst>
                              <p:cond delay="4000"/>
                            </p:stCondLst>
                            <p:childTnLst>
                              <p:par>
                                <p:cTn id="11" presetID="1" presetClass="entr" presetSubtype="0" fill="hold" nodeType="afterEffect">
                                  <p:stCondLst>
                                    <p:cond delay="2000"/>
                                  </p:stCondLst>
                                  <p:childTnLst>
                                    <p:set>
                                      <p:cBhvr>
                                        <p:cTn id="12" dur="1" fill="hold">
                                          <p:stCondLst>
                                            <p:cond delay="0"/>
                                          </p:stCondLst>
                                        </p:cTn>
                                        <p:tgtEl>
                                          <p:spTgt spid="2056"/>
                                        </p:tgtEl>
                                        <p:attrNameLst>
                                          <p:attrName>style.visibility</p:attrName>
                                        </p:attrNameLst>
                                      </p:cBhvr>
                                      <p:to>
                                        <p:strVal val="visible"/>
                                      </p:to>
                                    </p:set>
                                  </p:childTnLst>
                                </p:cTn>
                              </p:par>
                            </p:childTnLst>
                          </p:cTn>
                        </p:par>
                        <p:par>
                          <p:cTn id="13" fill="hold" nodeType="afterGroup">
                            <p:stCondLst>
                              <p:cond delay="6000"/>
                            </p:stCondLst>
                            <p:childTnLst>
                              <p:par>
                                <p:cTn id="14" presetID="1" presetClass="entr" presetSubtype="0" fill="hold" nodeType="afterEffect">
                                  <p:stCondLst>
                                    <p:cond delay="2000"/>
                                  </p:stCondLst>
                                  <p:childTnLst>
                                    <p:set>
                                      <p:cBhvr>
                                        <p:cTn id="15" dur="1" fill="hold">
                                          <p:stCondLst>
                                            <p:cond delay="0"/>
                                          </p:stCondLst>
                                        </p:cTn>
                                        <p:tgtEl>
                                          <p:spTgt spid="2057"/>
                                        </p:tgtEl>
                                        <p:attrNameLst>
                                          <p:attrName>style.visibility</p:attrName>
                                        </p:attrNameLst>
                                      </p:cBhvr>
                                      <p:to>
                                        <p:strVal val="visible"/>
                                      </p:to>
                                    </p:set>
                                  </p:childTnLst>
                                </p:cTn>
                              </p:par>
                            </p:childTnLst>
                          </p:cTn>
                        </p:par>
                        <p:par>
                          <p:cTn id="16" fill="hold" nodeType="afterGroup">
                            <p:stCondLst>
                              <p:cond delay="8000"/>
                            </p:stCondLst>
                            <p:childTnLst>
                              <p:par>
                                <p:cTn id="17" presetID="1" presetClass="entr" presetSubtype="0" fill="hold" nodeType="afterEffect">
                                  <p:stCondLst>
                                    <p:cond delay="2000"/>
                                  </p:stCondLst>
                                  <p:childTnLst>
                                    <p:set>
                                      <p:cBhvr>
                                        <p:cTn id="18" dur="1" fill="hold">
                                          <p:stCondLst>
                                            <p:cond delay="0"/>
                                          </p:stCondLst>
                                        </p:cTn>
                                        <p:tgtEl>
                                          <p:spTgt spid="2058"/>
                                        </p:tgtEl>
                                        <p:attrNameLst>
                                          <p:attrName>style.visibility</p:attrName>
                                        </p:attrNameLst>
                                      </p:cBhvr>
                                      <p:to>
                                        <p:strVal val="visible"/>
                                      </p:to>
                                    </p:set>
                                  </p:childTnLst>
                                </p:cTn>
                              </p:par>
                            </p:childTnLst>
                          </p:cTn>
                        </p:par>
                        <p:par>
                          <p:cTn id="19" fill="hold" nodeType="afterGroup">
                            <p:stCondLst>
                              <p:cond delay="10000"/>
                            </p:stCondLst>
                            <p:childTnLst>
                              <p:par>
                                <p:cTn id="20" presetID="1" presetClass="entr" presetSubtype="0" fill="hold" nodeType="afterEffect">
                                  <p:stCondLst>
                                    <p:cond delay="2000"/>
                                  </p:stCondLst>
                                  <p:childTnLst>
                                    <p:set>
                                      <p:cBhvr>
                                        <p:cTn id="21" dur="1" fill="hold">
                                          <p:stCondLst>
                                            <p:cond delay="0"/>
                                          </p:stCondLst>
                                        </p:cTn>
                                        <p:tgtEl>
                                          <p:spTgt spid="2059"/>
                                        </p:tgtEl>
                                        <p:attrNameLst>
                                          <p:attrName>style.visibility</p:attrName>
                                        </p:attrNameLst>
                                      </p:cBhvr>
                                      <p:to>
                                        <p:strVal val="visible"/>
                                      </p:to>
                                    </p:set>
                                  </p:childTnLst>
                                </p:cTn>
                              </p:par>
                            </p:childTnLst>
                          </p:cTn>
                        </p:par>
                        <p:par>
                          <p:cTn id="22" fill="hold" nodeType="afterGroup">
                            <p:stCondLst>
                              <p:cond delay="12000"/>
                            </p:stCondLst>
                            <p:childTnLst>
                              <p:par>
                                <p:cTn id="23" presetID="1" presetClass="entr" presetSubtype="0" fill="hold" nodeType="afterEffect">
                                  <p:stCondLst>
                                    <p:cond delay="2000"/>
                                  </p:stCondLst>
                                  <p:childTnLst>
                                    <p:set>
                                      <p:cBhvr>
                                        <p:cTn id="24" dur="1" fill="hold">
                                          <p:stCondLst>
                                            <p:cond delay="0"/>
                                          </p:stCondLst>
                                        </p:cTn>
                                        <p:tgtEl>
                                          <p:spTgt spid="2060"/>
                                        </p:tgtEl>
                                        <p:attrNameLst>
                                          <p:attrName>style.visibility</p:attrName>
                                        </p:attrNameLst>
                                      </p:cBhvr>
                                      <p:to>
                                        <p:strVal val="visible"/>
                                      </p:to>
                                    </p:set>
                                  </p:childTnLst>
                                </p:cTn>
                              </p:par>
                            </p:childTnLst>
                          </p:cTn>
                        </p:par>
                        <p:par>
                          <p:cTn id="25" fill="hold" nodeType="afterGroup">
                            <p:stCondLst>
                              <p:cond delay="14000"/>
                            </p:stCondLst>
                            <p:childTnLst>
                              <p:par>
                                <p:cTn id="26" presetID="1" presetClass="entr" presetSubtype="0" fill="hold" nodeType="afterEffect">
                                  <p:stCondLst>
                                    <p:cond delay="2000"/>
                                  </p:stCondLst>
                                  <p:childTnLst>
                                    <p:set>
                                      <p:cBhvr>
                                        <p:cTn id="27" dur="1" fill="hold">
                                          <p:stCondLst>
                                            <p:cond delay="0"/>
                                          </p:stCondLst>
                                        </p:cTn>
                                        <p:tgtEl>
                                          <p:spTgt spid="2061"/>
                                        </p:tgtEl>
                                        <p:attrNameLst>
                                          <p:attrName>style.visibility</p:attrName>
                                        </p:attrNameLst>
                                      </p:cBhvr>
                                      <p:to>
                                        <p:strVal val="visible"/>
                                      </p:to>
                                    </p:set>
                                  </p:childTnLst>
                                </p:cTn>
                              </p:par>
                            </p:childTnLst>
                          </p:cTn>
                        </p:par>
                        <p:par>
                          <p:cTn id="28" fill="hold" nodeType="afterGroup">
                            <p:stCondLst>
                              <p:cond delay="16000"/>
                            </p:stCondLst>
                            <p:childTnLst>
                              <p:par>
                                <p:cTn id="29" presetID="1" presetClass="entr" presetSubtype="0" fill="hold" nodeType="afterEffect">
                                  <p:stCondLst>
                                    <p:cond delay="2000"/>
                                  </p:stCondLst>
                                  <p:childTnLst>
                                    <p:set>
                                      <p:cBhvr>
                                        <p:cTn id="30" dur="1" fill="hold">
                                          <p:stCondLst>
                                            <p:cond delay="0"/>
                                          </p:stCondLst>
                                        </p:cTn>
                                        <p:tgtEl>
                                          <p:spTgt spid="2062"/>
                                        </p:tgtEl>
                                        <p:attrNameLst>
                                          <p:attrName>style.visibility</p:attrName>
                                        </p:attrNameLst>
                                      </p:cBhvr>
                                      <p:to>
                                        <p:strVal val="visible"/>
                                      </p:to>
                                    </p:set>
                                  </p:childTnLst>
                                </p:cTn>
                              </p:par>
                            </p:childTnLst>
                          </p:cTn>
                        </p:par>
                        <p:par>
                          <p:cTn id="31" fill="hold" nodeType="afterGroup">
                            <p:stCondLst>
                              <p:cond delay="18000"/>
                            </p:stCondLst>
                            <p:childTnLst>
                              <p:par>
                                <p:cTn id="32" presetID="1" presetClass="entr" presetSubtype="0" fill="hold" nodeType="afterEffect">
                                  <p:stCondLst>
                                    <p:cond delay="2000"/>
                                  </p:stCondLst>
                                  <p:childTnLst>
                                    <p:set>
                                      <p:cBhvr>
                                        <p:cTn id="33" dur="1" fill="hold">
                                          <p:stCondLst>
                                            <p:cond delay="0"/>
                                          </p:stCondLst>
                                        </p:cTn>
                                        <p:tgtEl>
                                          <p:spTgt spid="2063"/>
                                        </p:tgtEl>
                                        <p:attrNameLst>
                                          <p:attrName>style.visibility</p:attrName>
                                        </p:attrNameLst>
                                      </p:cBhvr>
                                      <p:to>
                                        <p:strVal val="visible"/>
                                      </p:to>
                                    </p:set>
                                  </p:childTnLst>
                                </p:cTn>
                              </p:par>
                            </p:childTnLst>
                          </p:cTn>
                        </p:par>
                        <p:par>
                          <p:cTn id="34" fill="hold" nodeType="afterGroup">
                            <p:stCondLst>
                              <p:cond delay="20000"/>
                            </p:stCondLst>
                            <p:childTnLst>
                              <p:par>
                                <p:cTn id="35" presetID="1" presetClass="entr" presetSubtype="0" fill="hold" nodeType="afterEffect">
                                  <p:stCondLst>
                                    <p:cond delay="2000"/>
                                  </p:stCondLst>
                                  <p:childTnLst>
                                    <p:set>
                                      <p:cBhvr>
                                        <p:cTn id="36" dur="1" fill="hold">
                                          <p:stCondLst>
                                            <p:cond delay="0"/>
                                          </p:stCondLst>
                                        </p:cTn>
                                        <p:tgtEl>
                                          <p:spTgt spid="2064"/>
                                        </p:tgtEl>
                                        <p:attrNameLst>
                                          <p:attrName>style.visibility</p:attrName>
                                        </p:attrNameLst>
                                      </p:cBhvr>
                                      <p:to>
                                        <p:strVal val="visible"/>
                                      </p:to>
                                    </p:set>
                                  </p:childTnLst>
                                </p:cTn>
                              </p:par>
                            </p:childTnLst>
                          </p:cTn>
                        </p:par>
                        <p:par>
                          <p:cTn id="37" fill="hold" nodeType="afterGroup">
                            <p:stCondLst>
                              <p:cond delay="22000"/>
                            </p:stCondLst>
                            <p:childTnLst>
                              <p:par>
                                <p:cTn id="38" presetID="1" presetClass="entr" presetSubtype="0" fill="hold" nodeType="afterEffect">
                                  <p:stCondLst>
                                    <p:cond delay="2000"/>
                                  </p:stCondLst>
                                  <p:childTnLst>
                                    <p:set>
                                      <p:cBhvr>
                                        <p:cTn id="39" dur="1" fill="hold">
                                          <p:stCondLst>
                                            <p:cond delay="0"/>
                                          </p:stCondLst>
                                        </p:cTn>
                                        <p:tgtEl>
                                          <p:spTgt spid="2065"/>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2" name="buzz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descr="Click to type vocabulary word"/>
          <p:cNvSpPr>
            <a:spLocks noGrp="1" noChangeArrowheads="1"/>
          </p:cNvSpPr>
          <p:nvPr>
            <p:ph type="subTitle" idx="4294967295"/>
          </p:nvPr>
        </p:nvSpPr>
        <p:spPr>
          <a:xfrm>
            <a:off x="1371600" y="2667000"/>
            <a:ext cx="7239000" cy="1752600"/>
          </a:xfrm>
          <a:solidFill>
            <a:srgbClr val="FFFFFF"/>
          </a:solidFill>
          <a:ln>
            <a:solidFill>
              <a:srgbClr val="000000"/>
            </a:solidFill>
            <a:miter lim="800000"/>
            <a:headEnd/>
            <a:tailEnd/>
          </a:ln>
        </p:spPr>
        <p:txBody>
          <a:bodyPr/>
          <a:lstStyle/>
          <a:p>
            <a:pPr marL="0" indent="0" algn="ctr">
              <a:buFont typeface="Wingdings" panose="05000000000000000000" pitchFamily="2" charset="2"/>
              <a:buNone/>
            </a:pPr>
            <a:r>
              <a:rPr lang="en-US" altLang="en-US" sz="4500" dirty="0" smtClean="0"/>
              <a:t>App</a:t>
            </a:r>
          </a:p>
        </p:txBody>
      </p:sp>
      <p:pic>
        <p:nvPicPr>
          <p:cNvPr id="47107" name="Picture 5"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6" descr="clock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7" descr="clock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8" descr="clock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descr="clock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10" descr="clock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11" descr="clock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12" descr="clock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1" name="Picture 13" descr="clock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14" descr="clock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3" name="Picture 15" descr="clock1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4" name="Picture 16" descr="clock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5" name="Picture 17"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20" name="Picture 5" descr="FlashExpress_banner_final_03d"/>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44000" cy="2613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7121" name="TextBox 16"/>
          <p:cNvSpPr txBox="1">
            <a:spLocks noChangeArrowheads="1"/>
          </p:cNvSpPr>
          <p:nvPr/>
        </p:nvSpPr>
        <p:spPr bwMode="auto">
          <a:xfrm>
            <a:off x="5256213" y="533400"/>
            <a:ext cx="33543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5400">
                <a:solidFill>
                  <a:srgbClr val="FFFF00"/>
                </a:solidFill>
              </a:rPr>
              <a:t>zWord</a:t>
            </a:r>
          </a:p>
        </p:txBody>
      </p:sp>
    </p:spTree>
    <p:extLst>
      <p:ext uri="{BB962C8B-B14F-4D97-AF65-F5344CB8AC3E}">
        <p14:creationId xmlns:p14="http://schemas.microsoft.com/office/powerpoint/2010/main" val="959631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2000"/>
                                  </p:stCondLst>
                                  <p:childTnLst>
                                    <p:set>
                                      <p:cBhvr>
                                        <p:cTn id="6" dur="1" fill="hold">
                                          <p:stCondLst>
                                            <p:cond delay="0"/>
                                          </p:stCondLst>
                                        </p:cTn>
                                        <p:tgtEl>
                                          <p:spTgt spid="2054"/>
                                        </p:tgtEl>
                                        <p:attrNameLst>
                                          <p:attrName>style.visibility</p:attrName>
                                        </p:attrNameLst>
                                      </p:cBhvr>
                                      <p:to>
                                        <p:strVal val="visible"/>
                                      </p:to>
                                    </p:set>
                                  </p:childTnLst>
                                </p:cTn>
                              </p:par>
                            </p:childTnLst>
                          </p:cTn>
                        </p:par>
                        <p:par>
                          <p:cTn id="7" fill="hold" nodeType="afterGroup">
                            <p:stCondLst>
                              <p:cond delay="2000"/>
                            </p:stCondLst>
                            <p:childTnLst>
                              <p:par>
                                <p:cTn id="8" presetID="1" presetClass="entr" presetSubtype="0" fill="hold" nodeType="afterEffect">
                                  <p:stCondLst>
                                    <p:cond delay="2000"/>
                                  </p:stCondLst>
                                  <p:childTnLst>
                                    <p:set>
                                      <p:cBhvr>
                                        <p:cTn id="9" dur="1" fill="hold">
                                          <p:stCondLst>
                                            <p:cond delay="0"/>
                                          </p:stCondLst>
                                        </p:cTn>
                                        <p:tgtEl>
                                          <p:spTgt spid="2055"/>
                                        </p:tgtEl>
                                        <p:attrNameLst>
                                          <p:attrName>style.visibility</p:attrName>
                                        </p:attrNameLst>
                                      </p:cBhvr>
                                      <p:to>
                                        <p:strVal val="visible"/>
                                      </p:to>
                                    </p:set>
                                  </p:childTnLst>
                                </p:cTn>
                              </p:par>
                            </p:childTnLst>
                          </p:cTn>
                        </p:par>
                        <p:par>
                          <p:cTn id="10" fill="hold" nodeType="afterGroup">
                            <p:stCondLst>
                              <p:cond delay="4000"/>
                            </p:stCondLst>
                            <p:childTnLst>
                              <p:par>
                                <p:cTn id="11" presetID="1" presetClass="entr" presetSubtype="0" fill="hold" nodeType="afterEffect">
                                  <p:stCondLst>
                                    <p:cond delay="2000"/>
                                  </p:stCondLst>
                                  <p:childTnLst>
                                    <p:set>
                                      <p:cBhvr>
                                        <p:cTn id="12" dur="1" fill="hold">
                                          <p:stCondLst>
                                            <p:cond delay="0"/>
                                          </p:stCondLst>
                                        </p:cTn>
                                        <p:tgtEl>
                                          <p:spTgt spid="2056"/>
                                        </p:tgtEl>
                                        <p:attrNameLst>
                                          <p:attrName>style.visibility</p:attrName>
                                        </p:attrNameLst>
                                      </p:cBhvr>
                                      <p:to>
                                        <p:strVal val="visible"/>
                                      </p:to>
                                    </p:set>
                                  </p:childTnLst>
                                </p:cTn>
                              </p:par>
                            </p:childTnLst>
                          </p:cTn>
                        </p:par>
                        <p:par>
                          <p:cTn id="13" fill="hold" nodeType="afterGroup">
                            <p:stCondLst>
                              <p:cond delay="6000"/>
                            </p:stCondLst>
                            <p:childTnLst>
                              <p:par>
                                <p:cTn id="14" presetID="1" presetClass="entr" presetSubtype="0" fill="hold" nodeType="afterEffect">
                                  <p:stCondLst>
                                    <p:cond delay="2000"/>
                                  </p:stCondLst>
                                  <p:childTnLst>
                                    <p:set>
                                      <p:cBhvr>
                                        <p:cTn id="15" dur="1" fill="hold">
                                          <p:stCondLst>
                                            <p:cond delay="0"/>
                                          </p:stCondLst>
                                        </p:cTn>
                                        <p:tgtEl>
                                          <p:spTgt spid="2057"/>
                                        </p:tgtEl>
                                        <p:attrNameLst>
                                          <p:attrName>style.visibility</p:attrName>
                                        </p:attrNameLst>
                                      </p:cBhvr>
                                      <p:to>
                                        <p:strVal val="visible"/>
                                      </p:to>
                                    </p:set>
                                  </p:childTnLst>
                                </p:cTn>
                              </p:par>
                            </p:childTnLst>
                          </p:cTn>
                        </p:par>
                        <p:par>
                          <p:cTn id="16" fill="hold" nodeType="afterGroup">
                            <p:stCondLst>
                              <p:cond delay="8000"/>
                            </p:stCondLst>
                            <p:childTnLst>
                              <p:par>
                                <p:cTn id="17" presetID="1" presetClass="entr" presetSubtype="0" fill="hold" nodeType="afterEffect">
                                  <p:stCondLst>
                                    <p:cond delay="2000"/>
                                  </p:stCondLst>
                                  <p:childTnLst>
                                    <p:set>
                                      <p:cBhvr>
                                        <p:cTn id="18" dur="1" fill="hold">
                                          <p:stCondLst>
                                            <p:cond delay="0"/>
                                          </p:stCondLst>
                                        </p:cTn>
                                        <p:tgtEl>
                                          <p:spTgt spid="2058"/>
                                        </p:tgtEl>
                                        <p:attrNameLst>
                                          <p:attrName>style.visibility</p:attrName>
                                        </p:attrNameLst>
                                      </p:cBhvr>
                                      <p:to>
                                        <p:strVal val="visible"/>
                                      </p:to>
                                    </p:set>
                                  </p:childTnLst>
                                </p:cTn>
                              </p:par>
                            </p:childTnLst>
                          </p:cTn>
                        </p:par>
                        <p:par>
                          <p:cTn id="19" fill="hold" nodeType="afterGroup">
                            <p:stCondLst>
                              <p:cond delay="10000"/>
                            </p:stCondLst>
                            <p:childTnLst>
                              <p:par>
                                <p:cTn id="20" presetID="1" presetClass="entr" presetSubtype="0" fill="hold" nodeType="afterEffect">
                                  <p:stCondLst>
                                    <p:cond delay="2000"/>
                                  </p:stCondLst>
                                  <p:childTnLst>
                                    <p:set>
                                      <p:cBhvr>
                                        <p:cTn id="21" dur="1" fill="hold">
                                          <p:stCondLst>
                                            <p:cond delay="0"/>
                                          </p:stCondLst>
                                        </p:cTn>
                                        <p:tgtEl>
                                          <p:spTgt spid="2059"/>
                                        </p:tgtEl>
                                        <p:attrNameLst>
                                          <p:attrName>style.visibility</p:attrName>
                                        </p:attrNameLst>
                                      </p:cBhvr>
                                      <p:to>
                                        <p:strVal val="visible"/>
                                      </p:to>
                                    </p:set>
                                  </p:childTnLst>
                                </p:cTn>
                              </p:par>
                            </p:childTnLst>
                          </p:cTn>
                        </p:par>
                        <p:par>
                          <p:cTn id="22" fill="hold" nodeType="afterGroup">
                            <p:stCondLst>
                              <p:cond delay="12000"/>
                            </p:stCondLst>
                            <p:childTnLst>
                              <p:par>
                                <p:cTn id="23" presetID="1" presetClass="entr" presetSubtype="0" fill="hold" nodeType="afterEffect">
                                  <p:stCondLst>
                                    <p:cond delay="2000"/>
                                  </p:stCondLst>
                                  <p:childTnLst>
                                    <p:set>
                                      <p:cBhvr>
                                        <p:cTn id="24" dur="1" fill="hold">
                                          <p:stCondLst>
                                            <p:cond delay="0"/>
                                          </p:stCondLst>
                                        </p:cTn>
                                        <p:tgtEl>
                                          <p:spTgt spid="2060"/>
                                        </p:tgtEl>
                                        <p:attrNameLst>
                                          <p:attrName>style.visibility</p:attrName>
                                        </p:attrNameLst>
                                      </p:cBhvr>
                                      <p:to>
                                        <p:strVal val="visible"/>
                                      </p:to>
                                    </p:set>
                                  </p:childTnLst>
                                </p:cTn>
                              </p:par>
                            </p:childTnLst>
                          </p:cTn>
                        </p:par>
                        <p:par>
                          <p:cTn id="25" fill="hold" nodeType="afterGroup">
                            <p:stCondLst>
                              <p:cond delay="14000"/>
                            </p:stCondLst>
                            <p:childTnLst>
                              <p:par>
                                <p:cTn id="26" presetID="1" presetClass="entr" presetSubtype="0" fill="hold" nodeType="afterEffect">
                                  <p:stCondLst>
                                    <p:cond delay="2000"/>
                                  </p:stCondLst>
                                  <p:childTnLst>
                                    <p:set>
                                      <p:cBhvr>
                                        <p:cTn id="27" dur="1" fill="hold">
                                          <p:stCondLst>
                                            <p:cond delay="0"/>
                                          </p:stCondLst>
                                        </p:cTn>
                                        <p:tgtEl>
                                          <p:spTgt spid="2061"/>
                                        </p:tgtEl>
                                        <p:attrNameLst>
                                          <p:attrName>style.visibility</p:attrName>
                                        </p:attrNameLst>
                                      </p:cBhvr>
                                      <p:to>
                                        <p:strVal val="visible"/>
                                      </p:to>
                                    </p:set>
                                  </p:childTnLst>
                                </p:cTn>
                              </p:par>
                            </p:childTnLst>
                          </p:cTn>
                        </p:par>
                        <p:par>
                          <p:cTn id="28" fill="hold" nodeType="afterGroup">
                            <p:stCondLst>
                              <p:cond delay="16000"/>
                            </p:stCondLst>
                            <p:childTnLst>
                              <p:par>
                                <p:cTn id="29" presetID="1" presetClass="entr" presetSubtype="0" fill="hold" nodeType="afterEffect">
                                  <p:stCondLst>
                                    <p:cond delay="2000"/>
                                  </p:stCondLst>
                                  <p:childTnLst>
                                    <p:set>
                                      <p:cBhvr>
                                        <p:cTn id="30" dur="1" fill="hold">
                                          <p:stCondLst>
                                            <p:cond delay="0"/>
                                          </p:stCondLst>
                                        </p:cTn>
                                        <p:tgtEl>
                                          <p:spTgt spid="2062"/>
                                        </p:tgtEl>
                                        <p:attrNameLst>
                                          <p:attrName>style.visibility</p:attrName>
                                        </p:attrNameLst>
                                      </p:cBhvr>
                                      <p:to>
                                        <p:strVal val="visible"/>
                                      </p:to>
                                    </p:set>
                                  </p:childTnLst>
                                </p:cTn>
                              </p:par>
                            </p:childTnLst>
                          </p:cTn>
                        </p:par>
                        <p:par>
                          <p:cTn id="31" fill="hold" nodeType="afterGroup">
                            <p:stCondLst>
                              <p:cond delay="18000"/>
                            </p:stCondLst>
                            <p:childTnLst>
                              <p:par>
                                <p:cTn id="32" presetID="1" presetClass="entr" presetSubtype="0" fill="hold" nodeType="afterEffect">
                                  <p:stCondLst>
                                    <p:cond delay="2000"/>
                                  </p:stCondLst>
                                  <p:childTnLst>
                                    <p:set>
                                      <p:cBhvr>
                                        <p:cTn id="33" dur="1" fill="hold">
                                          <p:stCondLst>
                                            <p:cond delay="0"/>
                                          </p:stCondLst>
                                        </p:cTn>
                                        <p:tgtEl>
                                          <p:spTgt spid="2063"/>
                                        </p:tgtEl>
                                        <p:attrNameLst>
                                          <p:attrName>style.visibility</p:attrName>
                                        </p:attrNameLst>
                                      </p:cBhvr>
                                      <p:to>
                                        <p:strVal val="visible"/>
                                      </p:to>
                                    </p:set>
                                  </p:childTnLst>
                                </p:cTn>
                              </p:par>
                            </p:childTnLst>
                          </p:cTn>
                        </p:par>
                        <p:par>
                          <p:cTn id="34" fill="hold" nodeType="afterGroup">
                            <p:stCondLst>
                              <p:cond delay="20000"/>
                            </p:stCondLst>
                            <p:childTnLst>
                              <p:par>
                                <p:cTn id="35" presetID="1" presetClass="entr" presetSubtype="0" fill="hold" nodeType="afterEffect">
                                  <p:stCondLst>
                                    <p:cond delay="2000"/>
                                  </p:stCondLst>
                                  <p:childTnLst>
                                    <p:set>
                                      <p:cBhvr>
                                        <p:cTn id="36" dur="1" fill="hold">
                                          <p:stCondLst>
                                            <p:cond delay="0"/>
                                          </p:stCondLst>
                                        </p:cTn>
                                        <p:tgtEl>
                                          <p:spTgt spid="2064"/>
                                        </p:tgtEl>
                                        <p:attrNameLst>
                                          <p:attrName>style.visibility</p:attrName>
                                        </p:attrNameLst>
                                      </p:cBhvr>
                                      <p:to>
                                        <p:strVal val="visible"/>
                                      </p:to>
                                    </p:set>
                                  </p:childTnLst>
                                </p:cTn>
                              </p:par>
                            </p:childTnLst>
                          </p:cTn>
                        </p:par>
                        <p:par>
                          <p:cTn id="37" fill="hold" nodeType="afterGroup">
                            <p:stCondLst>
                              <p:cond delay="22000"/>
                            </p:stCondLst>
                            <p:childTnLst>
                              <p:par>
                                <p:cTn id="38" presetID="1" presetClass="entr" presetSubtype="0" fill="hold" nodeType="afterEffect">
                                  <p:stCondLst>
                                    <p:cond delay="2000"/>
                                  </p:stCondLst>
                                  <p:childTnLst>
                                    <p:set>
                                      <p:cBhvr>
                                        <p:cTn id="39" dur="1" fill="hold">
                                          <p:stCondLst>
                                            <p:cond delay="0"/>
                                          </p:stCondLst>
                                        </p:cTn>
                                        <p:tgtEl>
                                          <p:spTgt spid="2065"/>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2" name="buzz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3" descr="Click to type vocabulary word"/>
          <p:cNvSpPr>
            <a:spLocks noGrp="1" noChangeArrowheads="1"/>
          </p:cNvSpPr>
          <p:nvPr>
            <p:ph type="subTitle" idx="4294967295"/>
          </p:nvPr>
        </p:nvSpPr>
        <p:spPr>
          <a:xfrm>
            <a:off x="1371600" y="2667000"/>
            <a:ext cx="7239000" cy="1752600"/>
          </a:xfrm>
          <a:solidFill>
            <a:srgbClr val="FFFFFF"/>
          </a:solidFill>
          <a:ln>
            <a:solidFill>
              <a:srgbClr val="000000"/>
            </a:solidFill>
            <a:miter lim="800000"/>
            <a:headEnd/>
            <a:tailEnd/>
          </a:ln>
        </p:spPr>
        <p:txBody>
          <a:bodyPr/>
          <a:lstStyle/>
          <a:p>
            <a:pPr marL="0" indent="0" algn="ctr">
              <a:buFont typeface="Wingdings" panose="05000000000000000000" pitchFamily="2" charset="2"/>
              <a:buNone/>
            </a:pPr>
            <a:r>
              <a:rPr lang="en-US" altLang="en-US" sz="4500" dirty="0" smtClean="0"/>
              <a:t>Malware</a:t>
            </a:r>
          </a:p>
        </p:txBody>
      </p:sp>
      <p:pic>
        <p:nvPicPr>
          <p:cNvPr id="48131" name="Picture 5"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6" descr="clock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7" descr="clock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8" descr="clock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descr="clock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10" descr="clock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11" descr="clock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12" descr="clock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1" name="Picture 13" descr="clock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14" descr="clock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3" name="Picture 15" descr="clock1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4" name="Picture 16" descr="clock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5" name="Picture 17"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44" name="Picture 5" descr="FlashExpress_banner_final_03d"/>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44000" cy="2613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8145" name="TextBox 16"/>
          <p:cNvSpPr txBox="1">
            <a:spLocks noChangeArrowheads="1"/>
          </p:cNvSpPr>
          <p:nvPr/>
        </p:nvSpPr>
        <p:spPr bwMode="auto">
          <a:xfrm>
            <a:off x="5256213" y="533400"/>
            <a:ext cx="33543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5400">
                <a:solidFill>
                  <a:srgbClr val="FFFF00"/>
                </a:solidFill>
              </a:rPr>
              <a:t>zWord</a:t>
            </a:r>
          </a:p>
        </p:txBody>
      </p:sp>
    </p:spTree>
    <p:extLst>
      <p:ext uri="{BB962C8B-B14F-4D97-AF65-F5344CB8AC3E}">
        <p14:creationId xmlns:p14="http://schemas.microsoft.com/office/powerpoint/2010/main" val="230483743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2000"/>
                                  </p:stCondLst>
                                  <p:childTnLst>
                                    <p:set>
                                      <p:cBhvr>
                                        <p:cTn id="6" dur="1" fill="hold">
                                          <p:stCondLst>
                                            <p:cond delay="0"/>
                                          </p:stCondLst>
                                        </p:cTn>
                                        <p:tgtEl>
                                          <p:spTgt spid="2054"/>
                                        </p:tgtEl>
                                        <p:attrNameLst>
                                          <p:attrName>style.visibility</p:attrName>
                                        </p:attrNameLst>
                                      </p:cBhvr>
                                      <p:to>
                                        <p:strVal val="visible"/>
                                      </p:to>
                                    </p:set>
                                  </p:childTnLst>
                                </p:cTn>
                              </p:par>
                            </p:childTnLst>
                          </p:cTn>
                        </p:par>
                        <p:par>
                          <p:cTn id="7" fill="hold" nodeType="afterGroup">
                            <p:stCondLst>
                              <p:cond delay="2000"/>
                            </p:stCondLst>
                            <p:childTnLst>
                              <p:par>
                                <p:cTn id="8" presetID="1" presetClass="entr" presetSubtype="0" fill="hold" nodeType="afterEffect">
                                  <p:stCondLst>
                                    <p:cond delay="2000"/>
                                  </p:stCondLst>
                                  <p:childTnLst>
                                    <p:set>
                                      <p:cBhvr>
                                        <p:cTn id="9" dur="1" fill="hold">
                                          <p:stCondLst>
                                            <p:cond delay="0"/>
                                          </p:stCondLst>
                                        </p:cTn>
                                        <p:tgtEl>
                                          <p:spTgt spid="2055"/>
                                        </p:tgtEl>
                                        <p:attrNameLst>
                                          <p:attrName>style.visibility</p:attrName>
                                        </p:attrNameLst>
                                      </p:cBhvr>
                                      <p:to>
                                        <p:strVal val="visible"/>
                                      </p:to>
                                    </p:set>
                                  </p:childTnLst>
                                </p:cTn>
                              </p:par>
                            </p:childTnLst>
                          </p:cTn>
                        </p:par>
                        <p:par>
                          <p:cTn id="10" fill="hold" nodeType="afterGroup">
                            <p:stCondLst>
                              <p:cond delay="4000"/>
                            </p:stCondLst>
                            <p:childTnLst>
                              <p:par>
                                <p:cTn id="11" presetID="1" presetClass="entr" presetSubtype="0" fill="hold" nodeType="afterEffect">
                                  <p:stCondLst>
                                    <p:cond delay="2000"/>
                                  </p:stCondLst>
                                  <p:childTnLst>
                                    <p:set>
                                      <p:cBhvr>
                                        <p:cTn id="12" dur="1" fill="hold">
                                          <p:stCondLst>
                                            <p:cond delay="0"/>
                                          </p:stCondLst>
                                        </p:cTn>
                                        <p:tgtEl>
                                          <p:spTgt spid="2056"/>
                                        </p:tgtEl>
                                        <p:attrNameLst>
                                          <p:attrName>style.visibility</p:attrName>
                                        </p:attrNameLst>
                                      </p:cBhvr>
                                      <p:to>
                                        <p:strVal val="visible"/>
                                      </p:to>
                                    </p:set>
                                  </p:childTnLst>
                                </p:cTn>
                              </p:par>
                            </p:childTnLst>
                          </p:cTn>
                        </p:par>
                        <p:par>
                          <p:cTn id="13" fill="hold" nodeType="afterGroup">
                            <p:stCondLst>
                              <p:cond delay="6000"/>
                            </p:stCondLst>
                            <p:childTnLst>
                              <p:par>
                                <p:cTn id="14" presetID="1" presetClass="entr" presetSubtype="0" fill="hold" nodeType="afterEffect">
                                  <p:stCondLst>
                                    <p:cond delay="2000"/>
                                  </p:stCondLst>
                                  <p:childTnLst>
                                    <p:set>
                                      <p:cBhvr>
                                        <p:cTn id="15" dur="1" fill="hold">
                                          <p:stCondLst>
                                            <p:cond delay="0"/>
                                          </p:stCondLst>
                                        </p:cTn>
                                        <p:tgtEl>
                                          <p:spTgt spid="2057"/>
                                        </p:tgtEl>
                                        <p:attrNameLst>
                                          <p:attrName>style.visibility</p:attrName>
                                        </p:attrNameLst>
                                      </p:cBhvr>
                                      <p:to>
                                        <p:strVal val="visible"/>
                                      </p:to>
                                    </p:set>
                                  </p:childTnLst>
                                </p:cTn>
                              </p:par>
                            </p:childTnLst>
                          </p:cTn>
                        </p:par>
                        <p:par>
                          <p:cTn id="16" fill="hold" nodeType="afterGroup">
                            <p:stCondLst>
                              <p:cond delay="8000"/>
                            </p:stCondLst>
                            <p:childTnLst>
                              <p:par>
                                <p:cTn id="17" presetID="1" presetClass="entr" presetSubtype="0" fill="hold" nodeType="afterEffect">
                                  <p:stCondLst>
                                    <p:cond delay="2000"/>
                                  </p:stCondLst>
                                  <p:childTnLst>
                                    <p:set>
                                      <p:cBhvr>
                                        <p:cTn id="18" dur="1" fill="hold">
                                          <p:stCondLst>
                                            <p:cond delay="0"/>
                                          </p:stCondLst>
                                        </p:cTn>
                                        <p:tgtEl>
                                          <p:spTgt spid="2058"/>
                                        </p:tgtEl>
                                        <p:attrNameLst>
                                          <p:attrName>style.visibility</p:attrName>
                                        </p:attrNameLst>
                                      </p:cBhvr>
                                      <p:to>
                                        <p:strVal val="visible"/>
                                      </p:to>
                                    </p:set>
                                  </p:childTnLst>
                                </p:cTn>
                              </p:par>
                            </p:childTnLst>
                          </p:cTn>
                        </p:par>
                        <p:par>
                          <p:cTn id="19" fill="hold" nodeType="afterGroup">
                            <p:stCondLst>
                              <p:cond delay="10000"/>
                            </p:stCondLst>
                            <p:childTnLst>
                              <p:par>
                                <p:cTn id="20" presetID="1" presetClass="entr" presetSubtype="0" fill="hold" nodeType="afterEffect">
                                  <p:stCondLst>
                                    <p:cond delay="2000"/>
                                  </p:stCondLst>
                                  <p:childTnLst>
                                    <p:set>
                                      <p:cBhvr>
                                        <p:cTn id="21" dur="1" fill="hold">
                                          <p:stCondLst>
                                            <p:cond delay="0"/>
                                          </p:stCondLst>
                                        </p:cTn>
                                        <p:tgtEl>
                                          <p:spTgt spid="2059"/>
                                        </p:tgtEl>
                                        <p:attrNameLst>
                                          <p:attrName>style.visibility</p:attrName>
                                        </p:attrNameLst>
                                      </p:cBhvr>
                                      <p:to>
                                        <p:strVal val="visible"/>
                                      </p:to>
                                    </p:set>
                                  </p:childTnLst>
                                </p:cTn>
                              </p:par>
                            </p:childTnLst>
                          </p:cTn>
                        </p:par>
                        <p:par>
                          <p:cTn id="22" fill="hold" nodeType="afterGroup">
                            <p:stCondLst>
                              <p:cond delay="12000"/>
                            </p:stCondLst>
                            <p:childTnLst>
                              <p:par>
                                <p:cTn id="23" presetID="1" presetClass="entr" presetSubtype="0" fill="hold" nodeType="afterEffect">
                                  <p:stCondLst>
                                    <p:cond delay="2000"/>
                                  </p:stCondLst>
                                  <p:childTnLst>
                                    <p:set>
                                      <p:cBhvr>
                                        <p:cTn id="24" dur="1" fill="hold">
                                          <p:stCondLst>
                                            <p:cond delay="0"/>
                                          </p:stCondLst>
                                        </p:cTn>
                                        <p:tgtEl>
                                          <p:spTgt spid="2060"/>
                                        </p:tgtEl>
                                        <p:attrNameLst>
                                          <p:attrName>style.visibility</p:attrName>
                                        </p:attrNameLst>
                                      </p:cBhvr>
                                      <p:to>
                                        <p:strVal val="visible"/>
                                      </p:to>
                                    </p:set>
                                  </p:childTnLst>
                                </p:cTn>
                              </p:par>
                            </p:childTnLst>
                          </p:cTn>
                        </p:par>
                        <p:par>
                          <p:cTn id="25" fill="hold" nodeType="afterGroup">
                            <p:stCondLst>
                              <p:cond delay="14000"/>
                            </p:stCondLst>
                            <p:childTnLst>
                              <p:par>
                                <p:cTn id="26" presetID="1" presetClass="entr" presetSubtype="0" fill="hold" nodeType="afterEffect">
                                  <p:stCondLst>
                                    <p:cond delay="2000"/>
                                  </p:stCondLst>
                                  <p:childTnLst>
                                    <p:set>
                                      <p:cBhvr>
                                        <p:cTn id="27" dur="1" fill="hold">
                                          <p:stCondLst>
                                            <p:cond delay="0"/>
                                          </p:stCondLst>
                                        </p:cTn>
                                        <p:tgtEl>
                                          <p:spTgt spid="2061"/>
                                        </p:tgtEl>
                                        <p:attrNameLst>
                                          <p:attrName>style.visibility</p:attrName>
                                        </p:attrNameLst>
                                      </p:cBhvr>
                                      <p:to>
                                        <p:strVal val="visible"/>
                                      </p:to>
                                    </p:set>
                                  </p:childTnLst>
                                </p:cTn>
                              </p:par>
                            </p:childTnLst>
                          </p:cTn>
                        </p:par>
                        <p:par>
                          <p:cTn id="28" fill="hold" nodeType="afterGroup">
                            <p:stCondLst>
                              <p:cond delay="16000"/>
                            </p:stCondLst>
                            <p:childTnLst>
                              <p:par>
                                <p:cTn id="29" presetID="1" presetClass="entr" presetSubtype="0" fill="hold" nodeType="afterEffect">
                                  <p:stCondLst>
                                    <p:cond delay="2000"/>
                                  </p:stCondLst>
                                  <p:childTnLst>
                                    <p:set>
                                      <p:cBhvr>
                                        <p:cTn id="30" dur="1" fill="hold">
                                          <p:stCondLst>
                                            <p:cond delay="0"/>
                                          </p:stCondLst>
                                        </p:cTn>
                                        <p:tgtEl>
                                          <p:spTgt spid="2062"/>
                                        </p:tgtEl>
                                        <p:attrNameLst>
                                          <p:attrName>style.visibility</p:attrName>
                                        </p:attrNameLst>
                                      </p:cBhvr>
                                      <p:to>
                                        <p:strVal val="visible"/>
                                      </p:to>
                                    </p:set>
                                  </p:childTnLst>
                                </p:cTn>
                              </p:par>
                            </p:childTnLst>
                          </p:cTn>
                        </p:par>
                        <p:par>
                          <p:cTn id="31" fill="hold" nodeType="afterGroup">
                            <p:stCondLst>
                              <p:cond delay="18000"/>
                            </p:stCondLst>
                            <p:childTnLst>
                              <p:par>
                                <p:cTn id="32" presetID="1" presetClass="entr" presetSubtype="0" fill="hold" nodeType="afterEffect">
                                  <p:stCondLst>
                                    <p:cond delay="2000"/>
                                  </p:stCondLst>
                                  <p:childTnLst>
                                    <p:set>
                                      <p:cBhvr>
                                        <p:cTn id="33" dur="1" fill="hold">
                                          <p:stCondLst>
                                            <p:cond delay="0"/>
                                          </p:stCondLst>
                                        </p:cTn>
                                        <p:tgtEl>
                                          <p:spTgt spid="2063"/>
                                        </p:tgtEl>
                                        <p:attrNameLst>
                                          <p:attrName>style.visibility</p:attrName>
                                        </p:attrNameLst>
                                      </p:cBhvr>
                                      <p:to>
                                        <p:strVal val="visible"/>
                                      </p:to>
                                    </p:set>
                                  </p:childTnLst>
                                </p:cTn>
                              </p:par>
                            </p:childTnLst>
                          </p:cTn>
                        </p:par>
                        <p:par>
                          <p:cTn id="34" fill="hold" nodeType="afterGroup">
                            <p:stCondLst>
                              <p:cond delay="20000"/>
                            </p:stCondLst>
                            <p:childTnLst>
                              <p:par>
                                <p:cTn id="35" presetID="1" presetClass="entr" presetSubtype="0" fill="hold" nodeType="afterEffect">
                                  <p:stCondLst>
                                    <p:cond delay="2000"/>
                                  </p:stCondLst>
                                  <p:childTnLst>
                                    <p:set>
                                      <p:cBhvr>
                                        <p:cTn id="36" dur="1" fill="hold">
                                          <p:stCondLst>
                                            <p:cond delay="0"/>
                                          </p:stCondLst>
                                        </p:cTn>
                                        <p:tgtEl>
                                          <p:spTgt spid="2064"/>
                                        </p:tgtEl>
                                        <p:attrNameLst>
                                          <p:attrName>style.visibility</p:attrName>
                                        </p:attrNameLst>
                                      </p:cBhvr>
                                      <p:to>
                                        <p:strVal val="visible"/>
                                      </p:to>
                                    </p:set>
                                  </p:childTnLst>
                                </p:cTn>
                              </p:par>
                            </p:childTnLst>
                          </p:cTn>
                        </p:par>
                        <p:par>
                          <p:cTn id="37" fill="hold" nodeType="afterGroup">
                            <p:stCondLst>
                              <p:cond delay="22000"/>
                            </p:stCondLst>
                            <p:childTnLst>
                              <p:par>
                                <p:cTn id="38" presetID="1" presetClass="entr" presetSubtype="0" fill="hold" nodeType="afterEffect">
                                  <p:stCondLst>
                                    <p:cond delay="2000"/>
                                  </p:stCondLst>
                                  <p:childTnLst>
                                    <p:set>
                                      <p:cBhvr>
                                        <p:cTn id="39" dur="1" fill="hold">
                                          <p:stCondLst>
                                            <p:cond delay="0"/>
                                          </p:stCondLst>
                                        </p:cTn>
                                        <p:tgtEl>
                                          <p:spTgt spid="2065"/>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2" name="buzz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3" descr="Click to type vocabulary word"/>
          <p:cNvSpPr>
            <a:spLocks noGrp="1" noChangeArrowheads="1"/>
          </p:cNvSpPr>
          <p:nvPr>
            <p:ph type="subTitle" idx="4294967295"/>
          </p:nvPr>
        </p:nvSpPr>
        <p:spPr>
          <a:xfrm>
            <a:off x="1371600" y="2667000"/>
            <a:ext cx="7239000" cy="1752600"/>
          </a:xfrm>
          <a:solidFill>
            <a:srgbClr val="FFFFFF"/>
          </a:solidFill>
          <a:ln>
            <a:solidFill>
              <a:srgbClr val="000000"/>
            </a:solidFill>
            <a:miter lim="800000"/>
            <a:headEnd/>
            <a:tailEnd/>
          </a:ln>
        </p:spPr>
        <p:txBody>
          <a:bodyPr/>
          <a:lstStyle/>
          <a:p>
            <a:pPr marL="0" indent="0" algn="ctr">
              <a:buFont typeface="Wingdings" panose="05000000000000000000" pitchFamily="2" charset="2"/>
              <a:buNone/>
            </a:pPr>
            <a:r>
              <a:rPr lang="en-US" altLang="en-US" sz="4500" dirty="0" smtClean="0"/>
              <a:t>Record</a:t>
            </a:r>
          </a:p>
        </p:txBody>
      </p:sp>
      <p:pic>
        <p:nvPicPr>
          <p:cNvPr id="49155" name="Picture 5"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6" descr="clock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7" descr="clock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8" descr="clock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descr="clock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10" descr="clock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11" descr="clock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12" descr="clock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1" name="Picture 13" descr="clock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14" descr="clock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3" name="Picture 15" descr="clock1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4" name="Picture 16" descr="clock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5" name="Picture 17"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68" name="Picture 5" descr="FlashExpress_banner_final_03d"/>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44000" cy="2613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9169" name="TextBox 16"/>
          <p:cNvSpPr txBox="1">
            <a:spLocks noChangeArrowheads="1"/>
          </p:cNvSpPr>
          <p:nvPr/>
        </p:nvSpPr>
        <p:spPr bwMode="auto">
          <a:xfrm>
            <a:off x="5256213" y="533400"/>
            <a:ext cx="33543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5400">
                <a:solidFill>
                  <a:srgbClr val="FFFF00"/>
                </a:solidFill>
              </a:rPr>
              <a:t>zWord</a:t>
            </a:r>
          </a:p>
        </p:txBody>
      </p:sp>
    </p:spTree>
    <p:extLst>
      <p:ext uri="{BB962C8B-B14F-4D97-AF65-F5344CB8AC3E}">
        <p14:creationId xmlns:p14="http://schemas.microsoft.com/office/powerpoint/2010/main" val="127445534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2000"/>
                                  </p:stCondLst>
                                  <p:childTnLst>
                                    <p:set>
                                      <p:cBhvr>
                                        <p:cTn id="6" dur="1" fill="hold">
                                          <p:stCondLst>
                                            <p:cond delay="0"/>
                                          </p:stCondLst>
                                        </p:cTn>
                                        <p:tgtEl>
                                          <p:spTgt spid="2054"/>
                                        </p:tgtEl>
                                        <p:attrNameLst>
                                          <p:attrName>style.visibility</p:attrName>
                                        </p:attrNameLst>
                                      </p:cBhvr>
                                      <p:to>
                                        <p:strVal val="visible"/>
                                      </p:to>
                                    </p:set>
                                  </p:childTnLst>
                                </p:cTn>
                              </p:par>
                            </p:childTnLst>
                          </p:cTn>
                        </p:par>
                        <p:par>
                          <p:cTn id="7" fill="hold" nodeType="afterGroup">
                            <p:stCondLst>
                              <p:cond delay="2000"/>
                            </p:stCondLst>
                            <p:childTnLst>
                              <p:par>
                                <p:cTn id="8" presetID="1" presetClass="entr" presetSubtype="0" fill="hold" nodeType="afterEffect">
                                  <p:stCondLst>
                                    <p:cond delay="2000"/>
                                  </p:stCondLst>
                                  <p:childTnLst>
                                    <p:set>
                                      <p:cBhvr>
                                        <p:cTn id="9" dur="1" fill="hold">
                                          <p:stCondLst>
                                            <p:cond delay="0"/>
                                          </p:stCondLst>
                                        </p:cTn>
                                        <p:tgtEl>
                                          <p:spTgt spid="2055"/>
                                        </p:tgtEl>
                                        <p:attrNameLst>
                                          <p:attrName>style.visibility</p:attrName>
                                        </p:attrNameLst>
                                      </p:cBhvr>
                                      <p:to>
                                        <p:strVal val="visible"/>
                                      </p:to>
                                    </p:set>
                                  </p:childTnLst>
                                </p:cTn>
                              </p:par>
                            </p:childTnLst>
                          </p:cTn>
                        </p:par>
                        <p:par>
                          <p:cTn id="10" fill="hold" nodeType="afterGroup">
                            <p:stCondLst>
                              <p:cond delay="4000"/>
                            </p:stCondLst>
                            <p:childTnLst>
                              <p:par>
                                <p:cTn id="11" presetID="1" presetClass="entr" presetSubtype="0" fill="hold" nodeType="afterEffect">
                                  <p:stCondLst>
                                    <p:cond delay="2000"/>
                                  </p:stCondLst>
                                  <p:childTnLst>
                                    <p:set>
                                      <p:cBhvr>
                                        <p:cTn id="12" dur="1" fill="hold">
                                          <p:stCondLst>
                                            <p:cond delay="0"/>
                                          </p:stCondLst>
                                        </p:cTn>
                                        <p:tgtEl>
                                          <p:spTgt spid="2056"/>
                                        </p:tgtEl>
                                        <p:attrNameLst>
                                          <p:attrName>style.visibility</p:attrName>
                                        </p:attrNameLst>
                                      </p:cBhvr>
                                      <p:to>
                                        <p:strVal val="visible"/>
                                      </p:to>
                                    </p:set>
                                  </p:childTnLst>
                                </p:cTn>
                              </p:par>
                            </p:childTnLst>
                          </p:cTn>
                        </p:par>
                        <p:par>
                          <p:cTn id="13" fill="hold" nodeType="afterGroup">
                            <p:stCondLst>
                              <p:cond delay="6000"/>
                            </p:stCondLst>
                            <p:childTnLst>
                              <p:par>
                                <p:cTn id="14" presetID="1" presetClass="entr" presetSubtype="0" fill="hold" nodeType="afterEffect">
                                  <p:stCondLst>
                                    <p:cond delay="2000"/>
                                  </p:stCondLst>
                                  <p:childTnLst>
                                    <p:set>
                                      <p:cBhvr>
                                        <p:cTn id="15" dur="1" fill="hold">
                                          <p:stCondLst>
                                            <p:cond delay="0"/>
                                          </p:stCondLst>
                                        </p:cTn>
                                        <p:tgtEl>
                                          <p:spTgt spid="2057"/>
                                        </p:tgtEl>
                                        <p:attrNameLst>
                                          <p:attrName>style.visibility</p:attrName>
                                        </p:attrNameLst>
                                      </p:cBhvr>
                                      <p:to>
                                        <p:strVal val="visible"/>
                                      </p:to>
                                    </p:set>
                                  </p:childTnLst>
                                </p:cTn>
                              </p:par>
                            </p:childTnLst>
                          </p:cTn>
                        </p:par>
                        <p:par>
                          <p:cTn id="16" fill="hold" nodeType="afterGroup">
                            <p:stCondLst>
                              <p:cond delay="8000"/>
                            </p:stCondLst>
                            <p:childTnLst>
                              <p:par>
                                <p:cTn id="17" presetID="1" presetClass="entr" presetSubtype="0" fill="hold" nodeType="afterEffect">
                                  <p:stCondLst>
                                    <p:cond delay="2000"/>
                                  </p:stCondLst>
                                  <p:childTnLst>
                                    <p:set>
                                      <p:cBhvr>
                                        <p:cTn id="18" dur="1" fill="hold">
                                          <p:stCondLst>
                                            <p:cond delay="0"/>
                                          </p:stCondLst>
                                        </p:cTn>
                                        <p:tgtEl>
                                          <p:spTgt spid="2058"/>
                                        </p:tgtEl>
                                        <p:attrNameLst>
                                          <p:attrName>style.visibility</p:attrName>
                                        </p:attrNameLst>
                                      </p:cBhvr>
                                      <p:to>
                                        <p:strVal val="visible"/>
                                      </p:to>
                                    </p:set>
                                  </p:childTnLst>
                                </p:cTn>
                              </p:par>
                            </p:childTnLst>
                          </p:cTn>
                        </p:par>
                        <p:par>
                          <p:cTn id="19" fill="hold" nodeType="afterGroup">
                            <p:stCondLst>
                              <p:cond delay="10000"/>
                            </p:stCondLst>
                            <p:childTnLst>
                              <p:par>
                                <p:cTn id="20" presetID="1" presetClass="entr" presetSubtype="0" fill="hold" nodeType="afterEffect">
                                  <p:stCondLst>
                                    <p:cond delay="2000"/>
                                  </p:stCondLst>
                                  <p:childTnLst>
                                    <p:set>
                                      <p:cBhvr>
                                        <p:cTn id="21" dur="1" fill="hold">
                                          <p:stCondLst>
                                            <p:cond delay="0"/>
                                          </p:stCondLst>
                                        </p:cTn>
                                        <p:tgtEl>
                                          <p:spTgt spid="2059"/>
                                        </p:tgtEl>
                                        <p:attrNameLst>
                                          <p:attrName>style.visibility</p:attrName>
                                        </p:attrNameLst>
                                      </p:cBhvr>
                                      <p:to>
                                        <p:strVal val="visible"/>
                                      </p:to>
                                    </p:set>
                                  </p:childTnLst>
                                </p:cTn>
                              </p:par>
                            </p:childTnLst>
                          </p:cTn>
                        </p:par>
                        <p:par>
                          <p:cTn id="22" fill="hold" nodeType="afterGroup">
                            <p:stCondLst>
                              <p:cond delay="12000"/>
                            </p:stCondLst>
                            <p:childTnLst>
                              <p:par>
                                <p:cTn id="23" presetID="1" presetClass="entr" presetSubtype="0" fill="hold" nodeType="afterEffect">
                                  <p:stCondLst>
                                    <p:cond delay="2000"/>
                                  </p:stCondLst>
                                  <p:childTnLst>
                                    <p:set>
                                      <p:cBhvr>
                                        <p:cTn id="24" dur="1" fill="hold">
                                          <p:stCondLst>
                                            <p:cond delay="0"/>
                                          </p:stCondLst>
                                        </p:cTn>
                                        <p:tgtEl>
                                          <p:spTgt spid="2060"/>
                                        </p:tgtEl>
                                        <p:attrNameLst>
                                          <p:attrName>style.visibility</p:attrName>
                                        </p:attrNameLst>
                                      </p:cBhvr>
                                      <p:to>
                                        <p:strVal val="visible"/>
                                      </p:to>
                                    </p:set>
                                  </p:childTnLst>
                                </p:cTn>
                              </p:par>
                            </p:childTnLst>
                          </p:cTn>
                        </p:par>
                        <p:par>
                          <p:cTn id="25" fill="hold" nodeType="afterGroup">
                            <p:stCondLst>
                              <p:cond delay="14000"/>
                            </p:stCondLst>
                            <p:childTnLst>
                              <p:par>
                                <p:cTn id="26" presetID="1" presetClass="entr" presetSubtype="0" fill="hold" nodeType="afterEffect">
                                  <p:stCondLst>
                                    <p:cond delay="2000"/>
                                  </p:stCondLst>
                                  <p:childTnLst>
                                    <p:set>
                                      <p:cBhvr>
                                        <p:cTn id="27" dur="1" fill="hold">
                                          <p:stCondLst>
                                            <p:cond delay="0"/>
                                          </p:stCondLst>
                                        </p:cTn>
                                        <p:tgtEl>
                                          <p:spTgt spid="2061"/>
                                        </p:tgtEl>
                                        <p:attrNameLst>
                                          <p:attrName>style.visibility</p:attrName>
                                        </p:attrNameLst>
                                      </p:cBhvr>
                                      <p:to>
                                        <p:strVal val="visible"/>
                                      </p:to>
                                    </p:set>
                                  </p:childTnLst>
                                </p:cTn>
                              </p:par>
                            </p:childTnLst>
                          </p:cTn>
                        </p:par>
                        <p:par>
                          <p:cTn id="28" fill="hold" nodeType="afterGroup">
                            <p:stCondLst>
                              <p:cond delay="16000"/>
                            </p:stCondLst>
                            <p:childTnLst>
                              <p:par>
                                <p:cTn id="29" presetID="1" presetClass="entr" presetSubtype="0" fill="hold" nodeType="afterEffect">
                                  <p:stCondLst>
                                    <p:cond delay="2000"/>
                                  </p:stCondLst>
                                  <p:childTnLst>
                                    <p:set>
                                      <p:cBhvr>
                                        <p:cTn id="30" dur="1" fill="hold">
                                          <p:stCondLst>
                                            <p:cond delay="0"/>
                                          </p:stCondLst>
                                        </p:cTn>
                                        <p:tgtEl>
                                          <p:spTgt spid="2062"/>
                                        </p:tgtEl>
                                        <p:attrNameLst>
                                          <p:attrName>style.visibility</p:attrName>
                                        </p:attrNameLst>
                                      </p:cBhvr>
                                      <p:to>
                                        <p:strVal val="visible"/>
                                      </p:to>
                                    </p:set>
                                  </p:childTnLst>
                                </p:cTn>
                              </p:par>
                            </p:childTnLst>
                          </p:cTn>
                        </p:par>
                        <p:par>
                          <p:cTn id="31" fill="hold" nodeType="afterGroup">
                            <p:stCondLst>
                              <p:cond delay="18000"/>
                            </p:stCondLst>
                            <p:childTnLst>
                              <p:par>
                                <p:cTn id="32" presetID="1" presetClass="entr" presetSubtype="0" fill="hold" nodeType="afterEffect">
                                  <p:stCondLst>
                                    <p:cond delay="2000"/>
                                  </p:stCondLst>
                                  <p:childTnLst>
                                    <p:set>
                                      <p:cBhvr>
                                        <p:cTn id="33" dur="1" fill="hold">
                                          <p:stCondLst>
                                            <p:cond delay="0"/>
                                          </p:stCondLst>
                                        </p:cTn>
                                        <p:tgtEl>
                                          <p:spTgt spid="2063"/>
                                        </p:tgtEl>
                                        <p:attrNameLst>
                                          <p:attrName>style.visibility</p:attrName>
                                        </p:attrNameLst>
                                      </p:cBhvr>
                                      <p:to>
                                        <p:strVal val="visible"/>
                                      </p:to>
                                    </p:set>
                                  </p:childTnLst>
                                </p:cTn>
                              </p:par>
                            </p:childTnLst>
                          </p:cTn>
                        </p:par>
                        <p:par>
                          <p:cTn id="34" fill="hold" nodeType="afterGroup">
                            <p:stCondLst>
                              <p:cond delay="20000"/>
                            </p:stCondLst>
                            <p:childTnLst>
                              <p:par>
                                <p:cTn id="35" presetID="1" presetClass="entr" presetSubtype="0" fill="hold" nodeType="afterEffect">
                                  <p:stCondLst>
                                    <p:cond delay="2000"/>
                                  </p:stCondLst>
                                  <p:childTnLst>
                                    <p:set>
                                      <p:cBhvr>
                                        <p:cTn id="36" dur="1" fill="hold">
                                          <p:stCondLst>
                                            <p:cond delay="0"/>
                                          </p:stCondLst>
                                        </p:cTn>
                                        <p:tgtEl>
                                          <p:spTgt spid="2064"/>
                                        </p:tgtEl>
                                        <p:attrNameLst>
                                          <p:attrName>style.visibility</p:attrName>
                                        </p:attrNameLst>
                                      </p:cBhvr>
                                      <p:to>
                                        <p:strVal val="visible"/>
                                      </p:to>
                                    </p:set>
                                  </p:childTnLst>
                                </p:cTn>
                              </p:par>
                            </p:childTnLst>
                          </p:cTn>
                        </p:par>
                        <p:par>
                          <p:cTn id="37" fill="hold" nodeType="afterGroup">
                            <p:stCondLst>
                              <p:cond delay="22000"/>
                            </p:stCondLst>
                            <p:childTnLst>
                              <p:par>
                                <p:cTn id="38" presetID="1" presetClass="entr" presetSubtype="0" fill="hold" nodeType="afterEffect">
                                  <p:stCondLst>
                                    <p:cond delay="2000"/>
                                  </p:stCondLst>
                                  <p:childTnLst>
                                    <p:set>
                                      <p:cBhvr>
                                        <p:cTn id="39" dur="1" fill="hold">
                                          <p:stCondLst>
                                            <p:cond delay="0"/>
                                          </p:stCondLst>
                                        </p:cTn>
                                        <p:tgtEl>
                                          <p:spTgt spid="2065"/>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2" name="buzz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2"/>
          <p:cNvSpPr txBox="1">
            <a:spLocks/>
          </p:cNvSpPr>
          <p:nvPr/>
        </p:nvSpPr>
        <p:spPr bwMode="auto">
          <a:xfrm>
            <a:off x="176213" y="552450"/>
            <a:ext cx="8802687"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2" tIns="40811" rIns="81622" bIns="40811" anchor="ctr"/>
          <a:lstStyle>
            <a:lvl1pPr defTabSz="407988" eaLnBrk="0" hangingPunct="0">
              <a:defRPr sz="2400">
                <a:solidFill>
                  <a:srgbClr val="000000"/>
                </a:solidFill>
                <a:latin typeface="Arial" panose="020B0604020202020204" pitchFamily="34" charset="0"/>
                <a:ea typeface="ＭＳ Ｐゴシック" panose="020B0600070205080204" pitchFamily="34" charset="-128"/>
              </a:defRPr>
            </a:lvl1pPr>
            <a:lvl2pPr marL="742950" indent="-285750" defTabSz="407988" eaLnBrk="0" hangingPunct="0">
              <a:defRPr sz="2400">
                <a:solidFill>
                  <a:srgbClr val="000000"/>
                </a:solidFill>
                <a:latin typeface="Arial" panose="020B0604020202020204" pitchFamily="34" charset="0"/>
                <a:ea typeface="ＭＳ Ｐゴシック" panose="020B0600070205080204" pitchFamily="34" charset="-128"/>
              </a:defRPr>
            </a:lvl2pPr>
            <a:lvl3pPr marL="1143000" indent="-228600" defTabSz="407988" eaLnBrk="0" hangingPunct="0">
              <a:defRPr sz="2400">
                <a:solidFill>
                  <a:srgbClr val="000000"/>
                </a:solidFill>
                <a:latin typeface="Arial" panose="020B0604020202020204" pitchFamily="34" charset="0"/>
                <a:ea typeface="ＭＳ Ｐゴシック" panose="020B0600070205080204" pitchFamily="34" charset="-128"/>
              </a:defRPr>
            </a:lvl3pPr>
            <a:lvl4pPr marL="1600200" indent="-228600" defTabSz="407988" eaLnBrk="0" hangingPunct="0">
              <a:defRPr sz="2400">
                <a:solidFill>
                  <a:srgbClr val="000000"/>
                </a:solidFill>
                <a:latin typeface="Arial" panose="020B0604020202020204" pitchFamily="34" charset="0"/>
                <a:ea typeface="ＭＳ Ｐゴシック" panose="020B0600070205080204" pitchFamily="34" charset="-128"/>
              </a:defRPr>
            </a:lvl4pPr>
            <a:lvl5pPr marL="2057400" indent="-228600" defTabSz="407988" eaLnBrk="0" hangingPunct="0">
              <a:defRPr sz="2400">
                <a:solidFill>
                  <a:srgbClr val="000000"/>
                </a:solidFill>
                <a:latin typeface="Arial" panose="020B0604020202020204" pitchFamily="34" charset="0"/>
                <a:ea typeface="ＭＳ Ｐゴシック" panose="020B0600070205080204" pitchFamily="34" charset="-128"/>
              </a:defRPr>
            </a:lvl5pPr>
            <a:lvl6pPr marL="2514600" indent="-228600" defTabSz="407988"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6pPr>
            <a:lvl7pPr marL="2971800" indent="-228600" defTabSz="407988"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7pPr>
            <a:lvl8pPr marL="3429000" indent="-228600" defTabSz="407988"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8pPr>
            <a:lvl9pPr marL="3886200" indent="-228600" defTabSz="407988" eaLnBrk="0" fontAlgn="base" hangingPunct="0">
              <a:spcBef>
                <a:spcPct val="0"/>
              </a:spcBef>
              <a:spcAft>
                <a:spcPct val="0"/>
              </a:spcAft>
              <a:buClr>
                <a:srgbClr val="000000"/>
              </a:buClr>
              <a:buSzPct val="100000"/>
              <a:buFont typeface="Times New Roman" panose="02020603050405020304" pitchFamily="18" charset="0"/>
              <a:defRPr sz="2400">
                <a:solidFill>
                  <a:srgbClr val="000000"/>
                </a:solidFill>
                <a:latin typeface="Arial" panose="020B0604020202020204" pitchFamily="34" charset="0"/>
                <a:ea typeface="ＭＳ Ｐゴシック" panose="020B0600070205080204" pitchFamily="34" charset="-128"/>
              </a:defRPr>
            </a:lvl9pPr>
          </a:lstStyle>
          <a:p>
            <a:pPr eaLnBrk="1" hangingPunct="1">
              <a:buClrTx/>
              <a:buSzTx/>
              <a:buFontTx/>
              <a:buNone/>
            </a:pPr>
            <a:r>
              <a:rPr lang="en-US" altLang="en-US" sz="2200" b="1" dirty="0">
                <a:solidFill>
                  <a:srgbClr val="003E69"/>
                </a:solidFill>
                <a:cs typeface="Arial" panose="020B0604020202020204" pitchFamily="34" charset="0"/>
              </a:rPr>
              <a:t>Mobile is </a:t>
            </a:r>
            <a:r>
              <a:rPr lang="en-US" altLang="en-US" sz="2200" b="1" dirty="0" smtClean="0">
                <a:solidFill>
                  <a:srgbClr val="003E69"/>
                </a:solidFill>
                <a:cs typeface="Arial" panose="020B0604020202020204" pitchFamily="34" charset="0"/>
              </a:rPr>
              <a:t>changing </a:t>
            </a:r>
            <a:r>
              <a:rPr lang="en-US" altLang="en-US" sz="2200" dirty="0" smtClean="0">
                <a:solidFill>
                  <a:srgbClr val="003E69"/>
                </a:solidFill>
                <a:cs typeface="Arial" panose="020B0604020202020204" pitchFamily="34" charset="0"/>
              </a:rPr>
              <a:t>i</a:t>
            </a:r>
            <a:r>
              <a:rPr lang="en-US" altLang="en-US" sz="2200" b="1" dirty="0" smtClean="0">
                <a:solidFill>
                  <a:srgbClr val="003E69"/>
                </a:solidFill>
                <a:cs typeface="Arial" panose="020B0604020202020204" pitchFamily="34" charset="0"/>
              </a:rPr>
              <a:t>nteractions </a:t>
            </a:r>
            <a:r>
              <a:rPr lang="en-US" altLang="en-US" sz="2200" b="1" dirty="0">
                <a:solidFill>
                  <a:srgbClr val="003E69"/>
                </a:solidFill>
                <a:cs typeface="Arial" panose="020B0604020202020204" pitchFamily="34" charset="0"/>
              </a:rPr>
              <a:t>and </a:t>
            </a:r>
            <a:r>
              <a:rPr lang="en-US" altLang="en-US" sz="2200" b="1" dirty="0" smtClean="0">
                <a:solidFill>
                  <a:srgbClr val="003E69"/>
                </a:solidFill>
                <a:cs typeface="Arial" panose="020B0604020202020204" pitchFamily="34" charset="0"/>
              </a:rPr>
              <a:t>how </a:t>
            </a:r>
            <a:r>
              <a:rPr lang="en-US" altLang="en-US" sz="2200" dirty="0">
                <a:solidFill>
                  <a:srgbClr val="003E69"/>
                </a:solidFill>
                <a:cs typeface="Arial" panose="020B0604020202020204" pitchFamily="34" charset="0"/>
              </a:rPr>
              <a:t>w</a:t>
            </a:r>
            <a:r>
              <a:rPr lang="en-US" altLang="en-US" sz="2200" b="1" dirty="0" smtClean="0">
                <a:solidFill>
                  <a:srgbClr val="003E69"/>
                </a:solidFill>
                <a:cs typeface="Arial" panose="020B0604020202020204" pitchFamily="34" charset="0"/>
              </a:rPr>
              <a:t>ork </a:t>
            </a:r>
            <a:r>
              <a:rPr lang="en-US" altLang="en-US" sz="2200" dirty="0" smtClean="0">
                <a:solidFill>
                  <a:srgbClr val="003E69"/>
                </a:solidFill>
                <a:cs typeface="Arial" panose="020B0604020202020204" pitchFamily="34" charset="0"/>
              </a:rPr>
              <a:t>g</a:t>
            </a:r>
            <a:r>
              <a:rPr lang="en-US" altLang="en-US" sz="2200" b="1" dirty="0" smtClean="0">
                <a:solidFill>
                  <a:srgbClr val="003E69"/>
                </a:solidFill>
                <a:cs typeface="Arial" panose="020B0604020202020204" pitchFamily="34" charset="0"/>
              </a:rPr>
              <a:t>ets </a:t>
            </a:r>
            <a:r>
              <a:rPr lang="en-US" altLang="en-US" sz="2200" dirty="0" smtClean="0">
                <a:solidFill>
                  <a:srgbClr val="003E69"/>
                </a:solidFill>
                <a:cs typeface="Arial" panose="020B0604020202020204" pitchFamily="34" charset="0"/>
              </a:rPr>
              <a:t>d</a:t>
            </a:r>
            <a:r>
              <a:rPr lang="en-US" altLang="en-US" sz="2200" b="1" dirty="0" smtClean="0">
                <a:solidFill>
                  <a:srgbClr val="003E69"/>
                </a:solidFill>
                <a:cs typeface="Arial" panose="020B0604020202020204" pitchFamily="34" charset="0"/>
              </a:rPr>
              <a:t>one</a:t>
            </a:r>
            <a:endParaRPr lang="en-US" altLang="en-US" sz="2200" b="1" dirty="0">
              <a:solidFill>
                <a:srgbClr val="003E69"/>
              </a:solidFill>
              <a:cs typeface="Arial" panose="020B0604020202020204" pitchFamily="34" charset="0"/>
            </a:endParaRPr>
          </a:p>
        </p:txBody>
      </p:sp>
      <p:grpSp>
        <p:nvGrpSpPr>
          <p:cNvPr id="2" name="Group 25"/>
          <p:cNvGrpSpPr>
            <a:grpSpLocks/>
          </p:cNvGrpSpPr>
          <p:nvPr/>
        </p:nvGrpSpPr>
        <p:grpSpPr bwMode="auto">
          <a:xfrm>
            <a:off x="4465638" y="4222750"/>
            <a:ext cx="4205287" cy="1984375"/>
            <a:chOff x="220368" y="2791421"/>
            <a:chExt cx="4205583" cy="1945922"/>
          </a:xfrm>
        </p:grpSpPr>
        <p:sp>
          <p:nvSpPr>
            <p:cNvPr id="12" name="Hexagon 11"/>
            <p:cNvSpPr/>
            <p:nvPr/>
          </p:nvSpPr>
          <p:spPr>
            <a:xfrm>
              <a:off x="1042751" y="2791421"/>
              <a:ext cx="2865639" cy="1927241"/>
            </a:xfrm>
            <a:prstGeom prst="hexagon">
              <a:avLst>
                <a:gd name="adj" fmla="val 44264"/>
                <a:gd name="vf" fmla="val 115470"/>
              </a:avLst>
            </a:prstGeom>
            <a:solidFill>
              <a:schemeClr val="accent6">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07908">
                <a:buClrTx/>
                <a:buSzTx/>
                <a:buFontTx/>
                <a:buNone/>
                <a:defRPr/>
              </a:pPr>
              <a:endParaRPr lang="en-US" sz="1600" dirty="0">
                <a:solidFill>
                  <a:prstClr val="white"/>
                </a:solidFill>
              </a:endParaRPr>
            </a:p>
          </p:txBody>
        </p:sp>
        <p:pic>
          <p:nvPicPr>
            <p:cNvPr id="59419" name="Picture 4" descr="73.png"/>
            <p:cNvPicPr>
              <a:picLocks noChangeAspect="1"/>
            </p:cNvPicPr>
            <p:nvPr/>
          </p:nvPicPr>
          <p:blipFill>
            <a:blip r:embed="rId3">
              <a:extLst>
                <a:ext uri="{28A0092B-C50C-407E-A947-70E740481C1C}">
                  <a14:useLocalDpi xmlns:a14="http://schemas.microsoft.com/office/drawing/2010/main" val="0"/>
                </a:ext>
              </a:extLst>
            </a:blip>
            <a:srcRect l="24545" t="22353" r="10909" b="34119"/>
            <a:stretch>
              <a:fillRect/>
            </a:stretch>
          </p:blipFill>
          <p:spPr bwMode="auto">
            <a:xfrm>
              <a:off x="1108659" y="3008609"/>
              <a:ext cx="3317292" cy="1728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20" name="Picture 7" descr="calculator.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20368" y="3412243"/>
              <a:ext cx="823652" cy="1140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Group 20"/>
          <p:cNvGrpSpPr>
            <a:grpSpLocks/>
          </p:cNvGrpSpPr>
          <p:nvPr/>
        </p:nvGrpSpPr>
        <p:grpSpPr bwMode="auto">
          <a:xfrm>
            <a:off x="250825" y="1574800"/>
            <a:ext cx="2865438" cy="2012950"/>
            <a:chOff x="251169" y="719416"/>
            <a:chExt cx="2865179" cy="1970779"/>
          </a:xfrm>
        </p:grpSpPr>
        <p:sp>
          <p:nvSpPr>
            <p:cNvPr id="11" name="Hexagon 10"/>
            <p:cNvSpPr/>
            <p:nvPr/>
          </p:nvSpPr>
          <p:spPr>
            <a:xfrm>
              <a:off x="251169" y="762935"/>
              <a:ext cx="2865179" cy="1927260"/>
            </a:xfrm>
            <a:prstGeom prst="hexagon">
              <a:avLst>
                <a:gd name="adj" fmla="val 44264"/>
                <a:gd name="vf" fmla="val 115470"/>
              </a:avLst>
            </a:prstGeom>
            <a:solidFill>
              <a:schemeClr val="accent6">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07908">
                <a:buClrTx/>
                <a:buSzTx/>
                <a:buFontTx/>
                <a:buNone/>
                <a:defRPr/>
              </a:pPr>
              <a:endParaRPr lang="en-US" sz="1600" dirty="0">
                <a:solidFill>
                  <a:prstClr val="white"/>
                </a:solidFill>
              </a:endParaRPr>
            </a:p>
          </p:txBody>
        </p:sp>
        <p:pic>
          <p:nvPicPr>
            <p:cNvPr id="59416" name="Picture 6" descr="150.png"/>
            <p:cNvPicPr>
              <a:picLocks noChangeAspect="1"/>
            </p:cNvPicPr>
            <p:nvPr/>
          </p:nvPicPr>
          <p:blipFill>
            <a:blip r:embed="rId5">
              <a:extLst>
                <a:ext uri="{28A0092B-C50C-407E-A947-70E740481C1C}">
                  <a14:useLocalDpi xmlns:a14="http://schemas.microsoft.com/office/drawing/2010/main" val="0"/>
                </a:ext>
              </a:extLst>
            </a:blip>
            <a:srcRect l="30910" t="35294" r="30000" b="35294"/>
            <a:stretch>
              <a:fillRect/>
            </a:stretch>
          </p:blipFill>
          <p:spPr bwMode="auto">
            <a:xfrm>
              <a:off x="815420" y="1547953"/>
              <a:ext cx="1960047" cy="1139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17" name="Picture 8" descr="phonepeople.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flipH="1">
              <a:off x="1017230" y="719416"/>
              <a:ext cx="1363792" cy="859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 name="Group 26"/>
          <p:cNvGrpSpPr>
            <a:grpSpLocks/>
          </p:cNvGrpSpPr>
          <p:nvPr/>
        </p:nvGrpSpPr>
        <p:grpSpPr bwMode="auto">
          <a:xfrm>
            <a:off x="1085850" y="4029075"/>
            <a:ext cx="3379788" cy="2149475"/>
            <a:chOff x="4500710" y="2639315"/>
            <a:chExt cx="3379053" cy="2105396"/>
          </a:xfrm>
        </p:grpSpPr>
        <p:sp>
          <p:nvSpPr>
            <p:cNvPr id="20" name="Hexagon 19"/>
            <p:cNvSpPr/>
            <p:nvPr/>
          </p:nvSpPr>
          <p:spPr>
            <a:xfrm>
              <a:off x="4667362" y="2816579"/>
              <a:ext cx="2864814" cy="1928132"/>
            </a:xfrm>
            <a:prstGeom prst="hexagon">
              <a:avLst>
                <a:gd name="adj" fmla="val 44264"/>
                <a:gd name="vf" fmla="val 115470"/>
              </a:avLst>
            </a:prstGeom>
            <a:solidFill>
              <a:schemeClr val="accent6">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07908">
                <a:buClrTx/>
                <a:buSzTx/>
                <a:buFontTx/>
                <a:buNone/>
                <a:defRPr/>
              </a:pPr>
              <a:endParaRPr lang="en-US" sz="1600" dirty="0">
                <a:solidFill>
                  <a:prstClr val="white"/>
                </a:solidFill>
              </a:endParaRPr>
            </a:p>
          </p:txBody>
        </p:sp>
        <p:pic>
          <p:nvPicPr>
            <p:cNvPr id="59412" name="Picture 2" descr="2-3rds.png"/>
            <p:cNvPicPr>
              <a:picLocks noChangeAspect="1"/>
            </p:cNvPicPr>
            <p:nvPr/>
          </p:nvPicPr>
          <p:blipFill>
            <a:blip r:embed="rId7">
              <a:extLst>
                <a:ext uri="{28A0092B-C50C-407E-A947-70E740481C1C}">
                  <a14:useLocalDpi xmlns:a14="http://schemas.microsoft.com/office/drawing/2010/main" val="0"/>
                </a:ext>
              </a:extLst>
            </a:blip>
            <a:srcRect l="11818" t="28235" r="8182" b="29411"/>
            <a:stretch>
              <a:fillRect/>
            </a:stretch>
          </p:blipFill>
          <p:spPr bwMode="auto">
            <a:xfrm>
              <a:off x="4500710" y="2639315"/>
              <a:ext cx="2965574" cy="1213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13" name="Picture 3" descr="40.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212147" y="3452754"/>
              <a:ext cx="1667616" cy="1212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14" name="Picture 9" descr="phonepeople2.pn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5195283" y="3794092"/>
              <a:ext cx="968749" cy="943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Group 23"/>
          <p:cNvGrpSpPr>
            <a:grpSpLocks/>
          </p:cNvGrpSpPr>
          <p:nvPr/>
        </p:nvGrpSpPr>
        <p:grpSpPr bwMode="auto">
          <a:xfrm>
            <a:off x="3219450" y="1323975"/>
            <a:ext cx="2865438" cy="1966913"/>
            <a:chOff x="3219967" y="541416"/>
            <a:chExt cx="2865179" cy="1927382"/>
          </a:xfrm>
        </p:grpSpPr>
        <p:sp>
          <p:nvSpPr>
            <p:cNvPr id="13" name="Hexagon 12"/>
            <p:cNvSpPr/>
            <p:nvPr/>
          </p:nvSpPr>
          <p:spPr>
            <a:xfrm>
              <a:off x="3219967" y="541416"/>
              <a:ext cx="2865179" cy="1927382"/>
            </a:xfrm>
            <a:prstGeom prst="hexagon">
              <a:avLst>
                <a:gd name="adj" fmla="val 44264"/>
                <a:gd name="vf" fmla="val 115470"/>
              </a:avLst>
            </a:prstGeom>
            <a:solidFill>
              <a:schemeClr val="accent6">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07908">
                <a:buClrTx/>
                <a:buSzTx/>
                <a:buFontTx/>
                <a:buNone/>
                <a:defRPr/>
              </a:pPr>
              <a:endParaRPr lang="en-US" sz="1600" dirty="0">
                <a:solidFill>
                  <a:prstClr val="white"/>
                </a:solidFill>
              </a:endParaRPr>
            </a:p>
          </p:txBody>
        </p:sp>
        <p:pic>
          <p:nvPicPr>
            <p:cNvPr id="59407" name="Picture 5" descr="80.png"/>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3517404" y="1085935"/>
              <a:ext cx="1747263" cy="1048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9408" name="Group 22"/>
            <p:cNvGrpSpPr>
              <a:grpSpLocks/>
            </p:cNvGrpSpPr>
            <p:nvPr/>
          </p:nvGrpSpPr>
          <p:grpSpPr bwMode="auto">
            <a:xfrm>
              <a:off x="5195283" y="719416"/>
              <a:ext cx="785798" cy="1283670"/>
              <a:chOff x="5367077" y="700876"/>
              <a:chExt cx="625162" cy="1021257"/>
            </a:xfrm>
          </p:grpSpPr>
          <p:sp>
            <p:nvSpPr>
              <p:cNvPr id="22" name="Rectangle 21"/>
              <p:cNvSpPr/>
              <p:nvPr/>
            </p:nvSpPr>
            <p:spPr>
              <a:xfrm>
                <a:off x="5472644" y="921879"/>
                <a:ext cx="412957" cy="62622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07908">
                  <a:buClrTx/>
                  <a:buSzTx/>
                  <a:buFontTx/>
                  <a:buNone/>
                  <a:defRPr/>
                </a:pPr>
                <a:endParaRPr lang="en-US" sz="1600" dirty="0">
                  <a:solidFill>
                    <a:prstClr val="white"/>
                  </a:solidFill>
                </a:endParaRPr>
              </a:p>
            </p:txBody>
          </p:sp>
          <p:pic>
            <p:nvPicPr>
              <p:cNvPr id="59410" name="Picture 18" descr="80phone.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5367077" y="700876"/>
                <a:ext cx="625162" cy="1021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7" name="Group 29"/>
          <p:cNvGrpSpPr>
            <a:grpSpLocks/>
          </p:cNvGrpSpPr>
          <p:nvPr/>
        </p:nvGrpSpPr>
        <p:grpSpPr bwMode="auto">
          <a:xfrm>
            <a:off x="6199188" y="1282700"/>
            <a:ext cx="2865437" cy="2516188"/>
            <a:chOff x="6199188" y="1282700"/>
            <a:chExt cx="2865437" cy="2516188"/>
          </a:xfrm>
        </p:grpSpPr>
        <p:grpSp>
          <p:nvGrpSpPr>
            <p:cNvPr id="59399" name="Group 24"/>
            <p:cNvGrpSpPr>
              <a:grpSpLocks/>
            </p:cNvGrpSpPr>
            <p:nvPr/>
          </p:nvGrpSpPr>
          <p:grpSpPr bwMode="auto">
            <a:xfrm>
              <a:off x="6199188" y="1282700"/>
              <a:ext cx="2865437" cy="2516188"/>
              <a:chOff x="6199446" y="383688"/>
              <a:chExt cx="2865179" cy="2465485"/>
            </a:xfrm>
          </p:grpSpPr>
          <p:sp>
            <p:nvSpPr>
              <p:cNvPr id="14" name="Hexagon 13"/>
              <p:cNvSpPr/>
              <p:nvPr/>
            </p:nvSpPr>
            <p:spPr>
              <a:xfrm>
                <a:off x="6199446" y="921895"/>
                <a:ext cx="2865179" cy="1927278"/>
              </a:xfrm>
              <a:prstGeom prst="hexagon">
                <a:avLst>
                  <a:gd name="adj" fmla="val 44264"/>
                  <a:gd name="vf" fmla="val 115470"/>
                </a:avLst>
              </a:prstGeom>
              <a:solidFill>
                <a:schemeClr val="accent6">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07908">
                  <a:buClrTx/>
                  <a:buSzTx/>
                  <a:buFontTx/>
                  <a:buNone/>
                  <a:defRPr/>
                </a:pPr>
                <a:endParaRPr lang="en-US" sz="1600" dirty="0">
                  <a:solidFill>
                    <a:prstClr val="white"/>
                  </a:solidFill>
                </a:endParaRPr>
              </a:p>
            </p:txBody>
          </p:sp>
          <p:pic>
            <p:nvPicPr>
              <p:cNvPr id="59405" name="Picture 16" descr="5phone.pn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rot="14833471" flipH="1">
                <a:off x="7567623" y="425348"/>
                <a:ext cx="1076205" cy="992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9400" name="Group 28"/>
            <p:cNvGrpSpPr>
              <a:grpSpLocks/>
            </p:cNvGrpSpPr>
            <p:nvPr/>
          </p:nvGrpSpPr>
          <p:grpSpPr bwMode="auto">
            <a:xfrm>
              <a:off x="6660776" y="2277056"/>
              <a:ext cx="1936377" cy="1426259"/>
              <a:chOff x="6660776" y="2277056"/>
              <a:chExt cx="1936377" cy="1426259"/>
            </a:xfrm>
          </p:grpSpPr>
          <p:sp>
            <p:nvSpPr>
              <p:cNvPr id="26" name="Rectangle 25"/>
              <p:cNvSpPr/>
              <p:nvPr/>
            </p:nvSpPr>
            <p:spPr>
              <a:xfrm>
                <a:off x="6769100" y="2276475"/>
                <a:ext cx="1712913" cy="461963"/>
              </a:xfrm>
              <a:prstGeom prst="rect">
                <a:avLst/>
              </a:prstGeom>
            </p:spPr>
            <p:txBody>
              <a:bodyPr>
                <a:spAutoFit/>
              </a:bodyPr>
              <a:lstStyle/>
              <a:p>
                <a:pPr algn="ctr">
                  <a:defRPr/>
                </a:pPr>
                <a:r>
                  <a:rPr lang="en-US" sz="1200" dirty="0">
                    <a:solidFill>
                      <a:schemeClr val="bg2">
                        <a:lumMod val="75000"/>
                      </a:schemeClr>
                    </a:solidFill>
                    <a:ea typeface="MS PGothic" pitchFamily="34" charset="-128"/>
                  </a:rPr>
                  <a:t>Global mobile data traffic will increase </a:t>
                </a:r>
              </a:p>
            </p:txBody>
          </p:sp>
          <p:sp>
            <p:nvSpPr>
              <p:cNvPr id="27" name="Rectangle 26"/>
              <p:cNvSpPr/>
              <p:nvPr/>
            </p:nvSpPr>
            <p:spPr>
              <a:xfrm>
                <a:off x="6889750" y="2581275"/>
                <a:ext cx="1641475" cy="584200"/>
              </a:xfrm>
              <a:prstGeom prst="rect">
                <a:avLst/>
              </a:prstGeom>
            </p:spPr>
            <p:txBody>
              <a:bodyPr wrap="none">
                <a:spAutoFit/>
              </a:bodyPr>
              <a:lstStyle/>
              <a:p>
                <a:pPr>
                  <a:defRPr/>
                </a:pPr>
                <a:r>
                  <a:rPr lang="en-US" sz="3200" b="1" dirty="0">
                    <a:solidFill>
                      <a:srgbClr val="92D050"/>
                    </a:solidFill>
                    <a:ea typeface="MS PGothic" pitchFamily="34" charset="-128"/>
                  </a:rPr>
                  <a:t>26-fold</a:t>
                </a:r>
                <a:r>
                  <a:rPr lang="en-US" sz="3200" dirty="0">
                    <a:solidFill>
                      <a:schemeClr val="bg2">
                        <a:lumMod val="75000"/>
                      </a:schemeClr>
                    </a:solidFill>
                    <a:ea typeface="MS PGothic" pitchFamily="34" charset="-128"/>
                  </a:rPr>
                  <a:t> </a:t>
                </a:r>
                <a:endParaRPr lang="en-US" sz="3200" dirty="0">
                  <a:ea typeface="MS PGothic" pitchFamily="34" charset="-128"/>
                </a:endParaRPr>
              </a:p>
            </p:txBody>
          </p:sp>
          <p:sp>
            <p:nvSpPr>
              <p:cNvPr id="28" name="Rectangle 27"/>
              <p:cNvSpPr/>
              <p:nvPr/>
            </p:nvSpPr>
            <p:spPr>
              <a:xfrm>
                <a:off x="6661150" y="3057525"/>
                <a:ext cx="1936750" cy="646113"/>
              </a:xfrm>
              <a:prstGeom prst="rect">
                <a:avLst/>
              </a:prstGeom>
            </p:spPr>
            <p:txBody>
              <a:bodyPr>
                <a:spAutoFit/>
              </a:bodyPr>
              <a:lstStyle/>
              <a:p>
                <a:pPr algn="ctr">
                  <a:defRPr/>
                </a:pPr>
                <a:r>
                  <a:rPr lang="en-US" sz="1200" dirty="0">
                    <a:solidFill>
                      <a:schemeClr val="bg2">
                        <a:lumMod val="75000"/>
                      </a:schemeClr>
                    </a:solidFill>
                    <a:ea typeface="MS PGothic" pitchFamily="34" charset="-128"/>
                  </a:rPr>
                  <a:t>between 2010 and 2015, reaching 6.3 exabytes per month by 2015</a:t>
                </a:r>
              </a:p>
            </p:txBody>
          </p:sp>
        </p:grpSp>
      </p:grpSp>
    </p:spTree>
    <p:extLst>
      <p:ext uri="{BB962C8B-B14F-4D97-AF65-F5344CB8AC3E}">
        <p14:creationId xmlns:p14="http://schemas.microsoft.com/office/powerpoint/2010/main" val="11060027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childTnLst>
                                </p:cTn>
                              </p:par>
                            </p:childTnLst>
                          </p:cTn>
                        </p:par>
                        <p:par>
                          <p:cTn id="9" fill="hold" nodeType="afterGroup">
                            <p:stCondLst>
                              <p:cond delay="1000"/>
                            </p:stCondLst>
                            <p:childTnLst>
                              <p:par>
                                <p:cTn id="10" presetID="23" presetClass="entr" presetSubtype="16"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fltVal val="0"/>
                                          </p:val>
                                        </p:tav>
                                        <p:tav tm="100000">
                                          <p:val>
                                            <p:strVal val="#ppt_w"/>
                                          </p:val>
                                        </p:tav>
                                      </p:tavLst>
                                    </p:anim>
                                    <p:anim calcmode="lin" valueType="num">
                                      <p:cBhvr>
                                        <p:cTn id="13" dur="1000" fill="hold"/>
                                        <p:tgtEl>
                                          <p:spTgt spid="5"/>
                                        </p:tgtEl>
                                        <p:attrNameLst>
                                          <p:attrName>ppt_h</p:attrName>
                                        </p:attrNameLst>
                                      </p:cBhvr>
                                      <p:tavLst>
                                        <p:tav tm="0">
                                          <p:val>
                                            <p:fltVal val="0"/>
                                          </p:val>
                                        </p:tav>
                                        <p:tav tm="100000">
                                          <p:val>
                                            <p:strVal val="#ppt_h"/>
                                          </p:val>
                                        </p:tav>
                                      </p:tavLst>
                                    </p:anim>
                                  </p:childTnLst>
                                </p:cTn>
                              </p:par>
                            </p:childTnLst>
                          </p:cTn>
                        </p:par>
                        <p:par>
                          <p:cTn id="14" fill="hold" nodeType="afterGroup">
                            <p:stCondLst>
                              <p:cond delay="2000"/>
                            </p:stCondLst>
                            <p:childTnLst>
                              <p:par>
                                <p:cTn id="15" presetID="23" presetClass="entr" presetSubtype="16"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fltVal val="0"/>
                                          </p:val>
                                        </p:tav>
                                        <p:tav tm="100000">
                                          <p:val>
                                            <p:strVal val="#ppt_w"/>
                                          </p:val>
                                        </p:tav>
                                      </p:tavLst>
                                    </p:anim>
                                    <p:anim calcmode="lin" valueType="num">
                                      <p:cBhvr>
                                        <p:cTn id="18" dur="1000" fill="hold"/>
                                        <p:tgtEl>
                                          <p:spTgt spid="7"/>
                                        </p:tgtEl>
                                        <p:attrNameLst>
                                          <p:attrName>ppt_h</p:attrName>
                                        </p:attrNameLst>
                                      </p:cBhvr>
                                      <p:tavLst>
                                        <p:tav tm="0">
                                          <p:val>
                                            <p:fltVal val="0"/>
                                          </p:val>
                                        </p:tav>
                                        <p:tav tm="100000">
                                          <p:val>
                                            <p:strVal val="#ppt_h"/>
                                          </p:val>
                                        </p:tav>
                                      </p:tavLst>
                                    </p:anim>
                                  </p:childTnLst>
                                </p:cTn>
                              </p:par>
                            </p:childTnLst>
                          </p:cTn>
                        </p:par>
                        <p:par>
                          <p:cTn id="19" fill="hold" nodeType="afterGroup">
                            <p:stCondLst>
                              <p:cond delay="3000"/>
                            </p:stCondLst>
                            <p:childTnLst>
                              <p:par>
                                <p:cTn id="20" presetID="23"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1000" fill="hold"/>
                                        <p:tgtEl>
                                          <p:spTgt spid="4"/>
                                        </p:tgtEl>
                                        <p:attrNameLst>
                                          <p:attrName>ppt_w</p:attrName>
                                        </p:attrNameLst>
                                      </p:cBhvr>
                                      <p:tavLst>
                                        <p:tav tm="0">
                                          <p:val>
                                            <p:fltVal val="0"/>
                                          </p:val>
                                        </p:tav>
                                        <p:tav tm="100000">
                                          <p:val>
                                            <p:strVal val="#ppt_w"/>
                                          </p:val>
                                        </p:tav>
                                      </p:tavLst>
                                    </p:anim>
                                    <p:anim calcmode="lin" valueType="num">
                                      <p:cBhvr>
                                        <p:cTn id="23" dur="1000" fill="hold"/>
                                        <p:tgtEl>
                                          <p:spTgt spid="4"/>
                                        </p:tgtEl>
                                        <p:attrNameLst>
                                          <p:attrName>ppt_h</p:attrName>
                                        </p:attrNameLst>
                                      </p:cBhvr>
                                      <p:tavLst>
                                        <p:tav tm="0">
                                          <p:val>
                                            <p:fltVal val="0"/>
                                          </p:val>
                                        </p:tav>
                                        <p:tav tm="100000">
                                          <p:val>
                                            <p:strVal val="#ppt_h"/>
                                          </p:val>
                                        </p:tav>
                                      </p:tavLst>
                                    </p:anim>
                                  </p:childTnLst>
                                </p:cTn>
                              </p:par>
                            </p:childTnLst>
                          </p:cTn>
                        </p:par>
                        <p:par>
                          <p:cTn id="24" fill="hold" nodeType="afterGroup">
                            <p:stCondLst>
                              <p:cond delay="4000"/>
                            </p:stCondLst>
                            <p:childTnLst>
                              <p:par>
                                <p:cTn id="25" presetID="23" presetClass="entr" presetSubtype="16"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p:cTn id="27" dur="1000" fill="hold"/>
                                        <p:tgtEl>
                                          <p:spTgt spid="2"/>
                                        </p:tgtEl>
                                        <p:attrNameLst>
                                          <p:attrName>ppt_w</p:attrName>
                                        </p:attrNameLst>
                                      </p:cBhvr>
                                      <p:tavLst>
                                        <p:tav tm="0">
                                          <p:val>
                                            <p:fltVal val="0"/>
                                          </p:val>
                                        </p:tav>
                                        <p:tav tm="100000">
                                          <p:val>
                                            <p:strVal val="#ppt_w"/>
                                          </p:val>
                                        </p:tav>
                                      </p:tavLst>
                                    </p:anim>
                                    <p:anim calcmode="lin" valueType="num">
                                      <p:cBhvr>
                                        <p:cTn id="28" dur="10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3" descr="Click to type vocabulary word"/>
          <p:cNvSpPr>
            <a:spLocks noGrp="1" noChangeArrowheads="1"/>
          </p:cNvSpPr>
          <p:nvPr>
            <p:ph type="subTitle" idx="4294967295"/>
          </p:nvPr>
        </p:nvSpPr>
        <p:spPr>
          <a:xfrm>
            <a:off x="1371600" y="2667000"/>
            <a:ext cx="7239000" cy="1752600"/>
          </a:xfrm>
          <a:solidFill>
            <a:srgbClr val="FFFFFF"/>
          </a:solidFill>
          <a:ln>
            <a:solidFill>
              <a:srgbClr val="000000"/>
            </a:solidFill>
            <a:miter lim="800000"/>
            <a:headEnd/>
            <a:tailEnd/>
          </a:ln>
        </p:spPr>
        <p:txBody>
          <a:bodyPr/>
          <a:lstStyle/>
          <a:p>
            <a:pPr marL="0" indent="0" algn="ctr">
              <a:buFont typeface="Wingdings" panose="05000000000000000000" pitchFamily="2" charset="2"/>
              <a:buNone/>
            </a:pPr>
            <a:r>
              <a:rPr lang="en-US" altLang="en-US" sz="4500" dirty="0" smtClean="0"/>
              <a:t>Studio</a:t>
            </a:r>
          </a:p>
        </p:txBody>
      </p:sp>
      <p:pic>
        <p:nvPicPr>
          <p:cNvPr id="50179" name="Picture 5"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6" descr="clock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7" descr="clock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8" descr="clock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descr="clock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10" descr="clock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11" descr="clock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12" descr="clock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1" name="Picture 13" descr="clock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14" descr="clock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3" name="Picture 15" descr="clock1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4" name="Picture 16" descr="clock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5" name="Picture 17"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92" name="Picture 5" descr="FlashExpress_banner_final_03d"/>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44000" cy="2613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0193" name="TextBox 16"/>
          <p:cNvSpPr txBox="1">
            <a:spLocks noChangeArrowheads="1"/>
          </p:cNvSpPr>
          <p:nvPr/>
        </p:nvSpPr>
        <p:spPr bwMode="auto">
          <a:xfrm>
            <a:off x="5256213" y="533400"/>
            <a:ext cx="33543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5400">
                <a:solidFill>
                  <a:srgbClr val="FFFF00"/>
                </a:solidFill>
              </a:rPr>
              <a:t>zWord</a:t>
            </a:r>
          </a:p>
        </p:txBody>
      </p:sp>
    </p:spTree>
    <p:extLst>
      <p:ext uri="{BB962C8B-B14F-4D97-AF65-F5344CB8AC3E}">
        <p14:creationId xmlns:p14="http://schemas.microsoft.com/office/powerpoint/2010/main" val="240122980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2000"/>
                                  </p:stCondLst>
                                  <p:childTnLst>
                                    <p:set>
                                      <p:cBhvr>
                                        <p:cTn id="6" dur="1" fill="hold">
                                          <p:stCondLst>
                                            <p:cond delay="0"/>
                                          </p:stCondLst>
                                        </p:cTn>
                                        <p:tgtEl>
                                          <p:spTgt spid="2054"/>
                                        </p:tgtEl>
                                        <p:attrNameLst>
                                          <p:attrName>style.visibility</p:attrName>
                                        </p:attrNameLst>
                                      </p:cBhvr>
                                      <p:to>
                                        <p:strVal val="visible"/>
                                      </p:to>
                                    </p:set>
                                  </p:childTnLst>
                                </p:cTn>
                              </p:par>
                            </p:childTnLst>
                          </p:cTn>
                        </p:par>
                        <p:par>
                          <p:cTn id="7" fill="hold" nodeType="afterGroup">
                            <p:stCondLst>
                              <p:cond delay="2000"/>
                            </p:stCondLst>
                            <p:childTnLst>
                              <p:par>
                                <p:cTn id="8" presetID="1" presetClass="entr" presetSubtype="0" fill="hold" nodeType="afterEffect">
                                  <p:stCondLst>
                                    <p:cond delay="2000"/>
                                  </p:stCondLst>
                                  <p:childTnLst>
                                    <p:set>
                                      <p:cBhvr>
                                        <p:cTn id="9" dur="1" fill="hold">
                                          <p:stCondLst>
                                            <p:cond delay="0"/>
                                          </p:stCondLst>
                                        </p:cTn>
                                        <p:tgtEl>
                                          <p:spTgt spid="2055"/>
                                        </p:tgtEl>
                                        <p:attrNameLst>
                                          <p:attrName>style.visibility</p:attrName>
                                        </p:attrNameLst>
                                      </p:cBhvr>
                                      <p:to>
                                        <p:strVal val="visible"/>
                                      </p:to>
                                    </p:set>
                                  </p:childTnLst>
                                </p:cTn>
                              </p:par>
                            </p:childTnLst>
                          </p:cTn>
                        </p:par>
                        <p:par>
                          <p:cTn id="10" fill="hold" nodeType="afterGroup">
                            <p:stCondLst>
                              <p:cond delay="4000"/>
                            </p:stCondLst>
                            <p:childTnLst>
                              <p:par>
                                <p:cTn id="11" presetID="1" presetClass="entr" presetSubtype="0" fill="hold" nodeType="afterEffect">
                                  <p:stCondLst>
                                    <p:cond delay="2000"/>
                                  </p:stCondLst>
                                  <p:childTnLst>
                                    <p:set>
                                      <p:cBhvr>
                                        <p:cTn id="12" dur="1" fill="hold">
                                          <p:stCondLst>
                                            <p:cond delay="0"/>
                                          </p:stCondLst>
                                        </p:cTn>
                                        <p:tgtEl>
                                          <p:spTgt spid="2056"/>
                                        </p:tgtEl>
                                        <p:attrNameLst>
                                          <p:attrName>style.visibility</p:attrName>
                                        </p:attrNameLst>
                                      </p:cBhvr>
                                      <p:to>
                                        <p:strVal val="visible"/>
                                      </p:to>
                                    </p:set>
                                  </p:childTnLst>
                                </p:cTn>
                              </p:par>
                            </p:childTnLst>
                          </p:cTn>
                        </p:par>
                        <p:par>
                          <p:cTn id="13" fill="hold" nodeType="afterGroup">
                            <p:stCondLst>
                              <p:cond delay="6000"/>
                            </p:stCondLst>
                            <p:childTnLst>
                              <p:par>
                                <p:cTn id="14" presetID="1" presetClass="entr" presetSubtype="0" fill="hold" nodeType="afterEffect">
                                  <p:stCondLst>
                                    <p:cond delay="2000"/>
                                  </p:stCondLst>
                                  <p:childTnLst>
                                    <p:set>
                                      <p:cBhvr>
                                        <p:cTn id="15" dur="1" fill="hold">
                                          <p:stCondLst>
                                            <p:cond delay="0"/>
                                          </p:stCondLst>
                                        </p:cTn>
                                        <p:tgtEl>
                                          <p:spTgt spid="2057"/>
                                        </p:tgtEl>
                                        <p:attrNameLst>
                                          <p:attrName>style.visibility</p:attrName>
                                        </p:attrNameLst>
                                      </p:cBhvr>
                                      <p:to>
                                        <p:strVal val="visible"/>
                                      </p:to>
                                    </p:set>
                                  </p:childTnLst>
                                </p:cTn>
                              </p:par>
                            </p:childTnLst>
                          </p:cTn>
                        </p:par>
                        <p:par>
                          <p:cTn id="16" fill="hold" nodeType="afterGroup">
                            <p:stCondLst>
                              <p:cond delay="8000"/>
                            </p:stCondLst>
                            <p:childTnLst>
                              <p:par>
                                <p:cTn id="17" presetID="1" presetClass="entr" presetSubtype="0" fill="hold" nodeType="afterEffect">
                                  <p:stCondLst>
                                    <p:cond delay="2000"/>
                                  </p:stCondLst>
                                  <p:childTnLst>
                                    <p:set>
                                      <p:cBhvr>
                                        <p:cTn id="18" dur="1" fill="hold">
                                          <p:stCondLst>
                                            <p:cond delay="0"/>
                                          </p:stCondLst>
                                        </p:cTn>
                                        <p:tgtEl>
                                          <p:spTgt spid="2058"/>
                                        </p:tgtEl>
                                        <p:attrNameLst>
                                          <p:attrName>style.visibility</p:attrName>
                                        </p:attrNameLst>
                                      </p:cBhvr>
                                      <p:to>
                                        <p:strVal val="visible"/>
                                      </p:to>
                                    </p:set>
                                  </p:childTnLst>
                                </p:cTn>
                              </p:par>
                            </p:childTnLst>
                          </p:cTn>
                        </p:par>
                        <p:par>
                          <p:cTn id="19" fill="hold" nodeType="afterGroup">
                            <p:stCondLst>
                              <p:cond delay="10000"/>
                            </p:stCondLst>
                            <p:childTnLst>
                              <p:par>
                                <p:cTn id="20" presetID="1" presetClass="entr" presetSubtype="0" fill="hold" nodeType="afterEffect">
                                  <p:stCondLst>
                                    <p:cond delay="2000"/>
                                  </p:stCondLst>
                                  <p:childTnLst>
                                    <p:set>
                                      <p:cBhvr>
                                        <p:cTn id="21" dur="1" fill="hold">
                                          <p:stCondLst>
                                            <p:cond delay="0"/>
                                          </p:stCondLst>
                                        </p:cTn>
                                        <p:tgtEl>
                                          <p:spTgt spid="2059"/>
                                        </p:tgtEl>
                                        <p:attrNameLst>
                                          <p:attrName>style.visibility</p:attrName>
                                        </p:attrNameLst>
                                      </p:cBhvr>
                                      <p:to>
                                        <p:strVal val="visible"/>
                                      </p:to>
                                    </p:set>
                                  </p:childTnLst>
                                </p:cTn>
                              </p:par>
                            </p:childTnLst>
                          </p:cTn>
                        </p:par>
                        <p:par>
                          <p:cTn id="22" fill="hold" nodeType="afterGroup">
                            <p:stCondLst>
                              <p:cond delay="12000"/>
                            </p:stCondLst>
                            <p:childTnLst>
                              <p:par>
                                <p:cTn id="23" presetID="1" presetClass="entr" presetSubtype="0" fill="hold" nodeType="afterEffect">
                                  <p:stCondLst>
                                    <p:cond delay="2000"/>
                                  </p:stCondLst>
                                  <p:childTnLst>
                                    <p:set>
                                      <p:cBhvr>
                                        <p:cTn id="24" dur="1" fill="hold">
                                          <p:stCondLst>
                                            <p:cond delay="0"/>
                                          </p:stCondLst>
                                        </p:cTn>
                                        <p:tgtEl>
                                          <p:spTgt spid="2060"/>
                                        </p:tgtEl>
                                        <p:attrNameLst>
                                          <p:attrName>style.visibility</p:attrName>
                                        </p:attrNameLst>
                                      </p:cBhvr>
                                      <p:to>
                                        <p:strVal val="visible"/>
                                      </p:to>
                                    </p:set>
                                  </p:childTnLst>
                                </p:cTn>
                              </p:par>
                            </p:childTnLst>
                          </p:cTn>
                        </p:par>
                        <p:par>
                          <p:cTn id="25" fill="hold" nodeType="afterGroup">
                            <p:stCondLst>
                              <p:cond delay="14000"/>
                            </p:stCondLst>
                            <p:childTnLst>
                              <p:par>
                                <p:cTn id="26" presetID="1" presetClass="entr" presetSubtype="0" fill="hold" nodeType="afterEffect">
                                  <p:stCondLst>
                                    <p:cond delay="2000"/>
                                  </p:stCondLst>
                                  <p:childTnLst>
                                    <p:set>
                                      <p:cBhvr>
                                        <p:cTn id="27" dur="1" fill="hold">
                                          <p:stCondLst>
                                            <p:cond delay="0"/>
                                          </p:stCondLst>
                                        </p:cTn>
                                        <p:tgtEl>
                                          <p:spTgt spid="2061"/>
                                        </p:tgtEl>
                                        <p:attrNameLst>
                                          <p:attrName>style.visibility</p:attrName>
                                        </p:attrNameLst>
                                      </p:cBhvr>
                                      <p:to>
                                        <p:strVal val="visible"/>
                                      </p:to>
                                    </p:set>
                                  </p:childTnLst>
                                </p:cTn>
                              </p:par>
                            </p:childTnLst>
                          </p:cTn>
                        </p:par>
                        <p:par>
                          <p:cTn id="28" fill="hold" nodeType="afterGroup">
                            <p:stCondLst>
                              <p:cond delay="16000"/>
                            </p:stCondLst>
                            <p:childTnLst>
                              <p:par>
                                <p:cTn id="29" presetID="1" presetClass="entr" presetSubtype="0" fill="hold" nodeType="afterEffect">
                                  <p:stCondLst>
                                    <p:cond delay="2000"/>
                                  </p:stCondLst>
                                  <p:childTnLst>
                                    <p:set>
                                      <p:cBhvr>
                                        <p:cTn id="30" dur="1" fill="hold">
                                          <p:stCondLst>
                                            <p:cond delay="0"/>
                                          </p:stCondLst>
                                        </p:cTn>
                                        <p:tgtEl>
                                          <p:spTgt spid="2062"/>
                                        </p:tgtEl>
                                        <p:attrNameLst>
                                          <p:attrName>style.visibility</p:attrName>
                                        </p:attrNameLst>
                                      </p:cBhvr>
                                      <p:to>
                                        <p:strVal val="visible"/>
                                      </p:to>
                                    </p:set>
                                  </p:childTnLst>
                                </p:cTn>
                              </p:par>
                            </p:childTnLst>
                          </p:cTn>
                        </p:par>
                        <p:par>
                          <p:cTn id="31" fill="hold" nodeType="afterGroup">
                            <p:stCondLst>
                              <p:cond delay="18000"/>
                            </p:stCondLst>
                            <p:childTnLst>
                              <p:par>
                                <p:cTn id="32" presetID="1" presetClass="entr" presetSubtype="0" fill="hold" nodeType="afterEffect">
                                  <p:stCondLst>
                                    <p:cond delay="2000"/>
                                  </p:stCondLst>
                                  <p:childTnLst>
                                    <p:set>
                                      <p:cBhvr>
                                        <p:cTn id="33" dur="1" fill="hold">
                                          <p:stCondLst>
                                            <p:cond delay="0"/>
                                          </p:stCondLst>
                                        </p:cTn>
                                        <p:tgtEl>
                                          <p:spTgt spid="2063"/>
                                        </p:tgtEl>
                                        <p:attrNameLst>
                                          <p:attrName>style.visibility</p:attrName>
                                        </p:attrNameLst>
                                      </p:cBhvr>
                                      <p:to>
                                        <p:strVal val="visible"/>
                                      </p:to>
                                    </p:set>
                                  </p:childTnLst>
                                </p:cTn>
                              </p:par>
                            </p:childTnLst>
                          </p:cTn>
                        </p:par>
                        <p:par>
                          <p:cTn id="34" fill="hold" nodeType="afterGroup">
                            <p:stCondLst>
                              <p:cond delay="20000"/>
                            </p:stCondLst>
                            <p:childTnLst>
                              <p:par>
                                <p:cTn id="35" presetID="1" presetClass="entr" presetSubtype="0" fill="hold" nodeType="afterEffect">
                                  <p:stCondLst>
                                    <p:cond delay="2000"/>
                                  </p:stCondLst>
                                  <p:childTnLst>
                                    <p:set>
                                      <p:cBhvr>
                                        <p:cTn id="36" dur="1" fill="hold">
                                          <p:stCondLst>
                                            <p:cond delay="0"/>
                                          </p:stCondLst>
                                        </p:cTn>
                                        <p:tgtEl>
                                          <p:spTgt spid="2064"/>
                                        </p:tgtEl>
                                        <p:attrNameLst>
                                          <p:attrName>style.visibility</p:attrName>
                                        </p:attrNameLst>
                                      </p:cBhvr>
                                      <p:to>
                                        <p:strVal val="visible"/>
                                      </p:to>
                                    </p:set>
                                  </p:childTnLst>
                                </p:cTn>
                              </p:par>
                            </p:childTnLst>
                          </p:cTn>
                        </p:par>
                        <p:par>
                          <p:cTn id="37" fill="hold" nodeType="afterGroup">
                            <p:stCondLst>
                              <p:cond delay="22000"/>
                            </p:stCondLst>
                            <p:childTnLst>
                              <p:par>
                                <p:cTn id="38" presetID="1" presetClass="entr" presetSubtype="0" fill="hold" nodeType="afterEffect">
                                  <p:stCondLst>
                                    <p:cond delay="2000"/>
                                  </p:stCondLst>
                                  <p:childTnLst>
                                    <p:set>
                                      <p:cBhvr>
                                        <p:cTn id="39" dur="1" fill="hold">
                                          <p:stCondLst>
                                            <p:cond delay="0"/>
                                          </p:stCondLst>
                                        </p:cTn>
                                        <p:tgtEl>
                                          <p:spTgt spid="2065"/>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2" name="buzz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3" descr="Click to type vocabulary word"/>
          <p:cNvSpPr>
            <a:spLocks noGrp="1" noChangeArrowheads="1"/>
          </p:cNvSpPr>
          <p:nvPr>
            <p:ph type="subTitle" idx="4294967295"/>
          </p:nvPr>
        </p:nvSpPr>
        <p:spPr>
          <a:xfrm>
            <a:off x="1371600" y="2667000"/>
            <a:ext cx="7239000" cy="1752600"/>
          </a:xfrm>
          <a:solidFill>
            <a:srgbClr val="FFFFFF"/>
          </a:solidFill>
          <a:ln>
            <a:solidFill>
              <a:srgbClr val="000000"/>
            </a:solidFill>
            <a:miter lim="800000"/>
            <a:headEnd/>
            <a:tailEnd/>
          </a:ln>
        </p:spPr>
        <p:txBody>
          <a:bodyPr/>
          <a:lstStyle/>
          <a:p>
            <a:pPr marL="0" indent="0" algn="ctr">
              <a:buFont typeface="Wingdings" panose="05000000000000000000" pitchFamily="2" charset="2"/>
              <a:buNone/>
            </a:pPr>
            <a:r>
              <a:rPr lang="en-US" altLang="en-US" sz="4500" dirty="0" smtClean="0"/>
              <a:t>Programmer</a:t>
            </a:r>
          </a:p>
        </p:txBody>
      </p:sp>
      <p:pic>
        <p:nvPicPr>
          <p:cNvPr id="51203" name="Picture 5"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6" descr="clock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7" descr="clock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8" descr="clock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descr="clock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10" descr="clock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11" descr="clock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12" descr="clock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1" name="Picture 13" descr="clock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14" descr="clock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3" name="Picture 15" descr="clock1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4" name="Picture 16" descr="clock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5" name="Picture 17"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16" name="Picture 5" descr="FlashExpress_banner_final_03d"/>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44000" cy="2613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1217" name="TextBox 16"/>
          <p:cNvSpPr txBox="1">
            <a:spLocks noChangeArrowheads="1"/>
          </p:cNvSpPr>
          <p:nvPr/>
        </p:nvSpPr>
        <p:spPr bwMode="auto">
          <a:xfrm>
            <a:off x="5256213" y="533400"/>
            <a:ext cx="33543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5400">
                <a:solidFill>
                  <a:srgbClr val="FFFF00"/>
                </a:solidFill>
              </a:rPr>
              <a:t>zWord</a:t>
            </a:r>
          </a:p>
        </p:txBody>
      </p:sp>
    </p:spTree>
    <p:extLst>
      <p:ext uri="{BB962C8B-B14F-4D97-AF65-F5344CB8AC3E}">
        <p14:creationId xmlns:p14="http://schemas.microsoft.com/office/powerpoint/2010/main" val="252179133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2000"/>
                                  </p:stCondLst>
                                  <p:childTnLst>
                                    <p:set>
                                      <p:cBhvr>
                                        <p:cTn id="6" dur="1" fill="hold">
                                          <p:stCondLst>
                                            <p:cond delay="0"/>
                                          </p:stCondLst>
                                        </p:cTn>
                                        <p:tgtEl>
                                          <p:spTgt spid="2054"/>
                                        </p:tgtEl>
                                        <p:attrNameLst>
                                          <p:attrName>style.visibility</p:attrName>
                                        </p:attrNameLst>
                                      </p:cBhvr>
                                      <p:to>
                                        <p:strVal val="visible"/>
                                      </p:to>
                                    </p:set>
                                  </p:childTnLst>
                                </p:cTn>
                              </p:par>
                            </p:childTnLst>
                          </p:cTn>
                        </p:par>
                        <p:par>
                          <p:cTn id="7" fill="hold" nodeType="afterGroup">
                            <p:stCondLst>
                              <p:cond delay="2000"/>
                            </p:stCondLst>
                            <p:childTnLst>
                              <p:par>
                                <p:cTn id="8" presetID="1" presetClass="entr" presetSubtype="0" fill="hold" nodeType="afterEffect">
                                  <p:stCondLst>
                                    <p:cond delay="2000"/>
                                  </p:stCondLst>
                                  <p:childTnLst>
                                    <p:set>
                                      <p:cBhvr>
                                        <p:cTn id="9" dur="1" fill="hold">
                                          <p:stCondLst>
                                            <p:cond delay="0"/>
                                          </p:stCondLst>
                                        </p:cTn>
                                        <p:tgtEl>
                                          <p:spTgt spid="2055"/>
                                        </p:tgtEl>
                                        <p:attrNameLst>
                                          <p:attrName>style.visibility</p:attrName>
                                        </p:attrNameLst>
                                      </p:cBhvr>
                                      <p:to>
                                        <p:strVal val="visible"/>
                                      </p:to>
                                    </p:set>
                                  </p:childTnLst>
                                </p:cTn>
                              </p:par>
                            </p:childTnLst>
                          </p:cTn>
                        </p:par>
                        <p:par>
                          <p:cTn id="10" fill="hold" nodeType="afterGroup">
                            <p:stCondLst>
                              <p:cond delay="4000"/>
                            </p:stCondLst>
                            <p:childTnLst>
                              <p:par>
                                <p:cTn id="11" presetID="1" presetClass="entr" presetSubtype="0" fill="hold" nodeType="afterEffect">
                                  <p:stCondLst>
                                    <p:cond delay="2000"/>
                                  </p:stCondLst>
                                  <p:childTnLst>
                                    <p:set>
                                      <p:cBhvr>
                                        <p:cTn id="12" dur="1" fill="hold">
                                          <p:stCondLst>
                                            <p:cond delay="0"/>
                                          </p:stCondLst>
                                        </p:cTn>
                                        <p:tgtEl>
                                          <p:spTgt spid="2056"/>
                                        </p:tgtEl>
                                        <p:attrNameLst>
                                          <p:attrName>style.visibility</p:attrName>
                                        </p:attrNameLst>
                                      </p:cBhvr>
                                      <p:to>
                                        <p:strVal val="visible"/>
                                      </p:to>
                                    </p:set>
                                  </p:childTnLst>
                                </p:cTn>
                              </p:par>
                            </p:childTnLst>
                          </p:cTn>
                        </p:par>
                        <p:par>
                          <p:cTn id="13" fill="hold" nodeType="afterGroup">
                            <p:stCondLst>
                              <p:cond delay="6000"/>
                            </p:stCondLst>
                            <p:childTnLst>
                              <p:par>
                                <p:cTn id="14" presetID="1" presetClass="entr" presetSubtype="0" fill="hold" nodeType="afterEffect">
                                  <p:stCondLst>
                                    <p:cond delay="2000"/>
                                  </p:stCondLst>
                                  <p:childTnLst>
                                    <p:set>
                                      <p:cBhvr>
                                        <p:cTn id="15" dur="1" fill="hold">
                                          <p:stCondLst>
                                            <p:cond delay="0"/>
                                          </p:stCondLst>
                                        </p:cTn>
                                        <p:tgtEl>
                                          <p:spTgt spid="2057"/>
                                        </p:tgtEl>
                                        <p:attrNameLst>
                                          <p:attrName>style.visibility</p:attrName>
                                        </p:attrNameLst>
                                      </p:cBhvr>
                                      <p:to>
                                        <p:strVal val="visible"/>
                                      </p:to>
                                    </p:set>
                                  </p:childTnLst>
                                </p:cTn>
                              </p:par>
                            </p:childTnLst>
                          </p:cTn>
                        </p:par>
                        <p:par>
                          <p:cTn id="16" fill="hold" nodeType="afterGroup">
                            <p:stCondLst>
                              <p:cond delay="8000"/>
                            </p:stCondLst>
                            <p:childTnLst>
                              <p:par>
                                <p:cTn id="17" presetID="1" presetClass="entr" presetSubtype="0" fill="hold" nodeType="afterEffect">
                                  <p:stCondLst>
                                    <p:cond delay="2000"/>
                                  </p:stCondLst>
                                  <p:childTnLst>
                                    <p:set>
                                      <p:cBhvr>
                                        <p:cTn id="18" dur="1" fill="hold">
                                          <p:stCondLst>
                                            <p:cond delay="0"/>
                                          </p:stCondLst>
                                        </p:cTn>
                                        <p:tgtEl>
                                          <p:spTgt spid="2058"/>
                                        </p:tgtEl>
                                        <p:attrNameLst>
                                          <p:attrName>style.visibility</p:attrName>
                                        </p:attrNameLst>
                                      </p:cBhvr>
                                      <p:to>
                                        <p:strVal val="visible"/>
                                      </p:to>
                                    </p:set>
                                  </p:childTnLst>
                                </p:cTn>
                              </p:par>
                            </p:childTnLst>
                          </p:cTn>
                        </p:par>
                        <p:par>
                          <p:cTn id="19" fill="hold" nodeType="afterGroup">
                            <p:stCondLst>
                              <p:cond delay="10000"/>
                            </p:stCondLst>
                            <p:childTnLst>
                              <p:par>
                                <p:cTn id="20" presetID="1" presetClass="entr" presetSubtype="0" fill="hold" nodeType="afterEffect">
                                  <p:stCondLst>
                                    <p:cond delay="2000"/>
                                  </p:stCondLst>
                                  <p:childTnLst>
                                    <p:set>
                                      <p:cBhvr>
                                        <p:cTn id="21" dur="1" fill="hold">
                                          <p:stCondLst>
                                            <p:cond delay="0"/>
                                          </p:stCondLst>
                                        </p:cTn>
                                        <p:tgtEl>
                                          <p:spTgt spid="2059"/>
                                        </p:tgtEl>
                                        <p:attrNameLst>
                                          <p:attrName>style.visibility</p:attrName>
                                        </p:attrNameLst>
                                      </p:cBhvr>
                                      <p:to>
                                        <p:strVal val="visible"/>
                                      </p:to>
                                    </p:set>
                                  </p:childTnLst>
                                </p:cTn>
                              </p:par>
                            </p:childTnLst>
                          </p:cTn>
                        </p:par>
                        <p:par>
                          <p:cTn id="22" fill="hold" nodeType="afterGroup">
                            <p:stCondLst>
                              <p:cond delay="12000"/>
                            </p:stCondLst>
                            <p:childTnLst>
                              <p:par>
                                <p:cTn id="23" presetID="1" presetClass="entr" presetSubtype="0" fill="hold" nodeType="afterEffect">
                                  <p:stCondLst>
                                    <p:cond delay="2000"/>
                                  </p:stCondLst>
                                  <p:childTnLst>
                                    <p:set>
                                      <p:cBhvr>
                                        <p:cTn id="24" dur="1" fill="hold">
                                          <p:stCondLst>
                                            <p:cond delay="0"/>
                                          </p:stCondLst>
                                        </p:cTn>
                                        <p:tgtEl>
                                          <p:spTgt spid="2060"/>
                                        </p:tgtEl>
                                        <p:attrNameLst>
                                          <p:attrName>style.visibility</p:attrName>
                                        </p:attrNameLst>
                                      </p:cBhvr>
                                      <p:to>
                                        <p:strVal val="visible"/>
                                      </p:to>
                                    </p:set>
                                  </p:childTnLst>
                                </p:cTn>
                              </p:par>
                            </p:childTnLst>
                          </p:cTn>
                        </p:par>
                        <p:par>
                          <p:cTn id="25" fill="hold" nodeType="afterGroup">
                            <p:stCondLst>
                              <p:cond delay="14000"/>
                            </p:stCondLst>
                            <p:childTnLst>
                              <p:par>
                                <p:cTn id="26" presetID="1" presetClass="entr" presetSubtype="0" fill="hold" nodeType="afterEffect">
                                  <p:stCondLst>
                                    <p:cond delay="2000"/>
                                  </p:stCondLst>
                                  <p:childTnLst>
                                    <p:set>
                                      <p:cBhvr>
                                        <p:cTn id="27" dur="1" fill="hold">
                                          <p:stCondLst>
                                            <p:cond delay="0"/>
                                          </p:stCondLst>
                                        </p:cTn>
                                        <p:tgtEl>
                                          <p:spTgt spid="2061"/>
                                        </p:tgtEl>
                                        <p:attrNameLst>
                                          <p:attrName>style.visibility</p:attrName>
                                        </p:attrNameLst>
                                      </p:cBhvr>
                                      <p:to>
                                        <p:strVal val="visible"/>
                                      </p:to>
                                    </p:set>
                                  </p:childTnLst>
                                </p:cTn>
                              </p:par>
                            </p:childTnLst>
                          </p:cTn>
                        </p:par>
                        <p:par>
                          <p:cTn id="28" fill="hold" nodeType="afterGroup">
                            <p:stCondLst>
                              <p:cond delay="16000"/>
                            </p:stCondLst>
                            <p:childTnLst>
                              <p:par>
                                <p:cTn id="29" presetID="1" presetClass="entr" presetSubtype="0" fill="hold" nodeType="afterEffect">
                                  <p:stCondLst>
                                    <p:cond delay="2000"/>
                                  </p:stCondLst>
                                  <p:childTnLst>
                                    <p:set>
                                      <p:cBhvr>
                                        <p:cTn id="30" dur="1" fill="hold">
                                          <p:stCondLst>
                                            <p:cond delay="0"/>
                                          </p:stCondLst>
                                        </p:cTn>
                                        <p:tgtEl>
                                          <p:spTgt spid="2062"/>
                                        </p:tgtEl>
                                        <p:attrNameLst>
                                          <p:attrName>style.visibility</p:attrName>
                                        </p:attrNameLst>
                                      </p:cBhvr>
                                      <p:to>
                                        <p:strVal val="visible"/>
                                      </p:to>
                                    </p:set>
                                  </p:childTnLst>
                                </p:cTn>
                              </p:par>
                            </p:childTnLst>
                          </p:cTn>
                        </p:par>
                        <p:par>
                          <p:cTn id="31" fill="hold" nodeType="afterGroup">
                            <p:stCondLst>
                              <p:cond delay="18000"/>
                            </p:stCondLst>
                            <p:childTnLst>
                              <p:par>
                                <p:cTn id="32" presetID="1" presetClass="entr" presetSubtype="0" fill="hold" nodeType="afterEffect">
                                  <p:stCondLst>
                                    <p:cond delay="2000"/>
                                  </p:stCondLst>
                                  <p:childTnLst>
                                    <p:set>
                                      <p:cBhvr>
                                        <p:cTn id="33" dur="1" fill="hold">
                                          <p:stCondLst>
                                            <p:cond delay="0"/>
                                          </p:stCondLst>
                                        </p:cTn>
                                        <p:tgtEl>
                                          <p:spTgt spid="2063"/>
                                        </p:tgtEl>
                                        <p:attrNameLst>
                                          <p:attrName>style.visibility</p:attrName>
                                        </p:attrNameLst>
                                      </p:cBhvr>
                                      <p:to>
                                        <p:strVal val="visible"/>
                                      </p:to>
                                    </p:set>
                                  </p:childTnLst>
                                </p:cTn>
                              </p:par>
                            </p:childTnLst>
                          </p:cTn>
                        </p:par>
                        <p:par>
                          <p:cTn id="34" fill="hold" nodeType="afterGroup">
                            <p:stCondLst>
                              <p:cond delay="20000"/>
                            </p:stCondLst>
                            <p:childTnLst>
                              <p:par>
                                <p:cTn id="35" presetID="1" presetClass="entr" presetSubtype="0" fill="hold" nodeType="afterEffect">
                                  <p:stCondLst>
                                    <p:cond delay="2000"/>
                                  </p:stCondLst>
                                  <p:childTnLst>
                                    <p:set>
                                      <p:cBhvr>
                                        <p:cTn id="36" dur="1" fill="hold">
                                          <p:stCondLst>
                                            <p:cond delay="0"/>
                                          </p:stCondLst>
                                        </p:cTn>
                                        <p:tgtEl>
                                          <p:spTgt spid="2064"/>
                                        </p:tgtEl>
                                        <p:attrNameLst>
                                          <p:attrName>style.visibility</p:attrName>
                                        </p:attrNameLst>
                                      </p:cBhvr>
                                      <p:to>
                                        <p:strVal val="visible"/>
                                      </p:to>
                                    </p:set>
                                  </p:childTnLst>
                                </p:cTn>
                              </p:par>
                            </p:childTnLst>
                          </p:cTn>
                        </p:par>
                        <p:par>
                          <p:cTn id="37" fill="hold" nodeType="afterGroup">
                            <p:stCondLst>
                              <p:cond delay="22000"/>
                            </p:stCondLst>
                            <p:childTnLst>
                              <p:par>
                                <p:cTn id="38" presetID="1" presetClass="entr" presetSubtype="0" fill="hold" nodeType="afterEffect">
                                  <p:stCondLst>
                                    <p:cond delay="2000"/>
                                  </p:stCondLst>
                                  <p:childTnLst>
                                    <p:set>
                                      <p:cBhvr>
                                        <p:cTn id="39" dur="1" fill="hold">
                                          <p:stCondLst>
                                            <p:cond delay="0"/>
                                          </p:stCondLst>
                                        </p:cTn>
                                        <p:tgtEl>
                                          <p:spTgt spid="2065"/>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2" name="buzz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3" descr="Click to type vocabulary word"/>
          <p:cNvSpPr>
            <a:spLocks noGrp="1" noChangeArrowheads="1"/>
          </p:cNvSpPr>
          <p:nvPr>
            <p:ph type="subTitle" idx="4294967295"/>
          </p:nvPr>
        </p:nvSpPr>
        <p:spPr>
          <a:xfrm>
            <a:off x="1371600" y="2667000"/>
            <a:ext cx="7239000" cy="1752600"/>
          </a:xfrm>
          <a:solidFill>
            <a:srgbClr val="FFFFFF"/>
          </a:solidFill>
          <a:ln>
            <a:solidFill>
              <a:srgbClr val="000000"/>
            </a:solidFill>
            <a:miter lim="800000"/>
            <a:headEnd/>
            <a:tailEnd/>
          </a:ln>
        </p:spPr>
        <p:txBody>
          <a:bodyPr/>
          <a:lstStyle/>
          <a:p>
            <a:pPr marL="0" indent="0" algn="ctr">
              <a:buFont typeface="Wingdings" panose="05000000000000000000" pitchFamily="2" charset="2"/>
              <a:buNone/>
            </a:pPr>
            <a:r>
              <a:rPr lang="en-US" altLang="en-US" sz="4500" smtClean="0"/>
              <a:t>Internet</a:t>
            </a:r>
          </a:p>
        </p:txBody>
      </p:sp>
      <p:pic>
        <p:nvPicPr>
          <p:cNvPr id="52227" name="Picture 5"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6" descr="clock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7" descr="clock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8" descr="clock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descr="clock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10" descr="clock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11" descr="clock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12" descr="clock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1" name="Picture 13" descr="clock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14" descr="clock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3" name="Picture 15" descr="clock1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4" name="Picture 16" descr="clock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5" name="Picture 17"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40" name="Picture 5" descr="FlashExpress_banner_final_03d"/>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44000" cy="2613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2241" name="TextBox 16"/>
          <p:cNvSpPr txBox="1">
            <a:spLocks noChangeArrowheads="1"/>
          </p:cNvSpPr>
          <p:nvPr/>
        </p:nvSpPr>
        <p:spPr bwMode="auto">
          <a:xfrm>
            <a:off x="5256213" y="533400"/>
            <a:ext cx="33543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5400">
                <a:solidFill>
                  <a:srgbClr val="FFFF00"/>
                </a:solidFill>
              </a:rPr>
              <a:t>zWord</a:t>
            </a:r>
          </a:p>
        </p:txBody>
      </p:sp>
    </p:spTree>
    <p:extLst>
      <p:ext uri="{BB962C8B-B14F-4D97-AF65-F5344CB8AC3E}">
        <p14:creationId xmlns:p14="http://schemas.microsoft.com/office/powerpoint/2010/main" val="399400007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2000"/>
                                  </p:stCondLst>
                                  <p:childTnLst>
                                    <p:set>
                                      <p:cBhvr>
                                        <p:cTn id="6" dur="1" fill="hold">
                                          <p:stCondLst>
                                            <p:cond delay="0"/>
                                          </p:stCondLst>
                                        </p:cTn>
                                        <p:tgtEl>
                                          <p:spTgt spid="2054"/>
                                        </p:tgtEl>
                                        <p:attrNameLst>
                                          <p:attrName>style.visibility</p:attrName>
                                        </p:attrNameLst>
                                      </p:cBhvr>
                                      <p:to>
                                        <p:strVal val="visible"/>
                                      </p:to>
                                    </p:set>
                                  </p:childTnLst>
                                </p:cTn>
                              </p:par>
                            </p:childTnLst>
                          </p:cTn>
                        </p:par>
                        <p:par>
                          <p:cTn id="7" fill="hold" nodeType="afterGroup">
                            <p:stCondLst>
                              <p:cond delay="2000"/>
                            </p:stCondLst>
                            <p:childTnLst>
                              <p:par>
                                <p:cTn id="8" presetID="1" presetClass="entr" presetSubtype="0" fill="hold" nodeType="afterEffect">
                                  <p:stCondLst>
                                    <p:cond delay="2000"/>
                                  </p:stCondLst>
                                  <p:childTnLst>
                                    <p:set>
                                      <p:cBhvr>
                                        <p:cTn id="9" dur="1" fill="hold">
                                          <p:stCondLst>
                                            <p:cond delay="0"/>
                                          </p:stCondLst>
                                        </p:cTn>
                                        <p:tgtEl>
                                          <p:spTgt spid="2055"/>
                                        </p:tgtEl>
                                        <p:attrNameLst>
                                          <p:attrName>style.visibility</p:attrName>
                                        </p:attrNameLst>
                                      </p:cBhvr>
                                      <p:to>
                                        <p:strVal val="visible"/>
                                      </p:to>
                                    </p:set>
                                  </p:childTnLst>
                                </p:cTn>
                              </p:par>
                            </p:childTnLst>
                          </p:cTn>
                        </p:par>
                        <p:par>
                          <p:cTn id="10" fill="hold" nodeType="afterGroup">
                            <p:stCondLst>
                              <p:cond delay="4000"/>
                            </p:stCondLst>
                            <p:childTnLst>
                              <p:par>
                                <p:cTn id="11" presetID="1" presetClass="entr" presetSubtype="0" fill="hold" nodeType="afterEffect">
                                  <p:stCondLst>
                                    <p:cond delay="2000"/>
                                  </p:stCondLst>
                                  <p:childTnLst>
                                    <p:set>
                                      <p:cBhvr>
                                        <p:cTn id="12" dur="1" fill="hold">
                                          <p:stCondLst>
                                            <p:cond delay="0"/>
                                          </p:stCondLst>
                                        </p:cTn>
                                        <p:tgtEl>
                                          <p:spTgt spid="2056"/>
                                        </p:tgtEl>
                                        <p:attrNameLst>
                                          <p:attrName>style.visibility</p:attrName>
                                        </p:attrNameLst>
                                      </p:cBhvr>
                                      <p:to>
                                        <p:strVal val="visible"/>
                                      </p:to>
                                    </p:set>
                                  </p:childTnLst>
                                </p:cTn>
                              </p:par>
                            </p:childTnLst>
                          </p:cTn>
                        </p:par>
                        <p:par>
                          <p:cTn id="13" fill="hold" nodeType="afterGroup">
                            <p:stCondLst>
                              <p:cond delay="6000"/>
                            </p:stCondLst>
                            <p:childTnLst>
                              <p:par>
                                <p:cTn id="14" presetID="1" presetClass="entr" presetSubtype="0" fill="hold" nodeType="afterEffect">
                                  <p:stCondLst>
                                    <p:cond delay="2000"/>
                                  </p:stCondLst>
                                  <p:childTnLst>
                                    <p:set>
                                      <p:cBhvr>
                                        <p:cTn id="15" dur="1" fill="hold">
                                          <p:stCondLst>
                                            <p:cond delay="0"/>
                                          </p:stCondLst>
                                        </p:cTn>
                                        <p:tgtEl>
                                          <p:spTgt spid="2057"/>
                                        </p:tgtEl>
                                        <p:attrNameLst>
                                          <p:attrName>style.visibility</p:attrName>
                                        </p:attrNameLst>
                                      </p:cBhvr>
                                      <p:to>
                                        <p:strVal val="visible"/>
                                      </p:to>
                                    </p:set>
                                  </p:childTnLst>
                                </p:cTn>
                              </p:par>
                            </p:childTnLst>
                          </p:cTn>
                        </p:par>
                        <p:par>
                          <p:cTn id="16" fill="hold" nodeType="afterGroup">
                            <p:stCondLst>
                              <p:cond delay="8000"/>
                            </p:stCondLst>
                            <p:childTnLst>
                              <p:par>
                                <p:cTn id="17" presetID="1" presetClass="entr" presetSubtype="0" fill="hold" nodeType="afterEffect">
                                  <p:stCondLst>
                                    <p:cond delay="2000"/>
                                  </p:stCondLst>
                                  <p:childTnLst>
                                    <p:set>
                                      <p:cBhvr>
                                        <p:cTn id="18" dur="1" fill="hold">
                                          <p:stCondLst>
                                            <p:cond delay="0"/>
                                          </p:stCondLst>
                                        </p:cTn>
                                        <p:tgtEl>
                                          <p:spTgt spid="2058"/>
                                        </p:tgtEl>
                                        <p:attrNameLst>
                                          <p:attrName>style.visibility</p:attrName>
                                        </p:attrNameLst>
                                      </p:cBhvr>
                                      <p:to>
                                        <p:strVal val="visible"/>
                                      </p:to>
                                    </p:set>
                                  </p:childTnLst>
                                </p:cTn>
                              </p:par>
                            </p:childTnLst>
                          </p:cTn>
                        </p:par>
                        <p:par>
                          <p:cTn id="19" fill="hold" nodeType="afterGroup">
                            <p:stCondLst>
                              <p:cond delay="10000"/>
                            </p:stCondLst>
                            <p:childTnLst>
                              <p:par>
                                <p:cTn id="20" presetID="1" presetClass="entr" presetSubtype="0" fill="hold" nodeType="afterEffect">
                                  <p:stCondLst>
                                    <p:cond delay="2000"/>
                                  </p:stCondLst>
                                  <p:childTnLst>
                                    <p:set>
                                      <p:cBhvr>
                                        <p:cTn id="21" dur="1" fill="hold">
                                          <p:stCondLst>
                                            <p:cond delay="0"/>
                                          </p:stCondLst>
                                        </p:cTn>
                                        <p:tgtEl>
                                          <p:spTgt spid="2059"/>
                                        </p:tgtEl>
                                        <p:attrNameLst>
                                          <p:attrName>style.visibility</p:attrName>
                                        </p:attrNameLst>
                                      </p:cBhvr>
                                      <p:to>
                                        <p:strVal val="visible"/>
                                      </p:to>
                                    </p:set>
                                  </p:childTnLst>
                                </p:cTn>
                              </p:par>
                            </p:childTnLst>
                          </p:cTn>
                        </p:par>
                        <p:par>
                          <p:cTn id="22" fill="hold" nodeType="afterGroup">
                            <p:stCondLst>
                              <p:cond delay="12000"/>
                            </p:stCondLst>
                            <p:childTnLst>
                              <p:par>
                                <p:cTn id="23" presetID="1" presetClass="entr" presetSubtype="0" fill="hold" nodeType="afterEffect">
                                  <p:stCondLst>
                                    <p:cond delay="2000"/>
                                  </p:stCondLst>
                                  <p:childTnLst>
                                    <p:set>
                                      <p:cBhvr>
                                        <p:cTn id="24" dur="1" fill="hold">
                                          <p:stCondLst>
                                            <p:cond delay="0"/>
                                          </p:stCondLst>
                                        </p:cTn>
                                        <p:tgtEl>
                                          <p:spTgt spid="2060"/>
                                        </p:tgtEl>
                                        <p:attrNameLst>
                                          <p:attrName>style.visibility</p:attrName>
                                        </p:attrNameLst>
                                      </p:cBhvr>
                                      <p:to>
                                        <p:strVal val="visible"/>
                                      </p:to>
                                    </p:set>
                                  </p:childTnLst>
                                </p:cTn>
                              </p:par>
                            </p:childTnLst>
                          </p:cTn>
                        </p:par>
                        <p:par>
                          <p:cTn id="25" fill="hold" nodeType="afterGroup">
                            <p:stCondLst>
                              <p:cond delay="14000"/>
                            </p:stCondLst>
                            <p:childTnLst>
                              <p:par>
                                <p:cTn id="26" presetID="1" presetClass="entr" presetSubtype="0" fill="hold" nodeType="afterEffect">
                                  <p:stCondLst>
                                    <p:cond delay="2000"/>
                                  </p:stCondLst>
                                  <p:childTnLst>
                                    <p:set>
                                      <p:cBhvr>
                                        <p:cTn id="27" dur="1" fill="hold">
                                          <p:stCondLst>
                                            <p:cond delay="0"/>
                                          </p:stCondLst>
                                        </p:cTn>
                                        <p:tgtEl>
                                          <p:spTgt spid="2061"/>
                                        </p:tgtEl>
                                        <p:attrNameLst>
                                          <p:attrName>style.visibility</p:attrName>
                                        </p:attrNameLst>
                                      </p:cBhvr>
                                      <p:to>
                                        <p:strVal val="visible"/>
                                      </p:to>
                                    </p:set>
                                  </p:childTnLst>
                                </p:cTn>
                              </p:par>
                            </p:childTnLst>
                          </p:cTn>
                        </p:par>
                        <p:par>
                          <p:cTn id="28" fill="hold" nodeType="afterGroup">
                            <p:stCondLst>
                              <p:cond delay="16000"/>
                            </p:stCondLst>
                            <p:childTnLst>
                              <p:par>
                                <p:cTn id="29" presetID="1" presetClass="entr" presetSubtype="0" fill="hold" nodeType="afterEffect">
                                  <p:stCondLst>
                                    <p:cond delay="2000"/>
                                  </p:stCondLst>
                                  <p:childTnLst>
                                    <p:set>
                                      <p:cBhvr>
                                        <p:cTn id="30" dur="1" fill="hold">
                                          <p:stCondLst>
                                            <p:cond delay="0"/>
                                          </p:stCondLst>
                                        </p:cTn>
                                        <p:tgtEl>
                                          <p:spTgt spid="2062"/>
                                        </p:tgtEl>
                                        <p:attrNameLst>
                                          <p:attrName>style.visibility</p:attrName>
                                        </p:attrNameLst>
                                      </p:cBhvr>
                                      <p:to>
                                        <p:strVal val="visible"/>
                                      </p:to>
                                    </p:set>
                                  </p:childTnLst>
                                </p:cTn>
                              </p:par>
                            </p:childTnLst>
                          </p:cTn>
                        </p:par>
                        <p:par>
                          <p:cTn id="31" fill="hold" nodeType="afterGroup">
                            <p:stCondLst>
                              <p:cond delay="18000"/>
                            </p:stCondLst>
                            <p:childTnLst>
                              <p:par>
                                <p:cTn id="32" presetID="1" presetClass="entr" presetSubtype="0" fill="hold" nodeType="afterEffect">
                                  <p:stCondLst>
                                    <p:cond delay="2000"/>
                                  </p:stCondLst>
                                  <p:childTnLst>
                                    <p:set>
                                      <p:cBhvr>
                                        <p:cTn id="33" dur="1" fill="hold">
                                          <p:stCondLst>
                                            <p:cond delay="0"/>
                                          </p:stCondLst>
                                        </p:cTn>
                                        <p:tgtEl>
                                          <p:spTgt spid="2063"/>
                                        </p:tgtEl>
                                        <p:attrNameLst>
                                          <p:attrName>style.visibility</p:attrName>
                                        </p:attrNameLst>
                                      </p:cBhvr>
                                      <p:to>
                                        <p:strVal val="visible"/>
                                      </p:to>
                                    </p:set>
                                  </p:childTnLst>
                                </p:cTn>
                              </p:par>
                            </p:childTnLst>
                          </p:cTn>
                        </p:par>
                        <p:par>
                          <p:cTn id="34" fill="hold" nodeType="afterGroup">
                            <p:stCondLst>
                              <p:cond delay="20000"/>
                            </p:stCondLst>
                            <p:childTnLst>
                              <p:par>
                                <p:cTn id="35" presetID="1" presetClass="entr" presetSubtype="0" fill="hold" nodeType="afterEffect">
                                  <p:stCondLst>
                                    <p:cond delay="2000"/>
                                  </p:stCondLst>
                                  <p:childTnLst>
                                    <p:set>
                                      <p:cBhvr>
                                        <p:cTn id="36" dur="1" fill="hold">
                                          <p:stCondLst>
                                            <p:cond delay="0"/>
                                          </p:stCondLst>
                                        </p:cTn>
                                        <p:tgtEl>
                                          <p:spTgt spid="2064"/>
                                        </p:tgtEl>
                                        <p:attrNameLst>
                                          <p:attrName>style.visibility</p:attrName>
                                        </p:attrNameLst>
                                      </p:cBhvr>
                                      <p:to>
                                        <p:strVal val="visible"/>
                                      </p:to>
                                    </p:set>
                                  </p:childTnLst>
                                </p:cTn>
                              </p:par>
                            </p:childTnLst>
                          </p:cTn>
                        </p:par>
                        <p:par>
                          <p:cTn id="37" fill="hold" nodeType="afterGroup">
                            <p:stCondLst>
                              <p:cond delay="22000"/>
                            </p:stCondLst>
                            <p:childTnLst>
                              <p:par>
                                <p:cTn id="38" presetID="1" presetClass="entr" presetSubtype="0" fill="hold" nodeType="afterEffect">
                                  <p:stCondLst>
                                    <p:cond delay="2000"/>
                                  </p:stCondLst>
                                  <p:childTnLst>
                                    <p:set>
                                      <p:cBhvr>
                                        <p:cTn id="39" dur="1" fill="hold">
                                          <p:stCondLst>
                                            <p:cond delay="0"/>
                                          </p:stCondLst>
                                        </p:cTn>
                                        <p:tgtEl>
                                          <p:spTgt spid="2065"/>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2" name="buzz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3" descr="Click to type vocabulary word"/>
          <p:cNvSpPr>
            <a:spLocks noGrp="1" noChangeArrowheads="1"/>
          </p:cNvSpPr>
          <p:nvPr>
            <p:ph type="subTitle" idx="4294967295"/>
          </p:nvPr>
        </p:nvSpPr>
        <p:spPr>
          <a:xfrm>
            <a:off x="1371600" y="2667000"/>
            <a:ext cx="7239000" cy="1752600"/>
          </a:xfrm>
          <a:solidFill>
            <a:srgbClr val="FFFFFF"/>
          </a:solidFill>
          <a:ln>
            <a:solidFill>
              <a:srgbClr val="000000"/>
            </a:solidFill>
            <a:miter lim="800000"/>
            <a:headEnd/>
            <a:tailEnd/>
          </a:ln>
        </p:spPr>
        <p:txBody>
          <a:bodyPr/>
          <a:lstStyle/>
          <a:p>
            <a:pPr marL="0" indent="0" algn="ctr">
              <a:buFont typeface="Wingdings" panose="05000000000000000000" pitchFamily="2" charset="2"/>
              <a:buNone/>
            </a:pPr>
            <a:r>
              <a:rPr lang="en-US" altLang="en-US" sz="4500" smtClean="0"/>
              <a:t>Engagement</a:t>
            </a:r>
          </a:p>
        </p:txBody>
      </p:sp>
      <p:pic>
        <p:nvPicPr>
          <p:cNvPr id="53251" name="Picture 5"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6" descr="clock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7" descr="clock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8" descr="clock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descr="clock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10" descr="clock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11" descr="clock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12" descr="clock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1" name="Picture 13" descr="clock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14" descr="clock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3" name="Picture 15" descr="clock1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4" name="Picture 16" descr="clock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5" name="Picture 17"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64" name="Picture 5" descr="FlashExpress_banner_final_03d"/>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44000" cy="2613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3265" name="TextBox 16"/>
          <p:cNvSpPr txBox="1">
            <a:spLocks noChangeArrowheads="1"/>
          </p:cNvSpPr>
          <p:nvPr/>
        </p:nvSpPr>
        <p:spPr bwMode="auto">
          <a:xfrm>
            <a:off x="5256213" y="533400"/>
            <a:ext cx="33543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5400">
                <a:solidFill>
                  <a:srgbClr val="FFFF00"/>
                </a:solidFill>
              </a:rPr>
              <a:t>zWord</a:t>
            </a:r>
          </a:p>
        </p:txBody>
      </p:sp>
    </p:spTree>
    <p:extLst>
      <p:ext uri="{BB962C8B-B14F-4D97-AF65-F5344CB8AC3E}">
        <p14:creationId xmlns:p14="http://schemas.microsoft.com/office/powerpoint/2010/main" val="21473171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2000"/>
                                  </p:stCondLst>
                                  <p:childTnLst>
                                    <p:set>
                                      <p:cBhvr>
                                        <p:cTn id="6" dur="1" fill="hold">
                                          <p:stCondLst>
                                            <p:cond delay="0"/>
                                          </p:stCondLst>
                                        </p:cTn>
                                        <p:tgtEl>
                                          <p:spTgt spid="2054"/>
                                        </p:tgtEl>
                                        <p:attrNameLst>
                                          <p:attrName>style.visibility</p:attrName>
                                        </p:attrNameLst>
                                      </p:cBhvr>
                                      <p:to>
                                        <p:strVal val="visible"/>
                                      </p:to>
                                    </p:set>
                                  </p:childTnLst>
                                </p:cTn>
                              </p:par>
                            </p:childTnLst>
                          </p:cTn>
                        </p:par>
                        <p:par>
                          <p:cTn id="7" fill="hold" nodeType="afterGroup">
                            <p:stCondLst>
                              <p:cond delay="2000"/>
                            </p:stCondLst>
                            <p:childTnLst>
                              <p:par>
                                <p:cTn id="8" presetID="1" presetClass="entr" presetSubtype="0" fill="hold" nodeType="afterEffect">
                                  <p:stCondLst>
                                    <p:cond delay="2000"/>
                                  </p:stCondLst>
                                  <p:childTnLst>
                                    <p:set>
                                      <p:cBhvr>
                                        <p:cTn id="9" dur="1" fill="hold">
                                          <p:stCondLst>
                                            <p:cond delay="0"/>
                                          </p:stCondLst>
                                        </p:cTn>
                                        <p:tgtEl>
                                          <p:spTgt spid="2055"/>
                                        </p:tgtEl>
                                        <p:attrNameLst>
                                          <p:attrName>style.visibility</p:attrName>
                                        </p:attrNameLst>
                                      </p:cBhvr>
                                      <p:to>
                                        <p:strVal val="visible"/>
                                      </p:to>
                                    </p:set>
                                  </p:childTnLst>
                                </p:cTn>
                              </p:par>
                            </p:childTnLst>
                          </p:cTn>
                        </p:par>
                        <p:par>
                          <p:cTn id="10" fill="hold" nodeType="afterGroup">
                            <p:stCondLst>
                              <p:cond delay="4000"/>
                            </p:stCondLst>
                            <p:childTnLst>
                              <p:par>
                                <p:cTn id="11" presetID="1" presetClass="entr" presetSubtype="0" fill="hold" nodeType="afterEffect">
                                  <p:stCondLst>
                                    <p:cond delay="2000"/>
                                  </p:stCondLst>
                                  <p:childTnLst>
                                    <p:set>
                                      <p:cBhvr>
                                        <p:cTn id="12" dur="1" fill="hold">
                                          <p:stCondLst>
                                            <p:cond delay="0"/>
                                          </p:stCondLst>
                                        </p:cTn>
                                        <p:tgtEl>
                                          <p:spTgt spid="2056"/>
                                        </p:tgtEl>
                                        <p:attrNameLst>
                                          <p:attrName>style.visibility</p:attrName>
                                        </p:attrNameLst>
                                      </p:cBhvr>
                                      <p:to>
                                        <p:strVal val="visible"/>
                                      </p:to>
                                    </p:set>
                                  </p:childTnLst>
                                </p:cTn>
                              </p:par>
                            </p:childTnLst>
                          </p:cTn>
                        </p:par>
                        <p:par>
                          <p:cTn id="13" fill="hold" nodeType="afterGroup">
                            <p:stCondLst>
                              <p:cond delay="6000"/>
                            </p:stCondLst>
                            <p:childTnLst>
                              <p:par>
                                <p:cTn id="14" presetID="1" presetClass="entr" presetSubtype="0" fill="hold" nodeType="afterEffect">
                                  <p:stCondLst>
                                    <p:cond delay="2000"/>
                                  </p:stCondLst>
                                  <p:childTnLst>
                                    <p:set>
                                      <p:cBhvr>
                                        <p:cTn id="15" dur="1" fill="hold">
                                          <p:stCondLst>
                                            <p:cond delay="0"/>
                                          </p:stCondLst>
                                        </p:cTn>
                                        <p:tgtEl>
                                          <p:spTgt spid="2057"/>
                                        </p:tgtEl>
                                        <p:attrNameLst>
                                          <p:attrName>style.visibility</p:attrName>
                                        </p:attrNameLst>
                                      </p:cBhvr>
                                      <p:to>
                                        <p:strVal val="visible"/>
                                      </p:to>
                                    </p:set>
                                  </p:childTnLst>
                                </p:cTn>
                              </p:par>
                            </p:childTnLst>
                          </p:cTn>
                        </p:par>
                        <p:par>
                          <p:cTn id="16" fill="hold" nodeType="afterGroup">
                            <p:stCondLst>
                              <p:cond delay="8000"/>
                            </p:stCondLst>
                            <p:childTnLst>
                              <p:par>
                                <p:cTn id="17" presetID="1" presetClass="entr" presetSubtype="0" fill="hold" nodeType="afterEffect">
                                  <p:stCondLst>
                                    <p:cond delay="2000"/>
                                  </p:stCondLst>
                                  <p:childTnLst>
                                    <p:set>
                                      <p:cBhvr>
                                        <p:cTn id="18" dur="1" fill="hold">
                                          <p:stCondLst>
                                            <p:cond delay="0"/>
                                          </p:stCondLst>
                                        </p:cTn>
                                        <p:tgtEl>
                                          <p:spTgt spid="2058"/>
                                        </p:tgtEl>
                                        <p:attrNameLst>
                                          <p:attrName>style.visibility</p:attrName>
                                        </p:attrNameLst>
                                      </p:cBhvr>
                                      <p:to>
                                        <p:strVal val="visible"/>
                                      </p:to>
                                    </p:set>
                                  </p:childTnLst>
                                </p:cTn>
                              </p:par>
                            </p:childTnLst>
                          </p:cTn>
                        </p:par>
                        <p:par>
                          <p:cTn id="19" fill="hold" nodeType="afterGroup">
                            <p:stCondLst>
                              <p:cond delay="10000"/>
                            </p:stCondLst>
                            <p:childTnLst>
                              <p:par>
                                <p:cTn id="20" presetID="1" presetClass="entr" presetSubtype="0" fill="hold" nodeType="afterEffect">
                                  <p:stCondLst>
                                    <p:cond delay="2000"/>
                                  </p:stCondLst>
                                  <p:childTnLst>
                                    <p:set>
                                      <p:cBhvr>
                                        <p:cTn id="21" dur="1" fill="hold">
                                          <p:stCondLst>
                                            <p:cond delay="0"/>
                                          </p:stCondLst>
                                        </p:cTn>
                                        <p:tgtEl>
                                          <p:spTgt spid="2059"/>
                                        </p:tgtEl>
                                        <p:attrNameLst>
                                          <p:attrName>style.visibility</p:attrName>
                                        </p:attrNameLst>
                                      </p:cBhvr>
                                      <p:to>
                                        <p:strVal val="visible"/>
                                      </p:to>
                                    </p:set>
                                  </p:childTnLst>
                                </p:cTn>
                              </p:par>
                            </p:childTnLst>
                          </p:cTn>
                        </p:par>
                        <p:par>
                          <p:cTn id="22" fill="hold" nodeType="afterGroup">
                            <p:stCondLst>
                              <p:cond delay="12000"/>
                            </p:stCondLst>
                            <p:childTnLst>
                              <p:par>
                                <p:cTn id="23" presetID="1" presetClass="entr" presetSubtype="0" fill="hold" nodeType="afterEffect">
                                  <p:stCondLst>
                                    <p:cond delay="2000"/>
                                  </p:stCondLst>
                                  <p:childTnLst>
                                    <p:set>
                                      <p:cBhvr>
                                        <p:cTn id="24" dur="1" fill="hold">
                                          <p:stCondLst>
                                            <p:cond delay="0"/>
                                          </p:stCondLst>
                                        </p:cTn>
                                        <p:tgtEl>
                                          <p:spTgt spid="2060"/>
                                        </p:tgtEl>
                                        <p:attrNameLst>
                                          <p:attrName>style.visibility</p:attrName>
                                        </p:attrNameLst>
                                      </p:cBhvr>
                                      <p:to>
                                        <p:strVal val="visible"/>
                                      </p:to>
                                    </p:set>
                                  </p:childTnLst>
                                </p:cTn>
                              </p:par>
                            </p:childTnLst>
                          </p:cTn>
                        </p:par>
                        <p:par>
                          <p:cTn id="25" fill="hold" nodeType="afterGroup">
                            <p:stCondLst>
                              <p:cond delay="14000"/>
                            </p:stCondLst>
                            <p:childTnLst>
                              <p:par>
                                <p:cTn id="26" presetID="1" presetClass="entr" presetSubtype="0" fill="hold" nodeType="afterEffect">
                                  <p:stCondLst>
                                    <p:cond delay="2000"/>
                                  </p:stCondLst>
                                  <p:childTnLst>
                                    <p:set>
                                      <p:cBhvr>
                                        <p:cTn id="27" dur="1" fill="hold">
                                          <p:stCondLst>
                                            <p:cond delay="0"/>
                                          </p:stCondLst>
                                        </p:cTn>
                                        <p:tgtEl>
                                          <p:spTgt spid="2061"/>
                                        </p:tgtEl>
                                        <p:attrNameLst>
                                          <p:attrName>style.visibility</p:attrName>
                                        </p:attrNameLst>
                                      </p:cBhvr>
                                      <p:to>
                                        <p:strVal val="visible"/>
                                      </p:to>
                                    </p:set>
                                  </p:childTnLst>
                                </p:cTn>
                              </p:par>
                            </p:childTnLst>
                          </p:cTn>
                        </p:par>
                        <p:par>
                          <p:cTn id="28" fill="hold" nodeType="afterGroup">
                            <p:stCondLst>
                              <p:cond delay="16000"/>
                            </p:stCondLst>
                            <p:childTnLst>
                              <p:par>
                                <p:cTn id="29" presetID="1" presetClass="entr" presetSubtype="0" fill="hold" nodeType="afterEffect">
                                  <p:stCondLst>
                                    <p:cond delay="2000"/>
                                  </p:stCondLst>
                                  <p:childTnLst>
                                    <p:set>
                                      <p:cBhvr>
                                        <p:cTn id="30" dur="1" fill="hold">
                                          <p:stCondLst>
                                            <p:cond delay="0"/>
                                          </p:stCondLst>
                                        </p:cTn>
                                        <p:tgtEl>
                                          <p:spTgt spid="2062"/>
                                        </p:tgtEl>
                                        <p:attrNameLst>
                                          <p:attrName>style.visibility</p:attrName>
                                        </p:attrNameLst>
                                      </p:cBhvr>
                                      <p:to>
                                        <p:strVal val="visible"/>
                                      </p:to>
                                    </p:set>
                                  </p:childTnLst>
                                </p:cTn>
                              </p:par>
                            </p:childTnLst>
                          </p:cTn>
                        </p:par>
                        <p:par>
                          <p:cTn id="31" fill="hold" nodeType="afterGroup">
                            <p:stCondLst>
                              <p:cond delay="18000"/>
                            </p:stCondLst>
                            <p:childTnLst>
                              <p:par>
                                <p:cTn id="32" presetID="1" presetClass="entr" presetSubtype="0" fill="hold" nodeType="afterEffect">
                                  <p:stCondLst>
                                    <p:cond delay="2000"/>
                                  </p:stCondLst>
                                  <p:childTnLst>
                                    <p:set>
                                      <p:cBhvr>
                                        <p:cTn id="33" dur="1" fill="hold">
                                          <p:stCondLst>
                                            <p:cond delay="0"/>
                                          </p:stCondLst>
                                        </p:cTn>
                                        <p:tgtEl>
                                          <p:spTgt spid="2063"/>
                                        </p:tgtEl>
                                        <p:attrNameLst>
                                          <p:attrName>style.visibility</p:attrName>
                                        </p:attrNameLst>
                                      </p:cBhvr>
                                      <p:to>
                                        <p:strVal val="visible"/>
                                      </p:to>
                                    </p:set>
                                  </p:childTnLst>
                                </p:cTn>
                              </p:par>
                            </p:childTnLst>
                          </p:cTn>
                        </p:par>
                        <p:par>
                          <p:cTn id="34" fill="hold" nodeType="afterGroup">
                            <p:stCondLst>
                              <p:cond delay="20000"/>
                            </p:stCondLst>
                            <p:childTnLst>
                              <p:par>
                                <p:cTn id="35" presetID="1" presetClass="entr" presetSubtype="0" fill="hold" nodeType="afterEffect">
                                  <p:stCondLst>
                                    <p:cond delay="2000"/>
                                  </p:stCondLst>
                                  <p:childTnLst>
                                    <p:set>
                                      <p:cBhvr>
                                        <p:cTn id="36" dur="1" fill="hold">
                                          <p:stCondLst>
                                            <p:cond delay="0"/>
                                          </p:stCondLst>
                                        </p:cTn>
                                        <p:tgtEl>
                                          <p:spTgt spid="2064"/>
                                        </p:tgtEl>
                                        <p:attrNameLst>
                                          <p:attrName>style.visibility</p:attrName>
                                        </p:attrNameLst>
                                      </p:cBhvr>
                                      <p:to>
                                        <p:strVal val="visible"/>
                                      </p:to>
                                    </p:set>
                                  </p:childTnLst>
                                </p:cTn>
                              </p:par>
                            </p:childTnLst>
                          </p:cTn>
                        </p:par>
                        <p:par>
                          <p:cTn id="37" fill="hold" nodeType="afterGroup">
                            <p:stCondLst>
                              <p:cond delay="22000"/>
                            </p:stCondLst>
                            <p:childTnLst>
                              <p:par>
                                <p:cTn id="38" presetID="1" presetClass="entr" presetSubtype="0" fill="hold" nodeType="afterEffect">
                                  <p:stCondLst>
                                    <p:cond delay="2000"/>
                                  </p:stCondLst>
                                  <p:childTnLst>
                                    <p:set>
                                      <p:cBhvr>
                                        <p:cTn id="39" dur="1" fill="hold">
                                          <p:stCondLst>
                                            <p:cond delay="0"/>
                                          </p:stCondLst>
                                        </p:cTn>
                                        <p:tgtEl>
                                          <p:spTgt spid="2065"/>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2" name="buzz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3" descr="Click to type vocabulary word"/>
          <p:cNvSpPr>
            <a:spLocks noGrp="1" noChangeArrowheads="1"/>
          </p:cNvSpPr>
          <p:nvPr>
            <p:ph type="subTitle" idx="4294967295"/>
          </p:nvPr>
        </p:nvSpPr>
        <p:spPr>
          <a:xfrm>
            <a:off x="1371600" y="2667000"/>
            <a:ext cx="7239000" cy="1752600"/>
          </a:xfrm>
          <a:solidFill>
            <a:srgbClr val="FFFFFF"/>
          </a:solidFill>
          <a:ln>
            <a:solidFill>
              <a:srgbClr val="000000"/>
            </a:solidFill>
            <a:miter lim="800000"/>
            <a:headEnd/>
            <a:tailEnd/>
          </a:ln>
        </p:spPr>
        <p:txBody>
          <a:bodyPr/>
          <a:lstStyle/>
          <a:p>
            <a:pPr marL="0" indent="0" algn="ctr">
              <a:buFont typeface="Wingdings" panose="05000000000000000000" pitchFamily="2" charset="2"/>
              <a:buNone/>
            </a:pPr>
            <a:r>
              <a:rPr lang="en-US" altLang="en-US" sz="4800" smtClean="0"/>
              <a:t>Platform</a:t>
            </a:r>
            <a:endParaRPr lang="en-US" altLang="en-US" sz="4500" smtClean="0"/>
          </a:p>
        </p:txBody>
      </p:sp>
      <p:pic>
        <p:nvPicPr>
          <p:cNvPr id="54275" name="Picture 5"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6" descr="clock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7" descr="clock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8" descr="clock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descr="clock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10" descr="clock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11" descr="clock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12" descr="clock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1" name="Picture 13" descr="clock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14" descr="clock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3" name="Picture 15" descr="clock1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4" name="Picture 16" descr="clock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5" name="Picture 17"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88" name="Picture 5" descr="FlashExpress_banner_final_03d"/>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44000" cy="2613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4289" name="TextBox 16"/>
          <p:cNvSpPr txBox="1">
            <a:spLocks noChangeArrowheads="1"/>
          </p:cNvSpPr>
          <p:nvPr/>
        </p:nvSpPr>
        <p:spPr bwMode="auto">
          <a:xfrm>
            <a:off x="5256213" y="533400"/>
            <a:ext cx="33543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5400">
                <a:solidFill>
                  <a:srgbClr val="FFFF00"/>
                </a:solidFill>
              </a:rPr>
              <a:t>zWord</a:t>
            </a:r>
          </a:p>
        </p:txBody>
      </p:sp>
    </p:spTree>
    <p:extLst>
      <p:ext uri="{BB962C8B-B14F-4D97-AF65-F5344CB8AC3E}">
        <p14:creationId xmlns:p14="http://schemas.microsoft.com/office/powerpoint/2010/main" val="39971186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2000"/>
                                  </p:stCondLst>
                                  <p:childTnLst>
                                    <p:set>
                                      <p:cBhvr>
                                        <p:cTn id="6" dur="1" fill="hold">
                                          <p:stCondLst>
                                            <p:cond delay="0"/>
                                          </p:stCondLst>
                                        </p:cTn>
                                        <p:tgtEl>
                                          <p:spTgt spid="2054"/>
                                        </p:tgtEl>
                                        <p:attrNameLst>
                                          <p:attrName>style.visibility</p:attrName>
                                        </p:attrNameLst>
                                      </p:cBhvr>
                                      <p:to>
                                        <p:strVal val="visible"/>
                                      </p:to>
                                    </p:set>
                                  </p:childTnLst>
                                </p:cTn>
                              </p:par>
                            </p:childTnLst>
                          </p:cTn>
                        </p:par>
                        <p:par>
                          <p:cTn id="7" fill="hold" nodeType="afterGroup">
                            <p:stCondLst>
                              <p:cond delay="2000"/>
                            </p:stCondLst>
                            <p:childTnLst>
                              <p:par>
                                <p:cTn id="8" presetID="1" presetClass="entr" presetSubtype="0" fill="hold" nodeType="afterEffect">
                                  <p:stCondLst>
                                    <p:cond delay="2000"/>
                                  </p:stCondLst>
                                  <p:childTnLst>
                                    <p:set>
                                      <p:cBhvr>
                                        <p:cTn id="9" dur="1" fill="hold">
                                          <p:stCondLst>
                                            <p:cond delay="0"/>
                                          </p:stCondLst>
                                        </p:cTn>
                                        <p:tgtEl>
                                          <p:spTgt spid="2055"/>
                                        </p:tgtEl>
                                        <p:attrNameLst>
                                          <p:attrName>style.visibility</p:attrName>
                                        </p:attrNameLst>
                                      </p:cBhvr>
                                      <p:to>
                                        <p:strVal val="visible"/>
                                      </p:to>
                                    </p:set>
                                  </p:childTnLst>
                                </p:cTn>
                              </p:par>
                            </p:childTnLst>
                          </p:cTn>
                        </p:par>
                        <p:par>
                          <p:cTn id="10" fill="hold" nodeType="afterGroup">
                            <p:stCondLst>
                              <p:cond delay="4000"/>
                            </p:stCondLst>
                            <p:childTnLst>
                              <p:par>
                                <p:cTn id="11" presetID="1" presetClass="entr" presetSubtype="0" fill="hold" nodeType="afterEffect">
                                  <p:stCondLst>
                                    <p:cond delay="2000"/>
                                  </p:stCondLst>
                                  <p:childTnLst>
                                    <p:set>
                                      <p:cBhvr>
                                        <p:cTn id="12" dur="1" fill="hold">
                                          <p:stCondLst>
                                            <p:cond delay="0"/>
                                          </p:stCondLst>
                                        </p:cTn>
                                        <p:tgtEl>
                                          <p:spTgt spid="2056"/>
                                        </p:tgtEl>
                                        <p:attrNameLst>
                                          <p:attrName>style.visibility</p:attrName>
                                        </p:attrNameLst>
                                      </p:cBhvr>
                                      <p:to>
                                        <p:strVal val="visible"/>
                                      </p:to>
                                    </p:set>
                                  </p:childTnLst>
                                </p:cTn>
                              </p:par>
                            </p:childTnLst>
                          </p:cTn>
                        </p:par>
                        <p:par>
                          <p:cTn id="13" fill="hold" nodeType="afterGroup">
                            <p:stCondLst>
                              <p:cond delay="6000"/>
                            </p:stCondLst>
                            <p:childTnLst>
                              <p:par>
                                <p:cTn id="14" presetID="1" presetClass="entr" presetSubtype="0" fill="hold" nodeType="afterEffect">
                                  <p:stCondLst>
                                    <p:cond delay="2000"/>
                                  </p:stCondLst>
                                  <p:childTnLst>
                                    <p:set>
                                      <p:cBhvr>
                                        <p:cTn id="15" dur="1" fill="hold">
                                          <p:stCondLst>
                                            <p:cond delay="0"/>
                                          </p:stCondLst>
                                        </p:cTn>
                                        <p:tgtEl>
                                          <p:spTgt spid="2057"/>
                                        </p:tgtEl>
                                        <p:attrNameLst>
                                          <p:attrName>style.visibility</p:attrName>
                                        </p:attrNameLst>
                                      </p:cBhvr>
                                      <p:to>
                                        <p:strVal val="visible"/>
                                      </p:to>
                                    </p:set>
                                  </p:childTnLst>
                                </p:cTn>
                              </p:par>
                            </p:childTnLst>
                          </p:cTn>
                        </p:par>
                        <p:par>
                          <p:cTn id="16" fill="hold" nodeType="afterGroup">
                            <p:stCondLst>
                              <p:cond delay="8000"/>
                            </p:stCondLst>
                            <p:childTnLst>
                              <p:par>
                                <p:cTn id="17" presetID="1" presetClass="entr" presetSubtype="0" fill="hold" nodeType="afterEffect">
                                  <p:stCondLst>
                                    <p:cond delay="2000"/>
                                  </p:stCondLst>
                                  <p:childTnLst>
                                    <p:set>
                                      <p:cBhvr>
                                        <p:cTn id="18" dur="1" fill="hold">
                                          <p:stCondLst>
                                            <p:cond delay="0"/>
                                          </p:stCondLst>
                                        </p:cTn>
                                        <p:tgtEl>
                                          <p:spTgt spid="2058"/>
                                        </p:tgtEl>
                                        <p:attrNameLst>
                                          <p:attrName>style.visibility</p:attrName>
                                        </p:attrNameLst>
                                      </p:cBhvr>
                                      <p:to>
                                        <p:strVal val="visible"/>
                                      </p:to>
                                    </p:set>
                                  </p:childTnLst>
                                </p:cTn>
                              </p:par>
                            </p:childTnLst>
                          </p:cTn>
                        </p:par>
                        <p:par>
                          <p:cTn id="19" fill="hold" nodeType="afterGroup">
                            <p:stCondLst>
                              <p:cond delay="10000"/>
                            </p:stCondLst>
                            <p:childTnLst>
                              <p:par>
                                <p:cTn id="20" presetID="1" presetClass="entr" presetSubtype="0" fill="hold" nodeType="afterEffect">
                                  <p:stCondLst>
                                    <p:cond delay="2000"/>
                                  </p:stCondLst>
                                  <p:childTnLst>
                                    <p:set>
                                      <p:cBhvr>
                                        <p:cTn id="21" dur="1" fill="hold">
                                          <p:stCondLst>
                                            <p:cond delay="0"/>
                                          </p:stCondLst>
                                        </p:cTn>
                                        <p:tgtEl>
                                          <p:spTgt spid="2059"/>
                                        </p:tgtEl>
                                        <p:attrNameLst>
                                          <p:attrName>style.visibility</p:attrName>
                                        </p:attrNameLst>
                                      </p:cBhvr>
                                      <p:to>
                                        <p:strVal val="visible"/>
                                      </p:to>
                                    </p:set>
                                  </p:childTnLst>
                                </p:cTn>
                              </p:par>
                            </p:childTnLst>
                          </p:cTn>
                        </p:par>
                        <p:par>
                          <p:cTn id="22" fill="hold" nodeType="afterGroup">
                            <p:stCondLst>
                              <p:cond delay="12000"/>
                            </p:stCondLst>
                            <p:childTnLst>
                              <p:par>
                                <p:cTn id="23" presetID="1" presetClass="entr" presetSubtype="0" fill="hold" nodeType="afterEffect">
                                  <p:stCondLst>
                                    <p:cond delay="2000"/>
                                  </p:stCondLst>
                                  <p:childTnLst>
                                    <p:set>
                                      <p:cBhvr>
                                        <p:cTn id="24" dur="1" fill="hold">
                                          <p:stCondLst>
                                            <p:cond delay="0"/>
                                          </p:stCondLst>
                                        </p:cTn>
                                        <p:tgtEl>
                                          <p:spTgt spid="2060"/>
                                        </p:tgtEl>
                                        <p:attrNameLst>
                                          <p:attrName>style.visibility</p:attrName>
                                        </p:attrNameLst>
                                      </p:cBhvr>
                                      <p:to>
                                        <p:strVal val="visible"/>
                                      </p:to>
                                    </p:set>
                                  </p:childTnLst>
                                </p:cTn>
                              </p:par>
                            </p:childTnLst>
                          </p:cTn>
                        </p:par>
                        <p:par>
                          <p:cTn id="25" fill="hold" nodeType="afterGroup">
                            <p:stCondLst>
                              <p:cond delay="14000"/>
                            </p:stCondLst>
                            <p:childTnLst>
                              <p:par>
                                <p:cTn id="26" presetID="1" presetClass="entr" presetSubtype="0" fill="hold" nodeType="afterEffect">
                                  <p:stCondLst>
                                    <p:cond delay="2000"/>
                                  </p:stCondLst>
                                  <p:childTnLst>
                                    <p:set>
                                      <p:cBhvr>
                                        <p:cTn id="27" dur="1" fill="hold">
                                          <p:stCondLst>
                                            <p:cond delay="0"/>
                                          </p:stCondLst>
                                        </p:cTn>
                                        <p:tgtEl>
                                          <p:spTgt spid="2061"/>
                                        </p:tgtEl>
                                        <p:attrNameLst>
                                          <p:attrName>style.visibility</p:attrName>
                                        </p:attrNameLst>
                                      </p:cBhvr>
                                      <p:to>
                                        <p:strVal val="visible"/>
                                      </p:to>
                                    </p:set>
                                  </p:childTnLst>
                                </p:cTn>
                              </p:par>
                            </p:childTnLst>
                          </p:cTn>
                        </p:par>
                        <p:par>
                          <p:cTn id="28" fill="hold" nodeType="afterGroup">
                            <p:stCondLst>
                              <p:cond delay="16000"/>
                            </p:stCondLst>
                            <p:childTnLst>
                              <p:par>
                                <p:cTn id="29" presetID="1" presetClass="entr" presetSubtype="0" fill="hold" nodeType="afterEffect">
                                  <p:stCondLst>
                                    <p:cond delay="2000"/>
                                  </p:stCondLst>
                                  <p:childTnLst>
                                    <p:set>
                                      <p:cBhvr>
                                        <p:cTn id="30" dur="1" fill="hold">
                                          <p:stCondLst>
                                            <p:cond delay="0"/>
                                          </p:stCondLst>
                                        </p:cTn>
                                        <p:tgtEl>
                                          <p:spTgt spid="2062"/>
                                        </p:tgtEl>
                                        <p:attrNameLst>
                                          <p:attrName>style.visibility</p:attrName>
                                        </p:attrNameLst>
                                      </p:cBhvr>
                                      <p:to>
                                        <p:strVal val="visible"/>
                                      </p:to>
                                    </p:set>
                                  </p:childTnLst>
                                </p:cTn>
                              </p:par>
                            </p:childTnLst>
                          </p:cTn>
                        </p:par>
                        <p:par>
                          <p:cTn id="31" fill="hold" nodeType="afterGroup">
                            <p:stCondLst>
                              <p:cond delay="18000"/>
                            </p:stCondLst>
                            <p:childTnLst>
                              <p:par>
                                <p:cTn id="32" presetID="1" presetClass="entr" presetSubtype="0" fill="hold" nodeType="afterEffect">
                                  <p:stCondLst>
                                    <p:cond delay="2000"/>
                                  </p:stCondLst>
                                  <p:childTnLst>
                                    <p:set>
                                      <p:cBhvr>
                                        <p:cTn id="33" dur="1" fill="hold">
                                          <p:stCondLst>
                                            <p:cond delay="0"/>
                                          </p:stCondLst>
                                        </p:cTn>
                                        <p:tgtEl>
                                          <p:spTgt spid="2063"/>
                                        </p:tgtEl>
                                        <p:attrNameLst>
                                          <p:attrName>style.visibility</p:attrName>
                                        </p:attrNameLst>
                                      </p:cBhvr>
                                      <p:to>
                                        <p:strVal val="visible"/>
                                      </p:to>
                                    </p:set>
                                  </p:childTnLst>
                                </p:cTn>
                              </p:par>
                            </p:childTnLst>
                          </p:cTn>
                        </p:par>
                        <p:par>
                          <p:cTn id="34" fill="hold" nodeType="afterGroup">
                            <p:stCondLst>
                              <p:cond delay="20000"/>
                            </p:stCondLst>
                            <p:childTnLst>
                              <p:par>
                                <p:cTn id="35" presetID="1" presetClass="entr" presetSubtype="0" fill="hold" nodeType="afterEffect">
                                  <p:stCondLst>
                                    <p:cond delay="2000"/>
                                  </p:stCondLst>
                                  <p:childTnLst>
                                    <p:set>
                                      <p:cBhvr>
                                        <p:cTn id="36" dur="1" fill="hold">
                                          <p:stCondLst>
                                            <p:cond delay="0"/>
                                          </p:stCondLst>
                                        </p:cTn>
                                        <p:tgtEl>
                                          <p:spTgt spid="2064"/>
                                        </p:tgtEl>
                                        <p:attrNameLst>
                                          <p:attrName>style.visibility</p:attrName>
                                        </p:attrNameLst>
                                      </p:cBhvr>
                                      <p:to>
                                        <p:strVal val="visible"/>
                                      </p:to>
                                    </p:set>
                                  </p:childTnLst>
                                </p:cTn>
                              </p:par>
                            </p:childTnLst>
                          </p:cTn>
                        </p:par>
                        <p:par>
                          <p:cTn id="37" fill="hold" nodeType="afterGroup">
                            <p:stCondLst>
                              <p:cond delay="22000"/>
                            </p:stCondLst>
                            <p:childTnLst>
                              <p:par>
                                <p:cTn id="38" presetID="1" presetClass="entr" presetSubtype="0" fill="hold" nodeType="afterEffect">
                                  <p:stCondLst>
                                    <p:cond delay="2000"/>
                                  </p:stCondLst>
                                  <p:childTnLst>
                                    <p:set>
                                      <p:cBhvr>
                                        <p:cTn id="39" dur="1" fill="hold">
                                          <p:stCondLst>
                                            <p:cond delay="0"/>
                                          </p:stCondLst>
                                        </p:cTn>
                                        <p:tgtEl>
                                          <p:spTgt spid="2065"/>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2" name="buzz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3" descr="Click to type vocabulary word"/>
          <p:cNvSpPr>
            <a:spLocks noGrp="1" noChangeArrowheads="1"/>
          </p:cNvSpPr>
          <p:nvPr>
            <p:ph type="subTitle" idx="4294967295"/>
          </p:nvPr>
        </p:nvSpPr>
        <p:spPr>
          <a:xfrm>
            <a:off x="1371600" y="2667000"/>
            <a:ext cx="7239000" cy="1752600"/>
          </a:xfrm>
          <a:solidFill>
            <a:srgbClr val="FFFFFF"/>
          </a:solidFill>
          <a:ln>
            <a:solidFill>
              <a:srgbClr val="000000"/>
            </a:solidFill>
            <a:miter lim="800000"/>
            <a:headEnd/>
            <a:tailEnd/>
          </a:ln>
        </p:spPr>
        <p:txBody>
          <a:bodyPr/>
          <a:lstStyle/>
          <a:p>
            <a:pPr marL="0" indent="0" algn="ctr">
              <a:buFont typeface="Wingdings" panose="05000000000000000000" pitchFamily="2" charset="2"/>
              <a:buNone/>
            </a:pPr>
            <a:r>
              <a:rPr lang="en-US" altLang="en-US" sz="4500" smtClean="0"/>
              <a:t>Rational</a:t>
            </a:r>
          </a:p>
        </p:txBody>
      </p:sp>
      <p:pic>
        <p:nvPicPr>
          <p:cNvPr id="55299" name="Picture 5"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6" descr="clock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7" descr="clock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8" descr="clock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descr="clock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10" descr="clock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11" descr="clock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12" descr="clock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1" name="Picture 13" descr="clock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14" descr="clock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3" name="Picture 15" descr="clock1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4" name="Picture 16" descr="clock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5" name="Picture 17"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12" name="Picture 5" descr="FlashExpress_banner_final_03d"/>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44000" cy="2613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5313" name="TextBox 16"/>
          <p:cNvSpPr txBox="1">
            <a:spLocks noChangeArrowheads="1"/>
          </p:cNvSpPr>
          <p:nvPr/>
        </p:nvSpPr>
        <p:spPr bwMode="auto">
          <a:xfrm>
            <a:off x="5256213" y="533400"/>
            <a:ext cx="33543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5400">
                <a:solidFill>
                  <a:srgbClr val="FFFF00"/>
                </a:solidFill>
              </a:rPr>
              <a:t>zWord</a:t>
            </a:r>
          </a:p>
        </p:txBody>
      </p:sp>
    </p:spTree>
    <p:extLst>
      <p:ext uri="{BB962C8B-B14F-4D97-AF65-F5344CB8AC3E}">
        <p14:creationId xmlns:p14="http://schemas.microsoft.com/office/powerpoint/2010/main" val="97989553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2000"/>
                                  </p:stCondLst>
                                  <p:childTnLst>
                                    <p:set>
                                      <p:cBhvr>
                                        <p:cTn id="6" dur="1" fill="hold">
                                          <p:stCondLst>
                                            <p:cond delay="0"/>
                                          </p:stCondLst>
                                        </p:cTn>
                                        <p:tgtEl>
                                          <p:spTgt spid="2054"/>
                                        </p:tgtEl>
                                        <p:attrNameLst>
                                          <p:attrName>style.visibility</p:attrName>
                                        </p:attrNameLst>
                                      </p:cBhvr>
                                      <p:to>
                                        <p:strVal val="visible"/>
                                      </p:to>
                                    </p:set>
                                  </p:childTnLst>
                                </p:cTn>
                              </p:par>
                            </p:childTnLst>
                          </p:cTn>
                        </p:par>
                        <p:par>
                          <p:cTn id="7" fill="hold" nodeType="afterGroup">
                            <p:stCondLst>
                              <p:cond delay="2000"/>
                            </p:stCondLst>
                            <p:childTnLst>
                              <p:par>
                                <p:cTn id="8" presetID="1" presetClass="entr" presetSubtype="0" fill="hold" nodeType="afterEffect">
                                  <p:stCondLst>
                                    <p:cond delay="2000"/>
                                  </p:stCondLst>
                                  <p:childTnLst>
                                    <p:set>
                                      <p:cBhvr>
                                        <p:cTn id="9" dur="1" fill="hold">
                                          <p:stCondLst>
                                            <p:cond delay="0"/>
                                          </p:stCondLst>
                                        </p:cTn>
                                        <p:tgtEl>
                                          <p:spTgt spid="2055"/>
                                        </p:tgtEl>
                                        <p:attrNameLst>
                                          <p:attrName>style.visibility</p:attrName>
                                        </p:attrNameLst>
                                      </p:cBhvr>
                                      <p:to>
                                        <p:strVal val="visible"/>
                                      </p:to>
                                    </p:set>
                                  </p:childTnLst>
                                </p:cTn>
                              </p:par>
                            </p:childTnLst>
                          </p:cTn>
                        </p:par>
                        <p:par>
                          <p:cTn id="10" fill="hold" nodeType="afterGroup">
                            <p:stCondLst>
                              <p:cond delay="4000"/>
                            </p:stCondLst>
                            <p:childTnLst>
                              <p:par>
                                <p:cTn id="11" presetID="1" presetClass="entr" presetSubtype="0" fill="hold" nodeType="afterEffect">
                                  <p:stCondLst>
                                    <p:cond delay="2000"/>
                                  </p:stCondLst>
                                  <p:childTnLst>
                                    <p:set>
                                      <p:cBhvr>
                                        <p:cTn id="12" dur="1" fill="hold">
                                          <p:stCondLst>
                                            <p:cond delay="0"/>
                                          </p:stCondLst>
                                        </p:cTn>
                                        <p:tgtEl>
                                          <p:spTgt spid="2056"/>
                                        </p:tgtEl>
                                        <p:attrNameLst>
                                          <p:attrName>style.visibility</p:attrName>
                                        </p:attrNameLst>
                                      </p:cBhvr>
                                      <p:to>
                                        <p:strVal val="visible"/>
                                      </p:to>
                                    </p:set>
                                  </p:childTnLst>
                                </p:cTn>
                              </p:par>
                            </p:childTnLst>
                          </p:cTn>
                        </p:par>
                        <p:par>
                          <p:cTn id="13" fill="hold" nodeType="afterGroup">
                            <p:stCondLst>
                              <p:cond delay="6000"/>
                            </p:stCondLst>
                            <p:childTnLst>
                              <p:par>
                                <p:cTn id="14" presetID="1" presetClass="entr" presetSubtype="0" fill="hold" nodeType="afterEffect">
                                  <p:stCondLst>
                                    <p:cond delay="2000"/>
                                  </p:stCondLst>
                                  <p:childTnLst>
                                    <p:set>
                                      <p:cBhvr>
                                        <p:cTn id="15" dur="1" fill="hold">
                                          <p:stCondLst>
                                            <p:cond delay="0"/>
                                          </p:stCondLst>
                                        </p:cTn>
                                        <p:tgtEl>
                                          <p:spTgt spid="2057"/>
                                        </p:tgtEl>
                                        <p:attrNameLst>
                                          <p:attrName>style.visibility</p:attrName>
                                        </p:attrNameLst>
                                      </p:cBhvr>
                                      <p:to>
                                        <p:strVal val="visible"/>
                                      </p:to>
                                    </p:set>
                                  </p:childTnLst>
                                </p:cTn>
                              </p:par>
                            </p:childTnLst>
                          </p:cTn>
                        </p:par>
                        <p:par>
                          <p:cTn id="16" fill="hold" nodeType="afterGroup">
                            <p:stCondLst>
                              <p:cond delay="8000"/>
                            </p:stCondLst>
                            <p:childTnLst>
                              <p:par>
                                <p:cTn id="17" presetID="1" presetClass="entr" presetSubtype="0" fill="hold" nodeType="afterEffect">
                                  <p:stCondLst>
                                    <p:cond delay="2000"/>
                                  </p:stCondLst>
                                  <p:childTnLst>
                                    <p:set>
                                      <p:cBhvr>
                                        <p:cTn id="18" dur="1" fill="hold">
                                          <p:stCondLst>
                                            <p:cond delay="0"/>
                                          </p:stCondLst>
                                        </p:cTn>
                                        <p:tgtEl>
                                          <p:spTgt spid="2058"/>
                                        </p:tgtEl>
                                        <p:attrNameLst>
                                          <p:attrName>style.visibility</p:attrName>
                                        </p:attrNameLst>
                                      </p:cBhvr>
                                      <p:to>
                                        <p:strVal val="visible"/>
                                      </p:to>
                                    </p:set>
                                  </p:childTnLst>
                                </p:cTn>
                              </p:par>
                            </p:childTnLst>
                          </p:cTn>
                        </p:par>
                        <p:par>
                          <p:cTn id="19" fill="hold" nodeType="afterGroup">
                            <p:stCondLst>
                              <p:cond delay="10000"/>
                            </p:stCondLst>
                            <p:childTnLst>
                              <p:par>
                                <p:cTn id="20" presetID="1" presetClass="entr" presetSubtype="0" fill="hold" nodeType="afterEffect">
                                  <p:stCondLst>
                                    <p:cond delay="2000"/>
                                  </p:stCondLst>
                                  <p:childTnLst>
                                    <p:set>
                                      <p:cBhvr>
                                        <p:cTn id="21" dur="1" fill="hold">
                                          <p:stCondLst>
                                            <p:cond delay="0"/>
                                          </p:stCondLst>
                                        </p:cTn>
                                        <p:tgtEl>
                                          <p:spTgt spid="2059"/>
                                        </p:tgtEl>
                                        <p:attrNameLst>
                                          <p:attrName>style.visibility</p:attrName>
                                        </p:attrNameLst>
                                      </p:cBhvr>
                                      <p:to>
                                        <p:strVal val="visible"/>
                                      </p:to>
                                    </p:set>
                                  </p:childTnLst>
                                </p:cTn>
                              </p:par>
                            </p:childTnLst>
                          </p:cTn>
                        </p:par>
                        <p:par>
                          <p:cTn id="22" fill="hold" nodeType="afterGroup">
                            <p:stCondLst>
                              <p:cond delay="12000"/>
                            </p:stCondLst>
                            <p:childTnLst>
                              <p:par>
                                <p:cTn id="23" presetID="1" presetClass="entr" presetSubtype="0" fill="hold" nodeType="afterEffect">
                                  <p:stCondLst>
                                    <p:cond delay="2000"/>
                                  </p:stCondLst>
                                  <p:childTnLst>
                                    <p:set>
                                      <p:cBhvr>
                                        <p:cTn id="24" dur="1" fill="hold">
                                          <p:stCondLst>
                                            <p:cond delay="0"/>
                                          </p:stCondLst>
                                        </p:cTn>
                                        <p:tgtEl>
                                          <p:spTgt spid="2060"/>
                                        </p:tgtEl>
                                        <p:attrNameLst>
                                          <p:attrName>style.visibility</p:attrName>
                                        </p:attrNameLst>
                                      </p:cBhvr>
                                      <p:to>
                                        <p:strVal val="visible"/>
                                      </p:to>
                                    </p:set>
                                  </p:childTnLst>
                                </p:cTn>
                              </p:par>
                            </p:childTnLst>
                          </p:cTn>
                        </p:par>
                        <p:par>
                          <p:cTn id="25" fill="hold" nodeType="afterGroup">
                            <p:stCondLst>
                              <p:cond delay="14000"/>
                            </p:stCondLst>
                            <p:childTnLst>
                              <p:par>
                                <p:cTn id="26" presetID="1" presetClass="entr" presetSubtype="0" fill="hold" nodeType="afterEffect">
                                  <p:stCondLst>
                                    <p:cond delay="2000"/>
                                  </p:stCondLst>
                                  <p:childTnLst>
                                    <p:set>
                                      <p:cBhvr>
                                        <p:cTn id="27" dur="1" fill="hold">
                                          <p:stCondLst>
                                            <p:cond delay="0"/>
                                          </p:stCondLst>
                                        </p:cTn>
                                        <p:tgtEl>
                                          <p:spTgt spid="2061"/>
                                        </p:tgtEl>
                                        <p:attrNameLst>
                                          <p:attrName>style.visibility</p:attrName>
                                        </p:attrNameLst>
                                      </p:cBhvr>
                                      <p:to>
                                        <p:strVal val="visible"/>
                                      </p:to>
                                    </p:set>
                                  </p:childTnLst>
                                </p:cTn>
                              </p:par>
                            </p:childTnLst>
                          </p:cTn>
                        </p:par>
                        <p:par>
                          <p:cTn id="28" fill="hold" nodeType="afterGroup">
                            <p:stCondLst>
                              <p:cond delay="16000"/>
                            </p:stCondLst>
                            <p:childTnLst>
                              <p:par>
                                <p:cTn id="29" presetID="1" presetClass="entr" presetSubtype="0" fill="hold" nodeType="afterEffect">
                                  <p:stCondLst>
                                    <p:cond delay="2000"/>
                                  </p:stCondLst>
                                  <p:childTnLst>
                                    <p:set>
                                      <p:cBhvr>
                                        <p:cTn id="30" dur="1" fill="hold">
                                          <p:stCondLst>
                                            <p:cond delay="0"/>
                                          </p:stCondLst>
                                        </p:cTn>
                                        <p:tgtEl>
                                          <p:spTgt spid="2062"/>
                                        </p:tgtEl>
                                        <p:attrNameLst>
                                          <p:attrName>style.visibility</p:attrName>
                                        </p:attrNameLst>
                                      </p:cBhvr>
                                      <p:to>
                                        <p:strVal val="visible"/>
                                      </p:to>
                                    </p:set>
                                  </p:childTnLst>
                                </p:cTn>
                              </p:par>
                            </p:childTnLst>
                          </p:cTn>
                        </p:par>
                        <p:par>
                          <p:cTn id="31" fill="hold" nodeType="afterGroup">
                            <p:stCondLst>
                              <p:cond delay="18000"/>
                            </p:stCondLst>
                            <p:childTnLst>
                              <p:par>
                                <p:cTn id="32" presetID="1" presetClass="entr" presetSubtype="0" fill="hold" nodeType="afterEffect">
                                  <p:stCondLst>
                                    <p:cond delay="2000"/>
                                  </p:stCondLst>
                                  <p:childTnLst>
                                    <p:set>
                                      <p:cBhvr>
                                        <p:cTn id="33" dur="1" fill="hold">
                                          <p:stCondLst>
                                            <p:cond delay="0"/>
                                          </p:stCondLst>
                                        </p:cTn>
                                        <p:tgtEl>
                                          <p:spTgt spid="2063"/>
                                        </p:tgtEl>
                                        <p:attrNameLst>
                                          <p:attrName>style.visibility</p:attrName>
                                        </p:attrNameLst>
                                      </p:cBhvr>
                                      <p:to>
                                        <p:strVal val="visible"/>
                                      </p:to>
                                    </p:set>
                                  </p:childTnLst>
                                </p:cTn>
                              </p:par>
                            </p:childTnLst>
                          </p:cTn>
                        </p:par>
                        <p:par>
                          <p:cTn id="34" fill="hold" nodeType="afterGroup">
                            <p:stCondLst>
                              <p:cond delay="20000"/>
                            </p:stCondLst>
                            <p:childTnLst>
                              <p:par>
                                <p:cTn id="35" presetID="1" presetClass="entr" presetSubtype="0" fill="hold" nodeType="afterEffect">
                                  <p:stCondLst>
                                    <p:cond delay="2000"/>
                                  </p:stCondLst>
                                  <p:childTnLst>
                                    <p:set>
                                      <p:cBhvr>
                                        <p:cTn id="36" dur="1" fill="hold">
                                          <p:stCondLst>
                                            <p:cond delay="0"/>
                                          </p:stCondLst>
                                        </p:cTn>
                                        <p:tgtEl>
                                          <p:spTgt spid="2064"/>
                                        </p:tgtEl>
                                        <p:attrNameLst>
                                          <p:attrName>style.visibility</p:attrName>
                                        </p:attrNameLst>
                                      </p:cBhvr>
                                      <p:to>
                                        <p:strVal val="visible"/>
                                      </p:to>
                                    </p:set>
                                  </p:childTnLst>
                                </p:cTn>
                              </p:par>
                            </p:childTnLst>
                          </p:cTn>
                        </p:par>
                        <p:par>
                          <p:cTn id="37" fill="hold" nodeType="afterGroup">
                            <p:stCondLst>
                              <p:cond delay="22000"/>
                            </p:stCondLst>
                            <p:childTnLst>
                              <p:par>
                                <p:cTn id="38" presetID="1" presetClass="entr" presetSubtype="0" fill="hold" nodeType="afterEffect">
                                  <p:stCondLst>
                                    <p:cond delay="2000"/>
                                  </p:stCondLst>
                                  <p:childTnLst>
                                    <p:set>
                                      <p:cBhvr>
                                        <p:cTn id="39" dur="1" fill="hold">
                                          <p:stCondLst>
                                            <p:cond delay="0"/>
                                          </p:stCondLst>
                                        </p:cTn>
                                        <p:tgtEl>
                                          <p:spTgt spid="2065"/>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2" name="buzz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3" descr="Click to type vocabulary word"/>
          <p:cNvSpPr>
            <a:spLocks noGrp="1" noChangeArrowheads="1"/>
          </p:cNvSpPr>
          <p:nvPr>
            <p:ph type="subTitle" idx="4294967295"/>
          </p:nvPr>
        </p:nvSpPr>
        <p:spPr>
          <a:xfrm>
            <a:off x="1371600" y="2667000"/>
            <a:ext cx="7239000" cy="1752600"/>
          </a:xfrm>
          <a:solidFill>
            <a:srgbClr val="FFFFFF"/>
          </a:solidFill>
          <a:ln>
            <a:solidFill>
              <a:srgbClr val="000000"/>
            </a:solidFill>
            <a:miter lim="800000"/>
            <a:headEnd/>
            <a:tailEnd/>
          </a:ln>
        </p:spPr>
        <p:txBody>
          <a:bodyPr/>
          <a:lstStyle/>
          <a:p>
            <a:pPr marL="0" indent="0" algn="ctr">
              <a:buFont typeface="Wingdings" panose="05000000000000000000" pitchFamily="2" charset="2"/>
              <a:buNone/>
            </a:pPr>
            <a:r>
              <a:rPr lang="en-US" altLang="en-US" sz="4500" smtClean="0"/>
              <a:t>Growth</a:t>
            </a:r>
          </a:p>
        </p:txBody>
      </p:sp>
      <p:pic>
        <p:nvPicPr>
          <p:cNvPr id="56323" name="Picture 5"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6" descr="clock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7" descr="clock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8" descr="clock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descr="clock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10" descr="clock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11" descr="clock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12" descr="clock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1" name="Picture 13" descr="clock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14" descr="clock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3" name="Picture 15" descr="clock1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4" name="Picture 16" descr="clock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5" name="Picture 17"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36" name="Picture 5" descr="FlashExpress_banner_final_03d"/>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44000" cy="2613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6337" name="TextBox 16"/>
          <p:cNvSpPr txBox="1">
            <a:spLocks noChangeArrowheads="1"/>
          </p:cNvSpPr>
          <p:nvPr/>
        </p:nvSpPr>
        <p:spPr bwMode="auto">
          <a:xfrm>
            <a:off x="5256213" y="533400"/>
            <a:ext cx="33543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5400">
                <a:solidFill>
                  <a:srgbClr val="FFFF00"/>
                </a:solidFill>
              </a:rPr>
              <a:t>zWord</a:t>
            </a:r>
          </a:p>
        </p:txBody>
      </p:sp>
    </p:spTree>
    <p:extLst>
      <p:ext uri="{BB962C8B-B14F-4D97-AF65-F5344CB8AC3E}">
        <p14:creationId xmlns:p14="http://schemas.microsoft.com/office/powerpoint/2010/main" val="98163329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2000"/>
                                  </p:stCondLst>
                                  <p:childTnLst>
                                    <p:set>
                                      <p:cBhvr>
                                        <p:cTn id="6" dur="1" fill="hold">
                                          <p:stCondLst>
                                            <p:cond delay="0"/>
                                          </p:stCondLst>
                                        </p:cTn>
                                        <p:tgtEl>
                                          <p:spTgt spid="2054"/>
                                        </p:tgtEl>
                                        <p:attrNameLst>
                                          <p:attrName>style.visibility</p:attrName>
                                        </p:attrNameLst>
                                      </p:cBhvr>
                                      <p:to>
                                        <p:strVal val="visible"/>
                                      </p:to>
                                    </p:set>
                                  </p:childTnLst>
                                </p:cTn>
                              </p:par>
                            </p:childTnLst>
                          </p:cTn>
                        </p:par>
                        <p:par>
                          <p:cTn id="7" fill="hold" nodeType="afterGroup">
                            <p:stCondLst>
                              <p:cond delay="2000"/>
                            </p:stCondLst>
                            <p:childTnLst>
                              <p:par>
                                <p:cTn id="8" presetID="1" presetClass="entr" presetSubtype="0" fill="hold" nodeType="afterEffect">
                                  <p:stCondLst>
                                    <p:cond delay="2000"/>
                                  </p:stCondLst>
                                  <p:childTnLst>
                                    <p:set>
                                      <p:cBhvr>
                                        <p:cTn id="9" dur="1" fill="hold">
                                          <p:stCondLst>
                                            <p:cond delay="0"/>
                                          </p:stCondLst>
                                        </p:cTn>
                                        <p:tgtEl>
                                          <p:spTgt spid="2055"/>
                                        </p:tgtEl>
                                        <p:attrNameLst>
                                          <p:attrName>style.visibility</p:attrName>
                                        </p:attrNameLst>
                                      </p:cBhvr>
                                      <p:to>
                                        <p:strVal val="visible"/>
                                      </p:to>
                                    </p:set>
                                  </p:childTnLst>
                                </p:cTn>
                              </p:par>
                            </p:childTnLst>
                          </p:cTn>
                        </p:par>
                        <p:par>
                          <p:cTn id="10" fill="hold" nodeType="afterGroup">
                            <p:stCondLst>
                              <p:cond delay="4000"/>
                            </p:stCondLst>
                            <p:childTnLst>
                              <p:par>
                                <p:cTn id="11" presetID="1" presetClass="entr" presetSubtype="0" fill="hold" nodeType="afterEffect">
                                  <p:stCondLst>
                                    <p:cond delay="2000"/>
                                  </p:stCondLst>
                                  <p:childTnLst>
                                    <p:set>
                                      <p:cBhvr>
                                        <p:cTn id="12" dur="1" fill="hold">
                                          <p:stCondLst>
                                            <p:cond delay="0"/>
                                          </p:stCondLst>
                                        </p:cTn>
                                        <p:tgtEl>
                                          <p:spTgt spid="2056"/>
                                        </p:tgtEl>
                                        <p:attrNameLst>
                                          <p:attrName>style.visibility</p:attrName>
                                        </p:attrNameLst>
                                      </p:cBhvr>
                                      <p:to>
                                        <p:strVal val="visible"/>
                                      </p:to>
                                    </p:set>
                                  </p:childTnLst>
                                </p:cTn>
                              </p:par>
                            </p:childTnLst>
                          </p:cTn>
                        </p:par>
                        <p:par>
                          <p:cTn id="13" fill="hold" nodeType="afterGroup">
                            <p:stCondLst>
                              <p:cond delay="6000"/>
                            </p:stCondLst>
                            <p:childTnLst>
                              <p:par>
                                <p:cTn id="14" presetID="1" presetClass="entr" presetSubtype="0" fill="hold" nodeType="afterEffect">
                                  <p:stCondLst>
                                    <p:cond delay="2000"/>
                                  </p:stCondLst>
                                  <p:childTnLst>
                                    <p:set>
                                      <p:cBhvr>
                                        <p:cTn id="15" dur="1" fill="hold">
                                          <p:stCondLst>
                                            <p:cond delay="0"/>
                                          </p:stCondLst>
                                        </p:cTn>
                                        <p:tgtEl>
                                          <p:spTgt spid="2057"/>
                                        </p:tgtEl>
                                        <p:attrNameLst>
                                          <p:attrName>style.visibility</p:attrName>
                                        </p:attrNameLst>
                                      </p:cBhvr>
                                      <p:to>
                                        <p:strVal val="visible"/>
                                      </p:to>
                                    </p:set>
                                  </p:childTnLst>
                                </p:cTn>
                              </p:par>
                            </p:childTnLst>
                          </p:cTn>
                        </p:par>
                        <p:par>
                          <p:cTn id="16" fill="hold" nodeType="afterGroup">
                            <p:stCondLst>
                              <p:cond delay="8000"/>
                            </p:stCondLst>
                            <p:childTnLst>
                              <p:par>
                                <p:cTn id="17" presetID="1" presetClass="entr" presetSubtype="0" fill="hold" nodeType="afterEffect">
                                  <p:stCondLst>
                                    <p:cond delay="2000"/>
                                  </p:stCondLst>
                                  <p:childTnLst>
                                    <p:set>
                                      <p:cBhvr>
                                        <p:cTn id="18" dur="1" fill="hold">
                                          <p:stCondLst>
                                            <p:cond delay="0"/>
                                          </p:stCondLst>
                                        </p:cTn>
                                        <p:tgtEl>
                                          <p:spTgt spid="2058"/>
                                        </p:tgtEl>
                                        <p:attrNameLst>
                                          <p:attrName>style.visibility</p:attrName>
                                        </p:attrNameLst>
                                      </p:cBhvr>
                                      <p:to>
                                        <p:strVal val="visible"/>
                                      </p:to>
                                    </p:set>
                                  </p:childTnLst>
                                </p:cTn>
                              </p:par>
                            </p:childTnLst>
                          </p:cTn>
                        </p:par>
                        <p:par>
                          <p:cTn id="19" fill="hold" nodeType="afterGroup">
                            <p:stCondLst>
                              <p:cond delay="10000"/>
                            </p:stCondLst>
                            <p:childTnLst>
                              <p:par>
                                <p:cTn id="20" presetID="1" presetClass="entr" presetSubtype="0" fill="hold" nodeType="afterEffect">
                                  <p:stCondLst>
                                    <p:cond delay="2000"/>
                                  </p:stCondLst>
                                  <p:childTnLst>
                                    <p:set>
                                      <p:cBhvr>
                                        <p:cTn id="21" dur="1" fill="hold">
                                          <p:stCondLst>
                                            <p:cond delay="0"/>
                                          </p:stCondLst>
                                        </p:cTn>
                                        <p:tgtEl>
                                          <p:spTgt spid="2059"/>
                                        </p:tgtEl>
                                        <p:attrNameLst>
                                          <p:attrName>style.visibility</p:attrName>
                                        </p:attrNameLst>
                                      </p:cBhvr>
                                      <p:to>
                                        <p:strVal val="visible"/>
                                      </p:to>
                                    </p:set>
                                  </p:childTnLst>
                                </p:cTn>
                              </p:par>
                            </p:childTnLst>
                          </p:cTn>
                        </p:par>
                        <p:par>
                          <p:cTn id="22" fill="hold" nodeType="afterGroup">
                            <p:stCondLst>
                              <p:cond delay="12000"/>
                            </p:stCondLst>
                            <p:childTnLst>
                              <p:par>
                                <p:cTn id="23" presetID="1" presetClass="entr" presetSubtype="0" fill="hold" nodeType="afterEffect">
                                  <p:stCondLst>
                                    <p:cond delay="2000"/>
                                  </p:stCondLst>
                                  <p:childTnLst>
                                    <p:set>
                                      <p:cBhvr>
                                        <p:cTn id="24" dur="1" fill="hold">
                                          <p:stCondLst>
                                            <p:cond delay="0"/>
                                          </p:stCondLst>
                                        </p:cTn>
                                        <p:tgtEl>
                                          <p:spTgt spid="2060"/>
                                        </p:tgtEl>
                                        <p:attrNameLst>
                                          <p:attrName>style.visibility</p:attrName>
                                        </p:attrNameLst>
                                      </p:cBhvr>
                                      <p:to>
                                        <p:strVal val="visible"/>
                                      </p:to>
                                    </p:set>
                                  </p:childTnLst>
                                </p:cTn>
                              </p:par>
                            </p:childTnLst>
                          </p:cTn>
                        </p:par>
                        <p:par>
                          <p:cTn id="25" fill="hold" nodeType="afterGroup">
                            <p:stCondLst>
                              <p:cond delay="14000"/>
                            </p:stCondLst>
                            <p:childTnLst>
                              <p:par>
                                <p:cTn id="26" presetID="1" presetClass="entr" presetSubtype="0" fill="hold" nodeType="afterEffect">
                                  <p:stCondLst>
                                    <p:cond delay="2000"/>
                                  </p:stCondLst>
                                  <p:childTnLst>
                                    <p:set>
                                      <p:cBhvr>
                                        <p:cTn id="27" dur="1" fill="hold">
                                          <p:stCondLst>
                                            <p:cond delay="0"/>
                                          </p:stCondLst>
                                        </p:cTn>
                                        <p:tgtEl>
                                          <p:spTgt spid="2061"/>
                                        </p:tgtEl>
                                        <p:attrNameLst>
                                          <p:attrName>style.visibility</p:attrName>
                                        </p:attrNameLst>
                                      </p:cBhvr>
                                      <p:to>
                                        <p:strVal val="visible"/>
                                      </p:to>
                                    </p:set>
                                  </p:childTnLst>
                                </p:cTn>
                              </p:par>
                            </p:childTnLst>
                          </p:cTn>
                        </p:par>
                        <p:par>
                          <p:cTn id="28" fill="hold" nodeType="afterGroup">
                            <p:stCondLst>
                              <p:cond delay="16000"/>
                            </p:stCondLst>
                            <p:childTnLst>
                              <p:par>
                                <p:cTn id="29" presetID="1" presetClass="entr" presetSubtype="0" fill="hold" nodeType="afterEffect">
                                  <p:stCondLst>
                                    <p:cond delay="2000"/>
                                  </p:stCondLst>
                                  <p:childTnLst>
                                    <p:set>
                                      <p:cBhvr>
                                        <p:cTn id="30" dur="1" fill="hold">
                                          <p:stCondLst>
                                            <p:cond delay="0"/>
                                          </p:stCondLst>
                                        </p:cTn>
                                        <p:tgtEl>
                                          <p:spTgt spid="2062"/>
                                        </p:tgtEl>
                                        <p:attrNameLst>
                                          <p:attrName>style.visibility</p:attrName>
                                        </p:attrNameLst>
                                      </p:cBhvr>
                                      <p:to>
                                        <p:strVal val="visible"/>
                                      </p:to>
                                    </p:set>
                                  </p:childTnLst>
                                </p:cTn>
                              </p:par>
                            </p:childTnLst>
                          </p:cTn>
                        </p:par>
                        <p:par>
                          <p:cTn id="31" fill="hold" nodeType="afterGroup">
                            <p:stCondLst>
                              <p:cond delay="18000"/>
                            </p:stCondLst>
                            <p:childTnLst>
                              <p:par>
                                <p:cTn id="32" presetID="1" presetClass="entr" presetSubtype="0" fill="hold" nodeType="afterEffect">
                                  <p:stCondLst>
                                    <p:cond delay="2000"/>
                                  </p:stCondLst>
                                  <p:childTnLst>
                                    <p:set>
                                      <p:cBhvr>
                                        <p:cTn id="33" dur="1" fill="hold">
                                          <p:stCondLst>
                                            <p:cond delay="0"/>
                                          </p:stCondLst>
                                        </p:cTn>
                                        <p:tgtEl>
                                          <p:spTgt spid="2063"/>
                                        </p:tgtEl>
                                        <p:attrNameLst>
                                          <p:attrName>style.visibility</p:attrName>
                                        </p:attrNameLst>
                                      </p:cBhvr>
                                      <p:to>
                                        <p:strVal val="visible"/>
                                      </p:to>
                                    </p:set>
                                  </p:childTnLst>
                                </p:cTn>
                              </p:par>
                            </p:childTnLst>
                          </p:cTn>
                        </p:par>
                        <p:par>
                          <p:cTn id="34" fill="hold" nodeType="afterGroup">
                            <p:stCondLst>
                              <p:cond delay="20000"/>
                            </p:stCondLst>
                            <p:childTnLst>
                              <p:par>
                                <p:cTn id="35" presetID="1" presetClass="entr" presetSubtype="0" fill="hold" nodeType="afterEffect">
                                  <p:stCondLst>
                                    <p:cond delay="2000"/>
                                  </p:stCondLst>
                                  <p:childTnLst>
                                    <p:set>
                                      <p:cBhvr>
                                        <p:cTn id="36" dur="1" fill="hold">
                                          <p:stCondLst>
                                            <p:cond delay="0"/>
                                          </p:stCondLst>
                                        </p:cTn>
                                        <p:tgtEl>
                                          <p:spTgt spid="2064"/>
                                        </p:tgtEl>
                                        <p:attrNameLst>
                                          <p:attrName>style.visibility</p:attrName>
                                        </p:attrNameLst>
                                      </p:cBhvr>
                                      <p:to>
                                        <p:strVal val="visible"/>
                                      </p:to>
                                    </p:set>
                                  </p:childTnLst>
                                </p:cTn>
                              </p:par>
                            </p:childTnLst>
                          </p:cTn>
                        </p:par>
                        <p:par>
                          <p:cTn id="37" fill="hold" nodeType="afterGroup">
                            <p:stCondLst>
                              <p:cond delay="22000"/>
                            </p:stCondLst>
                            <p:childTnLst>
                              <p:par>
                                <p:cTn id="38" presetID="1" presetClass="entr" presetSubtype="0" fill="hold" nodeType="afterEffect">
                                  <p:stCondLst>
                                    <p:cond delay="2000"/>
                                  </p:stCondLst>
                                  <p:childTnLst>
                                    <p:set>
                                      <p:cBhvr>
                                        <p:cTn id="39" dur="1" fill="hold">
                                          <p:stCondLst>
                                            <p:cond delay="0"/>
                                          </p:stCondLst>
                                        </p:cTn>
                                        <p:tgtEl>
                                          <p:spTgt spid="2065"/>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2" name="buzz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3" descr="Click to type vocabulary word"/>
          <p:cNvSpPr>
            <a:spLocks noGrp="1" noChangeArrowheads="1"/>
          </p:cNvSpPr>
          <p:nvPr>
            <p:ph type="subTitle" idx="4294967295"/>
          </p:nvPr>
        </p:nvSpPr>
        <p:spPr>
          <a:xfrm>
            <a:off x="1371600" y="2667000"/>
            <a:ext cx="7239000" cy="1752600"/>
          </a:xfrm>
          <a:solidFill>
            <a:srgbClr val="FFFFFF"/>
          </a:solidFill>
          <a:ln>
            <a:solidFill>
              <a:srgbClr val="000000"/>
            </a:solidFill>
            <a:miter lim="800000"/>
            <a:headEnd/>
            <a:tailEnd/>
          </a:ln>
        </p:spPr>
        <p:txBody>
          <a:bodyPr/>
          <a:lstStyle/>
          <a:p>
            <a:pPr marL="0" indent="0" algn="ctr">
              <a:buFont typeface="Wingdings" panose="05000000000000000000" pitchFamily="2" charset="2"/>
              <a:buNone/>
            </a:pPr>
            <a:r>
              <a:rPr lang="en-US" altLang="en-US" sz="4500" smtClean="0"/>
              <a:t>Environment</a:t>
            </a:r>
          </a:p>
        </p:txBody>
      </p:sp>
      <p:pic>
        <p:nvPicPr>
          <p:cNvPr id="57347" name="Picture 5"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6" descr="clock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7" descr="clock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8" descr="clock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descr="clock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10" descr="clock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11" descr="clock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12" descr="clock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1" name="Picture 13" descr="clock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14" descr="clock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3" name="Picture 15" descr="clock1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4" name="Picture 16" descr="clock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5" name="Picture 17"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60" name="Picture 5" descr="FlashExpress_banner_final_03d"/>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44000" cy="2613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7361" name="TextBox 16"/>
          <p:cNvSpPr txBox="1">
            <a:spLocks noChangeArrowheads="1"/>
          </p:cNvSpPr>
          <p:nvPr/>
        </p:nvSpPr>
        <p:spPr bwMode="auto">
          <a:xfrm>
            <a:off x="5256213" y="533400"/>
            <a:ext cx="33543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5400">
                <a:solidFill>
                  <a:srgbClr val="FFFF00"/>
                </a:solidFill>
              </a:rPr>
              <a:t>zWord</a:t>
            </a:r>
          </a:p>
        </p:txBody>
      </p:sp>
    </p:spTree>
    <p:extLst>
      <p:ext uri="{BB962C8B-B14F-4D97-AF65-F5344CB8AC3E}">
        <p14:creationId xmlns:p14="http://schemas.microsoft.com/office/powerpoint/2010/main" val="307613711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2000"/>
                                  </p:stCondLst>
                                  <p:childTnLst>
                                    <p:set>
                                      <p:cBhvr>
                                        <p:cTn id="6" dur="1" fill="hold">
                                          <p:stCondLst>
                                            <p:cond delay="0"/>
                                          </p:stCondLst>
                                        </p:cTn>
                                        <p:tgtEl>
                                          <p:spTgt spid="2054"/>
                                        </p:tgtEl>
                                        <p:attrNameLst>
                                          <p:attrName>style.visibility</p:attrName>
                                        </p:attrNameLst>
                                      </p:cBhvr>
                                      <p:to>
                                        <p:strVal val="visible"/>
                                      </p:to>
                                    </p:set>
                                  </p:childTnLst>
                                </p:cTn>
                              </p:par>
                            </p:childTnLst>
                          </p:cTn>
                        </p:par>
                        <p:par>
                          <p:cTn id="7" fill="hold" nodeType="afterGroup">
                            <p:stCondLst>
                              <p:cond delay="2000"/>
                            </p:stCondLst>
                            <p:childTnLst>
                              <p:par>
                                <p:cTn id="8" presetID="1" presetClass="entr" presetSubtype="0" fill="hold" nodeType="afterEffect">
                                  <p:stCondLst>
                                    <p:cond delay="2000"/>
                                  </p:stCondLst>
                                  <p:childTnLst>
                                    <p:set>
                                      <p:cBhvr>
                                        <p:cTn id="9" dur="1" fill="hold">
                                          <p:stCondLst>
                                            <p:cond delay="0"/>
                                          </p:stCondLst>
                                        </p:cTn>
                                        <p:tgtEl>
                                          <p:spTgt spid="2055"/>
                                        </p:tgtEl>
                                        <p:attrNameLst>
                                          <p:attrName>style.visibility</p:attrName>
                                        </p:attrNameLst>
                                      </p:cBhvr>
                                      <p:to>
                                        <p:strVal val="visible"/>
                                      </p:to>
                                    </p:set>
                                  </p:childTnLst>
                                </p:cTn>
                              </p:par>
                            </p:childTnLst>
                          </p:cTn>
                        </p:par>
                        <p:par>
                          <p:cTn id="10" fill="hold" nodeType="afterGroup">
                            <p:stCondLst>
                              <p:cond delay="4000"/>
                            </p:stCondLst>
                            <p:childTnLst>
                              <p:par>
                                <p:cTn id="11" presetID="1" presetClass="entr" presetSubtype="0" fill="hold" nodeType="afterEffect">
                                  <p:stCondLst>
                                    <p:cond delay="2000"/>
                                  </p:stCondLst>
                                  <p:childTnLst>
                                    <p:set>
                                      <p:cBhvr>
                                        <p:cTn id="12" dur="1" fill="hold">
                                          <p:stCondLst>
                                            <p:cond delay="0"/>
                                          </p:stCondLst>
                                        </p:cTn>
                                        <p:tgtEl>
                                          <p:spTgt spid="2056"/>
                                        </p:tgtEl>
                                        <p:attrNameLst>
                                          <p:attrName>style.visibility</p:attrName>
                                        </p:attrNameLst>
                                      </p:cBhvr>
                                      <p:to>
                                        <p:strVal val="visible"/>
                                      </p:to>
                                    </p:set>
                                  </p:childTnLst>
                                </p:cTn>
                              </p:par>
                            </p:childTnLst>
                          </p:cTn>
                        </p:par>
                        <p:par>
                          <p:cTn id="13" fill="hold" nodeType="afterGroup">
                            <p:stCondLst>
                              <p:cond delay="6000"/>
                            </p:stCondLst>
                            <p:childTnLst>
                              <p:par>
                                <p:cTn id="14" presetID="1" presetClass="entr" presetSubtype="0" fill="hold" nodeType="afterEffect">
                                  <p:stCondLst>
                                    <p:cond delay="2000"/>
                                  </p:stCondLst>
                                  <p:childTnLst>
                                    <p:set>
                                      <p:cBhvr>
                                        <p:cTn id="15" dur="1" fill="hold">
                                          <p:stCondLst>
                                            <p:cond delay="0"/>
                                          </p:stCondLst>
                                        </p:cTn>
                                        <p:tgtEl>
                                          <p:spTgt spid="2057"/>
                                        </p:tgtEl>
                                        <p:attrNameLst>
                                          <p:attrName>style.visibility</p:attrName>
                                        </p:attrNameLst>
                                      </p:cBhvr>
                                      <p:to>
                                        <p:strVal val="visible"/>
                                      </p:to>
                                    </p:set>
                                  </p:childTnLst>
                                </p:cTn>
                              </p:par>
                            </p:childTnLst>
                          </p:cTn>
                        </p:par>
                        <p:par>
                          <p:cTn id="16" fill="hold" nodeType="afterGroup">
                            <p:stCondLst>
                              <p:cond delay="8000"/>
                            </p:stCondLst>
                            <p:childTnLst>
                              <p:par>
                                <p:cTn id="17" presetID="1" presetClass="entr" presetSubtype="0" fill="hold" nodeType="afterEffect">
                                  <p:stCondLst>
                                    <p:cond delay="2000"/>
                                  </p:stCondLst>
                                  <p:childTnLst>
                                    <p:set>
                                      <p:cBhvr>
                                        <p:cTn id="18" dur="1" fill="hold">
                                          <p:stCondLst>
                                            <p:cond delay="0"/>
                                          </p:stCondLst>
                                        </p:cTn>
                                        <p:tgtEl>
                                          <p:spTgt spid="2058"/>
                                        </p:tgtEl>
                                        <p:attrNameLst>
                                          <p:attrName>style.visibility</p:attrName>
                                        </p:attrNameLst>
                                      </p:cBhvr>
                                      <p:to>
                                        <p:strVal val="visible"/>
                                      </p:to>
                                    </p:set>
                                  </p:childTnLst>
                                </p:cTn>
                              </p:par>
                            </p:childTnLst>
                          </p:cTn>
                        </p:par>
                        <p:par>
                          <p:cTn id="19" fill="hold" nodeType="afterGroup">
                            <p:stCondLst>
                              <p:cond delay="10000"/>
                            </p:stCondLst>
                            <p:childTnLst>
                              <p:par>
                                <p:cTn id="20" presetID="1" presetClass="entr" presetSubtype="0" fill="hold" nodeType="afterEffect">
                                  <p:stCondLst>
                                    <p:cond delay="2000"/>
                                  </p:stCondLst>
                                  <p:childTnLst>
                                    <p:set>
                                      <p:cBhvr>
                                        <p:cTn id="21" dur="1" fill="hold">
                                          <p:stCondLst>
                                            <p:cond delay="0"/>
                                          </p:stCondLst>
                                        </p:cTn>
                                        <p:tgtEl>
                                          <p:spTgt spid="2059"/>
                                        </p:tgtEl>
                                        <p:attrNameLst>
                                          <p:attrName>style.visibility</p:attrName>
                                        </p:attrNameLst>
                                      </p:cBhvr>
                                      <p:to>
                                        <p:strVal val="visible"/>
                                      </p:to>
                                    </p:set>
                                  </p:childTnLst>
                                </p:cTn>
                              </p:par>
                            </p:childTnLst>
                          </p:cTn>
                        </p:par>
                        <p:par>
                          <p:cTn id="22" fill="hold" nodeType="afterGroup">
                            <p:stCondLst>
                              <p:cond delay="12000"/>
                            </p:stCondLst>
                            <p:childTnLst>
                              <p:par>
                                <p:cTn id="23" presetID="1" presetClass="entr" presetSubtype="0" fill="hold" nodeType="afterEffect">
                                  <p:stCondLst>
                                    <p:cond delay="2000"/>
                                  </p:stCondLst>
                                  <p:childTnLst>
                                    <p:set>
                                      <p:cBhvr>
                                        <p:cTn id="24" dur="1" fill="hold">
                                          <p:stCondLst>
                                            <p:cond delay="0"/>
                                          </p:stCondLst>
                                        </p:cTn>
                                        <p:tgtEl>
                                          <p:spTgt spid="2060"/>
                                        </p:tgtEl>
                                        <p:attrNameLst>
                                          <p:attrName>style.visibility</p:attrName>
                                        </p:attrNameLst>
                                      </p:cBhvr>
                                      <p:to>
                                        <p:strVal val="visible"/>
                                      </p:to>
                                    </p:set>
                                  </p:childTnLst>
                                </p:cTn>
                              </p:par>
                            </p:childTnLst>
                          </p:cTn>
                        </p:par>
                        <p:par>
                          <p:cTn id="25" fill="hold" nodeType="afterGroup">
                            <p:stCondLst>
                              <p:cond delay="14000"/>
                            </p:stCondLst>
                            <p:childTnLst>
                              <p:par>
                                <p:cTn id="26" presetID="1" presetClass="entr" presetSubtype="0" fill="hold" nodeType="afterEffect">
                                  <p:stCondLst>
                                    <p:cond delay="2000"/>
                                  </p:stCondLst>
                                  <p:childTnLst>
                                    <p:set>
                                      <p:cBhvr>
                                        <p:cTn id="27" dur="1" fill="hold">
                                          <p:stCondLst>
                                            <p:cond delay="0"/>
                                          </p:stCondLst>
                                        </p:cTn>
                                        <p:tgtEl>
                                          <p:spTgt spid="2061"/>
                                        </p:tgtEl>
                                        <p:attrNameLst>
                                          <p:attrName>style.visibility</p:attrName>
                                        </p:attrNameLst>
                                      </p:cBhvr>
                                      <p:to>
                                        <p:strVal val="visible"/>
                                      </p:to>
                                    </p:set>
                                  </p:childTnLst>
                                </p:cTn>
                              </p:par>
                            </p:childTnLst>
                          </p:cTn>
                        </p:par>
                        <p:par>
                          <p:cTn id="28" fill="hold" nodeType="afterGroup">
                            <p:stCondLst>
                              <p:cond delay="16000"/>
                            </p:stCondLst>
                            <p:childTnLst>
                              <p:par>
                                <p:cTn id="29" presetID="1" presetClass="entr" presetSubtype="0" fill="hold" nodeType="afterEffect">
                                  <p:stCondLst>
                                    <p:cond delay="2000"/>
                                  </p:stCondLst>
                                  <p:childTnLst>
                                    <p:set>
                                      <p:cBhvr>
                                        <p:cTn id="30" dur="1" fill="hold">
                                          <p:stCondLst>
                                            <p:cond delay="0"/>
                                          </p:stCondLst>
                                        </p:cTn>
                                        <p:tgtEl>
                                          <p:spTgt spid="2062"/>
                                        </p:tgtEl>
                                        <p:attrNameLst>
                                          <p:attrName>style.visibility</p:attrName>
                                        </p:attrNameLst>
                                      </p:cBhvr>
                                      <p:to>
                                        <p:strVal val="visible"/>
                                      </p:to>
                                    </p:set>
                                  </p:childTnLst>
                                </p:cTn>
                              </p:par>
                            </p:childTnLst>
                          </p:cTn>
                        </p:par>
                        <p:par>
                          <p:cTn id="31" fill="hold" nodeType="afterGroup">
                            <p:stCondLst>
                              <p:cond delay="18000"/>
                            </p:stCondLst>
                            <p:childTnLst>
                              <p:par>
                                <p:cTn id="32" presetID="1" presetClass="entr" presetSubtype="0" fill="hold" nodeType="afterEffect">
                                  <p:stCondLst>
                                    <p:cond delay="2000"/>
                                  </p:stCondLst>
                                  <p:childTnLst>
                                    <p:set>
                                      <p:cBhvr>
                                        <p:cTn id="33" dur="1" fill="hold">
                                          <p:stCondLst>
                                            <p:cond delay="0"/>
                                          </p:stCondLst>
                                        </p:cTn>
                                        <p:tgtEl>
                                          <p:spTgt spid="2063"/>
                                        </p:tgtEl>
                                        <p:attrNameLst>
                                          <p:attrName>style.visibility</p:attrName>
                                        </p:attrNameLst>
                                      </p:cBhvr>
                                      <p:to>
                                        <p:strVal val="visible"/>
                                      </p:to>
                                    </p:set>
                                  </p:childTnLst>
                                </p:cTn>
                              </p:par>
                            </p:childTnLst>
                          </p:cTn>
                        </p:par>
                        <p:par>
                          <p:cTn id="34" fill="hold" nodeType="afterGroup">
                            <p:stCondLst>
                              <p:cond delay="20000"/>
                            </p:stCondLst>
                            <p:childTnLst>
                              <p:par>
                                <p:cTn id="35" presetID="1" presetClass="entr" presetSubtype="0" fill="hold" nodeType="afterEffect">
                                  <p:stCondLst>
                                    <p:cond delay="2000"/>
                                  </p:stCondLst>
                                  <p:childTnLst>
                                    <p:set>
                                      <p:cBhvr>
                                        <p:cTn id="36" dur="1" fill="hold">
                                          <p:stCondLst>
                                            <p:cond delay="0"/>
                                          </p:stCondLst>
                                        </p:cTn>
                                        <p:tgtEl>
                                          <p:spTgt spid="2064"/>
                                        </p:tgtEl>
                                        <p:attrNameLst>
                                          <p:attrName>style.visibility</p:attrName>
                                        </p:attrNameLst>
                                      </p:cBhvr>
                                      <p:to>
                                        <p:strVal val="visible"/>
                                      </p:to>
                                    </p:set>
                                  </p:childTnLst>
                                </p:cTn>
                              </p:par>
                            </p:childTnLst>
                          </p:cTn>
                        </p:par>
                        <p:par>
                          <p:cTn id="37" fill="hold" nodeType="afterGroup">
                            <p:stCondLst>
                              <p:cond delay="22000"/>
                            </p:stCondLst>
                            <p:childTnLst>
                              <p:par>
                                <p:cTn id="38" presetID="1" presetClass="entr" presetSubtype="0" fill="hold" nodeType="afterEffect">
                                  <p:stCondLst>
                                    <p:cond delay="2000"/>
                                  </p:stCondLst>
                                  <p:childTnLst>
                                    <p:set>
                                      <p:cBhvr>
                                        <p:cTn id="39" dur="1" fill="hold">
                                          <p:stCondLst>
                                            <p:cond delay="0"/>
                                          </p:stCondLst>
                                        </p:cTn>
                                        <p:tgtEl>
                                          <p:spTgt spid="2065"/>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2" name="buzz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3" descr="Click to type vocabulary word"/>
          <p:cNvSpPr>
            <a:spLocks noGrp="1" noChangeArrowheads="1"/>
          </p:cNvSpPr>
          <p:nvPr>
            <p:ph type="subTitle" idx="4294967295"/>
          </p:nvPr>
        </p:nvSpPr>
        <p:spPr>
          <a:xfrm>
            <a:off x="1371600" y="2667000"/>
            <a:ext cx="7239000" cy="1752600"/>
          </a:xfrm>
          <a:solidFill>
            <a:srgbClr val="FFFFFF"/>
          </a:solidFill>
          <a:ln>
            <a:solidFill>
              <a:srgbClr val="000000"/>
            </a:solidFill>
            <a:miter lim="800000"/>
            <a:headEnd/>
            <a:tailEnd/>
          </a:ln>
        </p:spPr>
        <p:txBody>
          <a:bodyPr/>
          <a:lstStyle/>
          <a:p>
            <a:pPr marL="0" indent="0" algn="ctr">
              <a:buFont typeface="Wingdings" panose="05000000000000000000" pitchFamily="2" charset="2"/>
              <a:buNone/>
            </a:pPr>
            <a:r>
              <a:rPr lang="en-US" altLang="en-US" sz="4500" smtClean="0"/>
              <a:t>Device</a:t>
            </a:r>
          </a:p>
        </p:txBody>
      </p:sp>
      <p:pic>
        <p:nvPicPr>
          <p:cNvPr id="58371" name="Picture 5"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6" descr="clock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7" descr="clock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8" descr="clock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descr="clock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10" descr="clock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11" descr="clock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12" descr="clock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1" name="Picture 13" descr="clock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14" descr="clock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3" name="Picture 15" descr="clock1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4" name="Picture 16" descr="clock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5" name="Picture 17"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84" name="Picture 5" descr="FlashExpress_banner_final_03d"/>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44000" cy="2613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8385" name="TextBox 16"/>
          <p:cNvSpPr txBox="1">
            <a:spLocks noChangeArrowheads="1"/>
          </p:cNvSpPr>
          <p:nvPr/>
        </p:nvSpPr>
        <p:spPr bwMode="auto">
          <a:xfrm>
            <a:off x="5256213" y="533400"/>
            <a:ext cx="33543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5400">
                <a:solidFill>
                  <a:srgbClr val="FFFF00"/>
                </a:solidFill>
              </a:rPr>
              <a:t>zWord</a:t>
            </a:r>
          </a:p>
        </p:txBody>
      </p:sp>
    </p:spTree>
    <p:extLst>
      <p:ext uri="{BB962C8B-B14F-4D97-AF65-F5344CB8AC3E}">
        <p14:creationId xmlns:p14="http://schemas.microsoft.com/office/powerpoint/2010/main" val="30595514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2000"/>
                                  </p:stCondLst>
                                  <p:childTnLst>
                                    <p:set>
                                      <p:cBhvr>
                                        <p:cTn id="6" dur="1" fill="hold">
                                          <p:stCondLst>
                                            <p:cond delay="0"/>
                                          </p:stCondLst>
                                        </p:cTn>
                                        <p:tgtEl>
                                          <p:spTgt spid="2054"/>
                                        </p:tgtEl>
                                        <p:attrNameLst>
                                          <p:attrName>style.visibility</p:attrName>
                                        </p:attrNameLst>
                                      </p:cBhvr>
                                      <p:to>
                                        <p:strVal val="visible"/>
                                      </p:to>
                                    </p:set>
                                  </p:childTnLst>
                                </p:cTn>
                              </p:par>
                            </p:childTnLst>
                          </p:cTn>
                        </p:par>
                        <p:par>
                          <p:cTn id="7" fill="hold" nodeType="afterGroup">
                            <p:stCondLst>
                              <p:cond delay="2000"/>
                            </p:stCondLst>
                            <p:childTnLst>
                              <p:par>
                                <p:cTn id="8" presetID="1" presetClass="entr" presetSubtype="0" fill="hold" nodeType="afterEffect">
                                  <p:stCondLst>
                                    <p:cond delay="2000"/>
                                  </p:stCondLst>
                                  <p:childTnLst>
                                    <p:set>
                                      <p:cBhvr>
                                        <p:cTn id="9" dur="1" fill="hold">
                                          <p:stCondLst>
                                            <p:cond delay="0"/>
                                          </p:stCondLst>
                                        </p:cTn>
                                        <p:tgtEl>
                                          <p:spTgt spid="2055"/>
                                        </p:tgtEl>
                                        <p:attrNameLst>
                                          <p:attrName>style.visibility</p:attrName>
                                        </p:attrNameLst>
                                      </p:cBhvr>
                                      <p:to>
                                        <p:strVal val="visible"/>
                                      </p:to>
                                    </p:set>
                                  </p:childTnLst>
                                </p:cTn>
                              </p:par>
                            </p:childTnLst>
                          </p:cTn>
                        </p:par>
                        <p:par>
                          <p:cTn id="10" fill="hold" nodeType="afterGroup">
                            <p:stCondLst>
                              <p:cond delay="4000"/>
                            </p:stCondLst>
                            <p:childTnLst>
                              <p:par>
                                <p:cTn id="11" presetID="1" presetClass="entr" presetSubtype="0" fill="hold" nodeType="afterEffect">
                                  <p:stCondLst>
                                    <p:cond delay="2000"/>
                                  </p:stCondLst>
                                  <p:childTnLst>
                                    <p:set>
                                      <p:cBhvr>
                                        <p:cTn id="12" dur="1" fill="hold">
                                          <p:stCondLst>
                                            <p:cond delay="0"/>
                                          </p:stCondLst>
                                        </p:cTn>
                                        <p:tgtEl>
                                          <p:spTgt spid="2056"/>
                                        </p:tgtEl>
                                        <p:attrNameLst>
                                          <p:attrName>style.visibility</p:attrName>
                                        </p:attrNameLst>
                                      </p:cBhvr>
                                      <p:to>
                                        <p:strVal val="visible"/>
                                      </p:to>
                                    </p:set>
                                  </p:childTnLst>
                                </p:cTn>
                              </p:par>
                            </p:childTnLst>
                          </p:cTn>
                        </p:par>
                        <p:par>
                          <p:cTn id="13" fill="hold" nodeType="afterGroup">
                            <p:stCondLst>
                              <p:cond delay="6000"/>
                            </p:stCondLst>
                            <p:childTnLst>
                              <p:par>
                                <p:cTn id="14" presetID="1" presetClass="entr" presetSubtype="0" fill="hold" nodeType="afterEffect">
                                  <p:stCondLst>
                                    <p:cond delay="2000"/>
                                  </p:stCondLst>
                                  <p:childTnLst>
                                    <p:set>
                                      <p:cBhvr>
                                        <p:cTn id="15" dur="1" fill="hold">
                                          <p:stCondLst>
                                            <p:cond delay="0"/>
                                          </p:stCondLst>
                                        </p:cTn>
                                        <p:tgtEl>
                                          <p:spTgt spid="2057"/>
                                        </p:tgtEl>
                                        <p:attrNameLst>
                                          <p:attrName>style.visibility</p:attrName>
                                        </p:attrNameLst>
                                      </p:cBhvr>
                                      <p:to>
                                        <p:strVal val="visible"/>
                                      </p:to>
                                    </p:set>
                                  </p:childTnLst>
                                </p:cTn>
                              </p:par>
                            </p:childTnLst>
                          </p:cTn>
                        </p:par>
                        <p:par>
                          <p:cTn id="16" fill="hold" nodeType="afterGroup">
                            <p:stCondLst>
                              <p:cond delay="8000"/>
                            </p:stCondLst>
                            <p:childTnLst>
                              <p:par>
                                <p:cTn id="17" presetID="1" presetClass="entr" presetSubtype="0" fill="hold" nodeType="afterEffect">
                                  <p:stCondLst>
                                    <p:cond delay="2000"/>
                                  </p:stCondLst>
                                  <p:childTnLst>
                                    <p:set>
                                      <p:cBhvr>
                                        <p:cTn id="18" dur="1" fill="hold">
                                          <p:stCondLst>
                                            <p:cond delay="0"/>
                                          </p:stCondLst>
                                        </p:cTn>
                                        <p:tgtEl>
                                          <p:spTgt spid="2058"/>
                                        </p:tgtEl>
                                        <p:attrNameLst>
                                          <p:attrName>style.visibility</p:attrName>
                                        </p:attrNameLst>
                                      </p:cBhvr>
                                      <p:to>
                                        <p:strVal val="visible"/>
                                      </p:to>
                                    </p:set>
                                  </p:childTnLst>
                                </p:cTn>
                              </p:par>
                            </p:childTnLst>
                          </p:cTn>
                        </p:par>
                        <p:par>
                          <p:cTn id="19" fill="hold" nodeType="afterGroup">
                            <p:stCondLst>
                              <p:cond delay="10000"/>
                            </p:stCondLst>
                            <p:childTnLst>
                              <p:par>
                                <p:cTn id="20" presetID="1" presetClass="entr" presetSubtype="0" fill="hold" nodeType="afterEffect">
                                  <p:stCondLst>
                                    <p:cond delay="2000"/>
                                  </p:stCondLst>
                                  <p:childTnLst>
                                    <p:set>
                                      <p:cBhvr>
                                        <p:cTn id="21" dur="1" fill="hold">
                                          <p:stCondLst>
                                            <p:cond delay="0"/>
                                          </p:stCondLst>
                                        </p:cTn>
                                        <p:tgtEl>
                                          <p:spTgt spid="2059"/>
                                        </p:tgtEl>
                                        <p:attrNameLst>
                                          <p:attrName>style.visibility</p:attrName>
                                        </p:attrNameLst>
                                      </p:cBhvr>
                                      <p:to>
                                        <p:strVal val="visible"/>
                                      </p:to>
                                    </p:set>
                                  </p:childTnLst>
                                </p:cTn>
                              </p:par>
                            </p:childTnLst>
                          </p:cTn>
                        </p:par>
                        <p:par>
                          <p:cTn id="22" fill="hold" nodeType="afterGroup">
                            <p:stCondLst>
                              <p:cond delay="12000"/>
                            </p:stCondLst>
                            <p:childTnLst>
                              <p:par>
                                <p:cTn id="23" presetID="1" presetClass="entr" presetSubtype="0" fill="hold" nodeType="afterEffect">
                                  <p:stCondLst>
                                    <p:cond delay="2000"/>
                                  </p:stCondLst>
                                  <p:childTnLst>
                                    <p:set>
                                      <p:cBhvr>
                                        <p:cTn id="24" dur="1" fill="hold">
                                          <p:stCondLst>
                                            <p:cond delay="0"/>
                                          </p:stCondLst>
                                        </p:cTn>
                                        <p:tgtEl>
                                          <p:spTgt spid="2060"/>
                                        </p:tgtEl>
                                        <p:attrNameLst>
                                          <p:attrName>style.visibility</p:attrName>
                                        </p:attrNameLst>
                                      </p:cBhvr>
                                      <p:to>
                                        <p:strVal val="visible"/>
                                      </p:to>
                                    </p:set>
                                  </p:childTnLst>
                                </p:cTn>
                              </p:par>
                            </p:childTnLst>
                          </p:cTn>
                        </p:par>
                        <p:par>
                          <p:cTn id="25" fill="hold" nodeType="afterGroup">
                            <p:stCondLst>
                              <p:cond delay="14000"/>
                            </p:stCondLst>
                            <p:childTnLst>
                              <p:par>
                                <p:cTn id="26" presetID="1" presetClass="entr" presetSubtype="0" fill="hold" nodeType="afterEffect">
                                  <p:stCondLst>
                                    <p:cond delay="2000"/>
                                  </p:stCondLst>
                                  <p:childTnLst>
                                    <p:set>
                                      <p:cBhvr>
                                        <p:cTn id="27" dur="1" fill="hold">
                                          <p:stCondLst>
                                            <p:cond delay="0"/>
                                          </p:stCondLst>
                                        </p:cTn>
                                        <p:tgtEl>
                                          <p:spTgt spid="2061"/>
                                        </p:tgtEl>
                                        <p:attrNameLst>
                                          <p:attrName>style.visibility</p:attrName>
                                        </p:attrNameLst>
                                      </p:cBhvr>
                                      <p:to>
                                        <p:strVal val="visible"/>
                                      </p:to>
                                    </p:set>
                                  </p:childTnLst>
                                </p:cTn>
                              </p:par>
                            </p:childTnLst>
                          </p:cTn>
                        </p:par>
                        <p:par>
                          <p:cTn id="28" fill="hold" nodeType="afterGroup">
                            <p:stCondLst>
                              <p:cond delay="16000"/>
                            </p:stCondLst>
                            <p:childTnLst>
                              <p:par>
                                <p:cTn id="29" presetID="1" presetClass="entr" presetSubtype="0" fill="hold" nodeType="afterEffect">
                                  <p:stCondLst>
                                    <p:cond delay="2000"/>
                                  </p:stCondLst>
                                  <p:childTnLst>
                                    <p:set>
                                      <p:cBhvr>
                                        <p:cTn id="30" dur="1" fill="hold">
                                          <p:stCondLst>
                                            <p:cond delay="0"/>
                                          </p:stCondLst>
                                        </p:cTn>
                                        <p:tgtEl>
                                          <p:spTgt spid="2062"/>
                                        </p:tgtEl>
                                        <p:attrNameLst>
                                          <p:attrName>style.visibility</p:attrName>
                                        </p:attrNameLst>
                                      </p:cBhvr>
                                      <p:to>
                                        <p:strVal val="visible"/>
                                      </p:to>
                                    </p:set>
                                  </p:childTnLst>
                                </p:cTn>
                              </p:par>
                            </p:childTnLst>
                          </p:cTn>
                        </p:par>
                        <p:par>
                          <p:cTn id="31" fill="hold" nodeType="afterGroup">
                            <p:stCondLst>
                              <p:cond delay="18000"/>
                            </p:stCondLst>
                            <p:childTnLst>
                              <p:par>
                                <p:cTn id="32" presetID="1" presetClass="entr" presetSubtype="0" fill="hold" nodeType="afterEffect">
                                  <p:stCondLst>
                                    <p:cond delay="2000"/>
                                  </p:stCondLst>
                                  <p:childTnLst>
                                    <p:set>
                                      <p:cBhvr>
                                        <p:cTn id="33" dur="1" fill="hold">
                                          <p:stCondLst>
                                            <p:cond delay="0"/>
                                          </p:stCondLst>
                                        </p:cTn>
                                        <p:tgtEl>
                                          <p:spTgt spid="2063"/>
                                        </p:tgtEl>
                                        <p:attrNameLst>
                                          <p:attrName>style.visibility</p:attrName>
                                        </p:attrNameLst>
                                      </p:cBhvr>
                                      <p:to>
                                        <p:strVal val="visible"/>
                                      </p:to>
                                    </p:set>
                                  </p:childTnLst>
                                </p:cTn>
                              </p:par>
                            </p:childTnLst>
                          </p:cTn>
                        </p:par>
                        <p:par>
                          <p:cTn id="34" fill="hold" nodeType="afterGroup">
                            <p:stCondLst>
                              <p:cond delay="20000"/>
                            </p:stCondLst>
                            <p:childTnLst>
                              <p:par>
                                <p:cTn id="35" presetID="1" presetClass="entr" presetSubtype="0" fill="hold" nodeType="afterEffect">
                                  <p:stCondLst>
                                    <p:cond delay="2000"/>
                                  </p:stCondLst>
                                  <p:childTnLst>
                                    <p:set>
                                      <p:cBhvr>
                                        <p:cTn id="36" dur="1" fill="hold">
                                          <p:stCondLst>
                                            <p:cond delay="0"/>
                                          </p:stCondLst>
                                        </p:cTn>
                                        <p:tgtEl>
                                          <p:spTgt spid="2064"/>
                                        </p:tgtEl>
                                        <p:attrNameLst>
                                          <p:attrName>style.visibility</p:attrName>
                                        </p:attrNameLst>
                                      </p:cBhvr>
                                      <p:to>
                                        <p:strVal val="visible"/>
                                      </p:to>
                                    </p:set>
                                  </p:childTnLst>
                                </p:cTn>
                              </p:par>
                            </p:childTnLst>
                          </p:cTn>
                        </p:par>
                        <p:par>
                          <p:cTn id="37" fill="hold" nodeType="afterGroup">
                            <p:stCondLst>
                              <p:cond delay="22000"/>
                            </p:stCondLst>
                            <p:childTnLst>
                              <p:par>
                                <p:cTn id="38" presetID="1" presetClass="entr" presetSubtype="0" fill="hold" nodeType="afterEffect">
                                  <p:stCondLst>
                                    <p:cond delay="2000"/>
                                  </p:stCondLst>
                                  <p:childTnLst>
                                    <p:set>
                                      <p:cBhvr>
                                        <p:cTn id="39" dur="1" fill="hold">
                                          <p:stCondLst>
                                            <p:cond delay="0"/>
                                          </p:stCondLst>
                                        </p:cTn>
                                        <p:tgtEl>
                                          <p:spTgt spid="2065"/>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2" name="buzz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3" descr="Click to type vocabulary word"/>
          <p:cNvSpPr>
            <a:spLocks noGrp="1" noChangeArrowheads="1"/>
          </p:cNvSpPr>
          <p:nvPr>
            <p:ph type="subTitle" idx="4294967295"/>
          </p:nvPr>
        </p:nvSpPr>
        <p:spPr>
          <a:xfrm>
            <a:off x="1371600" y="2667000"/>
            <a:ext cx="7239000" cy="1752600"/>
          </a:xfrm>
          <a:solidFill>
            <a:srgbClr val="FFFFFF"/>
          </a:solidFill>
          <a:ln>
            <a:solidFill>
              <a:srgbClr val="000000"/>
            </a:solidFill>
            <a:miter lim="800000"/>
            <a:headEnd/>
            <a:tailEnd/>
          </a:ln>
        </p:spPr>
        <p:txBody>
          <a:bodyPr/>
          <a:lstStyle/>
          <a:p>
            <a:pPr marL="0" indent="0" algn="ctr">
              <a:buFont typeface="Wingdings" panose="05000000000000000000" pitchFamily="2" charset="2"/>
              <a:buNone/>
            </a:pPr>
            <a:r>
              <a:rPr lang="en-US" altLang="en-US" sz="4500" smtClean="0"/>
              <a:t>Security</a:t>
            </a:r>
          </a:p>
        </p:txBody>
      </p:sp>
      <p:pic>
        <p:nvPicPr>
          <p:cNvPr id="59395" name="Picture 5"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6" descr="clock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7" descr="clock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8" descr="clock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descr="clock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10" descr="clock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11" descr="clock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12" descr="clock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1" name="Picture 13" descr="clock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14" descr="clock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3" name="Picture 15" descr="clock1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4" name="Picture 16" descr="clock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5" name="Picture 17"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8" name="Picture 5" descr="FlashExpress_banner_final_03d"/>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44000" cy="2613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9409" name="TextBox 16"/>
          <p:cNvSpPr txBox="1">
            <a:spLocks noChangeArrowheads="1"/>
          </p:cNvSpPr>
          <p:nvPr/>
        </p:nvSpPr>
        <p:spPr bwMode="auto">
          <a:xfrm>
            <a:off x="5256213" y="533400"/>
            <a:ext cx="33543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5400">
                <a:solidFill>
                  <a:srgbClr val="FFFF00"/>
                </a:solidFill>
              </a:rPr>
              <a:t>zWord</a:t>
            </a:r>
          </a:p>
        </p:txBody>
      </p:sp>
    </p:spTree>
    <p:extLst>
      <p:ext uri="{BB962C8B-B14F-4D97-AF65-F5344CB8AC3E}">
        <p14:creationId xmlns:p14="http://schemas.microsoft.com/office/powerpoint/2010/main" val="5548258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2000"/>
                                  </p:stCondLst>
                                  <p:childTnLst>
                                    <p:set>
                                      <p:cBhvr>
                                        <p:cTn id="6" dur="1" fill="hold">
                                          <p:stCondLst>
                                            <p:cond delay="0"/>
                                          </p:stCondLst>
                                        </p:cTn>
                                        <p:tgtEl>
                                          <p:spTgt spid="2054"/>
                                        </p:tgtEl>
                                        <p:attrNameLst>
                                          <p:attrName>style.visibility</p:attrName>
                                        </p:attrNameLst>
                                      </p:cBhvr>
                                      <p:to>
                                        <p:strVal val="visible"/>
                                      </p:to>
                                    </p:set>
                                  </p:childTnLst>
                                </p:cTn>
                              </p:par>
                            </p:childTnLst>
                          </p:cTn>
                        </p:par>
                        <p:par>
                          <p:cTn id="7" fill="hold" nodeType="afterGroup">
                            <p:stCondLst>
                              <p:cond delay="2000"/>
                            </p:stCondLst>
                            <p:childTnLst>
                              <p:par>
                                <p:cTn id="8" presetID="1" presetClass="entr" presetSubtype="0" fill="hold" nodeType="afterEffect">
                                  <p:stCondLst>
                                    <p:cond delay="2000"/>
                                  </p:stCondLst>
                                  <p:childTnLst>
                                    <p:set>
                                      <p:cBhvr>
                                        <p:cTn id="9" dur="1" fill="hold">
                                          <p:stCondLst>
                                            <p:cond delay="0"/>
                                          </p:stCondLst>
                                        </p:cTn>
                                        <p:tgtEl>
                                          <p:spTgt spid="2055"/>
                                        </p:tgtEl>
                                        <p:attrNameLst>
                                          <p:attrName>style.visibility</p:attrName>
                                        </p:attrNameLst>
                                      </p:cBhvr>
                                      <p:to>
                                        <p:strVal val="visible"/>
                                      </p:to>
                                    </p:set>
                                  </p:childTnLst>
                                </p:cTn>
                              </p:par>
                            </p:childTnLst>
                          </p:cTn>
                        </p:par>
                        <p:par>
                          <p:cTn id="10" fill="hold" nodeType="afterGroup">
                            <p:stCondLst>
                              <p:cond delay="4000"/>
                            </p:stCondLst>
                            <p:childTnLst>
                              <p:par>
                                <p:cTn id="11" presetID="1" presetClass="entr" presetSubtype="0" fill="hold" nodeType="afterEffect">
                                  <p:stCondLst>
                                    <p:cond delay="2000"/>
                                  </p:stCondLst>
                                  <p:childTnLst>
                                    <p:set>
                                      <p:cBhvr>
                                        <p:cTn id="12" dur="1" fill="hold">
                                          <p:stCondLst>
                                            <p:cond delay="0"/>
                                          </p:stCondLst>
                                        </p:cTn>
                                        <p:tgtEl>
                                          <p:spTgt spid="2056"/>
                                        </p:tgtEl>
                                        <p:attrNameLst>
                                          <p:attrName>style.visibility</p:attrName>
                                        </p:attrNameLst>
                                      </p:cBhvr>
                                      <p:to>
                                        <p:strVal val="visible"/>
                                      </p:to>
                                    </p:set>
                                  </p:childTnLst>
                                </p:cTn>
                              </p:par>
                            </p:childTnLst>
                          </p:cTn>
                        </p:par>
                        <p:par>
                          <p:cTn id="13" fill="hold" nodeType="afterGroup">
                            <p:stCondLst>
                              <p:cond delay="6000"/>
                            </p:stCondLst>
                            <p:childTnLst>
                              <p:par>
                                <p:cTn id="14" presetID="1" presetClass="entr" presetSubtype="0" fill="hold" nodeType="afterEffect">
                                  <p:stCondLst>
                                    <p:cond delay="2000"/>
                                  </p:stCondLst>
                                  <p:childTnLst>
                                    <p:set>
                                      <p:cBhvr>
                                        <p:cTn id="15" dur="1" fill="hold">
                                          <p:stCondLst>
                                            <p:cond delay="0"/>
                                          </p:stCondLst>
                                        </p:cTn>
                                        <p:tgtEl>
                                          <p:spTgt spid="2057"/>
                                        </p:tgtEl>
                                        <p:attrNameLst>
                                          <p:attrName>style.visibility</p:attrName>
                                        </p:attrNameLst>
                                      </p:cBhvr>
                                      <p:to>
                                        <p:strVal val="visible"/>
                                      </p:to>
                                    </p:set>
                                  </p:childTnLst>
                                </p:cTn>
                              </p:par>
                            </p:childTnLst>
                          </p:cTn>
                        </p:par>
                        <p:par>
                          <p:cTn id="16" fill="hold" nodeType="afterGroup">
                            <p:stCondLst>
                              <p:cond delay="8000"/>
                            </p:stCondLst>
                            <p:childTnLst>
                              <p:par>
                                <p:cTn id="17" presetID="1" presetClass="entr" presetSubtype="0" fill="hold" nodeType="afterEffect">
                                  <p:stCondLst>
                                    <p:cond delay="2000"/>
                                  </p:stCondLst>
                                  <p:childTnLst>
                                    <p:set>
                                      <p:cBhvr>
                                        <p:cTn id="18" dur="1" fill="hold">
                                          <p:stCondLst>
                                            <p:cond delay="0"/>
                                          </p:stCondLst>
                                        </p:cTn>
                                        <p:tgtEl>
                                          <p:spTgt spid="2058"/>
                                        </p:tgtEl>
                                        <p:attrNameLst>
                                          <p:attrName>style.visibility</p:attrName>
                                        </p:attrNameLst>
                                      </p:cBhvr>
                                      <p:to>
                                        <p:strVal val="visible"/>
                                      </p:to>
                                    </p:set>
                                  </p:childTnLst>
                                </p:cTn>
                              </p:par>
                            </p:childTnLst>
                          </p:cTn>
                        </p:par>
                        <p:par>
                          <p:cTn id="19" fill="hold" nodeType="afterGroup">
                            <p:stCondLst>
                              <p:cond delay="10000"/>
                            </p:stCondLst>
                            <p:childTnLst>
                              <p:par>
                                <p:cTn id="20" presetID="1" presetClass="entr" presetSubtype="0" fill="hold" nodeType="afterEffect">
                                  <p:stCondLst>
                                    <p:cond delay="2000"/>
                                  </p:stCondLst>
                                  <p:childTnLst>
                                    <p:set>
                                      <p:cBhvr>
                                        <p:cTn id="21" dur="1" fill="hold">
                                          <p:stCondLst>
                                            <p:cond delay="0"/>
                                          </p:stCondLst>
                                        </p:cTn>
                                        <p:tgtEl>
                                          <p:spTgt spid="2059"/>
                                        </p:tgtEl>
                                        <p:attrNameLst>
                                          <p:attrName>style.visibility</p:attrName>
                                        </p:attrNameLst>
                                      </p:cBhvr>
                                      <p:to>
                                        <p:strVal val="visible"/>
                                      </p:to>
                                    </p:set>
                                  </p:childTnLst>
                                </p:cTn>
                              </p:par>
                            </p:childTnLst>
                          </p:cTn>
                        </p:par>
                        <p:par>
                          <p:cTn id="22" fill="hold" nodeType="afterGroup">
                            <p:stCondLst>
                              <p:cond delay="12000"/>
                            </p:stCondLst>
                            <p:childTnLst>
                              <p:par>
                                <p:cTn id="23" presetID="1" presetClass="entr" presetSubtype="0" fill="hold" nodeType="afterEffect">
                                  <p:stCondLst>
                                    <p:cond delay="2000"/>
                                  </p:stCondLst>
                                  <p:childTnLst>
                                    <p:set>
                                      <p:cBhvr>
                                        <p:cTn id="24" dur="1" fill="hold">
                                          <p:stCondLst>
                                            <p:cond delay="0"/>
                                          </p:stCondLst>
                                        </p:cTn>
                                        <p:tgtEl>
                                          <p:spTgt spid="2060"/>
                                        </p:tgtEl>
                                        <p:attrNameLst>
                                          <p:attrName>style.visibility</p:attrName>
                                        </p:attrNameLst>
                                      </p:cBhvr>
                                      <p:to>
                                        <p:strVal val="visible"/>
                                      </p:to>
                                    </p:set>
                                  </p:childTnLst>
                                </p:cTn>
                              </p:par>
                            </p:childTnLst>
                          </p:cTn>
                        </p:par>
                        <p:par>
                          <p:cTn id="25" fill="hold" nodeType="afterGroup">
                            <p:stCondLst>
                              <p:cond delay="14000"/>
                            </p:stCondLst>
                            <p:childTnLst>
                              <p:par>
                                <p:cTn id="26" presetID="1" presetClass="entr" presetSubtype="0" fill="hold" nodeType="afterEffect">
                                  <p:stCondLst>
                                    <p:cond delay="2000"/>
                                  </p:stCondLst>
                                  <p:childTnLst>
                                    <p:set>
                                      <p:cBhvr>
                                        <p:cTn id="27" dur="1" fill="hold">
                                          <p:stCondLst>
                                            <p:cond delay="0"/>
                                          </p:stCondLst>
                                        </p:cTn>
                                        <p:tgtEl>
                                          <p:spTgt spid="2061"/>
                                        </p:tgtEl>
                                        <p:attrNameLst>
                                          <p:attrName>style.visibility</p:attrName>
                                        </p:attrNameLst>
                                      </p:cBhvr>
                                      <p:to>
                                        <p:strVal val="visible"/>
                                      </p:to>
                                    </p:set>
                                  </p:childTnLst>
                                </p:cTn>
                              </p:par>
                            </p:childTnLst>
                          </p:cTn>
                        </p:par>
                        <p:par>
                          <p:cTn id="28" fill="hold" nodeType="afterGroup">
                            <p:stCondLst>
                              <p:cond delay="16000"/>
                            </p:stCondLst>
                            <p:childTnLst>
                              <p:par>
                                <p:cTn id="29" presetID="1" presetClass="entr" presetSubtype="0" fill="hold" nodeType="afterEffect">
                                  <p:stCondLst>
                                    <p:cond delay="2000"/>
                                  </p:stCondLst>
                                  <p:childTnLst>
                                    <p:set>
                                      <p:cBhvr>
                                        <p:cTn id="30" dur="1" fill="hold">
                                          <p:stCondLst>
                                            <p:cond delay="0"/>
                                          </p:stCondLst>
                                        </p:cTn>
                                        <p:tgtEl>
                                          <p:spTgt spid="2062"/>
                                        </p:tgtEl>
                                        <p:attrNameLst>
                                          <p:attrName>style.visibility</p:attrName>
                                        </p:attrNameLst>
                                      </p:cBhvr>
                                      <p:to>
                                        <p:strVal val="visible"/>
                                      </p:to>
                                    </p:set>
                                  </p:childTnLst>
                                </p:cTn>
                              </p:par>
                            </p:childTnLst>
                          </p:cTn>
                        </p:par>
                        <p:par>
                          <p:cTn id="31" fill="hold" nodeType="afterGroup">
                            <p:stCondLst>
                              <p:cond delay="18000"/>
                            </p:stCondLst>
                            <p:childTnLst>
                              <p:par>
                                <p:cTn id="32" presetID="1" presetClass="entr" presetSubtype="0" fill="hold" nodeType="afterEffect">
                                  <p:stCondLst>
                                    <p:cond delay="2000"/>
                                  </p:stCondLst>
                                  <p:childTnLst>
                                    <p:set>
                                      <p:cBhvr>
                                        <p:cTn id="33" dur="1" fill="hold">
                                          <p:stCondLst>
                                            <p:cond delay="0"/>
                                          </p:stCondLst>
                                        </p:cTn>
                                        <p:tgtEl>
                                          <p:spTgt spid="2063"/>
                                        </p:tgtEl>
                                        <p:attrNameLst>
                                          <p:attrName>style.visibility</p:attrName>
                                        </p:attrNameLst>
                                      </p:cBhvr>
                                      <p:to>
                                        <p:strVal val="visible"/>
                                      </p:to>
                                    </p:set>
                                  </p:childTnLst>
                                </p:cTn>
                              </p:par>
                            </p:childTnLst>
                          </p:cTn>
                        </p:par>
                        <p:par>
                          <p:cTn id="34" fill="hold" nodeType="afterGroup">
                            <p:stCondLst>
                              <p:cond delay="20000"/>
                            </p:stCondLst>
                            <p:childTnLst>
                              <p:par>
                                <p:cTn id="35" presetID="1" presetClass="entr" presetSubtype="0" fill="hold" nodeType="afterEffect">
                                  <p:stCondLst>
                                    <p:cond delay="2000"/>
                                  </p:stCondLst>
                                  <p:childTnLst>
                                    <p:set>
                                      <p:cBhvr>
                                        <p:cTn id="36" dur="1" fill="hold">
                                          <p:stCondLst>
                                            <p:cond delay="0"/>
                                          </p:stCondLst>
                                        </p:cTn>
                                        <p:tgtEl>
                                          <p:spTgt spid="2064"/>
                                        </p:tgtEl>
                                        <p:attrNameLst>
                                          <p:attrName>style.visibility</p:attrName>
                                        </p:attrNameLst>
                                      </p:cBhvr>
                                      <p:to>
                                        <p:strVal val="visible"/>
                                      </p:to>
                                    </p:set>
                                  </p:childTnLst>
                                </p:cTn>
                              </p:par>
                            </p:childTnLst>
                          </p:cTn>
                        </p:par>
                        <p:par>
                          <p:cTn id="37" fill="hold" nodeType="afterGroup">
                            <p:stCondLst>
                              <p:cond delay="22000"/>
                            </p:stCondLst>
                            <p:childTnLst>
                              <p:par>
                                <p:cTn id="38" presetID="1" presetClass="entr" presetSubtype="0" fill="hold" nodeType="afterEffect">
                                  <p:stCondLst>
                                    <p:cond delay="2000"/>
                                  </p:stCondLst>
                                  <p:childTnLst>
                                    <p:set>
                                      <p:cBhvr>
                                        <p:cTn id="39" dur="1" fill="hold">
                                          <p:stCondLst>
                                            <p:cond delay="0"/>
                                          </p:stCondLst>
                                        </p:cTn>
                                        <p:tgtEl>
                                          <p:spTgt spid="2065"/>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2" name="buzz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a:grpSpLocks/>
          </p:cNvGrpSpPr>
          <p:nvPr/>
        </p:nvGrpSpPr>
        <p:grpSpPr bwMode="auto">
          <a:xfrm>
            <a:off x="688975" y="3409950"/>
            <a:ext cx="7951788" cy="3341688"/>
            <a:chOff x="1100142" y="3250428"/>
            <a:chExt cx="7952418" cy="3341445"/>
          </a:xfrm>
        </p:grpSpPr>
        <p:pic>
          <p:nvPicPr>
            <p:cNvPr id="53259" name="Picture 9"/>
            <p:cNvPicPr>
              <a:picLocks noChangeAspect="1"/>
            </p:cNvPicPr>
            <p:nvPr/>
          </p:nvPicPr>
          <p:blipFill>
            <a:blip r:embed="rId3">
              <a:extLst>
                <a:ext uri="{28A0092B-C50C-407E-A947-70E740481C1C}">
                  <a14:useLocalDpi xmlns:a14="http://schemas.microsoft.com/office/drawing/2010/main" val="0"/>
                </a:ext>
              </a:extLst>
            </a:blip>
            <a:srcRect l="25681" r="5586" b="3831"/>
            <a:stretch>
              <a:fillRect/>
            </a:stretch>
          </p:blipFill>
          <p:spPr bwMode="auto">
            <a:xfrm>
              <a:off x="4663440" y="3250428"/>
              <a:ext cx="4389120" cy="3108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60" name="Picture 11"/>
            <p:cNvPicPr>
              <a:picLocks noChangeAspect="1"/>
            </p:cNvPicPr>
            <p:nvPr/>
          </p:nvPicPr>
          <p:blipFill>
            <a:blip r:embed="rId4">
              <a:extLst>
                <a:ext uri="{28A0092B-C50C-407E-A947-70E740481C1C}">
                  <a14:useLocalDpi xmlns:a14="http://schemas.microsoft.com/office/drawing/2010/main" val="0"/>
                </a:ext>
              </a:extLst>
            </a:blip>
            <a:srcRect l="-2" r="28011" b="-1611"/>
            <a:stretch>
              <a:fillRect/>
            </a:stretch>
          </p:blipFill>
          <p:spPr bwMode="auto">
            <a:xfrm>
              <a:off x="1100142" y="3324224"/>
              <a:ext cx="4045740" cy="3267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3250" name="Title 1"/>
          <p:cNvSpPr>
            <a:spLocks noGrp="1"/>
          </p:cNvSpPr>
          <p:nvPr>
            <p:ph type="title"/>
          </p:nvPr>
        </p:nvSpPr>
        <p:spPr/>
        <p:txBody>
          <a:bodyPr/>
          <a:lstStyle/>
          <a:p>
            <a:r>
              <a:rPr lang="en-US" altLang="en-US" smtClean="0"/>
              <a:t>Mobile business opportunity is huge</a:t>
            </a:r>
          </a:p>
        </p:txBody>
      </p:sp>
      <p:pic>
        <p:nvPicPr>
          <p:cNvPr id="53251" name="Picture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04825" y="1706563"/>
            <a:ext cx="3432175" cy="176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 name="Group 17"/>
          <p:cNvGrpSpPr>
            <a:grpSpLocks/>
          </p:cNvGrpSpPr>
          <p:nvPr/>
        </p:nvGrpSpPr>
        <p:grpSpPr bwMode="auto">
          <a:xfrm>
            <a:off x="4618038" y="2528888"/>
            <a:ext cx="3536950" cy="842962"/>
            <a:chOff x="4322937" y="2529201"/>
            <a:chExt cx="3536936" cy="843174"/>
          </a:xfrm>
        </p:grpSpPr>
        <p:sp>
          <p:nvSpPr>
            <p:cNvPr id="53256" name="TextBox 14"/>
            <p:cNvSpPr txBox="1">
              <a:spLocks noChangeArrowheads="1"/>
            </p:cNvSpPr>
            <p:nvPr/>
          </p:nvSpPr>
          <p:spPr bwMode="auto">
            <a:xfrm>
              <a:off x="4584328" y="2550792"/>
              <a:ext cx="2381897" cy="437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5404" tIns="37720" rIns="75404" bIns="37720">
              <a:spAutoFit/>
            </a:bodyPr>
            <a:lstStyle>
              <a:lvl1pPr defTabSz="455613">
                <a:defRPr sz="2200">
                  <a:solidFill>
                    <a:schemeClr val="hlink"/>
                  </a:solidFill>
                  <a:latin typeface="Arial" panose="020B0604020202020204" pitchFamily="34" charset="0"/>
                  <a:ea typeface="MS PGothic" panose="020B0600070205080204" pitchFamily="34" charset="-128"/>
                </a:defRPr>
              </a:lvl1pPr>
              <a:lvl2pPr marL="742950" indent="-285750" defTabSz="455613">
                <a:defRPr sz="2200">
                  <a:solidFill>
                    <a:schemeClr val="hlink"/>
                  </a:solidFill>
                  <a:latin typeface="Arial" panose="020B0604020202020204" pitchFamily="34" charset="0"/>
                  <a:ea typeface="MS PGothic" panose="020B0600070205080204" pitchFamily="34" charset="-128"/>
                </a:defRPr>
              </a:lvl2pPr>
              <a:lvl3pPr marL="1143000" indent="-228600" defTabSz="455613">
                <a:defRPr sz="2200">
                  <a:solidFill>
                    <a:schemeClr val="hlink"/>
                  </a:solidFill>
                  <a:latin typeface="Arial" panose="020B0604020202020204" pitchFamily="34" charset="0"/>
                  <a:ea typeface="MS PGothic" panose="020B0600070205080204" pitchFamily="34" charset="-128"/>
                </a:defRPr>
              </a:lvl3pPr>
              <a:lvl4pPr marL="1600200" indent="-228600" defTabSz="455613">
                <a:defRPr sz="2200">
                  <a:solidFill>
                    <a:schemeClr val="hlink"/>
                  </a:solidFill>
                  <a:latin typeface="Arial" panose="020B0604020202020204" pitchFamily="34" charset="0"/>
                  <a:ea typeface="MS PGothic" panose="020B0600070205080204" pitchFamily="34" charset="-128"/>
                </a:defRPr>
              </a:lvl4pPr>
              <a:lvl5pPr marL="2057400" indent="-228600" defTabSz="455613">
                <a:defRPr sz="2200">
                  <a:solidFill>
                    <a:schemeClr val="hlink"/>
                  </a:solidFill>
                  <a:latin typeface="Arial" panose="020B0604020202020204" pitchFamily="34" charset="0"/>
                  <a:ea typeface="MS PGothic" panose="020B0600070205080204" pitchFamily="34" charset="-128"/>
                </a:defRPr>
              </a:lvl5pPr>
              <a:lvl6pPr marL="2514600" indent="-228600" defTabSz="455613"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6pPr>
              <a:lvl7pPr marL="2971800" indent="-228600" defTabSz="455613"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7pPr>
              <a:lvl8pPr marL="3429000" indent="-228600" defTabSz="455613"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8pPr>
              <a:lvl9pPr marL="3886200" indent="-228600" defTabSz="455613"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9pPr>
            </a:lstStyle>
            <a:p>
              <a:pPr algn="ctr">
                <a:lnSpc>
                  <a:spcPts val="2300"/>
                </a:lnSpc>
                <a:buClr>
                  <a:schemeClr val="tx1"/>
                </a:buClr>
              </a:pPr>
              <a:r>
                <a:rPr lang="en-US" altLang="en-US" sz="4800">
                  <a:solidFill>
                    <a:srgbClr val="FF0000"/>
                  </a:solidFill>
                </a:rPr>
                <a:t>1.2B</a:t>
              </a:r>
            </a:p>
          </p:txBody>
        </p:sp>
        <p:sp>
          <p:nvSpPr>
            <p:cNvPr id="53257" name="Text Box 13"/>
            <p:cNvSpPr txBox="1">
              <a:spLocks noChangeArrowheads="1"/>
            </p:cNvSpPr>
            <p:nvPr/>
          </p:nvSpPr>
          <p:spPr bwMode="auto">
            <a:xfrm>
              <a:off x="4322937" y="2849155"/>
              <a:ext cx="3287031" cy="523220"/>
            </a:xfrm>
            <a:prstGeom prst="rect">
              <a:avLst/>
            </a:prstGeom>
            <a:noFill/>
            <a:ln>
              <a:noFill/>
            </a:ln>
            <a:effectLst>
              <a:prstShdw prst="shdw17" dist="17961" dir="2700000">
                <a:srgbClr val="006E99">
                  <a:alpha val="74997"/>
                </a:srgbClr>
              </a:prstShdw>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200">
                  <a:solidFill>
                    <a:schemeClr val="hlink"/>
                  </a:solidFill>
                  <a:latin typeface="Arial" panose="020B0604020202020204" pitchFamily="34" charset="0"/>
                  <a:ea typeface="MS PGothic" panose="020B0600070205080204" pitchFamily="34" charset="-128"/>
                </a:defRPr>
              </a:lvl1pPr>
              <a:lvl2pPr marL="742950" indent="-285750">
                <a:defRPr sz="2200">
                  <a:solidFill>
                    <a:schemeClr val="hlink"/>
                  </a:solidFill>
                  <a:latin typeface="Arial" panose="020B0604020202020204" pitchFamily="34" charset="0"/>
                  <a:ea typeface="MS PGothic" panose="020B0600070205080204" pitchFamily="34" charset="-128"/>
                </a:defRPr>
              </a:lvl2pPr>
              <a:lvl3pPr marL="1143000" indent="-228600">
                <a:defRPr sz="2200">
                  <a:solidFill>
                    <a:schemeClr val="hlink"/>
                  </a:solidFill>
                  <a:latin typeface="Arial" panose="020B0604020202020204" pitchFamily="34" charset="0"/>
                  <a:ea typeface="MS PGothic" panose="020B0600070205080204" pitchFamily="34" charset="-128"/>
                </a:defRPr>
              </a:lvl3pPr>
              <a:lvl4pPr marL="1600200" indent="-228600">
                <a:defRPr sz="2200">
                  <a:solidFill>
                    <a:schemeClr val="hlink"/>
                  </a:solidFill>
                  <a:latin typeface="Arial" panose="020B0604020202020204" pitchFamily="34" charset="0"/>
                  <a:ea typeface="MS PGothic" panose="020B0600070205080204" pitchFamily="34" charset="-128"/>
                </a:defRPr>
              </a:lvl4pPr>
              <a:lvl5pPr marL="2057400" indent="-228600">
                <a:defRPr sz="2200">
                  <a:solidFill>
                    <a:schemeClr val="hlink"/>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9pPr>
            </a:lstStyle>
            <a:p>
              <a:pPr>
                <a:spcBef>
                  <a:spcPct val="50000"/>
                </a:spcBef>
                <a:buClr>
                  <a:srgbClr val="000000"/>
                </a:buClr>
                <a:buSzPct val="100000"/>
              </a:pPr>
              <a:r>
                <a:rPr kumimoji="1" lang="en-US" altLang="en-US" sz="1400">
                  <a:solidFill>
                    <a:srgbClr val="000000"/>
                  </a:solidFill>
                </a:rPr>
                <a:t>NOTE: Ericsson predict 4.5B in 2018</a:t>
              </a:r>
              <a:br>
                <a:rPr kumimoji="1" lang="en-US" altLang="en-US" sz="1400">
                  <a:solidFill>
                    <a:srgbClr val="000000"/>
                  </a:solidFill>
                </a:rPr>
              </a:br>
              <a:r>
                <a:rPr kumimoji="1" lang="en-US" altLang="en-US" sz="1400">
                  <a:solidFill>
                    <a:srgbClr val="000000"/>
                  </a:solidFill>
                </a:rPr>
                <a:t>            (World population ~ 7.2+B)</a:t>
              </a:r>
            </a:p>
          </p:txBody>
        </p:sp>
        <p:sp>
          <p:nvSpPr>
            <p:cNvPr id="16" name="Freeform 15"/>
            <p:cNvSpPr/>
            <p:nvPr/>
          </p:nvSpPr>
          <p:spPr bwMode="auto">
            <a:xfrm>
              <a:off x="6380329" y="2529201"/>
              <a:ext cx="1479544" cy="825708"/>
            </a:xfrm>
            <a:custGeom>
              <a:avLst/>
              <a:gdLst>
                <a:gd name="connsiteX0" fmla="*/ 0 w 1532964"/>
                <a:gd name="connsiteY0" fmla="*/ 72460 h 825496"/>
                <a:gd name="connsiteX1" fmla="*/ 1048870 w 1532964"/>
                <a:gd name="connsiteY1" fmla="*/ 72460 h 825496"/>
                <a:gd name="connsiteX2" fmla="*/ 1532964 w 1532964"/>
                <a:gd name="connsiteY2" fmla="*/ 825496 h 825496"/>
              </a:gdLst>
              <a:ahLst/>
              <a:cxnLst>
                <a:cxn ang="0">
                  <a:pos x="connsiteX0" y="connsiteY0"/>
                </a:cxn>
                <a:cxn ang="0">
                  <a:pos x="connsiteX1" y="connsiteY1"/>
                </a:cxn>
                <a:cxn ang="0">
                  <a:pos x="connsiteX2" y="connsiteY2"/>
                </a:cxn>
              </a:cxnLst>
              <a:rect l="l" t="t" r="r" b="b"/>
              <a:pathLst>
                <a:path w="1532964" h="825496">
                  <a:moveTo>
                    <a:pt x="0" y="72460"/>
                  </a:moveTo>
                  <a:cubicBezTo>
                    <a:pt x="396688" y="9707"/>
                    <a:pt x="793376" y="-53046"/>
                    <a:pt x="1048870" y="72460"/>
                  </a:cubicBezTo>
                  <a:cubicBezTo>
                    <a:pt x="1304364" y="197966"/>
                    <a:pt x="1418664" y="511731"/>
                    <a:pt x="1532964" y="825496"/>
                  </a:cubicBezTo>
                </a:path>
              </a:pathLst>
            </a:custGeom>
            <a:ln w="15875">
              <a:solidFill>
                <a:srgbClr val="FF0000"/>
              </a:solidFill>
              <a:tailEnd type="triangle"/>
            </a:ln>
            <a:extLst/>
          </p:spPr>
          <p:style>
            <a:lnRef idx="1">
              <a:schemeClr val="dk1"/>
            </a:lnRef>
            <a:fillRef idx="0">
              <a:schemeClr val="dk1"/>
            </a:fillRef>
            <a:effectRef idx="0">
              <a:schemeClr val="dk1"/>
            </a:effectRef>
            <a:fontRef idx="minor">
              <a:schemeClr val="tx1"/>
            </a:fontRef>
          </p:style>
          <p:txBody>
            <a:bodyPr/>
            <a:lstStyle/>
            <a:p>
              <a:pPr eaLnBrk="1" hangingPunct="1">
                <a:lnSpc>
                  <a:spcPct val="90000"/>
                </a:lnSpc>
                <a:defRPr/>
              </a:pPr>
              <a:endParaRPr lang="en-US" dirty="0">
                <a:solidFill>
                  <a:srgbClr val="FF0000"/>
                </a:solidFill>
              </a:endParaRPr>
            </a:p>
          </p:txBody>
        </p:sp>
      </p:grpSp>
      <p:sp>
        <p:nvSpPr>
          <p:cNvPr id="53253" name="TextBox 16"/>
          <p:cNvSpPr txBox="1">
            <a:spLocks noChangeArrowheads="1"/>
          </p:cNvSpPr>
          <p:nvPr/>
        </p:nvSpPr>
        <p:spPr bwMode="auto">
          <a:xfrm>
            <a:off x="366713" y="973138"/>
            <a:ext cx="7539037"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200">
                <a:solidFill>
                  <a:schemeClr val="hlink"/>
                </a:solidFill>
                <a:latin typeface="Arial" panose="020B0604020202020204" pitchFamily="34" charset="0"/>
                <a:ea typeface="MS PGothic" panose="020B0600070205080204" pitchFamily="34" charset="-128"/>
              </a:defRPr>
            </a:lvl1pPr>
            <a:lvl2pPr marL="742950" indent="-285750">
              <a:defRPr sz="2200">
                <a:solidFill>
                  <a:schemeClr val="hlink"/>
                </a:solidFill>
                <a:latin typeface="Arial" panose="020B0604020202020204" pitchFamily="34" charset="0"/>
                <a:ea typeface="MS PGothic" panose="020B0600070205080204" pitchFamily="34" charset="-128"/>
              </a:defRPr>
            </a:lvl2pPr>
            <a:lvl3pPr marL="1143000" indent="-228600">
              <a:defRPr sz="2200">
                <a:solidFill>
                  <a:schemeClr val="hlink"/>
                </a:solidFill>
                <a:latin typeface="Arial" panose="020B0604020202020204" pitchFamily="34" charset="0"/>
                <a:ea typeface="MS PGothic" panose="020B0600070205080204" pitchFamily="34" charset="-128"/>
              </a:defRPr>
            </a:lvl3pPr>
            <a:lvl4pPr marL="1600200" indent="-228600">
              <a:defRPr sz="2200">
                <a:solidFill>
                  <a:schemeClr val="hlink"/>
                </a:solidFill>
                <a:latin typeface="Arial" panose="020B0604020202020204" pitchFamily="34" charset="0"/>
                <a:ea typeface="MS PGothic" panose="020B0600070205080204" pitchFamily="34" charset="-128"/>
              </a:defRPr>
            </a:lvl4pPr>
            <a:lvl5pPr marL="2057400" indent="-228600">
              <a:defRPr sz="2200">
                <a:solidFill>
                  <a:schemeClr val="hlink"/>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9pPr>
          </a:lstStyle>
          <a:p>
            <a:r>
              <a:rPr lang="en-US" altLang="en-US" sz="1800" i="1"/>
              <a:t>Time</a:t>
            </a:r>
            <a:r>
              <a:rPr lang="en-US" altLang="en-US" sz="1800"/>
              <a:t> Magazine, January 2014</a:t>
            </a:r>
            <a:endParaRPr lang="en-US" altLang="en-US"/>
          </a:p>
          <a:p>
            <a:r>
              <a:rPr lang="en-US" altLang="en-US" sz="1600">
                <a:solidFill>
                  <a:schemeClr val="tx1"/>
                </a:solidFill>
              </a:rPr>
              <a:t>Projections of mobile growth and PC decline based on Gartner data</a:t>
            </a:r>
          </a:p>
        </p:txBody>
      </p:sp>
      <p:sp>
        <p:nvSpPr>
          <p:cNvPr id="53254"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200">
                <a:solidFill>
                  <a:schemeClr val="hlink"/>
                </a:solidFill>
                <a:latin typeface="Arial" panose="020B0604020202020204" pitchFamily="34" charset="0"/>
                <a:ea typeface="MS PGothic" panose="020B0600070205080204" pitchFamily="34" charset="-128"/>
              </a:defRPr>
            </a:lvl1pPr>
            <a:lvl2pPr marL="742950" indent="-285750">
              <a:defRPr sz="2200">
                <a:solidFill>
                  <a:schemeClr val="hlink"/>
                </a:solidFill>
                <a:latin typeface="Arial" panose="020B0604020202020204" pitchFamily="34" charset="0"/>
                <a:ea typeface="MS PGothic" panose="020B0600070205080204" pitchFamily="34" charset="-128"/>
              </a:defRPr>
            </a:lvl2pPr>
            <a:lvl3pPr marL="1143000" indent="-228600">
              <a:defRPr sz="2200">
                <a:solidFill>
                  <a:schemeClr val="hlink"/>
                </a:solidFill>
                <a:latin typeface="Arial" panose="020B0604020202020204" pitchFamily="34" charset="0"/>
                <a:ea typeface="MS PGothic" panose="020B0600070205080204" pitchFamily="34" charset="-128"/>
              </a:defRPr>
            </a:lvl3pPr>
            <a:lvl4pPr marL="1600200" indent="-228600">
              <a:defRPr sz="2200">
                <a:solidFill>
                  <a:schemeClr val="hlink"/>
                </a:solidFill>
                <a:latin typeface="Arial" panose="020B0604020202020204" pitchFamily="34" charset="0"/>
                <a:ea typeface="MS PGothic" panose="020B0600070205080204" pitchFamily="34" charset="-128"/>
              </a:defRPr>
            </a:lvl4pPr>
            <a:lvl5pPr marL="2057400" indent="-228600">
              <a:defRPr sz="2200">
                <a:solidFill>
                  <a:schemeClr val="hlink"/>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200">
                <a:solidFill>
                  <a:schemeClr val="hlink"/>
                </a:solidFill>
                <a:latin typeface="Arial" panose="020B0604020202020204" pitchFamily="34" charset="0"/>
                <a:ea typeface="MS PGothic" panose="020B0600070205080204" pitchFamily="34" charset="-128"/>
              </a:defRPr>
            </a:lvl9pPr>
          </a:lstStyle>
          <a:p>
            <a:fld id="{90CE0EEC-FE09-4496-BB05-2A772111321D}" type="slidenum">
              <a:rPr lang="en-US" altLang="en-US" sz="800">
                <a:solidFill>
                  <a:srgbClr val="000000"/>
                </a:solidFill>
              </a:rPr>
              <a:pPr/>
              <a:t>6</a:t>
            </a:fld>
            <a:endParaRPr lang="en-US" altLang="en-US" sz="800">
              <a:solidFill>
                <a:srgbClr val="000000"/>
              </a:solidFill>
            </a:endParaRPr>
          </a:p>
        </p:txBody>
      </p:sp>
    </p:spTree>
    <p:extLst>
      <p:ext uri="{BB962C8B-B14F-4D97-AF65-F5344CB8AC3E}">
        <p14:creationId xmlns:p14="http://schemas.microsoft.com/office/powerpoint/2010/main" val="27623153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3" descr="Click to type vocabulary word"/>
          <p:cNvSpPr>
            <a:spLocks noGrp="1" noChangeArrowheads="1"/>
          </p:cNvSpPr>
          <p:nvPr>
            <p:ph type="subTitle" idx="4294967295"/>
          </p:nvPr>
        </p:nvSpPr>
        <p:spPr>
          <a:xfrm>
            <a:off x="1371600" y="2667000"/>
            <a:ext cx="7239000" cy="1752600"/>
          </a:xfrm>
          <a:solidFill>
            <a:srgbClr val="FFFFFF"/>
          </a:solidFill>
          <a:ln>
            <a:solidFill>
              <a:srgbClr val="000000"/>
            </a:solidFill>
            <a:miter lim="800000"/>
            <a:headEnd/>
            <a:tailEnd/>
          </a:ln>
        </p:spPr>
        <p:txBody>
          <a:bodyPr/>
          <a:lstStyle/>
          <a:p>
            <a:pPr marL="0" indent="0" algn="ctr">
              <a:buFont typeface="Wingdings" panose="05000000000000000000" pitchFamily="2" charset="2"/>
              <a:buNone/>
            </a:pPr>
            <a:r>
              <a:rPr lang="en-US" altLang="en-US" sz="4500" smtClean="0"/>
              <a:t>Ecosystem</a:t>
            </a:r>
          </a:p>
        </p:txBody>
      </p:sp>
      <p:pic>
        <p:nvPicPr>
          <p:cNvPr id="60419" name="Picture 5"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6" descr="clock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7" descr="clock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8" descr="clock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descr="clock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10" descr="clock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11" descr="clock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12" descr="clock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1" name="Picture 13" descr="clock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14" descr="clock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3" name="Picture 15" descr="clock1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4" name="Picture 16" descr="clock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5" name="Picture 17"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32" name="Picture 5" descr="FlashExpress_banner_final_03d"/>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44000" cy="2613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0433" name="TextBox 16"/>
          <p:cNvSpPr txBox="1">
            <a:spLocks noChangeArrowheads="1"/>
          </p:cNvSpPr>
          <p:nvPr/>
        </p:nvSpPr>
        <p:spPr bwMode="auto">
          <a:xfrm>
            <a:off x="5256213" y="533400"/>
            <a:ext cx="33543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5400">
                <a:solidFill>
                  <a:srgbClr val="FFFF00"/>
                </a:solidFill>
              </a:rPr>
              <a:t>zWord</a:t>
            </a:r>
          </a:p>
        </p:txBody>
      </p:sp>
    </p:spTree>
    <p:extLst>
      <p:ext uri="{BB962C8B-B14F-4D97-AF65-F5344CB8AC3E}">
        <p14:creationId xmlns:p14="http://schemas.microsoft.com/office/powerpoint/2010/main" val="110211047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2000"/>
                                  </p:stCondLst>
                                  <p:childTnLst>
                                    <p:set>
                                      <p:cBhvr>
                                        <p:cTn id="6" dur="1" fill="hold">
                                          <p:stCondLst>
                                            <p:cond delay="0"/>
                                          </p:stCondLst>
                                        </p:cTn>
                                        <p:tgtEl>
                                          <p:spTgt spid="2054"/>
                                        </p:tgtEl>
                                        <p:attrNameLst>
                                          <p:attrName>style.visibility</p:attrName>
                                        </p:attrNameLst>
                                      </p:cBhvr>
                                      <p:to>
                                        <p:strVal val="visible"/>
                                      </p:to>
                                    </p:set>
                                  </p:childTnLst>
                                </p:cTn>
                              </p:par>
                            </p:childTnLst>
                          </p:cTn>
                        </p:par>
                        <p:par>
                          <p:cTn id="7" fill="hold" nodeType="afterGroup">
                            <p:stCondLst>
                              <p:cond delay="2000"/>
                            </p:stCondLst>
                            <p:childTnLst>
                              <p:par>
                                <p:cTn id="8" presetID="1" presetClass="entr" presetSubtype="0" fill="hold" nodeType="afterEffect">
                                  <p:stCondLst>
                                    <p:cond delay="2000"/>
                                  </p:stCondLst>
                                  <p:childTnLst>
                                    <p:set>
                                      <p:cBhvr>
                                        <p:cTn id="9" dur="1" fill="hold">
                                          <p:stCondLst>
                                            <p:cond delay="0"/>
                                          </p:stCondLst>
                                        </p:cTn>
                                        <p:tgtEl>
                                          <p:spTgt spid="2055"/>
                                        </p:tgtEl>
                                        <p:attrNameLst>
                                          <p:attrName>style.visibility</p:attrName>
                                        </p:attrNameLst>
                                      </p:cBhvr>
                                      <p:to>
                                        <p:strVal val="visible"/>
                                      </p:to>
                                    </p:set>
                                  </p:childTnLst>
                                </p:cTn>
                              </p:par>
                            </p:childTnLst>
                          </p:cTn>
                        </p:par>
                        <p:par>
                          <p:cTn id="10" fill="hold" nodeType="afterGroup">
                            <p:stCondLst>
                              <p:cond delay="4000"/>
                            </p:stCondLst>
                            <p:childTnLst>
                              <p:par>
                                <p:cTn id="11" presetID="1" presetClass="entr" presetSubtype="0" fill="hold" nodeType="afterEffect">
                                  <p:stCondLst>
                                    <p:cond delay="2000"/>
                                  </p:stCondLst>
                                  <p:childTnLst>
                                    <p:set>
                                      <p:cBhvr>
                                        <p:cTn id="12" dur="1" fill="hold">
                                          <p:stCondLst>
                                            <p:cond delay="0"/>
                                          </p:stCondLst>
                                        </p:cTn>
                                        <p:tgtEl>
                                          <p:spTgt spid="2056"/>
                                        </p:tgtEl>
                                        <p:attrNameLst>
                                          <p:attrName>style.visibility</p:attrName>
                                        </p:attrNameLst>
                                      </p:cBhvr>
                                      <p:to>
                                        <p:strVal val="visible"/>
                                      </p:to>
                                    </p:set>
                                  </p:childTnLst>
                                </p:cTn>
                              </p:par>
                            </p:childTnLst>
                          </p:cTn>
                        </p:par>
                        <p:par>
                          <p:cTn id="13" fill="hold" nodeType="afterGroup">
                            <p:stCondLst>
                              <p:cond delay="6000"/>
                            </p:stCondLst>
                            <p:childTnLst>
                              <p:par>
                                <p:cTn id="14" presetID="1" presetClass="entr" presetSubtype="0" fill="hold" nodeType="afterEffect">
                                  <p:stCondLst>
                                    <p:cond delay="2000"/>
                                  </p:stCondLst>
                                  <p:childTnLst>
                                    <p:set>
                                      <p:cBhvr>
                                        <p:cTn id="15" dur="1" fill="hold">
                                          <p:stCondLst>
                                            <p:cond delay="0"/>
                                          </p:stCondLst>
                                        </p:cTn>
                                        <p:tgtEl>
                                          <p:spTgt spid="2057"/>
                                        </p:tgtEl>
                                        <p:attrNameLst>
                                          <p:attrName>style.visibility</p:attrName>
                                        </p:attrNameLst>
                                      </p:cBhvr>
                                      <p:to>
                                        <p:strVal val="visible"/>
                                      </p:to>
                                    </p:set>
                                  </p:childTnLst>
                                </p:cTn>
                              </p:par>
                            </p:childTnLst>
                          </p:cTn>
                        </p:par>
                        <p:par>
                          <p:cTn id="16" fill="hold" nodeType="afterGroup">
                            <p:stCondLst>
                              <p:cond delay="8000"/>
                            </p:stCondLst>
                            <p:childTnLst>
                              <p:par>
                                <p:cTn id="17" presetID="1" presetClass="entr" presetSubtype="0" fill="hold" nodeType="afterEffect">
                                  <p:stCondLst>
                                    <p:cond delay="2000"/>
                                  </p:stCondLst>
                                  <p:childTnLst>
                                    <p:set>
                                      <p:cBhvr>
                                        <p:cTn id="18" dur="1" fill="hold">
                                          <p:stCondLst>
                                            <p:cond delay="0"/>
                                          </p:stCondLst>
                                        </p:cTn>
                                        <p:tgtEl>
                                          <p:spTgt spid="2058"/>
                                        </p:tgtEl>
                                        <p:attrNameLst>
                                          <p:attrName>style.visibility</p:attrName>
                                        </p:attrNameLst>
                                      </p:cBhvr>
                                      <p:to>
                                        <p:strVal val="visible"/>
                                      </p:to>
                                    </p:set>
                                  </p:childTnLst>
                                </p:cTn>
                              </p:par>
                            </p:childTnLst>
                          </p:cTn>
                        </p:par>
                        <p:par>
                          <p:cTn id="19" fill="hold" nodeType="afterGroup">
                            <p:stCondLst>
                              <p:cond delay="10000"/>
                            </p:stCondLst>
                            <p:childTnLst>
                              <p:par>
                                <p:cTn id="20" presetID="1" presetClass="entr" presetSubtype="0" fill="hold" nodeType="afterEffect">
                                  <p:stCondLst>
                                    <p:cond delay="2000"/>
                                  </p:stCondLst>
                                  <p:childTnLst>
                                    <p:set>
                                      <p:cBhvr>
                                        <p:cTn id="21" dur="1" fill="hold">
                                          <p:stCondLst>
                                            <p:cond delay="0"/>
                                          </p:stCondLst>
                                        </p:cTn>
                                        <p:tgtEl>
                                          <p:spTgt spid="2059"/>
                                        </p:tgtEl>
                                        <p:attrNameLst>
                                          <p:attrName>style.visibility</p:attrName>
                                        </p:attrNameLst>
                                      </p:cBhvr>
                                      <p:to>
                                        <p:strVal val="visible"/>
                                      </p:to>
                                    </p:set>
                                  </p:childTnLst>
                                </p:cTn>
                              </p:par>
                            </p:childTnLst>
                          </p:cTn>
                        </p:par>
                        <p:par>
                          <p:cTn id="22" fill="hold" nodeType="afterGroup">
                            <p:stCondLst>
                              <p:cond delay="12000"/>
                            </p:stCondLst>
                            <p:childTnLst>
                              <p:par>
                                <p:cTn id="23" presetID="1" presetClass="entr" presetSubtype="0" fill="hold" nodeType="afterEffect">
                                  <p:stCondLst>
                                    <p:cond delay="2000"/>
                                  </p:stCondLst>
                                  <p:childTnLst>
                                    <p:set>
                                      <p:cBhvr>
                                        <p:cTn id="24" dur="1" fill="hold">
                                          <p:stCondLst>
                                            <p:cond delay="0"/>
                                          </p:stCondLst>
                                        </p:cTn>
                                        <p:tgtEl>
                                          <p:spTgt spid="2060"/>
                                        </p:tgtEl>
                                        <p:attrNameLst>
                                          <p:attrName>style.visibility</p:attrName>
                                        </p:attrNameLst>
                                      </p:cBhvr>
                                      <p:to>
                                        <p:strVal val="visible"/>
                                      </p:to>
                                    </p:set>
                                  </p:childTnLst>
                                </p:cTn>
                              </p:par>
                            </p:childTnLst>
                          </p:cTn>
                        </p:par>
                        <p:par>
                          <p:cTn id="25" fill="hold" nodeType="afterGroup">
                            <p:stCondLst>
                              <p:cond delay="14000"/>
                            </p:stCondLst>
                            <p:childTnLst>
                              <p:par>
                                <p:cTn id="26" presetID="1" presetClass="entr" presetSubtype="0" fill="hold" nodeType="afterEffect">
                                  <p:stCondLst>
                                    <p:cond delay="2000"/>
                                  </p:stCondLst>
                                  <p:childTnLst>
                                    <p:set>
                                      <p:cBhvr>
                                        <p:cTn id="27" dur="1" fill="hold">
                                          <p:stCondLst>
                                            <p:cond delay="0"/>
                                          </p:stCondLst>
                                        </p:cTn>
                                        <p:tgtEl>
                                          <p:spTgt spid="2061"/>
                                        </p:tgtEl>
                                        <p:attrNameLst>
                                          <p:attrName>style.visibility</p:attrName>
                                        </p:attrNameLst>
                                      </p:cBhvr>
                                      <p:to>
                                        <p:strVal val="visible"/>
                                      </p:to>
                                    </p:set>
                                  </p:childTnLst>
                                </p:cTn>
                              </p:par>
                            </p:childTnLst>
                          </p:cTn>
                        </p:par>
                        <p:par>
                          <p:cTn id="28" fill="hold" nodeType="afterGroup">
                            <p:stCondLst>
                              <p:cond delay="16000"/>
                            </p:stCondLst>
                            <p:childTnLst>
                              <p:par>
                                <p:cTn id="29" presetID="1" presetClass="entr" presetSubtype="0" fill="hold" nodeType="afterEffect">
                                  <p:stCondLst>
                                    <p:cond delay="2000"/>
                                  </p:stCondLst>
                                  <p:childTnLst>
                                    <p:set>
                                      <p:cBhvr>
                                        <p:cTn id="30" dur="1" fill="hold">
                                          <p:stCondLst>
                                            <p:cond delay="0"/>
                                          </p:stCondLst>
                                        </p:cTn>
                                        <p:tgtEl>
                                          <p:spTgt spid="2062"/>
                                        </p:tgtEl>
                                        <p:attrNameLst>
                                          <p:attrName>style.visibility</p:attrName>
                                        </p:attrNameLst>
                                      </p:cBhvr>
                                      <p:to>
                                        <p:strVal val="visible"/>
                                      </p:to>
                                    </p:set>
                                  </p:childTnLst>
                                </p:cTn>
                              </p:par>
                            </p:childTnLst>
                          </p:cTn>
                        </p:par>
                        <p:par>
                          <p:cTn id="31" fill="hold" nodeType="afterGroup">
                            <p:stCondLst>
                              <p:cond delay="18000"/>
                            </p:stCondLst>
                            <p:childTnLst>
                              <p:par>
                                <p:cTn id="32" presetID="1" presetClass="entr" presetSubtype="0" fill="hold" nodeType="afterEffect">
                                  <p:stCondLst>
                                    <p:cond delay="2000"/>
                                  </p:stCondLst>
                                  <p:childTnLst>
                                    <p:set>
                                      <p:cBhvr>
                                        <p:cTn id="33" dur="1" fill="hold">
                                          <p:stCondLst>
                                            <p:cond delay="0"/>
                                          </p:stCondLst>
                                        </p:cTn>
                                        <p:tgtEl>
                                          <p:spTgt spid="2063"/>
                                        </p:tgtEl>
                                        <p:attrNameLst>
                                          <p:attrName>style.visibility</p:attrName>
                                        </p:attrNameLst>
                                      </p:cBhvr>
                                      <p:to>
                                        <p:strVal val="visible"/>
                                      </p:to>
                                    </p:set>
                                  </p:childTnLst>
                                </p:cTn>
                              </p:par>
                            </p:childTnLst>
                          </p:cTn>
                        </p:par>
                        <p:par>
                          <p:cTn id="34" fill="hold" nodeType="afterGroup">
                            <p:stCondLst>
                              <p:cond delay="20000"/>
                            </p:stCondLst>
                            <p:childTnLst>
                              <p:par>
                                <p:cTn id="35" presetID="1" presetClass="entr" presetSubtype="0" fill="hold" nodeType="afterEffect">
                                  <p:stCondLst>
                                    <p:cond delay="2000"/>
                                  </p:stCondLst>
                                  <p:childTnLst>
                                    <p:set>
                                      <p:cBhvr>
                                        <p:cTn id="36" dur="1" fill="hold">
                                          <p:stCondLst>
                                            <p:cond delay="0"/>
                                          </p:stCondLst>
                                        </p:cTn>
                                        <p:tgtEl>
                                          <p:spTgt spid="2064"/>
                                        </p:tgtEl>
                                        <p:attrNameLst>
                                          <p:attrName>style.visibility</p:attrName>
                                        </p:attrNameLst>
                                      </p:cBhvr>
                                      <p:to>
                                        <p:strVal val="visible"/>
                                      </p:to>
                                    </p:set>
                                  </p:childTnLst>
                                </p:cTn>
                              </p:par>
                            </p:childTnLst>
                          </p:cTn>
                        </p:par>
                        <p:par>
                          <p:cTn id="37" fill="hold" nodeType="afterGroup">
                            <p:stCondLst>
                              <p:cond delay="22000"/>
                            </p:stCondLst>
                            <p:childTnLst>
                              <p:par>
                                <p:cTn id="38" presetID="1" presetClass="entr" presetSubtype="0" fill="hold" nodeType="afterEffect">
                                  <p:stCondLst>
                                    <p:cond delay="2000"/>
                                  </p:stCondLst>
                                  <p:childTnLst>
                                    <p:set>
                                      <p:cBhvr>
                                        <p:cTn id="39" dur="1" fill="hold">
                                          <p:stCondLst>
                                            <p:cond delay="0"/>
                                          </p:stCondLst>
                                        </p:cTn>
                                        <p:tgtEl>
                                          <p:spTgt spid="2065"/>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2" name="buzz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3" descr="Click to type vocabulary word"/>
          <p:cNvSpPr>
            <a:spLocks noGrp="1" noChangeArrowheads="1"/>
          </p:cNvSpPr>
          <p:nvPr>
            <p:ph type="subTitle" idx="4294967295"/>
          </p:nvPr>
        </p:nvSpPr>
        <p:spPr>
          <a:xfrm>
            <a:off x="1371600" y="2667000"/>
            <a:ext cx="7239000" cy="1752600"/>
          </a:xfrm>
          <a:solidFill>
            <a:srgbClr val="FFFFFF"/>
          </a:solidFill>
          <a:ln>
            <a:solidFill>
              <a:srgbClr val="000000"/>
            </a:solidFill>
            <a:miter lim="800000"/>
            <a:headEnd/>
            <a:tailEnd/>
          </a:ln>
        </p:spPr>
        <p:txBody>
          <a:bodyPr/>
          <a:lstStyle/>
          <a:p>
            <a:pPr marL="0" indent="0" algn="ctr">
              <a:buFont typeface="Wingdings" panose="05000000000000000000" pitchFamily="2" charset="2"/>
              <a:buNone/>
            </a:pPr>
            <a:r>
              <a:rPr lang="en-US" altLang="en-US" sz="4500" smtClean="0"/>
              <a:t>Workshop</a:t>
            </a:r>
          </a:p>
        </p:txBody>
      </p:sp>
      <p:pic>
        <p:nvPicPr>
          <p:cNvPr id="61443" name="Picture 5"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6" descr="clock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7" descr="clock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8" descr="clock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descr="clock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10" descr="clock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11" descr="clock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12" descr="clock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1" name="Picture 13" descr="clock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14" descr="clock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3" name="Picture 15" descr="clock1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4" name="Picture 16" descr="clock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5" name="Picture 17"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56" name="Picture 5" descr="FlashExpress_banner_final_03d"/>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44000" cy="2613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1457" name="TextBox 16"/>
          <p:cNvSpPr txBox="1">
            <a:spLocks noChangeArrowheads="1"/>
          </p:cNvSpPr>
          <p:nvPr/>
        </p:nvSpPr>
        <p:spPr bwMode="auto">
          <a:xfrm>
            <a:off x="5256213" y="533400"/>
            <a:ext cx="33543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5400">
                <a:solidFill>
                  <a:srgbClr val="FFFF00"/>
                </a:solidFill>
              </a:rPr>
              <a:t>zWord</a:t>
            </a:r>
          </a:p>
        </p:txBody>
      </p:sp>
    </p:spTree>
    <p:extLst>
      <p:ext uri="{BB962C8B-B14F-4D97-AF65-F5344CB8AC3E}">
        <p14:creationId xmlns:p14="http://schemas.microsoft.com/office/powerpoint/2010/main" val="384462969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2000"/>
                                  </p:stCondLst>
                                  <p:childTnLst>
                                    <p:set>
                                      <p:cBhvr>
                                        <p:cTn id="6" dur="1" fill="hold">
                                          <p:stCondLst>
                                            <p:cond delay="0"/>
                                          </p:stCondLst>
                                        </p:cTn>
                                        <p:tgtEl>
                                          <p:spTgt spid="2054"/>
                                        </p:tgtEl>
                                        <p:attrNameLst>
                                          <p:attrName>style.visibility</p:attrName>
                                        </p:attrNameLst>
                                      </p:cBhvr>
                                      <p:to>
                                        <p:strVal val="visible"/>
                                      </p:to>
                                    </p:set>
                                  </p:childTnLst>
                                </p:cTn>
                              </p:par>
                            </p:childTnLst>
                          </p:cTn>
                        </p:par>
                        <p:par>
                          <p:cTn id="7" fill="hold" nodeType="afterGroup">
                            <p:stCondLst>
                              <p:cond delay="2000"/>
                            </p:stCondLst>
                            <p:childTnLst>
                              <p:par>
                                <p:cTn id="8" presetID="1" presetClass="entr" presetSubtype="0" fill="hold" nodeType="afterEffect">
                                  <p:stCondLst>
                                    <p:cond delay="2000"/>
                                  </p:stCondLst>
                                  <p:childTnLst>
                                    <p:set>
                                      <p:cBhvr>
                                        <p:cTn id="9" dur="1" fill="hold">
                                          <p:stCondLst>
                                            <p:cond delay="0"/>
                                          </p:stCondLst>
                                        </p:cTn>
                                        <p:tgtEl>
                                          <p:spTgt spid="2055"/>
                                        </p:tgtEl>
                                        <p:attrNameLst>
                                          <p:attrName>style.visibility</p:attrName>
                                        </p:attrNameLst>
                                      </p:cBhvr>
                                      <p:to>
                                        <p:strVal val="visible"/>
                                      </p:to>
                                    </p:set>
                                  </p:childTnLst>
                                </p:cTn>
                              </p:par>
                            </p:childTnLst>
                          </p:cTn>
                        </p:par>
                        <p:par>
                          <p:cTn id="10" fill="hold" nodeType="afterGroup">
                            <p:stCondLst>
                              <p:cond delay="4000"/>
                            </p:stCondLst>
                            <p:childTnLst>
                              <p:par>
                                <p:cTn id="11" presetID="1" presetClass="entr" presetSubtype="0" fill="hold" nodeType="afterEffect">
                                  <p:stCondLst>
                                    <p:cond delay="2000"/>
                                  </p:stCondLst>
                                  <p:childTnLst>
                                    <p:set>
                                      <p:cBhvr>
                                        <p:cTn id="12" dur="1" fill="hold">
                                          <p:stCondLst>
                                            <p:cond delay="0"/>
                                          </p:stCondLst>
                                        </p:cTn>
                                        <p:tgtEl>
                                          <p:spTgt spid="2056"/>
                                        </p:tgtEl>
                                        <p:attrNameLst>
                                          <p:attrName>style.visibility</p:attrName>
                                        </p:attrNameLst>
                                      </p:cBhvr>
                                      <p:to>
                                        <p:strVal val="visible"/>
                                      </p:to>
                                    </p:set>
                                  </p:childTnLst>
                                </p:cTn>
                              </p:par>
                            </p:childTnLst>
                          </p:cTn>
                        </p:par>
                        <p:par>
                          <p:cTn id="13" fill="hold" nodeType="afterGroup">
                            <p:stCondLst>
                              <p:cond delay="6000"/>
                            </p:stCondLst>
                            <p:childTnLst>
                              <p:par>
                                <p:cTn id="14" presetID="1" presetClass="entr" presetSubtype="0" fill="hold" nodeType="afterEffect">
                                  <p:stCondLst>
                                    <p:cond delay="2000"/>
                                  </p:stCondLst>
                                  <p:childTnLst>
                                    <p:set>
                                      <p:cBhvr>
                                        <p:cTn id="15" dur="1" fill="hold">
                                          <p:stCondLst>
                                            <p:cond delay="0"/>
                                          </p:stCondLst>
                                        </p:cTn>
                                        <p:tgtEl>
                                          <p:spTgt spid="2057"/>
                                        </p:tgtEl>
                                        <p:attrNameLst>
                                          <p:attrName>style.visibility</p:attrName>
                                        </p:attrNameLst>
                                      </p:cBhvr>
                                      <p:to>
                                        <p:strVal val="visible"/>
                                      </p:to>
                                    </p:set>
                                  </p:childTnLst>
                                </p:cTn>
                              </p:par>
                            </p:childTnLst>
                          </p:cTn>
                        </p:par>
                        <p:par>
                          <p:cTn id="16" fill="hold" nodeType="afterGroup">
                            <p:stCondLst>
                              <p:cond delay="8000"/>
                            </p:stCondLst>
                            <p:childTnLst>
                              <p:par>
                                <p:cTn id="17" presetID="1" presetClass="entr" presetSubtype="0" fill="hold" nodeType="afterEffect">
                                  <p:stCondLst>
                                    <p:cond delay="2000"/>
                                  </p:stCondLst>
                                  <p:childTnLst>
                                    <p:set>
                                      <p:cBhvr>
                                        <p:cTn id="18" dur="1" fill="hold">
                                          <p:stCondLst>
                                            <p:cond delay="0"/>
                                          </p:stCondLst>
                                        </p:cTn>
                                        <p:tgtEl>
                                          <p:spTgt spid="2058"/>
                                        </p:tgtEl>
                                        <p:attrNameLst>
                                          <p:attrName>style.visibility</p:attrName>
                                        </p:attrNameLst>
                                      </p:cBhvr>
                                      <p:to>
                                        <p:strVal val="visible"/>
                                      </p:to>
                                    </p:set>
                                  </p:childTnLst>
                                </p:cTn>
                              </p:par>
                            </p:childTnLst>
                          </p:cTn>
                        </p:par>
                        <p:par>
                          <p:cTn id="19" fill="hold" nodeType="afterGroup">
                            <p:stCondLst>
                              <p:cond delay="10000"/>
                            </p:stCondLst>
                            <p:childTnLst>
                              <p:par>
                                <p:cTn id="20" presetID="1" presetClass="entr" presetSubtype="0" fill="hold" nodeType="afterEffect">
                                  <p:stCondLst>
                                    <p:cond delay="2000"/>
                                  </p:stCondLst>
                                  <p:childTnLst>
                                    <p:set>
                                      <p:cBhvr>
                                        <p:cTn id="21" dur="1" fill="hold">
                                          <p:stCondLst>
                                            <p:cond delay="0"/>
                                          </p:stCondLst>
                                        </p:cTn>
                                        <p:tgtEl>
                                          <p:spTgt spid="2059"/>
                                        </p:tgtEl>
                                        <p:attrNameLst>
                                          <p:attrName>style.visibility</p:attrName>
                                        </p:attrNameLst>
                                      </p:cBhvr>
                                      <p:to>
                                        <p:strVal val="visible"/>
                                      </p:to>
                                    </p:set>
                                  </p:childTnLst>
                                </p:cTn>
                              </p:par>
                            </p:childTnLst>
                          </p:cTn>
                        </p:par>
                        <p:par>
                          <p:cTn id="22" fill="hold" nodeType="afterGroup">
                            <p:stCondLst>
                              <p:cond delay="12000"/>
                            </p:stCondLst>
                            <p:childTnLst>
                              <p:par>
                                <p:cTn id="23" presetID="1" presetClass="entr" presetSubtype="0" fill="hold" nodeType="afterEffect">
                                  <p:stCondLst>
                                    <p:cond delay="2000"/>
                                  </p:stCondLst>
                                  <p:childTnLst>
                                    <p:set>
                                      <p:cBhvr>
                                        <p:cTn id="24" dur="1" fill="hold">
                                          <p:stCondLst>
                                            <p:cond delay="0"/>
                                          </p:stCondLst>
                                        </p:cTn>
                                        <p:tgtEl>
                                          <p:spTgt spid="2060"/>
                                        </p:tgtEl>
                                        <p:attrNameLst>
                                          <p:attrName>style.visibility</p:attrName>
                                        </p:attrNameLst>
                                      </p:cBhvr>
                                      <p:to>
                                        <p:strVal val="visible"/>
                                      </p:to>
                                    </p:set>
                                  </p:childTnLst>
                                </p:cTn>
                              </p:par>
                            </p:childTnLst>
                          </p:cTn>
                        </p:par>
                        <p:par>
                          <p:cTn id="25" fill="hold" nodeType="afterGroup">
                            <p:stCondLst>
                              <p:cond delay="14000"/>
                            </p:stCondLst>
                            <p:childTnLst>
                              <p:par>
                                <p:cTn id="26" presetID="1" presetClass="entr" presetSubtype="0" fill="hold" nodeType="afterEffect">
                                  <p:stCondLst>
                                    <p:cond delay="2000"/>
                                  </p:stCondLst>
                                  <p:childTnLst>
                                    <p:set>
                                      <p:cBhvr>
                                        <p:cTn id="27" dur="1" fill="hold">
                                          <p:stCondLst>
                                            <p:cond delay="0"/>
                                          </p:stCondLst>
                                        </p:cTn>
                                        <p:tgtEl>
                                          <p:spTgt spid="2061"/>
                                        </p:tgtEl>
                                        <p:attrNameLst>
                                          <p:attrName>style.visibility</p:attrName>
                                        </p:attrNameLst>
                                      </p:cBhvr>
                                      <p:to>
                                        <p:strVal val="visible"/>
                                      </p:to>
                                    </p:set>
                                  </p:childTnLst>
                                </p:cTn>
                              </p:par>
                            </p:childTnLst>
                          </p:cTn>
                        </p:par>
                        <p:par>
                          <p:cTn id="28" fill="hold" nodeType="afterGroup">
                            <p:stCondLst>
                              <p:cond delay="16000"/>
                            </p:stCondLst>
                            <p:childTnLst>
                              <p:par>
                                <p:cTn id="29" presetID="1" presetClass="entr" presetSubtype="0" fill="hold" nodeType="afterEffect">
                                  <p:stCondLst>
                                    <p:cond delay="2000"/>
                                  </p:stCondLst>
                                  <p:childTnLst>
                                    <p:set>
                                      <p:cBhvr>
                                        <p:cTn id="30" dur="1" fill="hold">
                                          <p:stCondLst>
                                            <p:cond delay="0"/>
                                          </p:stCondLst>
                                        </p:cTn>
                                        <p:tgtEl>
                                          <p:spTgt spid="2062"/>
                                        </p:tgtEl>
                                        <p:attrNameLst>
                                          <p:attrName>style.visibility</p:attrName>
                                        </p:attrNameLst>
                                      </p:cBhvr>
                                      <p:to>
                                        <p:strVal val="visible"/>
                                      </p:to>
                                    </p:set>
                                  </p:childTnLst>
                                </p:cTn>
                              </p:par>
                            </p:childTnLst>
                          </p:cTn>
                        </p:par>
                        <p:par>
                          <p:cTn id="31" fill="hold" nodeType="afterGroup">
                            <p:stCondLst>
                              <p:cond delay="18000"/>
                            </p:stCondLst>
                            <p:childTnLst>
                              <p:par>
                                <p:cTn id="32" presetID="1" presetClass="entr" presetSubtype="0" fill="hold" nodeType="afterEffect">
                                  <p:stCondLst>
                                    <p:cond delay="2000"/>
                                  </p:stCondLst>
                                  <p:childTnLst>
                                    <p:set>
                                      <p:cBhvr>
                                        <p:cTn id="33" dur="1" fill="hold">
                                          <p:stCondLst>
                                            <p:cond delay="0"/>
                                          </p:stCondLst>
                                        </p:cTn>
                                        <p:tgtEl>
                                          <p:spTgt spid="2063"/>
                                        </p:tgtEl>
                                        <p:attrNameLst>
                                          <p:attrName>style.visibility</p:attrName>
                                        </p:attrNameLst>
                                      </p:cBhvr>
                                      <p:to>
                                        <p:strVal val="visible"/>
                                      </p:to>
                                    </p:set>
                                  </p:childTnLst>
                                </p:cTn>
                              </p:par>
                            </p:childTnLst>
                          </p:cTn>
                        </p:par>
                        <p:par>
                          <p:cTn id="34" fill="hold" nodeType="afterGroup">
                            <p:stCondLst>
                              <p:cond delay="20000"/>
                            </p:stCondLst>
                            <p:childTnLst>
                              <p:par>
                                <p:cTn id="35" presetID="1" presetClass="entr" presetSubtype="0" fill="hold" nodeType="afterEffect">
                                  <p:stCondLst>
                                    <p:cond delay="2000"/>
                                  </p:stCondLst>
                                  <p:childTnLst>
                                    <p:set>
                                      <p:cBhvr>
                                        <p:cTn id="36" dur="1" fill="hold">
                                          <p:stCondLst>
                                            <p:cond delay="0"/>
                                          </p:stCondLst>
                                        </p:cTn>
                                        <p:tgtEl>
                                          <p:spTgt spid="2064"/>
                                        </p:tgtEl>
                                        <p:attrNameLst>
                                          <p:attrName>style.visibility</p:attrName>
                                        </p:attrNameLst>
                                      </p:cBhvr>
                                      <p:to>
                                        <p:strVal val="visible"/>
                                      </p:to>
                                    </p:set>
                                  </p:childTnLst>
                                </p:cTn>
                              </p:par>
                            </p:childTnLst>
                          </p:cTn>
                        </p:par>
                        <p:par>
                          <p:cTn id="37" fill="hold" nodeType="afterGroup">
                            <p:stCondLst>
                              <p:cond delay="22000"/>
                            </p:stCondLst>
                            <p:childTnLst>
                              <p:par>
                                <p:cTn id="38" presetID="1" presetClass="entr" presetSubtype="0" fill="hold" nodeType="afterEffect">
                                  <p:stCondLst>
                                    <p:cond delay="2000"/>
                                  </p:stCondLst>
                                  <p:childTnLst>
                                    <p:set>
                                      <p:cBhvr>
                                        <p:cTn id="39" dur="1" fill="hold">
                                          <p:stCondLst>
                                            <p:cond delay="0"/>
                                          </p:stCondLst>
                                        </p:cTn>
                                        <p:tgtEl>
                                          <p:spTgt spid="2065"/>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2" name="buzz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3" descr="Click to type vocabulary word"/>
          <p:cNvSpPr>
            <a:spLocks noGrp="1" noChangeArrowheads="1"/>
          </p:cNvSpPr>
          <p:nvPr>
            <p:ph type="subTitle" idx="4294967295"/>
          </p:nvPr>
        </p:nvSpPr>
        <p:spPr>
          <a:xfrm>
            <a:off x="1371600" y="2667000"/>
            <a:ext cx="7239000" cy="1752600"/>
          </a:xfrm>
          <a:solidFill>
            <a:srgbClr val="FFFFFF"/>
          </a:solidFill>
          <a:ln>
            <a:solidFill>
              <a:srgbClr val="000000"/>
            </a:solidFill>
            <a:miter lim="800000"/>
            <a:headEnd/>
            <a:tailEnd/>
          </a:ln>
        </p:spPr>
        <p:txBody>
          <a:bodyPr/>
          <a:lstStyle/>
          <a:p>
            <a:pPr marL="0" indent="0" algn="ctr">
              <a:buFont typeface="Wingdings" panose="05000000000000000000" pitchFamily="2" charset="2"/>
              <a:buNone/>
            </a:pPr>
            <a:r>
              <a:rPr lang="en-US" altLang="en-US" sz="4500" dirty="0" smtClean="0"/>
              <a:t>Runtime</a:t>
            </a:r>
          </a:p>
        </p:txBody>
      </p:sp>
      <p:pic>
        <p:nvPicPr>
          <p:cNvPr id="62467" name="Picture 5"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6" descr="clock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7" descr="clock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8" descr="clock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descr="clock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10" descr="clock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11" descr="clock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12" descr="clock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1" name="Picture 13" descr="clock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14" descr="clock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3" name="Picture 15" descr="clock1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4" name="Picture 16" descr="clock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5" name="Picture 17"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80" name="Picture 5" descr="FlashExpress_banner_final_03d"/>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44000" cy="2613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2481" name="TextBox 16"/>
          <p:cNvSpPr txBox="1">
            <a:spLocks noChangeArrowheads="1"/>
          </p:cNvSpPr>
          <p:nvPr/>
        </p:nvSpPr>
        <p:spPr bwMode="auto">
          <a:xfrm>
            <a:off x="5256213" y="533400"/>
            <a:ext cx="33543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5400">
                <a:solidFill>
                  <a:srgbClr val="FFFF00"/>
                </a:solidFill>
              </a:rPr>
              <a:t>zWord</a:t>
            </a:r>
          </a:p>
        </p:txBody>
      </p:sp>
    </p:spTree>
    <p:extLst>
      <p:ext uri="{BB962C8B-B14F-4D97-AF65-F5344CB8AC3E}">
        <p14:creationId xmlns:p14="http://schemas.microsoft.com/office/powerpoint/2010/main" val="133158115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2000"/>
                                  </p:stCondLst>
                                  <p:childTnLst>
                                    <p:set>
                                      <p:cBhvr>
                                        <p:cTn id="6" dur="1" fill="hold">
                                          <p:stCondLst>
                                            <p:cond delay="0"/>
                                          </p:stCondLst>
                                        </p:cTn>
                                        <p:tgtEl>
                                          <p:spTgt spid="2054"/>
                                        </p:tgtEl>
                                        <p:attrNameLst>
                                          <p:attrName>style.visibility</p:attrName>
                                        </p:attrNameLst>
                                      </p:cBhvr>
                                      <p:to>
                                        <p:strVal val="visible"/>
                                      </p:to>
                                    </p:set>
                                  </p:childTnLst>
                                </p:cTn>
                              </p:par>
                            </p:childTnLst>
                          </p:cTn>
                        </p:par>
                        <p:par>
                          <p:cTn id="7" fill="hold" nodeType="afterGroup">
                            <p:stCondLst>
                              <p:cond delay="2000"/>
                            </p:stCondLst>
                            <p:childTnLst>
                              <p:par>
                                <p:cTn id="8" presetID="1" presetClass="entr" presetSubtype="0" fill="hold" nodeType="afterEffect">
                                  <p:stCondLst>
                                    <p:cond delay="2000"/>
                                  </p:stCondLst>
                                  <p:childTnLst>
                                    <p:set>
                                      <p:cBhvr>
                                        <p:cTn id="9" dur="1" fill="hold">
                                          <p:stCondLst>
                                            <p:cond delay="0"/>
                                          </p:stCondLst>
                                        </p:cTn>
                                        <p:tgtEl>
                                          <p:spTgt spid="2055"/>
                                        </p:tgtEl>
                                        <p:attrNameLst>
                                          <p:attrName>style.visibility</p:attrName>
                                        </p:attrNameLst>
                                      </p:cBhvr>
                                      <p:to>
                                        <p:strVal val="visible"/>
                                      </p:to>
                                    </p:set>
                                  </p:childTnLst>
                                </p:cTn>
                              </p:par>
                            </p:childTnLst>
                          </p:cTn>
                        </p:par>
                        <p:par>
                          <p:cTn id="10" fill="hold" nodeType="afterGroup">
                            <p:stCondLst>
                              <p:cond delay="4000"/>
                            </p:stCondLst>
                            <p:childTnLst>
                              <p:par>
                                <p:cTn id="11" presetID="1" presetClass="entr" presetSubtype="0" fill="hold" nodeType="afterEffect">
                                  <p:stCondLst>
                                    <p:cond delay="2000"/>
                                  </p:stCondLst>
                                  <p:childTnLst>
                                    <p:set>
                                      <p:cBhvr>
                                        <p:cTn id="12" dur="1" fill="hold">
                                          <p:stCondLst>
                                            <p:cond delay="0"/>
                                          </p:stCondLst>
                                        </p:cTn>
                                        <p:tgtEl>
                                          <p:spTgt spid="2056"/>
                                        </p:tgtEl>
                                        <p:attrNameLst>
                                          <p:attrName>style.visibility</p:attrName>
                                        </p:attrNameLst>
                                      </p:cBhvr>
                                      <p:to>
                                        <p:strVal val="visible"/>
                                      </p:to>
                                    </p:set>
                                  </p:childTnLst>
                                </p:cTn>
                              </p:par>
                            </p:childTnLst>
                          </p:cTn>
                        </p:par>
                        <p:par>
                          <p:cTn id="13" fill="hold" nodeType="afterGroup">
                            <p:stCondLst>
                              <p:cond delay="6000"/>
                            </p:stCondLst>
                            <p:childTnLst>
                              <p:par>
                                <p:cTn id="14" presetID="1" presetClass="entr" presetSubtype="0" fill="hold" nodeType="afterEffect">
                                  <p:stCondLst>
                                    <p:cond delay="2000"/>
                                  </p:stCondLst>
                                  <p:childTnLst>
                                    <p:set>
                                      <p:cBhvr>
                                        <p:cTn id="15" dur="1" fill="hold">
                                          <p:stCondLst>
                                            <p:cond delay="0"/>
                                          </p:stCondLst>
                                        </p:cTn>
                                        <p:tgtEl>
                                          <p:spTgt spid="2057"/>
                                        </p:tgtEl>
                                        <p:attrNameLst>
                                          <p:attrName>style.visibility</p:attrName>
                                        </p:attrNameLst>
                                      </p:cBhvr>
                                      <p:to>
                                        <p:strVal val="visible"/>
                                      </p:to>
                                    </p:set>
                                  </p:childTnLst>
                                </p:cTn>
                              </p:par>
                            </p:childTnLst>
                          </p:cTn>
                        </p:par>
                        <p:par>
                          <p:cTn id="16" fill="hold" nodeType="afterGroup">
                            <p:stCondLst>
                              <p:cond delay="8000"/>
                            </p:stCondLst>
                            <p:childTnLst>
                              <p:par>
                                <p:cTn id="17" presetID="1" presetClass="entr" presetSubtype="0" fill="hold" nodeType="afterEffect">
                                  <p:stCondLst>
                                    <p:cond delay="2000"/>
                                  </p:stCondLst>
                                  <p:childTnLst>
                                    <p:set>
                                      <p:cBhvr>
                                        <p:cTn id="18" dur="1" fill="hold">
                                          <p:stCondLst>
                                            <p:cond delay="0"/>
                                          </p:stCondLst>
                                        </p:cTn>
                                        <p:tgtEl>
                                          <p:spTgt spid="2058"/>
                                        </p:tgtEl>
                                        <p:attrNameLst>
                                          <p:attrName>style.visibility</p:attrName>
                                        </p:attrNameLst>
                                      </p:cBhvr>
                                      <p:to>
                                        <p:strVal val="visible"/>
                                      </p:to>
                                    </p:set>
                                  </p:childTnLst>
                                </p:cTn>
                              </p:par>
                            </p:childTnLst>
                          </p:cTn>
                        </p:par>
                        <p:par>
                          <p:cTn id="19" fill="hold" nodeType="afterGroup">
                            <p:stCondLst>
                              <p:cond delay="10000"/>
                            </p:stCondLst>
                            <p:childTnLst>
                              <p:par>
                                <p:cTn id="20" presetID="1" presetClass="entr" presetSubtype="0" fill="hold" nodeType="afterEffect">
                                  <p:stCondLst>
                                    <p:cond delay="2000"/>
                                  </p:stCondLst>
                                  <p:childTnLst>
                                    <p:set>
                                      <p:cBhvr>
                                        <p:cTn id="21" dur="1" fill="hold">
                                          <p:stCondLst>
                                            <p:cond delay="0"/>
                                          </p:stCondLst>
                                        </p:cTn>
                                        <p:tgtEl>
                                          <p:spTgt spid="2059"/>
                                        </p:tgtEl>
                                        <p:attrNameLst>
                                          <p:attrName>style.visibility</p:attrName>
                                        </p:attrNameLst>
                                      </p:cBhvr>
                                      <p:to>
                                        <p:strVal val="visible"/>
                                      </p:to>
                                    </p:set>
                                  </p:childTnLst>
                                </p:cTn>
                              </p:par>
                            </p:childTnLst>
                          </p:cTn>
                        </p:par>
                        <p:par>
                          <p:cTn id="22" fill="hold" nodeType="afterGroup">
                            <p:stCondLst>
                              <p:cond delay="12000"/>
                            </p:stCondLst>
                            <p:childTnLst>
                              <p:par>
                                <p:cTn id="23" presetID="1" presetClass="entr" presetSubtype="0" fill="hold" nodeType="afterEffect">
                                  <p:stCondLst>
                                    <p:cond delay="2000"/>
                                  </p:stCondLst>
                                  <p:childTnLst>
                                    <p:set>
                                      <p:cBhvr>
                                        <p:cTn id="24" dur="1" fill="hold">
                                          <p:stCondLst>
                                            <p:cond delay="0"/>
                                          </p:stCondLst>
                                        </p:cTn>
                                        <p:tgtEl>
                                          <p:spTgt spid="2060"/>
                                        </p:tgtEl>
                                        <p:attrNameLst>
                                          <p:attrName>style.visibility</p:attrName>
                                        </p:attrNameLst>
                                      </p:cBhvr>
                                      <p:to>
                                        <p:strVal val="visible"/>
                                      </p:to>
                                    </p:set>
                                  </p:childTnLst>
                                </p:cTn>
                              </p:par>
                            </p:childTnLst>
                          </p:cTn>
                        </p:par>
                        <p:par>
                          <p:cTn id="25" fill="hold" nodeType="afterGroup">
                            <p:stCondLst>
                              <p:cond delay="14000"/>
                            </p:stCondLst>
                            <p:childTnLst>
                              <p:par>
                                <p:cTn id="26" presetID="1" presetClass="entr" presetSubtype="0" fill="hold" nodeType="afterEffect">
                                  <p:stCondLst>
                                    <p:cond delay="2000"/>
                                  </p:stCondLst>
                                  <p:childTnLst>
                                    <p:set>
                                      <p:cBhvr>
                                        <p:cTn id="27" dur="1" fill="hold">
                                          <p:stCondLst>
                                            <p:cond delay="0"/>
                                          </p:stCondLst>
                                        </p:cTn>
                                        <p:tgtEl>
                                          <p:spTgt spid="2061"/>
                                        </p:tgtEl>
                                        <p:attrNameLst>
                                          <p:attrName>style.visibility</p:attrName>
                                        </p:attrNameLst>
                                      </p:cBhvr>
                                      <p:to>
                                        <p:strVal val="visible"/>
                                      </p:to>
                                    </p:set>
                                  </p:childTnLst>
                                </p:cTn>
                              </p:par>
                            </p:childTnLst>
                          </p:cTn>
                        </p:par>
                        <p:par>
                          <p:cTn id="28" fill="hold" nodeType="afterGroup">
                            <p:stCondLst>
                              <p:cond delay="16000"/>
                            </p:stCondLst>
                            <p:childTnLst>
                              <p:par>
                                <p:cTn id="29" presetID="1" presetClass="entr" presetSubtype="0" fill="hold" nodeType="afterEffect">
                                  <p:stCondLst>
                                    <p:cond delay="2000"/>
                                  </p:stCondLst>
                                  <p:childTnLst>
                                    <p:set>
                                      <p:cBhvr>
                                        <p:cTn id="30" dur="1" fill="hold">
                                          <p:stCondLst>
                                            <p:cond delay="0"/>
                                          </p:stCondLst>
                                        </p:cTn>
                                        <p:tgtEl>
                                          <p:spTgt spid="2062"/>
                                        </p:tgtEl>
                                        <p:attrNameLst>
                                          <p:attrName>style.visibility</p:attrName>
                                        </p:attrNameLst>
                                      </p:cBhvr>
                                      <p:to>
                                        <p:strVal val="visible"/>
                                      </p:to>
                                    </p:set>
                                  </p:childTnLst>
                                </p:cTn>
                              </p:par>
                            </p:childTnLst>
                          </p:cTn>
                        </p:par>
                        <p:par>
                          <p:cTn id="31" fill="hold" nodeType="afterGroup">
                            <p:stCondLst>
                              <p:cond delay="18000"/>
                            </p:stCondLst>
                            <p:childTnLst>
                              <p:par>
                                <p:cTn id="32" presetID="1" presetClass="entr" presetSubtype="0" fill="hold" nodeType="afterEffect">
                                  <p:stCondLst>
                                    <p:cond delay="2000"/>
                                  </p:stCondLst>
                                  <p:childTnLst>
                                    <p:set>
                                      <p:cBhvr>
                                        <p:cTn id="33" dur="1" fill="hold">
                                          <p:stCondLst>
                                            <p:cond delay="0"/>
                                          </p:stCondLst>
                                        </p:cTn>
                                        <p:tgtEl>
                                          <p:spTgt spid="2063"/>
                                        </p:tgtEl>
                                        <p:attrNameLst>
                                          <p:attrName>style.visibility</p:attrName>
                                        </p:attrNameLst>
                                      </p:cBhvr>
                                      <p:to>
                                        <p:strVal val="visible"/>
                                      </p:to>
                                    </p:set>
                                  </p:childTnLst>
                                </p:cTn>
                              </p:par>
                            </p:childTnLst>
                          </p:cTn>
                        </p:par>
                        <p:par>
                          <p:cTn id="34" fill="hold" nodeType="afterGroup">
                            <p:stCondLst>
                              <p:cond delay="20000"/>
                            </p:stCondLst>
                            <p:childTnLst>
                              <p:par>
                                <p:cTn id="35" presetID="1" presetClass="entr" presetSubtype="0" fill="hold" nodeType="afterEffect">
                                  <p:stCondLst>
                                    <p:cond delay="2000"/>
                                  </p:stCondLst>
                                  <p:childTnLst>
                                    <p:set>
                                      <p:cBhvr>
                                        <p:cTn id="36" dur="1" fill="hold">
                                          <p:stCondLst>
                                            <p:cond delay="0"/>
                                          </p:stCondLst>
                                        </p:cTn>
                                        <p:tgtEl>
                                          <p:spTgt spid="2064"/>
                                        </p:tgtEl>
                                        <p:attrNameLst>
                                          <p:attrName>style.visibility</p:attrName>
                                        </p:attrNameLst>
                                      </p:cBhvr>
                                      <p:to>
                                        <p:strVal val="visible"/>
                                      </p:to>
                                    </p:set>
                                  </p:childTnLst>
                                </p:cTn>
                              </p:par>
                            </p:childTnLst>
                          </p:cTn>
                        </p:par>
                        <p:par>
                          <p:cTn id="37" fill="hold" nodeType="afterGroup">
                            <p:stCondLst>
                              <p:cond delay="22000"/>
                            </p:stCondLst>
                            <p:childTnLst>
                              <p:par>
                                <p:cTn id="38" presetID="1" presetClass="entr" presetSubtype="0" fill="hold" nodeType="afterEffect">
                                  <p:stCondLst>
                                    <p:cond delay="2000"/>
                                  </p:stCondLst>
                                  <p:childTnLst>
                                    <p:set>
                                      <p:cBhvr>
                                        <p:cTn id="39" dur="1" fill="hold">
                                          <p:stCondLst>
                                            <p:cond delay="0"/>
                                          </p:stCondLst>
                                        </p:cTn>
                                        <p:tgtEl>
                                          <p:spTgt spid="2065"/>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2" name="buzz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3" descr="Click to type vocabulary word"/>
          <p:cNvSpPr>
            <a:spLocks noGrp="1" noChangeArrowheads="1"/>
          </p:cNvSpPr>
          <p:nvPr>
            <p:ph type="subTitle" idx="4294967295"/>
          </p:nvPr>
        </p:nvSpPr>
        <p:spPr>
          <a:xfrm>
            <a:off x="1371600" y="2667000"/>
            <a:ext cx="7239000" cy="1752600"/>
          </a:xfrm>
          <a:solidFill>
            <a:srgbClr val="FFFFFF"/>
          </a:solidFill>
          <a:ln>
            <a:solidFill>
              <a:srgbClr val="000000"/>
            </a:solidFill>
            <a:miter lim="800000"/>
            <a:headEnd/>
            <a:tailEnd/>
          </a:ln>
        </p:spPr>
        <p:txBody>
          <a:bodyPr/>
          <a:lstStyle/>
          <a:p>
            <a:pPr marL="0" indent="0" algn="ctr">
              <a:buFont typeface="Wingdings" panose="05000000000000000000" pitchFamily="2" charset="2"/>
              <a:buNone/>
            </a:pPr>
            <a:r>
              <a:rPr lang="en-US" altLang="en-US" sz="4500" dirty="0" smtClean="0"/>
              <a:t>Data</a:t>
            </a:r>
          </a:p>
        </p:txBody>
      </p:sp>
      <p:pic>
        <p:nvPicPr>
          <p:cNvPr id="62467" name="Picture 5"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6" descr="clock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7" descr="clock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8" descr="clock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descr="clock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10" descr="clock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11" descr="clock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12" descr="clock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1" name="Picture 13" descr="clock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14" descr="clock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3" name="Picture 15" descr="clock1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4" name="Picture 16" descr="clock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5" name="Picture 17"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80" name="Picture 5" descr="FlashExpress_banner_final_03d"/>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44000" cy="2613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2481" name="TextBox 16"/>
          <p:cNvSpPr txBox="1">
            <a:spLocks noChangeArrowheads="1"/>
          </p:cNvSpPr>
          <p:nvPr/>
        </p:nvSpPr>
        <p:spPr bwMode="auto">
          <a:xfrm>
            <a:off x="5256213" y="533400"/>
            <a:ext cx="33543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5400">
                <a:solidFill>
                  <a:srgbClr val="FFFF00"/>
                </a:solidFill>
              </a:rPr>
              <a:t>zWord</a:t>
            </a:r>
          </a:p>
        </p:txBody>
      </p:sp>
    </p:spTree>
    <p:extLst>
      <p:ext uri="{BB962C8B-B14F-4D97-AF65-F5344CB8AC3E}">
        <p14:creationId xmlns:p14="http://schemas.microsoft.com/office/powerpoint/2010/main" val="231618710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2000"/>
                                  </p:stCondLst>
                                  <p:childTnLst>
                                    <p:set>
                                      <p:cBhvr>
                                        <p:cTn id="6" dur="1" fill="hold">
                                          <p:stCondLst>
                                            <p:cond delay="0"/>
                                          </p:stCondLst>
                                        </p:cTn>
                                        <p:tgtEl>
                                          <p:spTgt spid="2054"/>
                                        </p:tgtEl>
                                        <p:attrNameLst>
                                          <p:attrName>style.visibility</p:attrName>
                                        </p:attrNameLst>
                                      </p:cBhvr>
                                      <p:to>
                                        <p:strVal val="visible"/>
                                      </p:to>
                                    </p:set>
                                  </p:childTnLst>
                                </p:cTn>
                              </p:par>
                            </p:childTnLst>
                          </p:cTn>
                        </p:par>
                        <p:par>
                          <p:cTn id="7" fill="hold" nodeType="afterGroup">
                            <p:stCondLst>
                              <p:cond delay="2000"/>
                            </p:stCondLst>
                            <p:childTnLst>
                              <p:par>
                                <p:cTn id="8" presetID="1" presetClass="entr" presetSubtype="0" fill="hold" nodeType="afterEffect">
                                  <p:stCondLst>
                                    <p:cond delay="2000"/>
                                  </p:stCondLst>
                                  <p:childTnLst>
                                    <p:set>
                                      <p:cBhvr>
                                        <p:cTn id="9" dur="1" fill="hold">
                                          <p:stCondLst>
                                            <p:cond delay="0"/>
                                          </p:stCondLst>
                                        </p:cTn>
                                        <p:tgtEl>
                                          <p:spTgt spid="2055"/>
                                        </p:tgtEl>
                                        <p:attrNameLst>
                                          <p:attrName>style.visibility</p:attrName>
                                        </p:attrNameLst>
                                      </p:cBhvr>
                                      <p:to>
                                        <p:strVal val="visible"/>
                                      </p:to>
                                    </p:set>
                                  </p:childTnLst>
                                </p:cTn>
                              </p:par>
                            </p:childTnLst>
                          </p:cTn>
                        </p:par>
                        <p:par>
                          <p:cTn id="10" fill="hold" nodeType="afterGroup">
                            <p:stCondLst>
                              <p:cond delay="4000"/>
                            </p:stCondLst>
                            <p:childTnLst>
                              <p:par>
                                <p:cTn id="11" presetID="1" presetClass="entr" presetSubtype="0" fill="hold" nodeType="afterEffect">
                                  <p:stCondLst>
                                    <p:cond delay="2000"/>
                                  </p:stCondLst>
                                  <p:childTnLst>
                                    <p:set>
                                      <p:cBhvr>
                                        <p:cTn id="12" dur="1" fill="hold">
                                          <p:stCondLst>
                                            <p:cond delay="0"/>
                                          </p:stCondLst>
                                        </p:cTn>
                                        <p:tgtEl>
                                          <p:spTgt spid="2056"/>
                                        </p:tgtEl>
                                        <p:attrNameLst>
                                          <p:attrName>style.visibility</p:attrName>
                                        </p:attrNameLst>
                                      </p:cBhvr>
                                      <p:to>
                                        <p:strVal val="visible"/>
                                      </p:to>
                                    </p:set>
                                  </p:childTnLst>
                                </p:cTn>
                              </p:par>
                            </p:childTnLst>
                          </p:cTn>
                        </p:par>
                        <p:par>
                          <p:cTn id="13" fill="hold" nodeType="afterGroup">
                            <p:stCondLst>
                              <p:cond delay="6000"/>
                            </p:stCondLst>
                            <p:childTnLst>
                              <p:par>
                                <p:cTn id="14" presetID="1" presetClass="entr" presetSubtype="0" fill="hold" nodeType="afterEffect">
                                  <p:stCondLst>
                                    <p:cond delay="2000"/>
                                  </p:stCondLst>
                                  <p:childTnLst>
                                    <p:set>
                                      <p:cBhvr>
                                        <p:cTn id="15" dur="1" fill="hold">
                                          <p:stCondLst>
                                            <p:cond delay="0"/>
                                          </p:stCondLst>
                                        </p:cTn>
                                        <p:tgtEl>
                                          <p:spTgt spid="2057"/>
                                        </p:tgtEl>
                                        <p:attrNameLst>
                                          <p:attrName>style.visibility</p:attrName>
                                        </p:attrNameLst>
                                      </p:cBhvr>
                                      <p:to>
                                        <p:strVal val="visible"/>
                                      </p:to>
                                    </p:set>
                                  </p:childTnLst>
                                </p:cTn>
                              </p:par>
                            </p:childTnLst>
                          </p:cTn>
                        </p:par>
                        <p:par>
                          <p:cTn id="16" fill="hold" nodeType="afterGroup">
                            <p:stCondLst>
                              <p:cond delay="8000"/>
                            </p:stCondLst>
                            <p:childTnLst>
                              <p:par>
                                <p:cTn id="17" presetID="1" presetClass="entr" presetSubtype="0" fill="hold" nodeType="afterEffect">
                                  <p:stCondLst>
                                    <p:cond delay="2000"/>
                                  </p:stCondLst>
                                  <p:childTnLst>
                                    <p:set>
                                      <p:cBhvr>
                                        <p:cTn id="18" dur="1" fill="hold">
                                          <p:stCondLst>
                                            <p:cond delay="0"/>
                                          </p:stCondLst>
                                        </p:cTn>
                                        <p:tgtEl>
                                          <p:spTgt spid="2058"/>
                                        </p:tgtEl>
                                        <p:attrNameLst>
                                          <p:attrName>style.visibility</p:attrName>
                                        </p:attrNameLst>
                                      </p:cBhvr>
                                      <p:to>
                                        <p:strVal val="visible"/>
                                      </p:to>
                                    </p:set>
                                  </p:childTnLst>
                                </p:cTn>
                              </p:par>
                            </p:childTnLst>
                          </p:cTn>
                        </p:par>
                        <p:par>
                          <p:cTn id="19" fill="hold" nodeType="afterGroup">
                            <p:stCondLst>
                              <p:cond delay="10000"/>
                            </p:stCondLst>
                            <p:childTnLst>
                              <p:par>
                                <p:cTn id="20" presetID="1" presetClass="entr" presetSubtype="0" fill="hold" nodeType="afterEffect">
                                  <p:stCondLst>
                                    <p:cond delay="2000"/>
                                  </p:stCondLst>
                                  <p:childTnLst>
                                    <p:set>
                                      <p:cBhvr>
                                        <p:cTn id="21" dur="1" fill="hold">
                                          <p:stCondLst>
                                            <p:cond delay="0"/>
                                          </p:stCondLst>
                                        </p:cTn>
                                        <p:tgtEl>
                                          <p:spTgt spid="2059"/>
                                        </p:tgtEl>
                                        <p:attrNameLst>
                                          <p:attrName>style.visibility</p:attrName>
                                        </p:attrNameLst>
                                      </p:cBhvr>
                                      <p:to>
                                        <p:strVal val="visible"/>
                                      </p:to>
                                    </p:set>
                                  </p:childTnLst>
                                </p:cTn>
                              </p:par>
                            </p:childTnLst>
                          </p:cTn>
                        </p:par>
                        <p:par>
                          <p:cTn id="22" fill="hold" nodeType="afterGroup">
                            <p:stCondLst>
                              <p:cond delay="12000"/>
                            </p:stCondLst>
                            <p:childTnLst>
                              <p:par>
                                <p:cTn id="23" presetID="1" presetClass="entr" presetSubtype="0" fill="hold" nodeType="afterEffect">
                                  <p:stCondLst>
                                    <p:cond delay="2000"/>
                                  </p:stCondLst>
                                  <p:childTnLst>
                                    <p:set>
                                      <p:cBhvr>
                                        <p:cTn id="24" dur="1" fill="hold">
                                          <p:stCondLst>
                                            <p:cond delay="0"/>
                                          </p:stCondLst>
                                        </p:cTn>
                                        <p:tgtEl>
                                          <p:spTgt spid="2060"/>
                                        </p:tgtEl>
                                        <p:attrNameLst>
                                          <p:attrName>style.visibility</p:attrName>
                                        </p:attrNameLst>
                                      </p:cBhvr>
                                      <p:to>
                                        <p:strVal val="visible"/>
                                      </p:to>
                                    </p:set>
                                  </p:childTnLst>
                                </p:cTn>
                              </p:par>
                            </p:childTnLst>
                          </p:cTn>
                        </p:par>
                        <p:par>
                          <p:cTn id="25" fill="hold" nodeType="afterGroup">
                            <p:stCondLst>
                              <p:cond delay="14000"/>
                            </p:stCondLst>
                            <p:childTnLst>
                              <p:par>
                                <p:cTn id="26" presetID="1" presetClass="entr" presetSubtype="0" fill="hold" nodeType="afterEffect">
                                  <p:stCondLst>
                                    <p:cond delay="2000"/>
                                  </p:stCondLst>
                                  <p:childTnLst>
                                    <p:set>
                                      <p:cBhvr>
                                        <p:cTn id="27" dur="1" fill="hold">
                                          <p:stCondLst>
                                            <p:cond delay="0"/>
                                          </p:stCondLst>
                                        </p:cTn>
                                        <p:tgtEl>
                                          <p:spTgt spid="2061"/>
                                        </p:tgtEl>
                                        <p:attrNameLst>
                                          <p:attrName>style.visibility</p:attrName>
                                        </p:attrNameLst>
                                      </p:cBhvr>
                                      <p:to>
                                        <p:strVal val="visible"/>
                                      </p:to>
                                    </p:set>
                                  </p:childTnLst>
                                </p:cTn>
                              </p:par>
                            </p:childTnLst>
                          </p:cTn>
                        </p:par>
                        <p:par>
                          <p:cTn id="28" fill="hold" nodeType="afterGroup">
                            <p:stCondLst>
                              <p:cond delay="16000"/>
                            </p:stCondLst>
                            <p:childTnLst>
                              <p:par>
                                <p:cTn id="29" presetID="1" presetClass="entr" presetSubtype="0" fill="hold" nodeType="afterEffect">
                                  <p:stCondLst>
                                    <p:cond delay="2000"/>
                                  </p:stCondLst>
                                  <p:childTnLst>
                                    <p:set>
                                      <p:cBhvr>
                                        <p:cTn id="30" dur="1" fill="hold">
                                          <p:stCondLst>
                                            <p:cond delay="0"/>
                                          </p:stCondLst>
                                        </p:cTn>
                                        <p:tgtEl>
                                          <p:spTgt spid="2062"/>
                                        </p:tgtEl>
                                        <p:attrNameLst>
                                          <p:attrName>style.visibility</p:attrName>
                                        </p:attrNameLst>
                                      </p:cBhvr>
                                      <p:to>
                                        <p:strVal val="visible"/>
                                      </p:to>
                                    </p:set>
                                  </p:childTnLst>
                                </p:cTn>
                              </p:par>
                            </p:childTnLst>
                          </p:cTn>
                        </p:par>
                        <p:par>
                          <p:cTn id="31" fill="hold" nodeType="afterGroup">
                            <p:stCondLst>
                              <p:cond delay="18000"/>
                            </p:stCondLst>
                            <p:childTnLst>
                              <p:par>
                                <p:cTn id="32" presetID="1" presetClass="entr" presetSubtype="0" fill="hold" nodeType="afterEffect">
                                  <p:stCondLst>
                                    <p:cond delay="2000"/>
                                  </p:stCondLst>
                                  <p:childTnLst>
                                    <p:set>
                                      <p:cBhvr>
                                        <p:cTn id="33" dur="1" fill="hold">
                                          <p:stCondLst>
                                            <p:cond delay="0"/>
                                          </p:stCondLst>
                                        </p:cTn>
                                        <p:tgtEl>
                                          <p:spTgt spid="2063"/>
                                        </p:tgtEl>
                                        <p:attrNameLst>
                                          <p:attrName>style.visibility</p:attrName>
                                        </p:attrNameLst>
                                      </p:cBhvr>
                                      <p:to>
                                        <p:strVal val="visible"/>
                                      </p:to>
                                    </p:set>
                                  </p:childTnLst>
                                </p:cTn>
                              </p:par>
                            </p:childTnLst>
                          </p:cTn>
                        </p:par>
                        <p:par>
                          <p:cTn id="34" fill="hold" nodeType="afterGroup">
                            <p:stCondLst>
                              <p:cond delay="20000"/>
                            </p:stCondLst>
                            <p:childTnLst>
                              <p:par>
                                <p:cTn id="35" presetID="1" presetClass="entr" presetSubtype="0" fill="hold" nodeType="afterEffect">
                                  <p:stCondLst>
                                    <p:cond delay="2000"/>
                                  </p:stCondLst>
                                  <p:childTnLst>
                                    <p:set>
                                      <p:cBhvr>
                                        <p:cTn id="36" dur="1" fill="hold">
                                          <p:stCondLst>
                                            <p:cond delay="0"/>
                                          </p:stCondLst>
                                        </p:cTn>
                                        <p:tgtEl>
                                          <p:spTgt spid="2064"/>
                                        </p:tgtEl>
                                        <p:attrNameLst>
                                          <p:attrName>style.visibility</p:attrName>
                                        </p:attrNameLst>
                                      </p:cBhvr>
                                      <p:to>
                                        <p:strVal val="visible"/>
                                      </p:to>
                                    </p:set>
                                  </p:childTnLst>
                                </p:cTn>
                              </p:par>
                            </p:childTnLst>
                          </p:cTn>
                        </p:par>
                        <p:par>
                          <p:cTn id="37" fill="hold" nodeType="afterGroup">
                            <p:stCondLst>
                              <p:cond delay="22000"/>
                            </p:stCondLst>
                            <p:childTnLst>
                              <p:par>
                                <p:cTn id="38" presetID="1" presetClass="entr" presetSubtype="0" fill="hold" nodeType="afterEffect">
                                  <p:stCondLst>
                                    <p:cond delay="2000"/>
                                  </p:stCondLst>
                                  <p:childTnLst>
                                    <p:set>
                                      <p:cBhvr>
                                        <p:cTn id="39" dur="1" fill="hold">
                                          <p:stCondLst>
                                            <p:cond delay="0"/>
                                          </p:stCondLst>
                                        </p:cTn>
                                        <p:tgtEl>
                                          <p:spTgt spid="2065"/>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2" name="buzz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3" descr="Click to type vocabulary word"/>
          <p:cNvSpPr>
            <a:spLocks noGrp="1" noChangeArrowheads="1"/>
          </p:cNvSpPr>
          <p:nvPr>
            <p:ph type="subTitle" idx="4294967295"/>
          </p:nvPr>
        </p:nvSpPr>
        <p:spPr>
          <a:xfrm>
            <a:off x="1371600" y="2667000"/>
            <a:ext cx="7239000" cy="1752600"/>
          </a:xfrm>
          <a:solidFill>
            <a:srgbClr val="FFFFFF"/>
          </a:solidFill>
          <a:ln>
            <a:solidFill>
              <a:srgbClr val="000000"/>
            </a:solidFill>
            <a:miter lim="800000"/>
            <a:headEnd/>
            <a:tailEnd/>
          </a:ln>
        </p:spPr>
        <p:txBody>
          <a:bodyPr/>
          <a:lstStyle/>
          <a:p>
            <a:pPr marL="0" indent="0" algn="ctr">
              <a:buFont typeface="Wingdings" panose="05000000000000000000" pitchFamily="2" charset="2"/>
              <a:buNone/>
            </a:pPr>
            <a:r>
              <a:rPr lang="en-US" altLang="en-US" sz="4500" dirty="0" smtClean="0"/>
              <a:t>Code</a:t>
            </a:r>
          </a:p>
        </p:txBody>
      </p:sp>
      <p:pic>
        <p:nvPicPr>
          <p:cNvPr id="62467" name="Picture 5"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6" descr="clock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7" descr="clock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8" descr="clock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descr="clock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10" descr="clock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11" descr="clock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12" descr="clock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1" name="Picture 13" descr="clock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14" descr="clock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3" name="Picture 15" descr="clock1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4" name="Picture 16" descr="clock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5" name="Picture 17"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80" name="Picture 5" descr="FlashExpress_banner_final_03d"/>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44000" cy="2613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2481" name="TextBox 16"/>
          <p:cNvSpPr txBox="1">
            <a:spLocks noChangeArrowheads="1"/>
          </p:cNvSpPr>
          <p:nvPr/>
        </p:nvSpPr>
        <p:spPr bwMode="auto">
          <a:xfrm>
            <a:off x="5256213" y="533400"/>
            <a:ext cx="33543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5400">
                <a:solidFill>
                  <a:srgbClr val="FFFF00"/>
                </a:solidFill>
              </a:rPr>
              <a:t>zWord</a:t>
            </a:r>
          </a:p>
        </p:txBody>
      </p:sp>
    </p:spTree>
    <p:extLst>
      <p:ext uri="{BB962C8B-B14F-4D97-AF65-F5344CB8AC3E}">
        <p14:creationId xmlns:p14="http://schemas.microsoft.com/office/powerpoint/2010/main" val="399987239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2000"/>
                                  </p:stCondLst>
                                  <p:childTnLst>
                                    <p:set>
                                      <p:cBhvr>
                                        <p:cTn id="6" dur="1" fill="hold">
                                          <p:stCondLst>
                                            <p:cond delay="0"/>
                                          </p:stCondLst>
                                        </p:cTn>
                                        <p:tgtEl>
                                          <p:spTgt spid="2054"/>
                                        </p:tgtEl>
                                        <p:attrNameLst>
                                          <p:attrName>style.visibility</p:attrName>
                                        </p:attrNameLst>
                                      </p:cBhvr>
                                      <p:to>
                                        <p:strVal val="visible"/>
                                      </p:to>
                                    </p:set>
                                  </p:childTnLst>
                                </p:cTn>
                              </p:par>
                            </p:childTnLst>
                          </p:cTn>
                        </p:par>
                        <p:par>
                          <p:cTn id="7" fill="hold" nodeType="afterGroup">
                            <p:stCondLst>
                              <p:cond delay="2000"/>
                            </p:stCondLst>
                            <p:childTnLst>
                              <p:par>
                                <p:cTn id="8" presetID="1" presetClass="entr" presetSubtype="0" fill="hold" nodeType="afterEffect">
                                  <p:stCondLst>
                                    <p:cond delay="2000"/>
                                  </p:stCondLst>
                                  <p:childTnLst>
                                    <p:set>
                                      <p:cBhvr>
                                        <p:cTn id="9" dur="1" fill="hold">
                                          <p:stCondLst>
                                            <p:cond delay="0"/>
                                          </p:stCondLst>
                                        </p:cTn>
                                        <p:tgtEl>
                                          <p:spTgt spid="2055"/>
                                        </p:tgtEl>
                                        <p:attrNameLst>
                                          <p:attrName>style.visibility</p:attrName>
                                        </p:attrNameLst>
                                      </p:cBhvr>
                                      <p:to>
                                        <p:strVal val="visible"/>
                                      </p:to>
                                    </p:set>
                                  </p:childTnLst>
                                </p:cTn>
                              </p:par>
                            </p:childTnLst>
                          </p:cTn>
                        </p:par>
                        <p:par>
                          <p:cTn id="10" fill="hold" nodeType="afterGroup">
                            <p:stCondLst>
                              <p:cond delay="4000"/>
                            </p:stCondLst>
                            <p:childTnLst>
                              <p:par>
                                <p:cTn id="11" presetID="1" presetClass="entr" presetSubtype="0" fill="hold" nodeType="afterEffect">
                                  <p:stCondLst>
                                    <p:cond delay="2000"/>
                                  </p:stCondLst>
                                  <p:childTnLst>
                                    <p:set>
                                      <p:cBhvr>
                                        <p:cTn id="12" dur="1" fill="hold">
                                          <p:stCondLst>
                                            <p:cond delay="0"/>
                                          </p:stCondLst>
                                        </p:cTn>
                                        <p:tgtEl>
                                          <p:spTgt spid="2056"/>
                                        </p:tgtEl>
                                        <p:attrNameLst>
                                          <p:attrName>style.visibility</p:attrName>
                                        </p:attrNameLst>
                                      </p:cBhvr>
                                      <p:to>
                                        <p:strVal val="visible"/>
                                      </p:to>
                                    </p:set>
                                  </p:childTnLst>
                                </p:cTn>
                              </p:par>
                            </p:childTnLst>
                          </p:cTn>
                        </p:par>
                        <p:par>
                          <p:cTn id="13" fill="hold" nodeType="afterGroup">
                            <p:stCondLst>
                              <p:cond delay="6000"/>
                            </p:stCondLst>
                            <p:childTnLst>
                              <p:par>
                                <p:cTn id="14" presetID="1" presetClass="entr" presetSubtype="0" fill="hold" nodeType="afterEffect">
                                  <p:stCondLst>
                                    <p:cond delay="2000"/>
                                  </p:stCondLst>
                                  <p:childTnLst>
                                    <p:set>
                                      <p:cBhvr>
                                        <p:cTn id="15" dur="1" fill="hold">
                                          <p:stCondLst>
                                            <p:cond delay="0"/>
                                          </p:stCondLst>
                                        </p:cTn>
                                        <p:tgtEl>
                                          <p:spTgt spid="2057"/>
                                        </p:tgtEl>
                                        <p:attrNameLst>
                                          <p:attrName>style.visibility</p:attrName>
                                        </p:attrNameLst>
                                      </p:cBhvr>
                                      <p:to>
                                        <p:strVal val="visible"/>
                                      </p:to>
                                    </p:set>
                                  </p:childTnLst>
                                </p:cTn>
                              </p:par>
                            </p:childTnLst>
                          </p:cTn>
                        </p:par>
                        <p:par>
                          <p:cTn id="16" fill="hold" nodeType="afterGroup">
                            <p:stCondLst>
                              <p:cond delay="8000"/>
                            </p:stCondLst>
                            <p:childTnLst>
                              <p:par>
                                <p:cTn id="17" presetID="1" presetClass="entr" presetSubtype="0" fill="hold" nodeType="afterEffect">
                                  <p:stCondLst>
                                    <p:cond delay="2000"/>
                                  </p:stCondLst>
                                  <p:childTnLst>
                                    <p:set>
                                      <p:cBhvr>
                                        <p:cTn id="18" dur="1" fill="hold">
                                          <p:stCondLst>
                                            <p:cond delay="0"/>
                                          </p:stCondLst>
                                        </p:cTn>
                                        <p:tgtEl>
                                          <p:spTgt spid="2058"/>
                                        </p:tgtEl>
                                        <p:attrNameLst>
                                          <p:attrName>style.visibility</p:attrName>
                                        </p:attrNameLst>
                                      </p:cBhvr>
                                      <p:to>
                                        <p:strVal val="visible"/>
                                      </p:to>
                                    </p:set>
                                  </p:childTnLst>
                                </p:cTn>
                              </p:par>
                            </p:childTnLst>
                          </p:cTn>
                        </p:par>
                        <p:par>
                          <p:cTn id="19" fill="hold" nodeType="afterGroup">
                            <p:stCondLst>
                              <p:cond delay="10000"/>
                            </p:stCondLst>
                            <p:childTnLst>
                              <p:par>
                                <p:cTn id="20" presetID="1" presetClass="entr" presetSubtype="0" fill="hold" nodeType="afterEffect">
                                  <p:stCondLst>
                                    <p:cond delay="2000"/>
                                  </p:stCondLst>
                                  <p:childTnLst>
                                    <p:set>
                                      <p:cBhvr>
                                        <p:cTn id="21" dur="1" fill="hold">
                                          <p:stCondLst>
                                            <p:cond delay="0"/>
                                          </p:stCondLst>
                                        </p:cTn>
                                        <p:tgtEl>
                                          <p:spTgt spid="2059"/>
                                        </p:tgtEl>
                                        <p:attrNameLst>
                                          <p:attrName>style.visibility</p:attrName>
                                        </p:attrNameLst>
                                      </p:cBhvr>
                                      <p:to>
                                        <p:strVal val="visible"/>
                                      </p:to>
                                    </p:set>
                                  </p:childTnLst>
                                </p:cTn>
                              </p:par>
                            </p:childTnLst>
                          </p:cTn>
                        </p:par>
                        <p:par>
                          <p:cTn id="22" fill="hold" nodeType="afterGroup">
                            <p:stCondLst>
                              <p:cond delay="12000"/>
                            </p:stCondLst>
                            <p:childTnLst>
                              <p:par>
                                <p:cTn id="23" presetID="1" presetClass="entr" presetSubtype="0" fill="hold" nodeType="afterEffect">
                                  <p:stCondLst>
                                    <p:cond delay="2000"/>
                                  </p:stCondLst>
                                  <p:childTnLst>
                                    <p:set>
                                      <p:cBhvr>
                                        <p:cTn id="24" dur="1" fill="hold">
                                          <p:stCondLst>
                                            <p:cond delay="0"/>
                                          </p:stCondLst>
                                        </p:cTn>
                                        <p:tgtEl>
                                          <p:spTgt spid="2060"/>
                                        </p:tgtEl>
                                        <p:attrNameLst>
                                          <p:attrName>style.visibility</p:attrName>
                                        </p:attrNameLst>
                                      </p:cBhvr>
                                      <p:to>
                                        <p:strVal val="visible"/>
                                      </p:to>
                                    </p:set>
                                  </p:childTnLst>
                                </p:cTn>
                              </p:par>
                            </p:childTnLst>
                          </p:cTn>
                        </p:par>
                        <p:par>
                          <p:cTn id="25" fill="hold" nodeType="afterGroup">
                            <p:stCondLst>
                              <p:cond delay="14000"/>
                            </p:stCondLst>
                            <p:childTnLst>
                              <p:par>
                                <p:cTn id="26" presetID="1" presetClass="entr" presetSubtype="0" fill="hold" nodeType="afterEffect">
                                  <p:stCondLst>
                                    <p:cond delay="2000"/>
                                  </p:stCondLst>
                                  <p:childTnLst>
                                    <p:set>
                                      <p:cBhvr>
                                        <p:cTn id="27" dur="1" fill="hold">
                                          <p:stCondLst>
                                            <p:cond delay="0"/>
                                          </p:stCondLst>
                                        </p:cTn>
                                        <p:tgtEl>
                                          <p:spTgt spid="2061"/>
                                        </p:tgtEl>
                                        <p:attrNameLst>
                                          <p:attrName>style.visibility</p:attrName>
                                        </p:attrNameLst>
                                      </p:cBhvr>
                                      <p:to>
                                        <p:strVal val="visible"/>
                                      </p:to>
                                    </p:set>
                                  </p:childTnLst>
                                </p:cTn>
                              </p:par>
                            </p:childTnLst>
                          </p:cTn>
                        </p:par>
                        <p:par>
                          <p:cTn id="28" fill="hold" nodeType="afterGroup">
                            <p:stCondLst>
                              <p:cond delay="16000"/>
                            </p:stCondLst>
                            <p:childTnLst>
                              <p:par>
                                <p:cTn id="29" presetID="1" presetClass="entr" presetSubtype="0" fill="hold" nodeType="afterEffect">
                                  <p:stCondLst>
                                    <p:cond delay="2000"/>
                                  </p:stCondLst>
                                  <p:childTnLst>
                                    <p:set>
                                      <p:cBhvr>
                                        <p:cTn id="30" dur="1" fill="hold">
                                          <p:stCondLst>
                                            <p:cond delay="0"/>
                                          </p:stCondLst>
                                        </p:cTn>
                                        <p:tgtEl>
                                          <p:spTgt spid="2062"/>
                                        </p:tgtEl>
                                        <p:attrNameLst>
                                          <p:attrName>style.visibility</p:attrName>
                                        </p:attrNameLst>
                                      </p:cBhvr>
                                      <p:to>
                                        <p:strVal val="visible"/>
                                      </p:to>
                                    </p:set>
                                  </p:childTnLst>
                                </p:cTn>
                              </p:par>
                            </p:childTnLst>
                          </p:cTn>
                        </p:par>
                        <p:par>
                          <p:cTn id="31" fill="hold" nodeType="afterGroup">
                            <p:stCondLst>
                              <p:cond delay="18000"/>
                            </p:stCondLst>
                            <p:childTnLst>
                              <p:par>
                                <p:cTn id="32" presetID="1" presetClass="entr" presetSubtype="0" fill="hold" nodeType="afterEffect">
                                  <p:stCondLst>
                                    <p:cond delay="2000"/>
                                  </p:stCondLst>
                                  <p:childTnLst>
                                    <p:set>
                                      <p:cBhvr>
                                        <p:cTn id="33" dur="1" fill="hold">
                                          <p:stCondLst>
                                            <p:cond delay="0"/>
                                          </p:stCondLst>
                                        </p:cTn>
                                        <p:tgtEl>
                                          <p:spTgt spid="2063"/>
                                        </p:tgtEl>
                                        <p:attrNameLst>
                                          <p:attrName>style.visibility</p:attrName>
                                        </p:attrNameLst>
                                      </p:cBhvr>
                                      <p:to>
                                        <p:strVal val="visible"/>
                                      </p:to>
                                    </p:set>
                                  </p:childTnLst>
                                </p:cTn>
                              </p:par>
                            </p:childTnLst>
                          </p:cTn>
                        </p:par>
                        <p:par>
                          <p:cTn id="34" fill="hold" nodeType="afterGroup">
                            <p:stCondLst>
                              <p:cond delay="20000"/>
                            </p:stCondLst>
                            <p:childTnLst>
                              <p:par>
                                <p:cTn id="35" presetID="1" presetClass="entr" presetSubtype="0" fill="hold" nodeType="afterEffect">
                                  <p:stCondLst>
                                    <p:cond delay="2000"/>
                                  </p:stCondLst>
                                  <p:childTnLst>
                                    <p:set>
                                      <p:cBhvr>
                                        <p:cTn id="36" dur="1" fill="hold">
                                          <p:stCondLst>
                                            <p:cond delay="0"/>
                                          </p:stCondLst>
                                        </p:cTn>
                                        <p:tgtEl>
                                          <p:spTgt spid="2064"/>
                                        </p:tgtEl>
                                        <p:attrNameLst>
                                          <p:attrName>style.visibility</p:attrName>
                                        </p:attrNameLst>
                                      </p:cBhvr>
                                      <p:to>
                                        <p:strVal val="visible"/>
                                      </p:to>
                                    </p:set>
                                  </p:childTnLst>
                                </p:cTn>
                              </p:par>
                            </p:childTnLst>
                          </p:cTn>
                        </p:par>
                        <p:par>
                          <p:cTn id="37" fill="hold" nodeType="afterGroup">
                            <p:stCondLst>
                              <p:cond delay="22000"/>
                            </p:stCondLst>
                            <p:childTnLst>
                              <p:par>
                                <p:cTn id="38" presetID="1" presetClass="entr" presetSubtype="0" fill="hold" nodeType="afterEffect">
                                  <p:stCondLst>
                                    <p:cond delay="2000"/>
                                  </p:stCondLst>
                                  <p:childTnLst>
                                    <p:set>
                                      <p:cBhvr>
                                        <p:cTn id="39" dur="1" fill="hold">
                                          <p:stCondLst>
                                            <p:cond delay="0"/>
                                          </p:stCondLst>
                                        </p:cTn>
                                        <p:tgtEl>
                                          <p:spTgt spid="2065"/>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2" name="buzz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3" descr="Click to type vocabulary word"/>
          <p:cNvSpPr>
            <a:spLocks noGrp="1" noChangeArrowheads="1"/>
          </p:cNvSpPr>
          <p:nvPr>
            <p:ph type="subTitle" idx="4294967295"/>
          </p:nvPr>
        </p:nvSpPr>
        <p:spPr>
          <a:xfrm>
            <a:off x="1371600" y="2667000"/>
            <a:ext cx="7239000" cy="1752600"/>
          </a:xfrm>
          <a:solidFill>
            <a:srgbClr val="FFFFFF"/>
          </a:solidFill>
          <a:ln>
            <a:solidFill>
              <a:srgbClr val="000000"/>
            </a:solidFill>
            <a:miter lim="800000"/>
            <a:headEnd/>
            <a:tailEnd/>
          </a:ln>
        </p:spPr>
        <p:txBody>
          <a:bodyPr/>
          <a:lstStyle/>
          <a:p>
            <a:pPr marL="0" indent="0" algn="ctr">
              <a:buFont typeface="Wingdings" panose="05000000000000000000" pitchFamily="2" charset="2"/>
              <a:buNone/>
            </a:pPr>
            <a:r>
              <a:rPr lang="en-US" altLang="en-US" sz="4500" dirty="0" smtClean="0"/>
              <a:t>Scalable</a:t>
            </a:r>
          </a:p>
        </p:txBody>
      </p:sp>
      <p:pic>
        <p:nvPicPr>
          <p:cNvPr id="62467" name="Picture 5"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6" descr="clock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7" descr="clock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8" descr="clock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descr="clock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10" descr="clock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11" descr="clock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12" descr="clock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1" name="Picture 13" descr="clock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14" descr="clock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3" name="Picture 15" descr="clock1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4" name="Picture 16" descr="clock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5" name="Picture 17"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80" name="Picture 5" descr="FlashExpress_banner_final_03d"/>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44000" cy="2613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2481" name="TextBox 16"/>
          <p:cNvSpPr txBox="1">
            <a:spLocks noChangeArrowheads="1"/>
          </p:cNvSpPr>
          <p:nvPr/>
        </p:nvSpPr>
        <p:spPr bwMode="auto">
          <a:xfrm>
            <a:off x="5256213" y="533400"/>
            <a:ext cx="33543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5400">
                <a:solidFill>
                  <a:srgbClr val="FFFF00"/>
                </a:solidFill>
              </a:rPr>
              <a:t>zWord</a:t>
            </a:r>
          </a:p>
        </p:txBody>
      </p:sp>
    </p:spTree>
    <p:extLst>
      <p:ext uri="{BB962C8B-B14F-4D97-AF65-F5344CB8AC3E}">
        <p14:creationId xmlns:p14="http://schemas.microsoft.com/office/powerpoint/2010/main" val="186992963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2000"/>
                                  </p:stCondLst>
                                  <p:childTnLst>
                                    <p:set>
                                      <p:cBhvr>
                                        <p:cTn id="6" dur="1" fill="hold">
                                          <p:stCondLst>
                                            <p:cond delay="0"/>
                                          </p:stCondLst>
                                        </p:cTn>
                                        <p:tgtEl>
                                          <p:spTgt spid="2054"/>
                                        </p:tgtEl>
                                        <p:attrNameLst>
                                          <p:attrName>style.visibility</p:attrName>
                                        </p:attrNameLst>
                                      </p:cBhvr>
                                      <p:to>
                                        <p:strVal val="visible"/>
                                      </p:to>
                                    </p:set>
                                  </p:childTnLst>
                                </p:cTn>
                              </p:par>
                            </p:childTnLst>
                          </p:cTn>
                        </p:par>
                        <p:par>
                          <p:cTn id="7" fill="hold" nodeType="afterGroup">
                            <p:stCondLst>
                              <p:cond delay="2000"/>
                            </p:stCondLst>
                            <p:childTnLst>
                              <p:par>
                                <p:cTn id="8" presetID="1" presetClass="entr" presetSubtype="0" fill="hold" nodeType="afterEffect">
                                  <p:stCondLst>
                                    <p:cond delay="2000"/>
                                  </p:stCondLst>
                                  <p:childTnLst>
                                    <p:set>
                                      <p:cBhvr>
                                        <p:cTn id="9" dur="1" fill="hold">
                                          <p:stCondLst>
                                            <p:cond delay="0"/>
                                          </p:stCondLst>
                                        </p:cTn>
                                        <p:tgtEl>
                                          <p:spTgt spid="2055"/>
                                        </p:tgtEl>
                                        <p:attrNameLst>
                                          <p:attrName>style.visibility</p:attrName>
                                        </p:attrNameLst>
                                      </p:cBhvr>
                                      <p:to>
                                        <p:strVal val="visible"/>
                                      </p:to>
                                    </p:set>
                                  </p:childTnLst>
                                </p:cTn>
                              </p:par>
                            </p:childTnLst>
                          </p:cTn>
                        </p:par>
                        <p:par>
                          <p:cTn id="10" fill="hold" nodeType="afterGroup">
                            <p:stCondLst>
                              <p:cond delay="4000"/>
                            </p:stCondLst>
                            <p:childTnLst>
                              <p:par>
                                <p:cTn id="11" presetID="1" presetClass="entr" presetSubtype="0" fill="hold" nodeType="afterEffect">
                                  <p:stCondLst>
                                    <p:cond delay="2000"/>
                                  </p:stCondLst>
                                  <p:childTnLst>
                                    <p:set>
                                      <p:cBhvr>
                                        <p:cTn id="12" dur="1" fill="hold">
                                          <p:stCondLst>
                                            <p:cond delay="0"/>
                                          </p:stCondLst>
                                        </p:cTn>
                                        <p:tgtEl>
                                          <p:spTgt spid="2056"/>
                                        </p:tgtEl>
                                        <p:attrNameLst>
                                          <p:attrName>style.visibility</p:attrName>
                                        </p:attrNameLst>
                                      </p:cBhvr>
                                      <p:to>
                                        <p:strVal val="visible"/>
                                      </p:to>
                                    </p:set>
                                  </p:childTnLst>
                                </p:cTn>
                              </p:par>
                            </p:childTnLst>
                          </p:cTn>
                        </p:par>
                        <p:par>
                          <p:cTn id="13" fill="hold" nodeType="afterGroup">
                            <p:stCondLst>
                              <p:cond delay="6000"/>
                            </p:stCondLst>
                            <p:childTnLst>
                              <p:par>
                                <p:cTn id="14" presetID="1" presetClass="entr" presetSubtype="0" fill="hold" nodeType="afterEffect">
                                  <p:stCondLst>
                                    <p:cond delay="2000"/>
                                  </p:stCondLst>
                                  <p:childTnLst>
                                    <p:set>
                                      <p:cBhvr>
                                        <p:cTn id="15" dur="1" fill="hold">
                                          <p:stCondLst>
                                            <p:cond delay="0"/>
                                          </p:stCondLst>
                                        </p:cTn>
                                        <p:tgtEl>
                                          <p:spTgt spid="2057"/>
                                        </p:tgtEl>
                                        <p:attrNameLst>
                                          <p:attrName>style.visibility</p:attrName>
                                        </p:attrNameLst>
                                      </p:cBhvr>
                                      <p:to>
                                        <p:strVal val="visible"/>
                                      </p:to>
                                    </p:set>
                                  </p:childTnLst>
                                </p:cTn>
                              </p:par>
                            </p:childTnLst>
                          </p:cTn>
                        </p:par>
                        <p:par>
                          <p:cTn id="16" fill="hold" nodeType="afterGroup">
                            <p:stCondLst>
                              <p:cond delay="8000"/>
                            </p:stCondLst>
                            <p:childTnLst>
                              <p:par>
                                <p:cTn id="17" presetID="1" presetClass="entr" presetSubtype="0" fill="hold" nodeType="afterEffect">
                                  <p:stCondLst>
                                    <p:cond delay="2000"/>
                                  </p:stCondLst>
                                  <p:childTnLst>
                                    <p:set>
                                      <p:cBhvr>
                                        <p:cTn id="18" dur="1" fill="hold">
                                          <p:stCondLst>
                                            <p:cond delay="0"/>
                                          </p:stCondLst>
                                        </p:cTn>
                                        <p:tgtEl>
                                          <p:spTgt spid="2058"/>
                                        </p:tgtEl>
                                        <p:attrNameLst>
                                          <p:attrName>style.visibility</p:attrName>
                                        </p:attrNameLst>
                                      </p:cBhvr>
                                      <p:to>
                                        <p:strVal val="visible"/>
                                      </p:to>
                                    </p:set>
                                  </p:childTnLst>
                                </p:cTn>
                              </p:par>
                            </p:childTnLst>
                          </p:cTn>
                        </p:par>
                        <p:par>
                          <p:cTn id="19" fill="hold" nodeType="afterGroup">
                            <p:stCondLst>
                              <p:cond delay="10000"/>
                            </p:stCondLst>
                            <p:childTnLst>
                              <p:par>
                                <p:cTn id="20" presetID="1" presetClass="entr" presetSubtype="0" fill="hold" nodeType="afterEffect">
                                  <p:stCondLst>
                                    <p:cond delay="2000"/>
                                  </p:stCondLst>
                                  <p:childTnLst>
                                    <p:set>
                                      <p:cBhvr>
                                        <p:cTn id="21" dur="1" fill="hold">
                                          <p:stCondLst>
                                            <p:cond delay="0"/>
                                          </p:stCondLst>
                                        </p:cTn>
                                        <p:tgtEl>
                                          <p:spTgt spid="2059"/>
                                        </p:tgtEl>
                                        <p:attrNameLst>
                                          <p:attrName>style.visibility</p:attrName>
                                        </p:attrNameLst>
                                      </p:cBhvr>
                                      <p:to>
                                        <p:strVal val="visible"/>
                                      </p:to>
                                    </p:set>
                                  </p:childTnLst>
                                </p:cTn>
                              </p:par>
                            </p:childTnLst>
                          </p:cTn>
                        </p:par>
                        <p:par>
                          <p:cTn id="22" fill="hold" nodeType="afterGroup">
                            <p:stCondLst>
                              <p:cond delay="12000"/>
                            </p:stCondLst>
                            <p:childTnLst>
                              <p:par>
                                <p:cTn id="23" presetID="1" presetClass="entr" presetSubtype="0" fill="hold" nodeType="afterEffect">
                                  <p:stCondLst>
                                    <p:cond delay="2000"/>
                                  </p:stCondLst>
                                  <p:childTnLst>
                                    <p:set>
                                      <p:cBhvr>
                                        <p:cTn id="24" dur="1" fill="hold">
                                          <p:stCondLst>
                                            <p:cond delay="0"/>
                                          </p:stCondLst>
                                        </p:cTn>
                                        <p:tgtEl>
                                          <p:spTgt spid="2060"/>
                                        </p:tgtEl>
                                        <p:attrNameLst>
                                          <p:attrName>style.visibility</p:attrName>
                                        </p:attrNameLst>
                                      </p:cBhvr>
                                      <p:to>
                                        <p:strVal val="visible"/>
                                      </p:to>
                                    </p:set>
                                  </p:childTnLst>
                                </p:cTn>
                              </p:par>
                            </p:childTnLst>
                          </p:cTn>
                        </p:par>
                        <p:par>
                          <p:cTn id="25" fill="hold" nodeType="afterGroup">
                            <p:stCondLst>
                              <p:cond delay="14000"/>
                            </p:stCondLst>
                            <p:childTnLst>
                              <p:par>
                                <p:cTn id="26" presetID="1" presetClass="entr" presetSubtype="0" fill="hold" nodeType="afterEffect">
                                  <p:stCondLst>
                                    <p:cond delay="2000"/>
                                  </p:stCondLst>
                                  <p:childTnLst>
                                    <p:set>
                                      <p:cBhvr>
                                        <p:cTn id="27" dur="1" fill="hold">
                                          <p:stCondLst>
                                            <p:cond delay="0"/>
                                          </p:stCondLst>
                                        </p:cTn>
                                        <p:tgtEl>
                                          <p:spTgt spid="2061"/>
                                        </p:tgtEl>
                                        <p:attrNameLst>
                                          <p:attrName>style.visibility</p:attrName>
                                        </p:attrNameLst>
                                      </p:cBhvr>
                                      <p:to>
                                        <p:strVal val="visible"/>
                                      </p:to>
                                    </p:set>
                                  </p:childTnLst>
                                </p:cTn>
                              </p:par>
                            </p:childTnLst>
                          </p:cTn>
                        </p:par>
                        <p:par>
                          <p:cTn id="28" fill="hold" nodeType="afterGroup">
                            <p:stCondLst>
                              <p:cond delay="16000"/>
                            </p:stCondLst>
                            <p:childTnLst>
                              <p:par>
                                <p:cTn id="29" presetID="1" presetClass="entr" presetSubtype="0" fill="hold" nodeType="afterEffect">
                                  <p:stCondLst>
                                    <p:cond delay="2000"/>
                                  </p:stCondLst>
                                  <p:childTnLst>
                                    <p:set>
                                      <p:cBhvr>
                                        <p:cTn id="30" dur="1" fill="hold">
                                          <p:stCondLst>
                                            <p:cond delay="0"/>
                                          </p:stCondLst>
                                        </p:cTn>
                                        <p:tgtEl>
                                          <p:spTgt spid="2062"/>
                                        </p:tgtEl>
                                        <p:attrNameLst>
                                          <p:attrName>style.visibility</p:attrName>
                                        </p:attrNameLst>
                                      </p:cBhvr>
                                      <p:to>
                                        <p:strVal val="visible"/>
                                      </p:to>
                                    </p:set>
                                  </p:childTnLst>
                                </p:cTn>
                              </p:par>
                            </p:childTnLst>
                          </p:cTn>
                        </p:par>
                        <p:par>
                          <p:cTn id="31" fill="hold" nodeType="afterGroup">
                            <p:stCondLst>
                              <p:cond delay="18000"/>
                            </p:stCondLst>
                            <p:childTnLst>
                              <p:par>
                                <p:cTn id="32" presetID="1" presetClass="entr" presetSubtype="0" fill="hold" nodeType="afterEffect">
                                  <p:stCondLst>
                                    <p:cond delay="2000"/>
                                  </p:stCondLst>
                                  <p:childTnLst>
                                    <p:set>
                                      <p:cBhvr>
                                        <p:cTn id="33" dur="1" fill="hold">
                                          <p:stCondLst>
                                            <p:cond delay="0"/>
                                          </p:stCondLst>
                                        </p:cTn>
                                        <p:tgtEl>
                                          <p:spTgt spid="2063"/>
                                        </p:tgtEl>
                                        <p:attrNameLst>
                                          <p:attrName>style.visibility</p:attrName>
                                        </p:attrNameLst>
                                      </p:cBhvr>
                                      <p:to>
                                        <p:strVal val="visible"/>
                                      </p:to>
                                    </p:set>
                                  </p:childTnLst>
                                </p:cTn>
                              </p:par>
                            </p:childTnLst>
                          </p:cTn>
                        </p:par>
                        <p:par>
                          <p:cTn id="34" fill="hold" nodeType="afterGroup">
                            <p:stCondLst>
                              <p:cond delay="20000"/>
                            </p:stCondLst>
                            <p:childTnLst>
                              <p:par>
                                <p:cTn id="35" presetID="1" presetClass="entr" presetSubtype="0" fill="hold" nodeType="afterEffect">
                                  <p:stCondLst>
                                    <p:cond delay="2000"/>
                                  </p:stCondLst>
                                  <p:childTnLst>
                                    <p:set>
                                      <p:cBhvr>
                                        <p:cTn id="36" dur="1" fill="hold">
                                          <p:stCondLst>
                                            <p:cond delay="0"/>
                                          </p:stCondLst>
                                        </p:cTn>
                                        <p:tgtEl>
                                          <p:spTgt spid="2064"/>
                                        </p:tgtEl>
                                        <p:attrNameLst>
                                          <p:attrName>style.visibility</p:attrName>
                                        </p:attrNameLst>
                                      </p:cBhvr>
                                      <p:to>
                                        <p:strVal val="visible"/>
                                      </p:to>
                                    </p:set>
                                  </p:childTnLst>
                                </p:cTn>
                              </p:par>
                            </p:childTnLst>
                          </p:cTn>
                        </p:par>
                        <p:par>
                          <p:cTn id="37" fill="hold" nodeType="afterGroup">
                            <p:stCondLst>
                              <p:cond delay="22000"/>
                            </p:stCondLst>
                            <p:childTnLst>
                              <p:par>
                                <p:cTn id="38" presetID="1" presetClass="entr" presetSubtype="0" fill="hold" nodeType="afterEffect">
                                  <p:stCondLst>
                                    <p:cond delay="2000"/>
                                  </p:stCondLst>
                                  <p:childTnLst>
                                    <p:set>
                                      <p:cBhvr>
                                        <p:cTn id="39" dur="1" fill="hold">
                                          <p:stCondLst>
                                            <p:cond delay="0"/>
                                          </p:stCondLst>
                                        </p:cTn>
                                        <p:tgtEl>
                                          <p:spTgt spid="2065"/>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2" name="buzz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3" descr="Click to type vocabulary word"/>
          <p:cNvSpPr>
            <a:spLocks noGrp="1" noChangeArrowheads="1"/>
          </p:cNvSpPr>
          <p:nvPr>
            <p:ph type="subTitle" idx="4294967295"/>
          </p:nvPr>
        </p:nvSpPr>
        <p:spPr>
          <a:xfrm>
            <a:off x="1371600" y="2667000"/>
            <a:ext cx="7239000" cy="1752600"/>
          </a:xfrm>
          <a:solidFill>
            <a:srgbClr val="FFFFFF"/>
          </a:solidFill>
          <a:ln>
            <a:solidFill>
              <a:srgbClr val="000000"/>
            </a:solidFill>
            <a:miter lim="800000"/>
            <a:headEnd/>
            <a:tailEnd/>
          </a:ln>
        </p:spPr>
        <p:txBody>
          <a:bodyPr/>
          <a:lstStyle/>
          <a:p>
            <a:pPr marL="0" indent="0" algn="ctr">
              <a:buFont typeface="Wingdings" panose="05000000000000000000" pitchFamily="2" charset="2"/>
              <a:buNone/>
            </a:pPr>
            <a:r>
              <a:rPr lang="en-US" altLang="en-US" sz="4500" dirty="0" smtClean="0"/>
              <a:t>Mainframe</a:t>
            </a:r>
          </a:p>
        </p:txBody>
      </p:sp>
      <p:pic>
        <p:nvPicPr>
          <p:cNvPr id="62467" name="Picture 5"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6" descr="clock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7" descr="clock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8" descr="clock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descr="clock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10" descr="clock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11" descr="clock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12" descr="clock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1" name="Picture 13" descr="clock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14" descr="clock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3" name="Picture 15" descr="clock1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4" name="Picture 16" descr="clock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5" name="Picture 17"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80" name="Picture 5" descr="FlashExpress_banner_final_03d"/>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44000" cy="2613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2481" name="TextBox 16"/>
          <p:cNvSpPr txBox="1">
            <a:spLocks noChangeArrowheads="1"/>
          </p:cNvSpPr>
          <p:nvPr/>
        </p:nvSpPr>
        <p:spPr bwMode="auto">
          <a:xfrm>
            <a:off x="5256213" y="533400"/>
            <a:ext cx="33543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5400">
                <a:solidFill>
                  <a:srgbClr val="FFFF00"/>
                </a:solidFill>
              </a:rPr>
              <a:t>zWord</a:t>
            </a:r>
          </a:p>
        </p:txBody>
      </p:sp>
    </p:spTree>
    <p:extLst>
      <p:ext uri="{BB962C8B-B14F-4D97-AF65-F5344CB8AC3E}">
        <p14:creationId xmlns:p14="http://schemas.microsoft.com/office/powerpoint/2010/main" val="10478956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2000"/>
                                  </p:stCondLst>
                                  <p:childTnLst>
                                    <p:set>
                                      <p:cBhvr>
                                        <p:cTn id="6" dur="1" fill="hold">
                                          <p:stCondLst>
                                            <p:cond delay="0"/>
                                          </p:stCondLst>
                                        </p:cTn>
                                        <p:tgtEl>
                                          <p:spTgt spid="2054"/>
                                        </p:tgtEl>
                                        <p:attrNameLst>
                                          <p:attrName>style.visibility</p:attrName>
                                        </p:attrNameLst>
                                      </p:cBhvr>
                                      <p:to>
                                        <p:strVal val="visible"/>
                                      </p:to>
                                    </p:set>
                                  </p:childTnLst>
                                </p:cTn>
                              </p:par>
                            </p:childTnLst>
                          </p:cTn>
                        </p:par>
                        <p:par>
                          <p:cTn id="7" fill="hold" nodeType="afterGroup">
                            <p:stCondLst>
                              <p:cond delay="2000"/>
                            </p:stCondLst>
                            <p:childTnLst>
                              <p:par>
                                <p:cTn id="8" presetID="1" presetClass="entr" presetSubtype="0" fill="hold" nodeType="afterEffect">
                                  <p:stCondLst>
                                    <p:cond delay="2000"/>
                                  </p:stCondLst>
                                  <p:childTnLst>
                                    <p:set>
                                      <p:cBhvr>
                                        <p:cTn id="9" dur="1" fill="hold">
                                          <p:stCondLst>
                                            <p:cond delay="0"/>
                                          </p:stCondLst>
                                        </p:cTn>
                                        <p:tgtEl>
                                          <p:spTgt spid="2055"/>
                                        </p:tgtEl>
                                        <p:attrNameLst>
                                          <p:attrName>style.visibility</p:attrName>
                                        </p:attrNameLst>
                                      </p:cBhvr>
                                      <p:to>
                                        <p:strVal val="visible"/>
                                      </p:to>
                                    </p:set>
                                  </p:childTnLst>
                                </p:cTn>
                              </p:par>
                            </p:childTnLst>
                          </p:cTn>
                        </p:par>
                        <p:par>
                          <p:cTn id="10" fill="hold" nodeType="afterGroup">
                            <p:stCondLst>
                              <p:cond delay="4000"/>
                            </p:stCondLst>
                            <p:childTnLst>
                              <p:par>
                                <p:cTn id="11" presetID="1" presetClass="entr" presetSubtype="0" fill="hold" nodeType="afterEffect">
                                  <p:stCondLst>
                                    <p:cond delay="2000"/>
                                  </p:stCondLst>
                                  <p:childTnLst>
                                    <p:set>
                                      <p:cBhvr>
                                        <p:cTn id="12" dur="1" fill="hold">
                                          <p:stCondLst>
                                            <p:cond delay="0"/>
                                          </p:stCondLst>
                                        </p:cTn>
                                        <p:tgtEl>
                                          <p:spTgt spid="2056"/>
                                        </p:tgtEl>
                                        <p:attrNameLst>
                                          <p:attrName>style.visibility</p:attrName>
                                        </p:attrNameLst>
                                      </p:cBhvr>
                                      <p:to>
                                        <p:strVal val="visible"/>
                                      </p:to>
                                    </p:set>
                                  </p:childTnLst>
                                </p:cTn>
                              </p:par>
                            </p:childTnLst>
                          </p:cTn>
                        </p:par>
                        <p:par>
                          <p:cTn id="13" fill="hold" nodeType="afterGroup">
                            <p:stCondLst>
                              <p:cond delay="6000"/>
                            </p:stCondLst>
                            <p:childTnLst>
                              <p:par>
                                <p:cTn id="14" presetID="1" presetClass="entr" presetSubtype="0" fill="hold" nodeType="afterEffect">
                                  <p:stCondLst>
                                    <p:cond delay="2000"/>
                                  </p:stCondLst>
                                  <p:childTnLst>
                                    <p:set>
                                      <p:cBhvr>
                                        <p:cTn id="15" dur="1" fill="hold">
                                          <p:stCondLst>
                                            <p:cond delay="0"/>
                                          </p:stCondLst>
                                        </p:cTn>
                                        <p:tgtEl>
                                          <p:spTgt spid="2057"/>
                                        </p:tgtEl>
                                        <p:attrNameLst>
                                          <p:attrName>style.visibility</p:attrName>
                                        </p:attrNameLst>
                                      </p:cBhvr>
                                      <p:to>
                                        <p:strVal val="visible"/>
                                      </p:to>
                                    </p:set>
                                  </p:childTnLst>
                                </p:cTn>
                              </p:par>
                            </p:childTnLst>
                          </p:cTn>
                        </p:par>
                        <p:par>
                          <p:cTn id="16" fill="hold" nodeType="afterGroup">
                            <p:stCondLst>
                              <p:cond delay="8000"/>
                            </p:stCondLst>
                            <p:childTnLst>
                              <p:par>
                                <p:cTn id="17" presetID="1" presetClass="entr" presetSubtype="0" fill="hold" nodeType="afterEffect">
                                  <p:stCondLst>
                                    <p:cond delay="2000"/>
                                  </p:stCondLst>
                                  <p:childTnLst>
                                    <p:set>
                                      <p:cBhvr>
                                        <p:cTn id="18" dur="1" fill="hold">
                                          <p:stCondLst>
                                            <p:cond delay="0"/>
                                          </p:stCondLst>
                                        </p:cTn>
                                        <p:tgtEl>
                                          <p:spTgt spid="2058"/>
                                        </p:tgtEl>
                                        <p:attrNameLst>
                                          <p:attrName>style.visibility</p:attrName>
                                        </p:attrNameLst>
                                      </p:cBhvr>
                                      <p:to>
                                        <p:strVal val="visible"/>
                                      </p:to>
                                    </p:set>
                                  </p:childTnLst>
                                </p:cTn>
                              </p:par>
                            </p:childTnLst>
                          </p:cTn>
                        </p:par>
                        <p:par>
                          <p:cTn id="19" fill="hold" nodeType="afterGroup">
                            <p:stCondLst>
                              <p:cond delay="10000"/>
                            </p:stCondLst>
                            <p:childTnLst>
                              <p:par>
                                <p:cTn id="20" presetID="1" presetClass="entr" presetSubtype="0" fill="hold" nodeType="afterEffect">
                                  <p:stCondLst>
                                    <p:cond delay="2000"/>
                                  </p:stCondLst>
                                  <p:childTnLst>
                                    <p:set>
                                      <p:cBhvr>
                                        <p:cTn id="21" dur="1" fill="hold">
                                          <p:stCondLst>
                                            <p:cond delay="0"/>
                                          </p:stCondLst>
                                        </p:cTn>
                                        <p:tgtEl>
                                          <p:spTgt spid="2059"/>
                                        </p:tgtEl>
                                        <p:attrNameLst>
                                          <p:attrName>style.visibility</p:attrName>
                                        </p:attrNameLst>
                                      </p:cBhvr>
                                      <p:to>
                                        <p:strVal val="visible"/>
                                      </p:to>
                                    </p:set>
                                  </p:childTnLst>
                                </p:cTn>
                              </p:par>
                            </p:childTnLst>
                          </p:cTn>
                        </p:par>
                        <p:par>
                          <p:cTn id="22" fill="hold" nodeType="afterGroup">
                            <p:stCondLst>
                              <p:cond delay="12000"/>
                            </p:stCondLst>
                            <p:childTnLst>
                              <p:par>
                                <p:cTn id="23" presetID="1" presetClass="entr" presetSubtype="0" fill="hold" nodeType="afterEffect">
                                  <p:stCondLst>
                                    <p:cond delay="2000"/>
                                  </p:stCondLst>
                                  <p:childTnLst>
                                    <p:set>
                                      <p:cBhvr>
                                        <p:cTn id="24" dur="1" fill="hold">
                                          <p:stCondLst>
                                            <p:cond delay="0"/>
                                          </p:stCondLst>
                                        </p:cTn>
                                        <p:tgtEl>
                                          <p:spTgt spid="2060"/>
                                        </p:tgtEl>
                                        <p:attrNameLst>
                                          <p:attrName>style.visibility</p:attrName>
                                        </p:attrNameLst>
                                      </p:cBhvr>
                                      <p:to>
                                        <p:strVal val="visible"/>
                                      </p:to>
                                    </p:set>
                                  </p:childTnLst>
                                </p:cTn>
                              </p:par>
                            </p:childTnLst>
                          </p:cTn>
                        </p:par>
                        <p:par>
                          <p:cTn id="25" fill="hold" nodeType="afterGroup">
                            <p:stCondLst>
                              <p:cond delay="14000"/>
                            </p:stCondLst>
                            <p:childTnLst>
                              <p:par>
                                <p:cTn id="26" presetID="1" presetClass="entr" presetSubtype="0" fill="hold" nodeType="afterEffect">
                                  <p:stCondLst>
                                    <p:cond delay="2000"/>
                                  </p:stCondLst>
                                  <p:childTnLst>
                                    <p:set>
                                      <p:cBhvr>
                                        <p:cTn id="27" dur="1" fill="hold">
                                          <p:stCondLst>
                                            <p:cond delay="0"/>
                                          </p:stCondLst>
                                        </p:cTn>
                                        <p:tgtEl>
                                          <p:spTgt spid="2061"/>
                                        </p:tgtEl>
                                        <p:attrNameLst>
                                          <p:attrName>style.visibility</p:attrName>
                                        </p:attrNameLst>
                                      </p:cBhvr>
                                      <p:to>
                                        <p:strVal val="visible"/>
                                      </p:to>
                                    </p:set>
                                  </p:childTnLst>
                                </p:cTn>
                              </p:par>
                            </p:childTnLst>
                          </p:cTn>
                        </p:par>
                        <p:par>
                          <p:cTn id="28" fill="hold" nodeType="afterGroup">
                            <p:stCondLst>
                              <p:cond delay="16000"/>
                            </p:stCondLst>
                            <p:childTnLst>
                              <p:par>
                                <p:cTn id="29" presetID="1" presetClass="entr" presetSubtype="0" fill="hold" nodeType="afterEffect">
                                  <p:stCondLst>
                                    <p:cond delay="2000"/>
                                  </p:stCondLst>
                                  <p:childTnLst>
                                    <p:set>
                                      <p:cBhvr>
                                        <p:cTn id="30" dur="1" fill="hold">
                                          <p:stCondLst>
                                            <p:cond delay="0"/>
                                          </p:stCondLst>
                                        </p:cTn>
                                        <p:tgtEl>
                                          <p:spTgt spid="2062"/>
                                        </p:tgtEl>
                                        <p:attrNameLst>
                                          <p:attrName>style.visibility</p:attrName>
                                        </p:attrNameLst>
                                      </p:cBhvr>
                                      <p:to>
                                        <p:strVal val="visible"/>
                                      </p:to>
                                    </p:set>
                                  </p:childTnLst>
                                </p:cTn>
                              </p:par>
                            </p:childTnLst>
                          </p:cTn>
                        </p:par>
                        <p:par>
                          <p:cTn id="31" fill="hold" nodeType="afterGroup">
                            <p:stCondLst>
                              <p:cond delay="18000"/>
                            </p:stCondLst>
                            <p:childTnLst>
                              <p:par>
                                <p:cTn id="32" presetID="1" presetClass="entr" presetSubtype="0" fill="hold" nodeType="afterEffect">
                                  <p:stCondLst>
                                    <p:cond delay="2000"/>
                                  </p:stCondLst>
                                  <p:childTnLst>
                                    <p:set>
                                      <p:cBhvr>
                                        <p:cTn id="33" dur="1" fill="hold">
                                          <p:stCondLst>
                                            <p:cond delay="0"/>
                                          </p:stCondLst>
                                        </p:cTn>
                                        <p:tgtEl>
                                          <p:spTgt spid="2063"/>
                                        </p:tgtEl>
                                        <p:attrNameLst>
                                          <p:attrName>style.visibility</p:attrName>
                                        </p:attrNameLst>
                                      </p:cBhvr>
                                      <p:to>
                                        <p:strVal val="visible"/>
                                      </p:to>
                                    </p:set>
                                  </p:childTnLst>
                                </p:cTn>
                              </p:par>
                            </p:childTnLst>
                          </p:cTn>
                        </p:par>
                        <p:par>
                          <p:cTn id="34" fill="hold" nodeType="afterGroup">
                            <p:stCondLst>
                              <p:cond delay="20000"/>
                            </p:stCondLst>
                            <p:childTnLst>
                              <p:par>
                                <p:cTn id="35" presetID="1" presetClass="entr" presetSubtype="0" fill="hold" nodeType="afterEffect">
                                  <p:stCondLst>
                                    <p:cond delay="2000"/>
                                  </p:stCondLst>
                                  <p:childTnLst>
                                    <p:set>
                                      <p:cBhvr>
                                        <p:cTn id="36" dur="1" fill="hold">
                                          <p:stCondLst>
                                            <p:cond delay="0"/>
                                          </p:stCondLst>
                                        </p:cTn>
                                        <p:tgtEl>
                                          <p:spTgt spid="2064"/>
                                        </p:tgtEl>
                                        <p:attrNameLst>
                                          <p:attrName>style.visibility</p:attrName>
                                        </p:attrNameLst>
                                      </p:cBhvr>
                                      <p:to>
                                        <p:strVal val="visible"/>
                                      </p:to>
                                    </p:set>
                                  </p:childTnLst>
                                </p:cTn>
                              </p:par>
                            </p:childTnLst>
                          </p:cTn>
                        </p:par>
                        <p:par>
                          <p:cTn id="37" fill="hold" nodeType="afterGroup">
                            <p:stCondLst>
                              <p:cond delay="22000"/>
                            </p:stCondLst>
                            <p:childTnLst>
                              <p:par>
                                <p:cTn id="38" presetID="1" presetClass="entr" presetSubtype="0" fill="hold" nodeType="afterEffect">
                                  <p:stCondLst>
                                    <p:cond delay="2000"/>
                                  </p:stCondLst>
                                  <p:childTnLst>
                                    <p:set>
                                      <p:cBhvr>
                                        <p:cTn id="39" dur="1" fill="hold">
                                          <p:stCondLst>
                                            <p:cond delay="0"/>
                                          </p:stCondLst>
                                        </p:cTn>
                                        <p:tgtEl>
                                          <p:spTgt spid="2065"/>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2" name="buzz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3" descr="Click to type vocabulary word"/>
          <p:cNvSpPr>
            <a:spLocks noGrp="1" noChangeArrowheads="1"/>
          </p:cNvSpPr>
          <p:nvPr>
            <p:ph type="subTitle" idx="4294967295"/>
          </p:nvPr>
        </p:nvSpPr>
        <p:spPr>
          <a:xfrm>
            <a:off x="1371600" y="2667000"/>
            <a:ext cx="7239000" cy="1752600"/>
          </a:xfrm>
          <a:solidFill>
            <a:srgbClr val="FFFFFF"/>
          </a:solidFill>
          <a:ln>
            <a:solidFill>
              <a:srgbClr val="000000"/>
            </a:solidFill>
            <a:miter lim="800000"/>
            <a:headEnd/>
            <a:tailEnd/>
          </a:ln>
        </p:spPr>
        <p:txBody>
          <a:bodyPr/>
          <a:lstStyle/>
          <a:p>
            <a:pPr marL="0" indent="0" algn="ctr">
              <a:buFont typeface="Wingdings" panose="05000000000000000000" pitchFamily="2" charset="2"/>
              <a:buNone/>
            </a:pPr>
            <a:r>
              <a:rPr lang="en-US" altLang="en-US" sz="4500" dirty="0" smtClean="0"/>
              <a:t>Bridge</a:t>
            </a:r>
          </a:p>
        </p:txBody>
      </p:sp>
      <p:pic>
        <p:nvPicPr>
          <p:cNvPr id="62467" name="Picture 5"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6" descr="clock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7" descr="clock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8" descr="clock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descr="clock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10" descr="clock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11" descr="clock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12" descr="clock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1" name="Picture 13" descr="clock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14" descr="clock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3" name="Picture 15" descr="clock1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4" name="Picture 16" descr="clock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5" name="Picture 17"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80" name="Picture 5" descr="FlashExpress_banner_final_03d"/>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44000" cy="2613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2481" name="TextBox 16"/>
          <p:cNvSpPr txBox="1">
            <a:spLocks noChangeArrowheads="1"/>
          </p:cNvSpPr>
          <p:nvPr/>
        </p:nvSpPr>
        <p:spPr bwMode="auto">
          <a:xfrm>
            <a:off x="5256213" y="533400"/>
            <a:ext cx="33543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5400">
                <a:solidFill>
                  <a:srgbClr val="FFFF00"/>
                </a:solidFill>
              </a:rPr>
              <a:t>zWord</a:t>
            </a:r>
          </a:p>
        </p:txBody>
      </p:sp>
    </p:spTree>
    <p:extLst>
      <p:ext uri="{BB962C8B-B14F-4D97-AF65-F5344CB8AC3E}">
        <p14:creationId xmlns:p14="http://schemas.microsoft.com/office/powerpoint/2010/main" val="42285494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2000"/>
                                  </p:stCondLst>
                                  <p:childTnLst>
                                    <p:set>
                                      <p:cBhvr>
                                        <p:cTn id="6" dur="1" fill="hold">
                                          <p:stCondLst>
                                            <p:cond delay="0"/>
                                          </p:stCondLst>
                                        </p:cTn>
                                        <p:tgtEl>
                                          <p:spTgt spid="2054"/>
                                        </p:tgtEl>
                                        <p:attrNameLst>
                                          <p:attrName>style.visibility</p:attrName>
                                        </p:attrNameLst>
                                      </p:cBhvr>
                                      <p:to>
                                        <p:strVal val="visible"/>
                                      </p:to>
                                    </p:set>
                                  </p:childTnLst>
                                </p:cTn>
                              </p:par>
                            </p:childTnLst>
                          </p:cTn>
                        </p:par>
                        <p:par>
                          <p:cTn id="7" fill="hold" nodeType="afterGroup">
                            <p:stCondLst>
                              <p:cond delay="2000"/>
                            </p:stCondLst>
                            <p:childTnLst>
                              <p:par>
                                <p:cTn id="8" presetID="1" presetClass="entr" presetSubtype="0" fill="hold" nodeType="afterEffect">
                                  <p:stCondLst>
                                    <p:cond delay="2000"/>
                                  </p:stCondLst>
                                  <p:childTnLst>
                                    <p:set>
                                      <p:cBhvr>
                                        <p:cTn id="9" dur="1" fill="hold">
                                          <p:stCondLst>
                                            <p:cond delay="0"/>
                                          </p:stCondLst>
                                        </p:cTn>
                                        <p:tgtEl>
                                          <p:spTgt spid="2055"/>
                                        </p:tgtEl>
                                        <p:attrNameLst>
                                          <p:attrName>style.visibility</p:attrName>
                                        </p:attrNameLst>
                                      </p:cBhvr>
                                      <p:to>
                                        <p:strVal val="visible"/>
                                      </p:to>
                                    </p:set>
                                  </p:childTnLst>
                                </p:cTn>
                              </p:par>
                            </p:childTnLst>
                          </p:cTn>
                        </p:par>
                        <p:par>
                          <p:cTn id="10" fill="hold" nodeType="afterGroup">
                            <p:stCondLst>
                              <p:cond delay="4000"/>
                            </p:stCondLst>
                            <p:childTnLst>
                              <p:par>
                                <p:cTn id="11" presetID="1" presetClass="entr" presetSubtype="0" fill="hold" nodeType="afterEffect">
                                  <p:stCondLst>
                                    <p:cond delay="2000"/>
                                  </p:stCondLst>
                                  <p:childTnLst>
                                    <p:set>
                                      <p:cBhvr>
                                        <p:cTn id="12" dur="1" fill="hold">
                                          <p:stCondLst>
                                            <p:cond delay="0"/>
                                          </p:stCondLst>
                                        </p:cTn>
                                        <p:tgtEl>
                                          <p:spTgt spid="2056"/>
                                        </p:tgtEl>
                                        <p:attrNameLst>
                                          <p:attrName>style.visibility</p:attrName>
                                        </p:attrNameLst>
                                      </p:cBhvr>
                                      <p:to>
                                        <p:strVal val="visible"/>
                                      </p:to>
                                    </p:set>
                                  </p:childTnLst>
                                </p:cTn>
                              </p:par>
                            </p:childTnLst>
                          </p:cTn>
                        </p:par>
                        <p:par>
                          <p:cTn id="13" fill="hold" nodeType="afterGroup">
                            <p:stCondLst>
                              <p:cond delay="6000"/>
                            </p:stCondLst>
                            <p:childTnLst>
                              <p:par>
                                <p:cTn id="14" presetID="1" presetClass="entr" presetSubtype="0" fill="hold" nodeType="afterEffect">
                                  <p:stCondLst>
                                    <p:cond delay="2000"/>
                                  </p:stCondLst>
                                  <p:childTnLst>
                                    <p:set>
                                      <p:cBhvr>
                                        <p:cTn id="15" dur="1" fill="hold">
                                          <p:stCondLst>
                                            <p:cond delay="0"/>
                                          </p:stCondLst>
                                        </p:cTn>
                                        <p:tgtEl>
                                          <p:spTgt spid="2057"/>
                                        </p:tgtEl>
                                        <p:attrNameLst>
                                          <p:attrName>style.visibility</p:attrName>
                                        </p:attrNameLst>
                                      </p:cBhvr>
                                      <p:to>
                                        <p:strVal val="visible"/>
                                      </p:to>
                                    </p:set>
                                  </p:childTnLst>
                                </p:cTn>
                              </p:par>
                            </p:childTnLst>
                          </p:cTn>
                        </p:par>
                        <p:par>
                          <p:cTn id="16" fill="hold" nodeType="afterGroup">
                            <p:stCondLst>
                              <p:cond delay="8000"/>
                            </p:stCondLst>
                            <p:childTnLst>
                              <p:par>
                                <p:cTn id="17" presetID="1" presetClass="entr" presetSubtype="0" fill="hold" nodeType="afterEffect">
                                  <p:stCondLst>
                                    <p:cond delay="2000"/>
                                  </p:stCondLst>
                                  <p:childTnLst>
                                    <p:set>
                                      <p:cBhvr>
                                        <p:cTn id="18" dur="1" fill="hold">
                                          <p:stCondLst>
                                            <p:cond delay="0"/>
                                          </p:stCondLst>
                                        </p:cTn>
                                        <p:tgtEl>
                                          <p:spTgt spid="2058"/>
                                        </p:tgtEl>
                                        <p:attrNameLst>
                                          <p:attrName>style.visibility</p:attrName>
                                        </p:attrNameLst>
                                      </p:cBhvr>
                                      <p:to>
                                        <p:strVal val="visible"/>
                                      </p:to>
                                    </p:set>
                                  </p:childTnLst>
                                </p:cTn>
                              </p:par>
                            </p:childTnLst>
                          </p:cTn>
                        </p:par>
                        <p:par>
                          <p:cTn id="19" fill="hold" nodeType="afterGroup">
                            <p:stCondLst>
                              <p:cond delay="10000"/>
                            </p:stCondLst>
                            <p:childTnLst>
                              <p:par>
                                <p:cTn id="20" presetID="1" presetClass="entr" presetSubtype="0" fill="hold" nodeType="afterEffect">
                                  <p:stCondLst>
                                    <p:cond delay="2000"/>
                                  </p:stCondLst>
                                  <p:childTnLst>
                                    <p:set>
                                      <p:cBhvr>
                                        <p:cTn id="21" dur="1" fill="hold">
                                          <p:stCondLst>
                                            <p:cond delay="0"/>
                                          </p:stCondLst>
                                        </p:cTn>
                                        <p:tgtEl>
                                          <p:spTgt spid="2059"/>
                                        </p:tgtEl>
                                        <p:attrNameLst>
                                          <p:attrName>style.visibility</p:attrName>
                                        </p:attrNameLst>
                                      </p:cBhvr>
                                      <p:to>
                                        <p:strVal val="visible"/>
                                      </p:to>
                                    </p:set>
                                  </p:childTnLst>
                                </p:cTn>
                              </p:par>
                            </p:childTnLst>
                          </p:cTn>
                        </p:par>
                        <p:par>
                          <p:cTn id="22" fill="hold" nodeType="afterGroup">
                            <p:stCondLst>
                              <p:cond delay="12000"/>
                            </p:stCondLst>
                            <p:childTnLst>
                              <p:par>
                                <p:cTn id="23" presetID="1" presetClass="entr" presetSubtype="0" fill="hold" nodeType="afterEffect">
                                  <p:stCondLst>
                                    <p:cond delay="2000"/>
                                  </p:stCondLst>
                                  <p:childTnLst>
                                    <p:set>
                                      <p:cBhvr>
                                        <p:cTn id="24" dur="1" fill="hold">
                                          <p:stCondLst>
                                            <p:cond delay="0"/>
                                          </p:stCondLst>
                                        </p:cTn>
                                        <p:tgtEl>
                                          <p:spTgt spid="2060"/>
                                        </p:tgtEl>
                                        <p:attrNameLst>
                                          <p:attrName>style.visibility</p:attrName>
                                        </p:attrNameLst>
                                      </p:cBhvr>
                                      <p:to>
                                        <p:strVal val="visible"/>
                                      </p:to>
                                    </p:set>
                                  </p:childTnLst>
                                </p:cTn>
                              </p:par>
                            </p:childTnLst>
                          </p:cTn>
                        </p:par>
                        <p:par>
                          <p:cTn id="25" fill="hold" nodeType="afterGroup">
                            <p:stCondLst>
                              <p:cond delay="14000"/>
                            </p:stCondLst>
                            <p:childTnLst>
                              <p:par>
                                <p:cTn id="26" presetID="1" presetClass="entr" presetSubtype="0" fill="hold" nodeType="afterEffect">
                                  <p:stCondLst>
                                    <p:cond delay="2000"/>
                                  </p:stCondLst>
                                  <p:childTnLst>
                                    <p:set>
                                      <p:cBhvr>
                                        <p:cTn id="27" dur="1" fill="hold">
                                          <p:stCondLst>
                                            <p:cond delay="0"/>
                                          </p:stCondLst>
                                        </p:cTn>
                                        <p:tgtEl>
                                          <p:spTgt spid="2061"/>
                                        </p:tgtEl>
                                        <p:attrNameLst>
                                          <p:attrName>style.visibility</p:attrName>
                                        </p:attrNameLst>
                                      </p:cBhvr>
                                      <p:to>
                                        <p:strVal val="visible"/>
                                      </p:to>
                                    </p:set>
                                  </p:childTnLst>
                                </p:cTn>
                              </p:par>
                            </p:childTnLst>
                          </p:cTn>
                        </p:par>
                        <p:par>
                          <p:cTn id="28" fill="hold" nodeType="afterGroup">
                            <p:stCondLst>
                              <p:cond delay="16000"/>
                            </p:stCondLst>
                            <p:childTnLst>
                              <p:par>
                                <p:cTn id="29" presetID="1" presetClass="entr" presetSubtype="0" fill="hold" nodeType="afterEffect">
                                  <p:stCondLst>
                                    <p:cond delay="2000"/>
                                  </p:stCondLst>
                                  <p:childTnLst>
                                    <p:set>
                                      <p:cBhvr>
                                        <p:cTn id="30" dur="1" fill="hold">
                                          <p:stCondLst>
                                            <p:cond delay="0"/>
                                          </p:stCondLst>
                                        </p:cTn>
                                        <p:tgtEl>
                                          <p:spTgt spid="2062"/>
                                        </p:tgtEl>
                                        <p:attrNameLst>
                                          <p:attrName>style.visibility</p:attrName>
                                        </p:attrNameLst>
                                      </p:cBhvr>
                                      <p:to>
                                        <p:strVal val="visible"/>
                                      </p:to>
                                    </p:set>
                                  </p:childTnLst>
                                </p:cTn>
                              </p:par>
                            </p:childTnLst>
                          </p:cTn>
                        </p:par>
                        <p:par>
                          <p:cTn id="31" fill="hold" nodeType="afterGroup">
                            <p:stCondLst>
                              <p:cond delay="18000"/>
                            </p:stCondLst>
                            <p:childTnLst>
                              <p:par>
                                <p:cTn id="32" presetID="1" presetClass="entr" presetSubtype="0" fill="hold" nodeType="afterEffect">
                                  <p:stCondLst>
                                    <p:cond delay="2000"/>
                                  </p:stCondLst>
                                  <p:childTnLst>
                                    <p:set>
                                      <p:cBhvr>
                                        <p:cTn id="33" dur="1" fill="hold">
                                          <p:stCondLst>
                                            <p:cond delay="0"/>
                                          </p:stCondLst>
                                        </p:cTn>
                                        <p:tgtEl>
                                          <p:spTgt spid="2063"/>
                                        </p:tgtEl>
                                        <p:attrNameLst>
                                          <p:attrName>style.visibility</p:attrName>
                                        </p:attrNameLst>
                                      </p:cBhvr>
                                      <p:to>
                                        <p:strVal val="visible"/>
                                      </p:to>
                                    </p:set>
                                  </p:childTnLst>
                                </p:cTn>
                              </p:par>
                            </p:childTnLst>
                          </p:cTn>
                        </p:par>
                        <p:par>
                          <p:cTn id="34" fill="hold" nodeType="afterGroup">
                            <p:stCondLst>
                              <p:cond delay="20000"/>
                            </p:stCondLst>
                            <p:childTnLst>
                              <p:par>
                                <p:cTn id="35" presetID="1" presetClass="entr" presetSubtype="0" fill="hold" nodeType="afterEffect">
                                  <p:stCondLst>
                                    <p:cond delay="2000"/>
                                  </p:stCondLst>
                                  <p:childTnLst>
                                    <p:set>
                                      <p:cBhvr>
                                        <p:cTn id="36" dur="1" fill="hold">
                                          <p:stCondLst>
                                            <p:cond delay="0"/>
                                          </p:stCondLst>
                                        </p:cTn>
                                        <p:tgtEl>
                                          <p:spTgt spid="2064"/>
                                        </p:tgtEl>
                                        <p:attrNameLst>
                                          <p:attrName>style.visibility</p:attrName>
                                        </p:attrNameLst>
                                      </p:cBhvr>
                                      <p:to>
                                        <p:strVal val="visible"/>
                                      </p:to>
                                    </p:set>
                                  </p:childTnLst>
                                </p:cTn>
                              </p:par>
                            </p:childTnLst>
                          </p:cTn>
                        </p:par>
                        <p:par>
                          <p:cTn id="37" fill="hold" nodeType="afterGroup">
                            <p:stCondLst>
                              <p:cond delay="22000"/>
                            </p:stCondLst>
                            <p:childTnLst>
                              <p:par>
                                <p:cTn id="38" presetID="1" presetClass="entr" presetSubtype="0" fill="hold" nodeType="afterEffect">
                                  <p:stCondLst>
                                    <p:cond delay="2000"/>
                                  </p:stCondLst>
                                  <p:childTnLst>
                                    <p:set>
                                      <p:cBhvr>
                                        <p:cTn id="39" dur="1" fill="hold">
                                          <p:stCondLst>
                                            <p:cond delay="0"/>
                                          </p:stCondLst>
                                        </p:cTn>
                                        <p:tgtEl>
                                          <p:spTgt spid="2065"/>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2" name="buzz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3" descr="Click to type vocabulary word"/>
          <p:cNvSpPr>
            <a:spLocks noGrp="1" noChangeArrowheads="1"/>
          </p:cNvSpPr>
          <p:nvPr>
            <p:ph type="subTitle" idx="4294967295"/>
          </p:nvPr>
        </p:nvSpPr>
        <p:spPr>
          <a:xfrm>
            <a:off x="1371600" y="2667000"/>
            <a:ext cx="7239000" cy="1752600"/>
          </a:xfrm>
          <a:solidFill>
            <a:srgbClr val="FFFFFF"/>
          </a:solidFill>
          <a:ln>
            <a:solidFill>
              <a:srgbClr val="000000"/>
            </a:solidFill>
            <a:miter lim="800000"/>
            <a:headEnd/>
            <a:tailEnd/>
          </a:ln>
        </p:spPr>
        <p:txBody>
          <a:bodyPr/>
          <a:lstStyle/>
          <a:p>
            <a:pPr marL="0" indent="0" algn="ctr">
              <a:buFont typeface="Wingdings" panose="05000000000000000000" pitchFamily="2" charset="2"/>
              <a:buNone/>
            </a:pPr>
            <a:r>
              <a:rPr lang="en-US" altLang="en-US" sz="4500" dirty="0" smtClean="0"/>
              <a:t>Opportunity</a:t>
            </a:r>
          </a:p>
        </p:txBody>
      </p:sp>
      <p:pic>
        <p:nvPicPr>
          <p:cNvPr id="62467" name="Picture 5"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6" descr="clock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7" descr="clock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8" descr="clock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descr="clock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10" descr="clock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11" descr="clock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12" descr="clock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1" name="Picture 13" descr="clock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14" descr="clock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3" name="Picture 15" descr="clock1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4" name="Picture 16" descr="clock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5" name="Picture 17"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80" name="Picture 5" descr="FlashExpress_banner_final_03d"/>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44000" cy="2613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2481" name="TextBox 16"/>
          <p:cNvSpPr txBox="1">
            <a:spLocks noChangeArrowheads="1"/>
          </p:cNvSpPr>
          <p:nvPr/>
        </p:nvSpPr>
        <p:spPr bwMode="auto">
          <a:xfrm>
            <a:off x="5256213" y="533400"/>
            <a:ext cx="33543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5400">
                <a:solidFill>
                  <a:srgbClr val="FFFF00"/>
                </a:solidFill>
              </a:rPr>
              <a:t>zWord</a:t>
            </a:r>
          </a:p>
        </p:txBody>
      </p:sp>
    </p:spTree>
    <p:extLst>
      <p:ext uri="{BB962C8B-B14F-4D97-AF65-F5344CB8AC3E}">
        <p14:creationId xmlns:p14="http://schemas.microsoft.com/office/powerpoint/2010/main" val="264792468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2000"/>
                                  </p:stCondLst>
                                  <p:childTnLst>
                                    <p:set>
                                      <p:cBhvr>
                                        <p:cTn id="6" dur="1" fill="hold">
                                          <p:stCondLst>
                                            <p:cond delay="0"/>
                                          </p:stCondLst>
                                        </p:cTn>
                                        <p:tgtEl>
                                          <p:spTgt spid="2054"/>
                                        </p:tgtEl>
                                        <p:attrNameLst>
                                          <p:attrName>style.visibility</p:attrName>
                                        </p:attrNameLst>
                                      </p:cBhvr>
                                      <p:to>
                                        <p:strVal val="visible"/>
                                      </p:to>
                                    </p:set>
                                  </p:childTnLst>
                                </p:cTn>
                              </p:par>
                            </p:childTnLst>
                          </p:cTn>
                        </p:par>
                        <p:par>
                          <p:cTn id="7" fill="hold" nodeType="afterGroup">
                            <p:stCondLst>
                              <p:cond delay="2000"/>
                            </p:stCondLst>
                            <p:childTnLst>
                              <p:par>
                                <p:cTn id="8" presetID="1" presetClass="entr" presetSubtype="0" fill="hold" nodeType="afterEffect">
                                  <p:stCondLst>
                                    <p:cond delay="2000"/>
                                  </p:stCondLst>
                                  <p:childTnLst>
                                    <p:set>
                                      <p:cBhvr>
                                        <p:cTn id="9" dur="1" fill="hold">
                                          <p:stCondLst>
                                            <p:cond delay="0"/>
                                          </p:stCondLst>
                                        </p:cTn>
                                        <p:tgtEl>
                                          <p:spTgt spid="2055"/>
                                        </p:tgtEl>
                                        <p:attrNameLst>
                                          <p:attrName>style.visibility</p:attrName>
                                        </p:attrNameLst>
                                      </p:cBhvr>
                                      <p:to>
                                        <p:strVal val="visible"/>
                                      </p:to>
                                    </p:set>
                                  </p:childTnLst>
                                </p:cTn>
                              </p:par>
                            </p:childTnLst>
                          </p:cTn>
                        </p:par>
                        <p:par>
                          <p:cTn id="10" fill="hold" nodeType="afterGroup">
                            <p:stCondLst>
                              <p:cond delay="4000"/>
                            </p:stCondLst>
                            <p:childTnLst>
                              <p:par>
                                <p:cTn id="11" presetID="1" presetClass="entr" presetSubtype="0" fill="hold" nodeType="afterEffect">
                                  <p:stCondLst>
                                    <p:cond delay="2000"/>
                                  </p:stCondLst>
                                  <p:childTnLst>
                                    <p:set>
                                      <p:cBhvr>
                                        <p:cTn id="12" dur="1" fill="hold">
                                          <p:stCondLst>
                                            <p:cond delay="0"/>
                                          </p:stCondLst>
                                        </p:cTn>
                                        <p:tgtEl>
                                          <p:spTgt spid="2056"/>
                                        </p:tgtEl>
                                        <p:attrNameLst>
                                          <p:attrName>style.visibility</p:attrName>
                                        </p:attrNameLst>
                                      </p:cBhvr>
                                      <p:to>
                                        <p:strVal val="visible"/>
                                      </p:to>
                                    </p:set>
                                  </p:childTnLst>
                                </p:cTn>
                              </p:par>
                            </p:childTnLst>
                          </p:cTn>
                        </p:par>
                        <p:par>
                          <p:cTn id="13" fill="hold" nodeType="afterGroup">
                            <p:stCondLst>
                              <p:cond delay="6000"/>
                            </p:stCondLst>
                            <p:childTnLst>
                              <p:par>
                                <p:cTn id="14" presetID="1" presetClass="entr" presetSubtype="0" fill="hold" nodeType="afterEffect">
                                  <p:stCondLst>
                                    <p:cond delay="2000"/>
                                  </p:stCondLst>
                                  <p:childTnLst>
                                    <p:set>
                                      <p:cBhvr>
                                        <p:cTn id="15" dur="1" fill="hold">
                                          <p:stCondLst>
                                            <p:cond delay="0"/>
                                          </p:stCondLst>
                                        </p:cTn>
                                        <p:tgtEl>
                                          <p:spTgt spid="2057"/>
                                        </p:tgtEl>
                                        <p:attrNameLst>
                                          <p:attrName>style.visibility</p:attrName>
                                        </p:attrNameLst>
                                      </p:cBhvr>
                                      <p:to>
                                        <p:strVal val="visible"/>
                                      </p:to>
                                    </p:set>
                                  </p:childTnLst>
                                </p:cTn>
                              </p:par>
                            </p:childTnLst>
                          </p:cTn>
                        </p:par>
                        <p:par>
                          <p:cTn id="16" fill="hold" nodeType="afterGroup">
                            <p:stCondLst>
                              <p:cond delay="8000"/>
                            </p:stCondLst>
                            <p:childTnLst>
                              <p:par>
                                <p:cTn id="17" presetID="1" presetClass="entr" presetSubtype="0" fill="hold" nodeType="afterEffect">
                                  <p:stCondLst>
                                    <p:cond delay="2000"/>
                                  </p:stCondLst>
                                  <p:childTnLst>
                                    <p:set>
                                      <p:cBhvr>
                                        <p:cTn id="18" dur="1" fill="hold">
                                          <p:stCondLst>
                                            <p:cond delay="0"/>
                                          </p:stCondLst>
                                        </p:cTn>
                                        <p:tgtEl>
                                          <p:spTgt spid="2058"/>
                                        </p:tgtEl>
                                        <p:attrNameLst>
                                          <p:attrName>style.visibility</p:attrName>
                                        </p:attrNameLst>
                                      </p:cBhvr>
                                      <p:to>
                                        <p:strVal val="visible"/>
                                      </p:to>
                                    </p:set>
                                  </p:childTnLst>
                                </p:cTn>
                              </p:par>
                            </p:childTnLst>
                          </p:cTn>
                        </p:par>
                        <p:par>
                          <p:cTn id="19" fill="hold" nodeType="afterGroup">
                            <p:stCondLst>
                              <p:cond delay="10000"/>
                            </p:stCondLst>
                            <p:childTnLst>
                              <p:par>
                                <p:cTn id="20" presetID="1" presetClass="entr" presetSubtype="0" fill="hold" nodeType="afterEffect">
                                  <p:stCondLst>
                                    <p:cond delay="2000"/>
                                  </p:stCondLst>
                                  <p:childTnLst>
                                    <p:set>
                                      <p:cBhvr>
                                        <p:cTn id="21" dur="1" fill="hold">
                                          <p:stCondLst>
                                            <p:cond delay="0"/>
                                          </p:stCondLst>
                                        </p:cTn>
                                        <p:tgtEl>
                                          <p:spTgt spid="2059"/>
                                        </p:tgtEl>
                                        <p:attrNameLst>
                                          <p:attrName>style.visibility</p:attrName>
                                        </p:attrNameLst>
                                      </p:cBhvr>
                                      <p:to>
                                        <p:strVal val="visible"/>
                                      </p:to>
                                    </p:set>
                                  </p:childTnLst>
                                </p:cTn>
                              </p:par>
                            </p:childTnLst>
                          </p:cTn>
                        </p:par>
                        <p:par>
                          <p:cTn id="22" fill="hold" nodeType="afterGroup">
                            <p:stCondLst>
                              <p:cond delay="12000"/>
                            </p:stCondLst>
                            <p:childTnLst>
                              <p:par>
                                <p:cTn id="23" presetID="1" presetClass="entr" presetSubtype="0" fill="hold" nodeType="afterEffect">
                                  <p:stCondLst>
                                    <p:cond delay="2000"/>
                                  </p:stCondLst>
                                  <p:childTnLst>
                                    <p:set>
                                      <p:cBhvr>
                                        <p:cTn id="24" dur="1" fill="hold">
                                          <p:stCondLst>
                                            <p:cond delay="0"/>
                                          </p:stCondLst>
                                        </p:cTn>
                                        <p:tgtEl>
                                          <p:spTgt spid="2060"/>
                                        </p:tgtEl>
                                        <p:attrNameLst>
                                          <p:attrName>style.visibility</p:attrName>
                                        </p:attrNameLst>
                                      </p:cBhvr>
                                      <p:to>
                                        <p:strVal val="visible"/>
                                      </p:to>
                                    </p:set>
                                  </p:childTnLst>
                                </p:cTn>
                              </p:par>
                            </p:childTnLst>
                          </p:cTn>
                        </p:par>
                        <p:par>
                          <p:cTn id="25" fill="hold" nodeType="afterGroup">
                            <p:stCondLst>
                              <p:cond delay="14000"/>
                            </p:stCondLst>
                            <p:childTnLst>
                              <p:par>
                                <p:cTn id="26" presetID="1" presetClass="entr" presetSubtype="0" fill="hold" nodeType="afterEffect">
                                  <p:stCondLst>
                                    <p:cond delay="2000"/>
                                  </p:stCondLst>
                                  <p:childTnLst>
                                    <p:set>
                                      <p:cBhvr>
                                        <p:cTn id="27" dur="1" fill="hold">
                                          <p:stCondLst>
                                            <p:cond delay="0"/>
                                          </p:stCondLst>
                                        </p:cTn>
                                        <p:tgtEl>
                                          <p:spTgt spid="2061"/>
                                        </p:tgtEl>
                                        <p:attrNameLst>
                                          <p:attrName>style.visibility</p:attrName>
                                        </p:attrNameLst>
                                      </p:cBhvr>
                                      <p:to>
                                        <p:strVal val="visible"/>
                                      </p:to>
                                    </p:set>
                                  </p:childTnLst>
                                </p:cTn>
                              </p:par>
                            </p:childTnLst>
                          </p:cTn>
                        </p:par>
                        <p:par>
                          <p:cTn id="28" fill="hold" nodeType="afterGroup">
                            <p:stCondLst>
                              <p:cond delay="16000"/>
                            </p:stCondLst>
                            <p:childTnLst>
                              <p:par>
                                <p:cTn id="29" presetID="1" presetClass="entr" presetSubtype="0" fill="hold" nodeType="afterEffect">
                                  <p:stCondLst>
                                    <p:cond delay="2000"/>
                                  </p:stCondLst>
                                  <p:childTnLst>
                                    <p:set>
                                      <p:cBhvr>
                                        <p:cTn id="30" dur="1" fill="hold">
                                          <p:stCondLst>
                                            <p:cond delay="0"/>
                                          </p:stCondLst>
                                        </p:cTn>
                                        <p:tgtEl>
                                          <p:spTgt spid="2062"/>
                                        </p:tgtEl>
                                        <p:attrNameLst>
                                          <p:attrName>style.visibility</p:attrName>
                                        </p:attrNameLst>
                                      </p:cBhvr>
                                      <p:to>
                                        <p:strVal val="visible"/>
                                      </p:to>
                                    </p:set>
                                  </p:childTnLst>
                                </p:cTn>
                              </p:par>
                            </p:childTnLst>
                          </p:cTn>
                        </p:par>
                        <p:par>
                          <p:cTn id="31" fill="hold" nodeType="afterGroup">
                            <p:stCondLst>
                              <p:cond delay="18000"/>
                            </p:stCondLst>
                            <p:childTnLst>
                              <p:par>
                                <p:cTn id="32" presetID="1" presetClass="entr" presetSubtype="0" fill="hold" nodeType="afterEffect">
                                  <p:stCondLst>
                                    <p:cond delay="2000"/>
                                  </p:stCondLst>
                                  <p:childTnLst>
                                    <p:set>
                                      <p:cBhvr>
                                        <p:cTn id="33" dur="1" fill="hold">
                                          <p:stCondLst>
                                            <p:cond delay="0"/>
                                          </p:stCondLst>
                                        </p:cTn>
                                        <p:tgtEl>
                                          <p:spTgt spid="2063"/>
                                        </p:tgtEl>
                                        <p:attrNameLst>
                                          <p:attrName>style.visibility</p:attrName>
                                        </p:attrNameLst>
                                      </p:cBhvr>
                                      <p:to>
                                        <p:strVal val="visible"/>
                                      </p:to>
                                    </p:set>
                                  </p:childTnLst>
                                </p:cTn>
                              </p:par>
                            </p:childTnLst>
                          </p:cTn>
                        </p:par>
                        <p:par>
                          <p:cTn id="34" fill="hold" nodeType="afterGroup">
                            <p:stCondLst>
                              <p:cond delay="20000"/>
                            </p:stCondLst>
                            <p:childTnLst>
                              <p:par>
                                <p:cTn id="35" presetID="1" presetClass="entr" presetSubtype="0" fill="hold" nodeType="afterEffect">
                                  <p:stCondLst>
                                    <p:cond delay="2000"/>
                                  </p:stCondLst>
                                  <p:childTnLst>
                                    <p:set>
                                      <p:cBhvr>
                                        <p:cTn id="36" dur="1" fill="hold">
                                          <p:stCondLst>
                                            <p:cond delay="0"/>
                                          </p:stCondLst>
                                        </p:cTn>
                                        <p:tgtEl>
                                          <p:spTgt spid="2064"/>
                                        </p:tgtEl>
                                        <p:attrNameLst>
                                          <p:attrName>style.visibility</p:attrName>
                                        </p:attrNameLst>
                                      </p:cBhvr>
                                      <p:to>
                                        <p:strVal val="visible"/>
                                      </p:to>
                                    </p:set>
                                  </p:childTnLst>
                                </p:cTn>
                              </p:par>
                            </p:childTnLst>
                          </p:cTn>
                        </p:par>
                        <p:par>
                          <p:cTn id="37" fill="hold" nodeType="afterGroup">
                            <p:stCondLst>
                              <p:cond delay="22000"/>
                            </p:stCondLst>
                            <p:childTnLst>
                              <p:par>
                                <p:cTn id="38" presetID="1" presetClass="entr" presetSubtype="0" fill="hold" nodeType="afterEffect">
                                  <p:stCondLst>
                                    <p:cond delay="2000"/>
                                  </p:stCondLst>
                                  <p:childTnLst>
                                    <p:set>
                                      <p:cBhvr>
                                        <p:cTn id="39" dur="1" fill="hold">
                                          <p:stCondLst>
                                            <p:cond delay="0"/>
                                          </p:stCondLst>
                                        </p:cTn>
                                        <p:tgtEl>
                                          <p:spTgt spid="2065"/>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2" name="buzz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3" descr="Click to type vocabulary word"/>
          <p:cNvSpPr>
            <a:spLocks noGrp="1" noChangeArrowheads="1"/>
          </p:cNvSpPr>
          <p:nvPr>
            <p:ph type="subTitle" idx="4294967295"/>
          </p:nvPr>
        </p:nvSpPr>
        <p:spPr>
          <a:xfrm>
            <a:off x="1371600" y="2667000"/>
            <a:ext cx="7239000" cy="1752600"/>
          </a:xfrm>
          <a:solidFill>
            <a:srgbClr val="FFFFFF"/>
          </a:solidFill>
          <a:ln>
            <a:solidFill>
              <a:srgbClr val="000000"/>
            </a:solidFill>
            <a:miter lim="800000"/>
            <a:headEnd/>
            <a:tailEnd/>
          </a:ln>
        </p:spPr>
        <p:txBody>
          <a:bodyPr/>
          <a:lstStyle/>
          <a:p>
            <a:pPr marL="0" indent="0" algn="ctr">
              <a:buFont typeface="Wingdings" panose="05000000000000000000" pitchFamily="2" charset="2"/>
              <a:buNone/>
            </a:pPr>
            <a:r>
              <a:rPr lang="en-US" altLang="en-US" sz="4500" dirty="0" smtClean="0"/>
              <a:t>Fragment</a:t>
            </a:r>
          </a:p>
        </p:txBody>
      </p:sp>
      <p:pic>
        <p:nvPicPr>
          <p:cNvPr id="62467" name="Picture 5"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6" descr="clock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7" descr="clock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8" descr="clock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descr="clock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10" descr="clock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11" descr="clock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12" descr="clock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1" name="Picture 13" descr="clock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14" descr="clock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3" name="Picture 15" descr="clock1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4" name="Picture 16" descr="clock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5" name="Picture 17"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80" name="Picture 5" descr="FlashExpress_banner_final_03d"/>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44000" cy="2613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2481" name="TextBox 16"/>
          <p:cNvSpPr txBox="1">
            <a:spLocks noChangeArrowheads="1"/>
          </p:cNvSpPr>
          <p:nvPr/>
        </p:nvSpPr>
        <p:spPr bwMode="auto">
          <a:xfrm>
            <a:off x="5256213" y="533400"/>
            <a:ext cx="33543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5400">
                <a:solidFill>
                  <a:srgbClr val="FFFF00"/>
                </a:solidFill>
              </a:rPr>
              <a:t>zWord</a:t>
            </a:r>
          </a:p>
        </p:txBody>
      </p:sp>
    </p:spTree>
    <p:extLst>
      <p:ext uri="{BB962C8B-B14F-4D97-AF65-F5344CB8AC3E}">
        <p14:creationId xmlns:p14="http://schemas.microsoft.com/office/powerpoint/2010/main" val="387925068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2000"/>
                                  </p:stCondLst>
                                  <p:childTnLst>
                                    <p:set>
                                      <p:cBhvr>
                                        <p:cTn id="6" dur="1" fill="hold">
                                          <p:stCondLst>
                                            <p:cond delay="0"/>
                                          </p:stCondLst>
                                        </p:cTn>
                                        <p:tgtEl>
                                          <p:spTgt spid="2054"/>
                                        </p:tgtEl>
                                        <p:attrNameLst>
                                          <p:attrName>style.visibility</p:attrName>
                                        </p:attrNameLst>
                                      </p:cBhvr>
                                      <p:to>
                                        <p:strVal val="visible"/>
                                      </p:to>
                                    </p:set>
                                  </p:childTnLst>
                                </p:cTn>
                              </p:par>
                            </p:childTnLst>
                          </p:cTn>
                        </p:par>
                        <p:par>
                          <p:cTn id="7" fill="hold" nodeType="afterGroup">
                            <p:stCondLst>
                              <p:cond delay="2000"/>
                            </p:stCondLst>
                            <p:childTnLst>
                              <p:par>
                                <p:cTn id="8" presetID="1" presetClass="entr" presetSubtype="0" fill="hold" nodeType="afterEffect">
                                  <p:stCondLst>
                                    <p:cond delay="2000"/>
                                  </p:stCondLst>
                                  <p:childTnLst>
                                    <p:set>
                                      <p:cBhvr>
                                        <p:cTn id="9" dur="1" fill="hold">
                                          <p:stCondLst>
                                            <p:cond delay="0"/>
                                          </p:stCondLst>
                                        </p:cTn>
                                        <p:tgtEl>
                                          <p:spTgt spid="2055"/>
                                        </p:tgtEl>
                                        <p:attrNameLst>
                                          <p:attrName>style.visibility</p:attrName>
                                        </p:attrNameLst>
                                      </p:cBhvr>
                                      <p:to>
                                        <p:strVal val="visible"/>
                                      </p:to>
                                    </p:set>
                                  </p:childTnLst>
                                </p:cTn>
                              </p:par>
                            </p:childTnLst>
                          </p:cTn>
                        </p:par>
                        <p:par>
                          <p:cTn id="10" fill="hold" nodeType="afterGroup">
                            <p:stCondLst>
                              <p:cond delay="4000"/>
                            </p:stCondLst>
                            <p:childTnLst>
                              <p:par>
                                <p:cTn id="11" presetID="1" presetClass="entr" presetSubtype="0" fill="hold" nodeType="afterEffect">
                                  <p:stCondLst>
                                    <p:cond delay="2000"/>
                                  </p:stCondLst>
                                  <p:childTnLst>
                                    <p:set>
                                      <p:cBhvr>
                                        <p:cTn id="12" dur="1" fill="hold">
                                          <p:stCondLst>
                                            <p:cond delay="0"/>
                                          </p:stCondLst>
                                        </p:cTn>
                                        <p:tgtEl>
                                          <p:spTgt spid="2056"/>
                                        </p:tgtEl>
                                        <p:attrNameLst>
                                          <p:attrName>style.visibility</p:attrName>
                                        </p:attrNameLst>
                                      </p:cBhvr>
                                      <p:to>
                                        <p:strVal val="visible"/>
                                      </p:to>
                                    </p:set>
                                  </p:childTnLst>
                                </p:cTn>
                              </p:par>
                            </p:childTnLst>
                          </p:cTn>
                        </p:par>
                        <p:par>
                          <p:cTn id="13" fill="hold" nodeType="afterGroup">
                            <p:stCondLst>
                              <p:cond delay="6000"/>
                            </p:stCondLst>
                            <p:childTnLst>
                              <p:par>
                                <p:cTn id="14" presetID="1" presetClass="entr" presetSubtype="0" fill="hold" nodeType="afterEffect">
                                  <p:stCondLst>
                                    <p:cond delay="2000"/>
                                  </p:stCondLst>
                                  <p:childTnLst>
                                    <p:set>
                                      <p:cBhvr>
                                        <p:cTn id="15" dur="1" fill="hold">
                                          <p:stCondLst>
                                            <p:cond delay="0"/>
                                          </p:stCondLst>
                                        </p:cTn>
                                        <p:tgtEl>
                                          <p:spTgt spid="2057"/>
                                        </p:tgtEl>
                                        <p:attrNameLst>
                                          <p:attrName>style.visibility</p:attrName>
                                        </p:attrNameLst>
                                      </p:cBhvr>
                                      <p:to>
                                        <p:strVal val="visible"/>
                                      </p:to>
                                    </p:set>
                                  </p:childTnLst>
                                </p:cTn>
                              </p:par>
                            </p:childTnLst>
                          </p:cTn>
                        </p:par>
                        <p:par>
                          <p:cTn id="16" fill="hold" nodeType="afterGroup">
                            <p:stCondLst>
                              <p:cond delay="8000"/>
                            </p:stCondLst>
                            <p:childTnLst>
                              <p:par>
                                <p:cTn id="17" presetID="1" presetClass="entr" presetSubtype="0" fill="hold" nodeType="afterEffect">
                                  <p:stCondLst>
                                    <p:cond delay="2000"/>
                                  </p:stCondLst>
                                  <p:childTnLst>
                                    <p:set>
                                      <p:cBhvr>
                                        <p:cTn id="18" dur="1" fill="hold">
                                          <p:stCondLst>
                                            <p:cond delay="0"/>
                                          </p:stCondLst>
                                        </p:cTn>
                                        <p:tgtEl>
                                          <p:spTgt spid="2058"/>
                                        </p:tgtEl>
                                        <p:attrNameLst>
                                          <p:attrName>style.visibility</p:attrName>
                                        </p:attrNameLst>
                                      </p:cBhvr>
                                      <p:to>
                                        <p:strVal val="visible"/>
                                      </p:to>
                                    </p:set>
                                  </p:childTnLst>
                                </p:cTn>
                              </p:par>
                            </p:childTnLst>
                          </p:cTn>
                        </p:par>
                        <p:par>
                          <p:cTn id="19" fill="hold" nodeType="afterGroup">
                            <p:stCondLst>
                              <p:cond delay="10000"/>
                            </p:stCondLst>
                            <p:childTnLst>
                              <p:par>
                                <p:cTn id="20" presetID="1" presetClass="entr" presetSubtype="0" fill="hold" nodeType="afterEffect">
                                  <p:stCondLst>
                                    <p:cond delay="2000"/>
                                  </p:stCondLst>
                                  <p:childTnLst>
                                    <p:set>
                                      <p:cBhvr>
                                        <p:cTn id="21" dur="1" fill="hold">
                                          <p:stCondLst>
                                            <p:cond delay="0"/>
                                          </p:stCondLst>
                                        </p:cTn>
                                        <p:tgtEl>
                                          <p:spTgt spid="2059"/>
                                        </p:tgtEl>
                                        <p:attrNameLst>
                                          <p:attrName>style.visibility</p:attrName>
                                        </p:attrNameLst>
                                      </p:cBhvr>
                                      <p:to>
                                        <p:strVal val="visible"/>
                                      </p:to>
                                    </p:set>
                                  </p:childTnLst>
                                </p:cTn>
                              </p:par>
                            </p:childTnLst>
                          </p:cTn>
                        </p:par>
                        <p:par>
                          <p:cTn id="22" fill="hold" nodeType="afterGroup">
                            <p:stCondLst>
                              <p:cond delay="12000"/>
                            </p:stCondLst>
                            <p:childTnLst>
                              <p:par>
                                <p:cTn id="23" presetID="1" presetClass="entr" presetSubtype="0" fill="hold" nodeType="afterEffect">
                                  <p:stCondLst>
                                    <p:cond delay="2000"/>
                                  </p:stCondLst>
                                  <p:childTnLst>
                                    <p:set>
                                      <p:cBhvr>
                                        <p:cTn id="24" dur="1" fill="hold">
                                          <p:stCondLst>
                                            <p:cond delay="0"/>
                                          </p:stCondLst>
                                        </p:cTn>
                                        <p:tgtEl>
                                          <p:spTgt spid="2060"/>
                                        </p:tgtEl>
                                        <p:attrNameLst>
                                          <p:attrName>style.visibility</p:attrName>
                                        </p:attrNameLst>
                                      </p:cBhvr>
                                      <p:to>
                                        <p:strVal val="visible"/>
                                      </p:to>
                                    </p:set>
                                  </p:childTnLst>
                                </p:cTn>
                              </p:par>
                            </p:childTnLst>
                          </p:cTn>
                        </p:par>
                        <p:par>
                          <p:cTn id="25" fill="hold" nodeType="afterGroup">
                            <p:stCondLst>
                              <p:cond delay="14000"/>
                            </p:stCondLst>
                            <p:childTnLst>
                              <p:par>
                                <p:cTn id="26" presetID="1" presetClass="entr" presetSubtype="0" fill="hold" nodeType="afterEffect">
                                  <p:stCondLst>
                                    <p:cond delay="2000"/>
                                  </p:stCondLst>
                                  <p:childTnLst>
                                    <p:set>
                                      <p:cBhvr>
                                        <p:cTn id="27" dur="1" fill="hold">
                                          <p:stCondLst>
                                            <p:cond delay="0"/>
                                          </p:stCondLst>
                                        </p:cTn>
                                        <p:tgtEl>
                                          <p:spTgt spid="2061"/>
                                        </p:tgtEl>
                                        <p:attrNameLst>
                                          <p:attrName>style.visibility</p:attrName>
                                        </p:attrNameLst>
                                      </p:cBhvr>
                                      <p:to>
                                        <p:strVal val="visible"/>
                                      </p:to>
                                    </p:set>
                                  </p:childTnLst>
                                </p:cTn>
                              </p:par>
                            </p:childTnLst>
                          </p:cTn>
                        </p:par>
                        <p:par>
                          <p:cTn id="28" fill="hold" nodeType="afterGroup">
                            <p:stCondLst>
                              <p:cond delay="16000"/>
                            </p:stCondLst>
                            <p:childTnLst>
                              <p:par>
                                <p:cTn id="29" presetID="1" presetClass="entr" presetSubtype="0" fill="hold" nodeType="afterEffect">
                                  <p:stCondLst>
                                    <p:cond delay="2000"/>
                                  </p:stCondLst>
                                  <p:childTnLst>
                                    <p:set>
                                      <p:cBhvr>
                                        <p:cTn id="30" dur="1" fill="hold">
                                          <p:stCondLst>
                                            <p:cond delay="0"/>
                                          </p:stCondLst>
                                        </p:cTn>
                                        <p:tgtEl>
                                          <p:spTgt spid="2062"/>
                                        </p:tgtEl>
                                        <p:attrNameLst>
                                          <p:attrName>style.visibility</p:attrName>
                                        </p:attrNameLst>
                                      </p:cBhvr>
                                      <p:to>
                                        <p:strVal val="visible"/>
                                      </p:to>
                                    </p:set>
                                  </p:childTnLst>
                                </p:cTn>
                              </p:par>
                            </p:childTnLst>
                          </p:cTn>
                        </p:par>
                        <p:par>
                          <p:cTn id="31" fill="hold" nodeType="afterGroup">
                            <p:stCondLst>
                              <p:cond delay="18000"/>
                            </p:stCondLst>
                            <p:childTnLst>
                              <p:par>
                                <p:cTn id="32" presetID="1" presetClass="entr" presetSubtype="0" fill="hold" nodeType="afterEffect">
                                  <p:stCondLst>
                                    <p:cond delay="2000"/>
                                  </p:stCondLst>
                                  <p:childTnLst>
                                    <p:set>
                                      <p:cBhvr>
                                        <p:cTn id="33" dur="1" fill="hold">
                                          <p:stCondLst>
                                            <p:cond delay="0"/>
                                          </p:stCondLst>
                                        </p:cTn>
                                        <p:tgtEl>
                                          <p:spTgt spid="2063"/>
                                        </p:tgtEl>
                                        <p:attrNameLst>
                                          <p:attrName>style.visibility</p:attrName>
                                        </p:attrNameLst>
                                      </p:cBhvr>
                                      <p:to>
                                        <p:strVal val="visible"/>
                                      </p:to>
                                    </p:set>
                                  </p:childTnLst>
                                </p:cTn>
                              </p:par>
                            </p:childTnLst>
                          </p:cTn>
                        </p:par>
                        <p:par>
                          <p:cTn id="34" fill="hold" nodeType="afterGroup">
                            <p:stCondLst>
                              <p:cond delay="20000"/>
                            </p:stCondLst>
                            <p:childTnLst>
                              <p:par>
                                <p:cTn id="35" presetID="1" presetClass="entr" presetSubtype="0" fill="hold" nodeType="afterEffect">
                                  <p:stCondLst>
                                    <p:cond delay="2000"/>
                                  </p:stCondLst>
                                  <p:childTnLst>
                                    <p:set>
                                      <p:cBhvr>
                                        <p:cTn id="36" dur="1" fill="hold">
                                          <p:stCondLst>
                                            <p:cond delay="0"/>
                                          </p:stCondLst>
                                        </p:cTn>
                                        <p:tgtEl>
                                          <p:spTgt spid="2064"/>
                                        </p:tgtEl>
                                        <p:attrNameLst>
                                          <p:attrName>style.visibility</p:attrName>
                                        </p:attrNameLst>
                                      </p:cBhvr>
                                      <p:to>
                                        <p:strVal val="visible"/>
                                      </p:to>
                                    </p:set>
                                  </p:childTnLst>
                                </p:cTn>
                              </p:par>
                            </p:childTnLst>
                          </p:cTn>
                        </p:par>
                        <p:par>
                          <p:cTn id="37" fill="hold" nodeType="afterGroup">
                            <p:stCondLst>
                              <p:cond delay="22000"/>
                            </p:stCondLst>
                            <p:childTnLst>
                              <p:par>
                                <p:cTn id="38" presetID="1" presetClass="entr" presetSubtype="0" fill="hold" nodeType="afterEffect">
                                  <p:stCondLst>
                                    <p:cond delay="2000"/>
                                  </p:stCondLst>
                                  <p:childTnLst>
                                    <p:set>
                                      <p:cBhvr>
                                        <p:cTn id="39" dur="1" fill="hold">
                                          <p:stCondLst>
                                            <p:cond delay="0"/>
                                          </p:stCondLst>
                                        </p:cTn>
                                        <p:tgtEl>
                                          <p:spTgt spid="2065"/>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2" name="buzz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smtClean="0">
                <a:ea typeface="SimSun" pitchFamily="2" charset="-122"/>
                <a:cs typeface="Helvetica"/>
              </a:rPr>
              <a:t>Mobile is changing everything and provides new challenges and opportunities for businesses</a:t>
            </a:r>
            <a:endParaRPr lang="en-US" dirty="0"/>
          </a:p>
        </p:txBody>
      </p:sp>
      <p:sp>
        <p:nvSpPr>
          <p:cNvPr id="3" name="Slide Number Placeholder 2"/>
          <p:cNvSpPr>
            <a:spLocks noGrp="1"/>
          </p:cNvSpPr>
          <p:nvPr>
            <p:ph type="sldNum" sz="quarter" idx="10"/>
          </p:nvPr>
        </p:nvSpPr>
        <p:spPr/>
        <p:txBody>
          <a:bodyPr/>
          <a:lstStyle/>
          <a:p>
            <a:pPr>
              <a:defRPr/>
            </a:pPr>
            <a:fld id="{F2453344-A235-4243-8819-4F32E8C93D74}" type="slidenum">
              <a:rPr lang="en-US" altLang="en-US" smtClean="0"/>
              <a:pPr>
                <a:defRPr/>
              </a:pPr>
              <a:t>7</a:t>
            </a:fld>
            <a:endParaRPr lang="en-US" altLang="en-US" dirty="0"/>
          </a:p>
        </p:txBody>
      </p:sp>
      <p:pic>
        <p:nvPicPr>
          <p:cNvPr id="4" name="Picture 3"/>
          <p:cNvPicPr>
            <a:picLocks noChangeAspect="1"/>
          </p:cNvPicPr>
          <p:nvPr/>
        </p:nvPicPr>
        <p:blipFill>
          <a:blip r:embed="rId3"/>
          <a:stretch>
            <a:fillRect/>
          </a:stretch>
        </p:blipFill>
        <p:spPr>
          <a:xfrm>
            <a:off x="182563" y="2023110"/>
            <a:ext cx="8669009" cy="3406139"/>
          </a:xfrm>
          <a:prstGeom prst="rect">
            <a:avLst/>
          </a:prstGeom>
        </p:spPr>
      </p:pic>
    </p:spTree>
    <p:extLst>
      <p:ext uri="{BB962C8B-B14F-4D97-AF65-F5344CB8AC3E}">
        <p14:creationId xmlns:p14="http://schemas.microsoft.com/office/powerpoint/2010/main" val="241504655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3" descr="Click to type vocabulary word"/>
          <p:cNvSpPr>
            <a:spLocks noGrp="1" noChangeArrowheads="1"/>
          </p:cNvSpPr>
          <p:nvPr>
            <p:ph type="subTitle" idx="4294967295"/>
          </p:nvPr>
        </p:nvSpPr>
        <p:spPr>
          <a:xfrm>
            <a:off x="1371600" y="2667000"/>
            <a:ext cx="7239000" cy="1752600"/>
          </a:xfrm>
          <a:solidFill>
            <a:srgbClr val="FFFFFF"/>
          </a:solidFill>
          <a:ln>
            <a:solidFill>
              <a:srgbClr val="000000"/>
            </a:solidFill>
            <a:miter lim="800000"/>
            <a:headEnd/>
            <a:tailEnd/>
          </a:ln>
        </p:spPr>
        <p:txBody>
          <a:bodyPr/>
          <a:lstStyle/>
          <a:p>
            <a:pPr marL="0" indent="0" algn="ctr">
              <a:buFont typeface="Wingdings" panose="05000000000000000000" pitchFamily="2" charset="2"/>
              <a:buNone/>
            </a:pPr>
            <a:r>
              <a:rPr lang="en-US" altLang="en-US" sz="4500" dirty="0" smtClean="0"/>
              <a:t>Transform</a:t>
            </a:r>
          </a:p>
        </p:txBody>
      </p:sp>
      <p:pic>
        <p:nvPicPr>
          <p:cNvPr id="62467" name="Picture 5"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6" descr="clock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7" descr="clock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8" descr="clock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descr="clock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10" descr="clock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11" descr="clock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12" descr="clock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1" name="Picture 13" descr="clock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14" descr="clock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3" name="Picture 15" descr="clock1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4" name="Picture 16" descr="clock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5" name="Picture 17"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80" name="Picture 5" descr="FlashExpress_banner_final_03d"/>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44000" cy="2613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2481" name="TextBox 16"/>
          <p:cNvSpPr txBox="1">
            <a:spLocks noChangeArrowheads="1"/>
          </p:cNvSpPr>
          <p:nvPr/>
        </p:nvSpPr>
        <p:spPr bwMode="auto">
          <a:xfrm>
            <a:off x="5256213" y="533400"/>
            <a:ext cx="33543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5400">
                <a:solidFill>
                  <a:srgbClr val="FFFF00"/>
                </a:solidFill>
              </a:rPr>
              <a:t>zWord</a:t>
            </a:r>
          </a:p>
        </p:txBody>
      </p:sp>
    </p:spTree>
    <p:extLst>
      <p:ext uri="{BB962C8B-B14F-4D97-AF65-F5344CB8AC3E}">
        <p14:creationId xmlns:p14="http://schemas.microsoft.com/office/powerpoint/2010/main" val="52123402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2000"/>
                                  </p:stCondLst>
                                  <p:childTnLst>
                                    <p:set>
                                      <p:cBhvr>
                                        <p:cTn id="6" dur="1" fill="hold">
                                          <p:stCondLst>
                                            <p:cond delay="0"/>
                                          </p:stCondLst>
                                        </p:cTn>
                                        <p:tgtEl>
                                          <p:spTgt spid="2054"/>
                                        </p:tgtEl>
                                        <p:attrNameLst>
                                          <p:attrName>style.visibility</p:attrName>
                                        </p:attrNameLst>
                                      </p:cBhvr>
                                      <p:to>
                                        <p:strVal val="visible"/>
                                      </p:to>
                                    </p:set>
                                  </p:childTnLst>
                                </p:cTn>
                              </p:par>
                            </p:childTnLst>
                          </p:cTn>
                        </p:par>
                        <p:par>
                          <p:cTn id="7" fill="hold" nodeType="afterGroup">
                            <p:stCondLst>
                              <p:cond delay="2000"/>
                            </p:stCondLst>
                            <p:childTnLst>
                              <p:par>
                                <p:cTn id="8" presetID="1" presetClass="entr" presetSubtype="0" fill="hold" nodeType="afterEffect">
                                  <p:stCondLst>
                                    <p:cond delay="2000"/>
                                  </p:stCondLst>
                                  <p:childTnLst>
                                    <p:set>
                                      <p:cBhvr>
                                        <p:cTn id="9" dur="1" fill="hold">
                                          <p:stCondLst>
                                            <p:cond delay="0"/>
                                          </p:stCondLst>
                                        </p:cTn>
                                        <p:tgtEl>
                                          <p:spTgt spid="2055"/>
                                        </p:tgtEl>
                                        <p:attrNameLst>
                                          <p:attrName>style.visibility</p:attrName>
                                        </p:attrNameLst>
                                      </p:cBhvr>
                                      <p:to>
                                        <p:strVal val="visible"/>
                                      </p:to>
                                    </p:set>
                                  </p:childTnLst>
                                </p:cTn>
                              </p:par>
                            </p:childTnLst>
                          </p:cTn>
                        </p:par>
                        <p:par>
                          <p:cTn id="10" fill="hold" nodeType="afterGroup">
                            <p:stCondLst>
                              <p:cond delay="4000"/>
                            </p:stCondLst>
                            <p:childTnLst>
                              <p:par>
                                <p:cTn id="11" presetID="1" presetClass="entr" presetSubtype="0" fill="hold" nodeType="afterEffect">
                                  <p:stCondLst>
                                    <p:cond delay="2000"/>
                                  </p:stCondLst>
                                  <p:childTnLst>
                                    <p:set>
                                      <p:cBhvr>
                                        <p:cTn id="12" dur="1" fill="hold">
                                          <p:stCondLst>
                                            <p:cond delay="0"/>
                                          </p:stCondLst>
                                        </p:cTn>
                                        <p:tgtEl>
                                          <p:spTgt spid="2056"/>
                                        </p:tgtEl>
                                        <p:attrNameLst>
                                          <p:attrName>style.visibility</p:attrName>
                                        </p:attrNameLst>
                                      </p:cBhvr>
                                      <p:to>
                                        <p:strVal val="visible"/>
                                      </p:to>
                                    </p:set>
                                  </p:childTnLst>
                                </p:cTn>
                              </p:par>
                            </p:childTnLst>
                          </p:cTn>
                        </p:par>
                        <p:par>
                          <p:cTn id="13" fill="hold" nodeType="afterGroup">
                            <p:stCondLst>
                              <p:cond delay="6000"/>
                            </p:stCondLst>
                            <p:childTnLst>
                              <p:par>
                                <p:cTn id="14" presetID="1" presetClass="entr" presetSubtype="0" fill="hold" nodeType="afterEffect">
                                  <p:stCondLst>
                                    <p:cond delay="2000"/>
                                  </p:stCondLst>
                                  <p:childTnLst>
                                    <p:set>
                                      <p:cBhvr>
                                        <p:cTn id="15" dur="1" fill="hold">
                                          <p:stCondLst>
                                            <p:cond delay="0"/>
                                          </p:stCondLst>
                                        </p:cTn>
                                        <p:tgtEl>
                                          <p:spTgt spid="2057"/>
                                        </p:tgtEl>
                                        <p:attrNameLst>
                                          <p:attrName>style.visibility</p:attrName>
                                        </p:attrNameLst>
                                      </p:cBhvr>
                                      <p:to>
                                        <p:strVal val="visible"/>
                                      </p:to>
                                    </p:set>
                                  </p:childTnLst>
                                </p:cTn>
                              </p:par>
                            </p:childTnLst>
                          </p:cTn>
                        </p:par>
                        <p:par>
                          <p:cTn id="16" fill="hold" nodeType="afterGroup">
                            <p:stCondLst>
                              <p:cond delay="8000"/>
                            </p:stCondLst>
                            <p:childTnLst>
                              <p:par>
                                <p:cTn id="17" presetID="1" presetClass="entr" presetSubtype="0" fill="hold" nodeType="afterEffect">
                                  <p:stCondLst>
                                    <p:cond delay="2000"/>
                                  </p:stCondLst>
                                  <p:childTnLst>
                                    <p:set>
                                      <p:cBhvr>
                                        <p:cTn id="18" dur="1" fill="hold">
                                          <p:stCondLst>
                                            <p:cond delay="0"/>
                                          </p:stCondLst>
                                        </p:cTn>
                                        <p:tgtEl>
                                          <p:spTgt spid="2058"/>
                                        </p:tgtEl>
                                        <p:attrNameLst>
                                          <p:attrName>style.visibility</p:attrName>
                                        </p:attrNameLst>
                                      </p:cBhvr>
                                      <p:to>
                                        <p:strVal val="visible"/>
                                      </p:to>
                                    </p:set>
                                  </p:childTnLst>
                                </p:cTn>
                              </p:par>
                            </p:childTnLst>
                          </p:cTn>
                        </p:par>
                        <p:par>
                          <p:cTn id="19" fill="hold" nodeType="afterGroup">
                            <p:stCondLst>
                              <p:cond delay="10000"/>
                            </p:stCondLst>
                            <p:childTnLst>
                              <p:par>
                                <p:cTn id="20" presetID="1" presetClass="entr" presetSubtype="0" fill="hold" nodeType="afterEffect">
                                  <p:stCondLst>
                                    <p:cond delay="2000"/>
                                  </p:stCondLst>
                                  <p:childTnLst>
                                    <p:set>
                                      <p:cBhvr>
                                        <p:cTn id="21" dur="1" fill="hold">
                                          <p:stCondLst>
                                            <p:cond delay="0"/>
                                          </p:stCondLst>
                                        </p:cTn>
                                        <p:tgtEl>
                                          <p:spTgt spid="2059"/>
                                        </p:tgtEl>
                                        <p:attrNameLst>
                                          <p:attrName>style.visibility</p:attrName>
                                        </p:attrNameLst>
                                      </p:cBhvr>
                                      <p:to>
                                        <p:strVal val="visible"/>
                                      </p:to>
                                    </p:set>
                                  </p:childTnLst>
                                </p:cTn>
                              </p:par>
                            </p:childTnLst>
                          </p:cTn>
                        </p:par>
                        <p:par>
                          <p:cTn id="22" fill="hold" nodeType="afterGroup">
                            <p:stCondLst>
                              <p:cond delay="12000"/>
                            </p:stCondLst>
                            <p:childTnLst>
                              <p:par>
                                <p:cTn id="23" presetID="1" presetClass="entr" presetSubtype="0" fill="hold" nodeType="afterEffect">
                                  <p:stCondLst>
                                    <p:cond delay="2000"/>
                                  </p:stCondLst>
                                  <p:childTnLst>
                                    <p:set>
                                      <p:cBhvr>
                                        <p:cTn id="24" dur="1" fill="hold">
                                          <p:stCondLst>
                                            <p:cond delay="0"/>
                                          </p:stCondLst>
                                        </p:cTn>
                                        <p:tgtEl>
                                          <p:spTgt spid="2060"/>
                                        </p:tgtEl>
                                        <p:attrNameLst>
                                          <p:attrName>style.visibility</p:attrName>
                                        </p:attrNameLst>
                                      </p:cBhvr>
                                      <p:to>
                                        <p:strVal val="visible"/>
                                      </p:to>
                                    </p:set>
                                  </p:childTnLst>
                                </p:cTn>
                              </p:par>
                            </p:childTnLst>
                          </p:cTn>
                        </p:par>
                        <p:par>
                          <p:cTn id="25" fill="hold" nodeType="afterGroup">
                            <p:stCondLst>
                              <p:cond delay="14000"/>
                            </p:stCondLst>
                            <p:childTnLst>
                              <p:par>
                                <p:cTn id="26" presetID="1" presetClass="entr" presetSubtype="0" fill="hold" nodeType="afterEffect">
                                  <p:stCondLst>
                                    <p:cond delay="2000"/>
                                  </p:stCondLst>
                                  <p:childTnLst>
                                    <p:set>
                                      <p:cBhvr>
                                        <p:cTn id="27" dur="1" fill="hold">
                                          <p:stCondLst>
                                            <p:cond delay="0"/>
                                          </p:stCondLst>
                                        </p:cTn>
                                        <p:tgtEl>
                                          <p:spTgt spid="2061"/>
                                        </p:tgtEl>
                                        <p:attrNameLst>
                                          <p:attrName>style.visibility</p:attrName>
                                        </p:attrNameLst>
                                      </p:cBhvr>
                                      <p:to>
                                        <p:strVal val="visible"/>
                                      </p:to>
                                    </p:set>
                                  </p:childTnLst>
                                </p:cTn>
                              </p:par>
                            </p:childTnLst>
                          </p:cTn>
                        </p:par>
                        <p:par>
                          <p:cTn id="28" fill="hold" nodeType="afterGroup">
                            <p:stCondLst>
                              <p:cond delay="16000"/>
                            </p:stCondLst>
                            <p:childTnLst>
                              <p:par>
                                <p:cTn id="29" presetID="1" presetClass="entr" presetSubtype="0" fill="hold" nodeType="afterEffect">
                                  <p:stCondLst>
                                    <p:cond delay="2000"/>
                                  </p:stCondLst>
                                  <p:childTnLst>
                                    <p:set>
                                      <p:cBhvr>
                                        <p:cTn id="30" dur="1" fill="hold">
                                          <p:stCondLst>
                                            <p:cond delay="0"/>
                                          </p:stCondLst>
                                        </p:cTn>
                                        <p:tgtEl>
                                          <p:spTgt spid="2062"/>
                                        </p:tgtEl>
                                        <p:attrNameLst>
                                          <p:attrName>style.visibility</p:attrName>
                                        </p:attrNameLst>
                                      </p:cBhvr>
                                      <p:to>
                                        <p:strVal val="visible"/>
                                      </p:to>
                                    </p:set>
                                  </p:childTnLst>
                                </p:cTn>
                              </p:par>
                            </p:childTnLst>
                          </p:cTn>
                        </p:par>
                        <p:par>
                          <p:cTn id="31" fill="hold" nodeType="afterGroup">
                            <p:stCondLst>
                              <p:cond delay="18000"/>
                            </p:stCondLst>
                            <p:childTnLst>
                              <p:par>
                                <p:cTn id="32" presetID="1" presetClass="entr" presetSubtype="0" fill="hold" nodeType="afterEffect">
                                  <p:stCondLst>
                                    <p:cond delay="2000"/>
                                  </p:stCondLst>
                                  <p:childTnLst>
                                    <p:set>
                                      <p:cBhvr>
                                        <p:cTn id="33" dur="1" fill="hold">
                                          <p:stCondLst>
                                            <p:cond delay="0"/>
                                          </p:stCondLst>
                                        </p:cTn>
                                        <p:tgtEl>
                                          <p:spTgt spid="2063"/>
                                        </p:tgtEl>
                                        <p:attrNameLst>
                                          <p:attrName>style.visibility</p:attrName>
                                        </p:attrNameLst>
                                      </p:cBhvr>
                                      <p:to>
                                        <p:strVal val="visible"/>
                                      </p:to>
                                    </p:set>
                                  </p:childTnLst>
                                </p:cTn>
                              </p:par>
                            </p:childTnLst>
                          </p:cTn>
                        </p:par>
                        <p:par>
                          <p:cTn id="34" fill="hold" nodeType="afterGroup">
                            <p:stCondLst>
                              <p:cond delay="20000"/>
                            </p:stCondLst>
                            <p:childTnLst>
                              <p:par>
                                <p:cTn id="35" presetID="1" presetClass="entr" presetSubtype="0" fill="hold" nodeType="afterEffect">
                                  <p:stCondLst>
                                    <p:cond delay="2000"/>
                                  </p:stCondLst>
                                  <p:childTnLst>
                                    <p:set>
                                      <p:cBhvr>
                                        <p:cTn id="36" dur="1" fill="hold">
                                          <p:stCondLst>
                                            <p:cond delay="0"/>
                                          </p:stCondLst>
                                        </p:cTn>
                                        <p:tgtEl>
                                          <p:spTgt spid="2064"/>
                                        </p:tgtEl>
                                        <p:attrNameLst>
                                          <p:attrName>style.visibility</p:attrName>
                                        </p:attrNameLst>
                                      </p:cBhvr>
                                      <p:to>
                                        <p:strVal val="visible"/>
                                      </p:to>
                                    </p:set>
                                  </p:childTnLst>
                                </p:cTn>
                              </p:par>
                            </p:childTnLst>
                          </p:cTn>
                        </p:par>
                        <p:par>
                          <p:cTn id="37" fill="hold" nodeType="afterGroup">
                            <p:stCondLst>
                              <p:cond delay="22000"/>
                            </p:stCondLst>
                            <p:childTnLst>
                              <p:par>
                                <p:cTn id="38" presetID="1" presetClass="entr" presetSubtype="0" fill="hold" nodeType="afterEffect">
                                  <p:stCondLst>
                                    <p:cond delay="2000"/>
                                  </p:stCondLst>
                                  <p:childTnLst>
                                    <p:set>
                                      <p:cBhvr>
                                        <p:cTn id="39" dur="1" fill="hold">
                                          <p:stCondLst>
                                            <p:cond delay="0"/>
                                          </p:stCondLst>
                                        </p:cTn>
                                        <p:tgtEl>
                                          <p:spTgt spid="2065"/>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2" name="buzz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3" descr="Click to type vocabulary word"/>
          <p:cNvSpPr>
            <a:spLocks noGrp="1" noChangeArrowheads="1"/>
          </p:cNvSpPr>
          <p:nvPr>
            <p:ph type="subTitle" idx="4294967295"/>
          </p:nvPr>
        </p:nvSpPr>
        <p:spPr>
          <a:xfrm>
            <a:off x="1371600" y="2667000"/>
            <a:ext cx="7239000" cy="1752600"/>
          </a:xfrm>
          <a:solidFill>
            <a:srgbClr val="FFFFFF"/>
          </a:solidFill>
          <a:ln>
            <a:solidFill>
              <a:srgbClr val="000000"/>
            </a:solidFill>
            <a:miter lim="800000"/>
            <a:headEnd/>
            <a:tailEnd/>
          </a:ln>
        </p:spPr>
        <p:txBody>
          <a:bodyPr/>
          <a:lstStyle/>
          <a:p>
            <a:pPr marL="0" indent="0" algn="ctr">
              <a:buFont typeface="Wingdings" panose="05000000000000000000" pitchFamily="2" charset="2"/>
              <a:buNone/>
            </a:pPr>
            <a:r>
              <a:rPr lang="en-US" altLang="en-US" sz="4500" dirty="0" smtClean="0"/>
              <a:t>Pattern</a:t>
            </a:r>
          </a:p>
        </p:txBody>
      </p:sp>
      <p:pic>
        <p:nvPicPr>
          <p:cNvPr id="62467" name="Picture 5"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6" descr="clock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7" descr="clock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8" descr="clock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descr="clock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10" descr="clock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11" descr="clock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12" descr="clock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1" name="Picture 13" descr="clock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14" descr="clock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3" name="Picture 15" descr="clock1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4" name="Picture 16" descr="clock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5" name="Picture 17"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80" name="Picture 5" descr="FlashExpress_banner_final_03d"/>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44000" cy="2613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2481" name="TextBox 16"/>
          <p:cNvSpPr txBox="1">
            <a:spLocks noChangeArrowheads="1"/>
          </p:cNvSpPr>
          <p:nvPr/>
        </p:nvSpPr>
        <p:spPr bwMode="auto">
          <a:xfrm>
            <a:off x="5256213" y="533400"/>
            <a:ext cx="33543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5400">
                <a:solidFill>
                  <a:srgbClr val="FFFF00"/>
                </a:solidFill>
              </a:rPr>
              <a:t>zWord</a:t>
            </a:r>
          </a:p>
        </p:txBody>
      </p:sp>
    </p:spTree>
    <p:extLst>
      <p:ext uri="{BB962C8B-B14F-4D97-AF65-F5344CB8AC3E}">
        <p14:creationId xmlns:p14="http://schemas.microsoft.com/office/powerpoint/2010/main" val="15413930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2000"/>
                                  </p:stCondLst>
                                  <p:childTnLst>
                                    <p:set>
                                      <p:cBhvr>
                                        <p:cTn id="6" dur="1" fill="hold">
                                          <p:stCondLst>
                                            <p:cond delay="0"/>
                                          </p:stCondLst>
                                        </p:cTn>
                                        <p:tgtEl>
                                          <p:spTgt spid="2054"/>
                                        </p:tgtEl>
                                        <p:attrNameLst>
                                          <p:attrName>style.visibility</p:attrName>
                                        </p:attrNameLst>
                                      </p:cBhvr>
                                      <p:to>
                                        <p:strVal val="visible"/>
                                      </p:to>
                                    </p:set>
                                  </p:childTnLst>
                                </p:cTn>
                              </p:par>
                            </p:childTnLst>
                          </p:cTn>
                        </p:par>
                        <p:par>
                          <p:cTn id="7" fill="hold" nodeType="afterGroup">
                            <p:stCondLst>
                              <p:cond delay="2000"/>
                            </p:stCondLst>
                            <p:childTnLst>
                              <p:par>
                                <p:cTn id="8" presetID="1" presetClass="entr" presetSubtype="0" fill="hold" nodeType="afterEffect">
                                  <p:stCondLst>
                                    <p:cond delay="2000"/>
                                  </p:stCondLst>
                                  <p:childTnLst>
                                    <p:set>
                                      <p:cBhvr>
                                        <p:cTn id="9" dur="1" fill="hold">
                                          <p:stCondLst>
                                            <p:cond delay="0"/>
                                          </p:stCondLst>
                                        </p:cTn>
                                        <p:tgtEl>
                                          <p:spTgt spid="2055"/>
                                        </p:tgtEl>
                                        <p:attrNameLst>
                                          <p:attrName>style.visibility</p:attrName>
                                        </p:attrNameLst>
                                      </p:cBhvr>
                                      <p:to>
                                        <p:strVal val="visible"/>
                                      </p:to>
                                    </p:set>
                                  </p:childTnLst>
                                </p:cTn>
                              </p:par>
                            </p:childTnLst>
                          </p:cTn>
                        </p:par>
                        <p:par>
                          <p:cTn id="10" fill="hold" nodeType="afterGroup">
                            <p:stCondLst>
                              <p:cond delay="4000"/>
                            </p:stCondLst>
                            <p:childTnLst>
                              <p:par>
                                <p:cTn id="11" presetID="1" presetClass="entr" presetSubtype="0" fill="hold" nodeType="afterEffect">
                                  <p:stCondLst>
                                    <p:cond delay="2000"/>
                                  </p:stCondLst>
                                  <p:childTnLst>
                                    <p:set>
                                      <p:cBhvr>
                                        <p:cTn id="12" dur="1" fill="hold">
                                          <p:stCondLst>
                                            <p:cond delay="0"/>
                                          </p:stCondLst>
                                        </p:cTn>
                                        <p:tgtEl>
                                          <p:spTgt spid="2056"/>
                                        </p:tgtEl>
                                        <p:attrNameLst>
                                          <p:attrName>style.visibility</p:attrName>
                                        </p:attrNameLst>
                                      </p:cBhvr>
                                      <p:to>
                                        <p:strVal val="visible"/>
                                      </p:to>
                                    </p:set>
                                  </p:childTnLst>
                                </p:cTn>
                              </p:par>
                            </p:childTnLst>
                          </p:cTn>
                        </p:par>
                        <p:par>
                          <p:cTn id="13" fill="hold" nodeType="afterGroup">
                            <p:stCondLst>
                              <p:cond delay="6000"/>
                            </p:stCondLst>
                            <p:childTnLst>
                              <p:par>
                                <p:cTn id="14" presetID="1" presetClass="entr" presetSubtype="0" fill="hold" nodeType="afterEffect">
                                  <p:stCondLst>
                                    <p:cond delay="2000"/>
                                  </p:stCondLst>
                                  <p:childTnLst>
                                    <p:set>
                                      <p:cBhvr>
                                        <p:cTn id="15" dur="1" fill="hold">
                                          <p:stCondLst>
                                            <p:cond delay="0"/>
                                          </p:stCondLst>
                                        </p:cTn>
                                        <p:tgtEl>
                                          <p:spTgt spid="2057"/>
                                        </p:tgtEl>
                                        <p:attrNameLst>
                                          <p:attrName>style.visibility</p:attrName>
                                        </p:attrNameLst>
                                      </p:cBhvr>
                                      <p:to>
                                        <p:strVal val="visible"/>
                                      </p:to>
                                    </p:set>
                                  </p:childTnLst>
                                </p:cTn>
                              </p:par>
                            </p:childTnLst>
                          </p:cTn>
                        </p:par>
                        <p:par>
                          <p:cTn id="16" fill="hold" nodeType="afterGroup">
                            <p:stCondLst>
                              <p:cond delay="8000"/>
                            </p:stCondLst>
                            <p:childTnLst>
                              <p:par>
                                <p:cTn id="17" presetID="1" presetClass="entr" presetSubtype="0" fill="hold" nodeType="afterEffect">
                                  <p:stCondLst>
                                    <p:cond delay="2000"/>
                                  </p:stCondLst>
                                  <p:childTnLst>
                                    <p:set>
                                      <p:cBhvr>
                                        <p:cTn id="18" dur="1" fill="hold">
                                          <p:stCondLst>
                                            <p:cond delay="0"/>
                                          </p:stCondLst>
                                        </p:cTn>
                                        <p:tgtEl>
                                          <p:spTgt spid="2058"/>
                                        </p:tgtEl>
                                        <p:attrNameLst>
                                          <p:attrName>style.visibility</p:attrName>
                                        </p:attrNameLst>
                                      </p:cBhvr>
                                      <p:to>
                                        <p:strVal val="visible"/>
                                      </p:to>
                                    </p:set>
                                  </p:childTnLst>
                                </p:cTn>
                              </p:par>
                            </p:childTnLst>
                          </p:cTn>
                        </p:par>
                        <p:par>
                          <p:cTn id="19" fill="hold" nodeType="afterGroup">
                            <p:stCondLst>
                              <p:cond delay="10000"/>
                            </p:stCondLst>
                            <p:childTnLst>
                              <p:par>
                                <p:cTn id="20" presetID="1" presetClass="entr" presetSubtype="0" fill="hold" nodeType="afterEffect">
                                  <p:stCondLst>
                                    <p:cond delay="2000"/>
                                  </p:stCondLst>
                                  <p:childTnLst>
                                    <p:set>
                                      <p:cBhvr>
                                        <p:cTn id="21" dur="1" fill="hold">
                                          <p:stCondLst>
                                            <p:cond delay="0"/>
                                          </p:stCondLst>
                                        </p:cTn>
                                        <p:tgtEl>
                                          <p:spTgt spid="2059"/>
                                        </p:tgtEl>
                                        <p:attrNameLst>
                                          <p:attrName>style.visibility</p:attrName>
                                        </p:attrNameLst>
                                      </p:cBhvr>
                                      <p:to>
                                        <p:strVal val="visible"/>
                                      </p:to>
                                    </p:set>
                                  </p:childTnLst>
                                </p:cTn>
                              </p:par>
                            </p:childTnLst>
                          </p:cTn>
                        </p:par>
                        <p:par>
                          <p:cTn id="22" fill="hold" nodeType="afterGroup">
                            <p:stCondLst>
                              <p:cond delay="12000"/>
                            </p:stCondLst>
                            <p:childTnLst>
                              <p:par>
                                <p:cTn id="23" presetID="1" presetClass="entr" presetSubtype="0" fill="hold" nodeType="afterEffect">
                                  <p:stCondLst>
                                    <p:cond delay="2000"/>
                                  </p:stCondLst>
                                  <p:childTnLst>
                                    <p:set>
                                      <p:cBhvr>
                                        <p:cTn id="24" dur="1" fill="hold">
                                          <p:stCondLst>
                                            <p:cond delay="0"/>
                                          </p:stCondLst>
                                        </p:cTn>
                                        <p:tgtEl>
                                          <p:spTgt spid="2060"/>
                                        </p:tgtEl>
                                        <p:attrNameLst>
                                          <p:attrName>style.visibility</p:attrName>
                                        </p:attrNameLst>
                                      </p:cBhvr>
                                      <p:to>
                                        <p:strVal val="visible"/>
                                      </p:to>
                                    </p:set>
                                  </p:childTnLst>
                                </p:cTn>
                              </p:par>
                            </p:childTnLst>
                          </p:cTn>
                        </p:par>
                        <p:par>
                          <p:cTn id="25" fill="hold" nodeType="afterGroup">
                            <p:stCondLst>
                              <p:cond delay="14000"/>
                            </p:stCondLst>
                            <p:childTnLst>
                              <p:par>
                                <p:cTn id="26" presetID="1" presetClass="entr" presetSubtype="0" fill="hold" nodeType="afterEffect">
                                  <p:stCondLst>
                                    <p:cond delay="2000"/>
                                  </p:stCondLst>
                                  <p:childTnLst>
                                    <p:set>
                                      <p:cBhvr>
                                        <p:cTn id="27" dur="1" fill="hold">
                                          <p:stCondLst>
                                            <p:cond delay="0"/>
                                          </p:stCondLst>
                                        </p:cTn>
                                        <p:tgtEl>
                                          <p:spTgt spid="2061"/>
                                        </p:tgtEl>
                                        <p:attrNameLst>
                                          <p:attrName>style.visibility</p:attrName>
                                        </p:attrNameLst>
                                      </p:cBhvr>
                                      <p:to>
                                        <p:strVal val="visible"/>
                                      </p:to>
                                    </p:set>
                                  </p:childTnLst>
                                </p:cTn>
                              </p:par>
                            </p:childTnLst>
                          </p:cTn>
                        </p:par>
                        <p:par>
                          <p:cTn id="28" fill="hold" nodeType="afterGroup">
                            <p:stCondLst>
                              <p:cond delay="16000"/>
                            </p:stCondLst>
                            <p:childTnLst>
                              <p:par>
                                <p:cTn id="29" presetID="1" presetClass="entr" presetSubtype="0" fill="hold" nodeType="afterEffect">
                                  <p:stCondLst>
                                    <p:cond delay="2000"/>
                                  </p:stCondLst>
                                  <p:childTnLst>
                                    <p:set>
                                      <p:cBhvr>
                                        <p:cTn id="30" dur="1" fill="hold">
                                          <p:stCondLst>
                                            <p:cond delay="0"/>
                                          </p:stCondLst>
                                        </p:cTn>
                                        <p:tgtEl>
                                          <p:spTgt spid="2062"/>
                                        </p:tgtEl>
                                        <p:attrNameLst>
                                          <p:attrName>style.visibility</p:attrName>
                                        </p:attrNameLst>
                                      </p:cBhvr>
                                      <p:to>
                                        <p:strVal val="visible"/>
                                      </p:to>
                                    </p:set>
                                  </p:childTnLst>
                                </p:cTn>
                              </p:par>
                            </p:childTnLst>
                          </p:cTn>
                        </p:par>
                        <p:par>
                          <p:cTn id="31" fill="hold" nodeType="afterGroup">
                            <p:stCondLst>
                              <p:cond delay="18000"/>
                            </p:stCondLst>
                            <p:childTnLst>
                              <p:par>
                                <p:cTn id="32" presetID="1" presetClass="entr" presetSubtype="0" fill="hold" nodeType="afterEffect">
                                  <p:stCondLst>
                                    <p:cond delay="2000"/>
                                  </p:stCondLst>
                                  <p:childTnLst>
                                    <p:set>
                                      <p:cBhvr>
                                        <p:cTn id="33" dur="1" fill="hold">
                                          <p:stCondLst>
                                            <p:cond delay="0"/>
                                          </p:stCondLst>
                                        </p:cTn>
                                        <p:tgtEl>
                                          <p:spTgt spid="2063"/>
                                        </p:tgtEl>
                                        <p:attrNameLst>
                                          <p:attrName>style.visibility</p:attrName>
                                        </p:attrNameLst>
                                      </p:cBhvr>
                                      <p:to>
                                        <p:strVal val="visible"/>
                                      </p:to>
                                    </p:set>
                                  </p:childTnLst>
                                </p:cTn>
                              </p:par>
                            </p:childTnLst>
                          </p:cTn>
                        </p:par>
                        <p:par>
                          <p:cTn id="34" fill="hold" nodeType="afterGroup">
                            <p:stCondLst>
                              <p:cond delay="20000"/>
                            </p:stCondLst>
                            <p:childTnLst>
                              <p:par>
                                <p:cTn id="35" presetID="1" presetClass="entr" presetSubtype="0" fill="hold" nodeType="afterEffect">
                                  <p:stCondLst>
                                    <p:cond delay="2000"/>
                                  </p:stCondLst>
                                  <p:childTnLst>
                                    <p:set>
                                      <p:cBhvr>
                                        <p:cTn id="36" dur="1" fill="hold">
                                          <p:stCondLst>
                                            <p:cond delay="0"/>
                                          </p:stCondLst>
                                        </p:cTn>
                                        <p:tgtEl>
                                          <p:spTgt spid="2064"/>
                                        </p:tgtEl>
                                        <p:attrNameLst>
                                          <p:attrName>style.visibility</p:attrName>
                                        </p:attrNameLst>
                                      </p:cBhvr>
                                      <p:to>
                                        <p:strVal val="visible"/>
                                      </p:to>
                                    </p:set>
                                  </p:childTnLst>
                                </p:cTn>
                              </p:par>
                            </p:childTnLst>
                          </p:cTn>
                        </p:par>
                        <p:par>
                          <p:cTn id="37" fill="hold" nodeType="afterGroup">
                            <p:stCondLst>
                              <p:cond delay="22000"/>
                            </p:stCondLst>
                            <p:childTnLst>
                              <p:par>
                                <p:cTn id="38" presetID="1" presetClass="entr" presetSubtype="0" fill="hold" nodeType="afterEffect">
                                  <p:stCondLst>
                                    <p:cond delay="2000"/>
                                  </p:stCondLst>
                                  <p:childTnLst>
                                    <p:set>
                                      <p:cBhvr>
                                        <p:cTn id="39" dur="1" fill="hold">
                                          <p:stCondLst>
                                            <p:cond delay="0"/>
                                          </p:stCondLst>
                                        </p:cTn>
                                        <p:tgtEl>
                                          <p:spTgt spid="2065"/>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2" name="buzz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3" descr="Click to type vocabulary word"/>
          <p:cNvSpPr>
            <a:spLocks noGrp="1" noChangeArrowheads="1"/>
          </p:cNvSpPr>
          <p:nvPr>
            <p:ph type="subTitle" idx="4294967295"/>
          </p:nvPr>
        </p:nvSpPr>
        <p:spPr>
          <a:xfrm>
            <a:off x="1371600" y="2667000"/>
            <a:ext cx="7239000" cy="1752600"/>
          </a:xfrm>
          <a:solidFill>
            <a:srgbClr val="FFFFFF"/>
          </a:solidFill>
          <a:ln>
            <a:solidFill>
              <a:srgbClr val="000000"/>
            </a:solidFill>
            <a:miter lim="800000"/>
            <a:headEnd/>
            <a:tailEnd/>
          </a:ln>
        </p:spPr>
        <p:txBody>
          <a:bodyPr/>
          <a:lstStyle/>
          <a:p>
            <a:pPr marL="0" indent="0" algn="ctr">
              <a:buFont typeface="Wingdings" panose="05000000000000000000" pitchFamily="2" charset="2"/>
              <a:buNone/>
            </a:pPr>
            <a:r>
              <a:rPr lang="en-US" altLang="en-US" sz="4500" dirty="0" smtClean="0"/>
              <a:t>Test</a:t>
            </a:r>
          </a:p>
        </p:txBody>
      </p:sp>
      <p:pic>
        <p:nvPicPr>
          <p:cNvPr id="62467" name="Picture 5"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6" descr="clock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7" descr="clock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8" descr="clock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descr="clock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10" descr="clock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11" descr="clock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12" descr="clock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1" name="Picture 13" descr="clock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14" descr="clock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3" name="Picture 15" descr="clock1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4" name="Picture 16" descr="clock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5" name="Picture 17" descr="clock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3275" y="4829175"/>
            <a:ext cx="19907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80" name="Picture 5" descr="FlashExpress_banner_final_03d"/>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44000" cy="2613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2481" name="TextBox 16"/>
          <p:cNvSpPr txBox="1">
            <a:spLocks noChangeArrowheads="1"/>
          </p:cNvSpPr>
          <p:nvPr/>
        </p:nvSpPr>
        <p:spPr bwMode="auto">
          <a:xfrm>
            <a:off x="5256213" y="533400"/>
            <a:ext cx="33543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5400">
                <a:solidFill>
                  <a:srgbClr val="FFFF00"/>
                </a:solidFill>
              </a:rPr>
              <a:t>zWord</a:t>
            </a:r>
          </a:p>
        </p:txBody>
      </p:sp>
    </p:spTree>
    <p:extLst>
      <p:ext uri="{BB962C8B-B14F-4D97-AF65-F5344CB8AC3E}">
        <p14:creationId xmlns:p14="http://schemas.microsoft.com/office/powerpoint/2010/main" val="328129505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2000"/>
                                  </p:stCondLst>
                                  <p:childTnLst>
                                    <p:set>
                                      <p:cBhvr>
                                        <p:cTn id="6" dur="1" fill="hold">
                                          <p:stCondLst>
                                            <p:cond delay="0"/>
                                          </p:stCondLst>
                                        </p:cTn>
                                        <p:tgtEl>
                                          <p:spTgt spid="2054"/>
                                        </p:tgtEl>
                                        <p:attrNameLst>
                                          <p:attrName>style.visibility</p:attrName>
                                        </p:attrNameLst>
                                      </p:cBhvr>
                                      <p:to>
                                        <p:strVal val="visible"/>
                                      </p:to>
                                    </p:set>
                                  </p:childTnLst>
                                </p:cTn>
                              </p:par>
                            </p:childTnLst>
                          </p:cTn>
                        </p:par>
                        <p:par>
                          <p:cTn id="7" fill="hold" nodeType="afterGroup">
                            <p:stCondLst>
                              <p:cond delay="2000"/>
                            </p:stCondLst>
                            <p:childTnLst>
                              <p:par>
                                <p:cTn id="8" presetID="1" presetClass="entr" presetSubtype="0" fill="hold" nodeType="afterEffect">
                                  <p:stCondLst>
                                    <p:cond delay="2000"/>
                                  </p:stCondLst>
                                  <p:childTnLst>
                                    <p:set>
                                      <p:cBhvr>
                                        <p:cTn id="9" dur="1" fill="hold">
                                          <p:stCondLst>
                                            <p:cond delay="0"/>
                                          </p:stCondLst>
                                        </p:cTn>
                                        <p:tgtEl>
                                          <p:spTgt spid="2055"/>
                                        </p:tgtEl>
                                        <p:attrNameLst>
                                          <p:attrName>style.visibility</p:attrName>
                                        </p:attrNameLst>
                                      </p:cBhvr>
                                      <p:to>
                                        <p:strVal val="visible"/>
                                      </p:to>
                                    </p:set>
                                  </p:childTnLst>
                                </p:cTn>
                              </p:par>
                            </p:childTnLst>
                          </p:cTn>
                        </p:par>
                        <p:par>
                          <p:cTn id="10" fill="hold" nodeType="afterGroup">
                            <p:stCondLst>
                              <p:cond delay="4000"/>
                            </p:stCondLst>
                            <p:childTnLst>
                              <p:par>
                                <p:cTn id="11" presetID="1" presetClass="entr" presetSubtype="0" fill="hold" nodeType="afterEffect">
                                  <p:stCondLst>
                                    <p:cond delay="2000"/>
                                  </p:stCondLst>
                                  <p:childTnLst>
                                    <p:set>
                                      <p:cBhvr>
                                        <p:cTn id="12" dur="1" fill="hold">
                                          <p:stCondLst>
                                            <p:cond delay="0"/>
                                          </p:stCondLst>
                                        </p:cTn>
                                        <p:tgtEl>
                                          <p:spTgt spid="2056"/>
                                        </p:tgtEl>
                                        <p:attrNameLst>
                                          <p:attrName>style.visibility</p:attrName>
                                        </p:attrNameLst>
                                      </p:cBhvr>
                                      <p:to>
                                        <p:strVal val="visible"/>
                                      </p:to>
                                    </p:set>
                                  </p:childTnLst>
                                </p:cTn>
                              </p:par>
                            </p:childTnLst>
                          </p:cTn>
                        </p:par>
                        <p:par>
                          <p:cTn id="13" fill="hold" nodeType="afterGroup">
                            <p:stCondLst>
                              <p:cond delay="6000"/>
                            </p:stCondLst>
                            <p:childTnLst>
                              <p:par>
                                <p:cTn id="14" presetID="1" presetClass="entr" presetSubtype="0" fill="hold" nodeType="afterEffect">
                                  <p:stCondLst>
                                    <p:cond delay="2000"/>
                                  </p:stCondLst>
                                  <p:childTnLst>
                                    <p:set>
                                      <p:cBhvr>
                                        <p:cTn id="15" dur="1" fill="hold">
                                          <p:stCondLst>
                                            <p:cond delay="0"/>
                                          </p:stCondLst>
                                        </p:cTn>
                                        <p:tgtEl>
                                          <p:spTgt spid="2057"/>
                                        </p:tgtEl>
                                        <p:attrNameLst>
                                          <p:attrName>style.visibility</p:attrName>
                                        </p:attrNameLst>
                                      </p:cBhvr>
                                      <p:to>
                                        <p:strVal val="visible"/>
                                      </p:to>
                                    </p:set>
                                  </p:childTnLst>
                                </p:cTn>
                              </p:par>
                            </p:childTnLst>
                          </p:cTn>
                        </p:par>
                        <p:par>
                          <p:cTn id="16" fill="hold" nodeType="afterGroup">
                            <p:stCondLst>
                              <p:cond delay="8000"/>
                            </p:stCondLst>
                            <p:childTnLst>
                              <p:par>
                                <p:cTn id="17" presetID="1" presetClass="entr" presetSubtype="0" fill="hold" nodeType="afterEffect">
                                  <p:stCondLst>
                                    <p:cond delay="2000"/>
                                  </p:stCondLst>
                                  <p:childTnLst>
                                    <p:set>
                                      <p:cBhvr>
                                        <p:cTn id="18" dur="1" fill="hold">
                                          <p:stCondLst>
                                            <p:cond delay="0"/>
                                          </p:stCondLst>
                                        </p:cTn>
                                        <p:tgtEl>
                                          <p:spTgt spid="2058"/>
                                        </p:tgtEl>
                                        <p:attrNameLst>
                                          <p:attrName>style.visibility</p:attrName>
                                        </p:attrNameLst>
                                      </p:cBhvr>
                                      <p:to>
                                        <p:strVal val="visible"/>
                                      </p:to>
                                    </p:set>
                                  </p:childTnLst>
                                </p:cTn>
                              </p:par>
                            </p:childTnLst>
                          </p:cTn>
                        </p:par>
                        <p:par>
                          <p:cTn id="19" fill="hold" nodeType="afterGroup">
                            <p:stCondLst>
                              <p:cond delay="10000"/>
                            </p:stCondLst>
                            <p:childTnLst>
                              <p:par>
                                <p:cTn id="20" presetID="1" presetClass="entr" presetSubtype="0" fill="hold" nodeType="afterEffect">
                                  <p:stCondLst>
                                    <p:cond delay="2000"/>
                                  </p:stCondLst>
                                  <p:childTnLst>
                                    <p:set>
                                      <p:cBhvr>
                                        <p:cTn id="21" dur="1" fill="hold">
                                          <p:stCondLst>
                                            <p:cond delay="0"/>
                                          </p:stCondLst>
                                        </p:cTn>
                                        <p:tgtEl>
                                          <p:spTgt spid="2059"/>
                                        </p:tgtEl>
                                        <p:attrNameLst>
                                          <p:attrName>style.visibility</p:attrName>
                                        </p:attrNameLst>
                                      </p:cBhvr>
                                      <p:to>
                                        <p:strVal val="visible"/>
                                      </p:to>
                                    </p:set>
                                  </p:childTnLst>
                                </p:cTn>
                              </p:par>
                            </p:childTnLst>
                          </p:cTn>
                        </p:par>
                        <p:par>
                          <p:cTn id="22" fill="hold" nodeType="afterGroup">
                            <p:stCondLst>
                              <p:cond delay="12000"/>
                            </p:stCondLst>
                            <p:childTnLst>
                              <p:par>
                                <p:cTn id="23" presetID="1" presetClass="entr" presetSubtype="0" fill="hold" nodeType="afterEffect">
                                  <p:stCondLst>
                                    <p:cond delay="2000"/>
                                  </p:stCondLst>
                                  <p:childTnLst>
                                    <p:set>
                                      <p:cBhvr>
                                        <p:cTn id="24" dur="1" fill="hold">
                                          <p:stCondLst>
                                            <p:cond delay="0"/>
                                          </p:stCondLst>
                                        </p:cTn>
                                        <p:tgtEl>
                                          <p:spTgt spid="2060"/>
                                        </p:tgtEl>
                                        <p:attrNameLst>
                                          <p:attrName>style.visibility</p:attrName>
                                        </p:attrNameLst>
                                      </p:cBhvr>
                                      <p:to>
                                        <p:strVal val="visible"/>
                                      </p:to>
                                    </p:set>
                                  </p:childTnLst>
                                </p:cTn>
                              </p:par>
                            </p:childTnLst>
                          </p:cTn>
                        </p:par>
                        <p:par>
                          <p:cTn id="25" fill="hold" nodeType="afterGroup">
                            <p:stCondLst>
                              <p:cond delay="14000"/>
                            </p:stCondLst>
                            <p:childTnLst>
                              <p:par>
                                <p:cTn id="26" presetID="1" presetClass="entr" presetSubtype="0" fill="hold" nodeType="afterEffect">
                                  <p:stCondLst>
                                    <p:cond delay="2000"/>
                                  </p:stCondLst>
                                  <p:childTnLst>
                                    <p:set>
                                      <p:cBhvr>
                                        <p:cTn id="27" dur="1" fill="hold">
                                          <p:stCondLst>
                                            <p:cond delay="0"/>
                                          </p:stCondLst>
                                        </p:cTn>
                                        <p:tgtEl>
                                          <p:spTgt spid="2061"/>
                                        </p:tgtEl>
                                        <p:attrNameLst>
                                          <p:attrName>style.visibility</p:attrName>
                                        </p:attrNameLst>
                                      </p:cBhvr>
                                      <p:to>
                                        <p:strVal val="visible"/>
                                      </p:to>
                                    </p:set>
                                  </p:childTnLst>
                                </p:cTn>
                              </p:par>
                            </p:childTnLst>
                          </p:cTn>
                        </p:par>
                        <p:par>
                          <p:cTn id="28" fill="hold" nodeType="afterGroup">
                            <p:stCondLst>
                              <p:cond delay="16000"/>
                            </p:stCondLst>
                            <p:childTnLst>
                              <p:par>
                                <p:cTn id="29" presetID="1" presetClass="entr" presetSubtype="0" fill="hold" nodeType="afterEffect">
                                  <p:stCondLst>
                                    <p:cond delay="2000"/>
                                  </p:stCondLst>
                                  <p:childTnLst>
                                    <p:set>
                                      <p:cBhvr>
                                        <p:cTn id="30" dur="1" fill="hold">
                                          <p:stCondLst>
                                            <p:cond delay="0"/>
                                          </p:stCondLst>
                                        </p:cTn>
                                        <p:tgtEl>
                                          <p:spTgt spid="2062"/>
                                        </p:tgtEl>
                                        <p:attrNameLst>
                                          <p:attrName>style.visibility</p:attrName>
                                        </p:attrNameLst>
                                      </p:cBhvr>
                                      <p:to>
                                        <p:strVal val="visible"/>
                                      </p:to>
                                    </p:set>
                                  </p:childTnLst>
                                </p:cTn>
                              </p:par>
                            </p:childTnLst>
                          </p:cTn>
                        </p:par>
                        <p:par>
                          <p:cTn id="31" fill="hold" nodeType="afterGroup">
                            <p:stCondLst>
                              <p:cond delay="18000"/>
                            </p:stCondLst>
                            <p:childTnLst>
                              <p:par>
                                <p:cTn id="32" presetID="1" presetClass="entr" presetSubtype="0" fill="hold" nodeType="afterEffect">
                                  <p:stCondLst>
                                    <p:cond delay="2000"/>
                                  </p:stCondLst>
                                  <p:childTnLst>
                                    <p:set>
                                      <p:cBhvr>
                                        <p:cTn id="33" dur="1" fill="hold">
                                          <p:stCondLst>
                                            <p:cond delay="0"/>
                                          </p:stCondLst>
                                        </p:cTn>
                                        <p:tgtEl>
                                          <p:spTgt spid="2063"/>
                                        </p:tgtEl>
                                        <p:attrNameLst>
                                          <p:attrName>style.visibility</p:attrName>
                                        </p:attrNameLst>
                                      </p:cBhvr>
                                      <p:to>
                                        <p:strVal val="visible"/>
                                      </p:to>
                                    </p:set>
                                  </p:childTnLst>
                                </p:cTn>
                              </p:par>
                            </p:childTnLst>
                          </p:cTn>
                        </p:par>
                        <p:par>
                          <p:cTn id="34" fill="hold" nodeType="afterGroup">
                            <p:stCondLst>
                              <p:cond delay="20000"/>
                            </p:stCondLst>
                            <p:childTnLst>
                              <p:par>
                                <p:cTn id="35" presetID="1" presetClass="entr" presetSubtype="0" fill="hold" nodeType="afterEffect">
                                  <p:stCondLst>
                                    <p:cond delay="2000"/>
                                  </p:stCondLst>
                                  <p:childTnLst>
                                    <p:set>
                                      <p:cBhvr>
                                        <p:cTn id="36" dur="1" fill="hold">
                                          <p:stCondLst>
                                            <p:cond delay="0"/>
                                          </p:stCondLst>
                                        </p:cTn>
                                        <p:tgtEl>
                                          <p:spTgt spid="2064"/>
                                        </p:tgtEl>
                                        <p:attrNameLst>
                                          <p:attrName>style.visibility</p:attrName>
                                        </p:attrNameLst>
                                      </p:cBhvr>
                                      <p:to>
                                        <p:strVal val="visible"/>
                                      </p:to>
                                    </p:set>
                                  </p:childTnLst>
                                </p:cTn>
                              </p:par>
                            </p:childTnLst>
                          </p:cTn>
                        </p:par>
                        <p:par>
                          <p:cTn id="37" fill="hold" nodeType="afterGroup">
                            <p:stCondLst>
                              <p:cond delay="22000"/>
                            </p:stCondLst>
                            <p:childTnLst>
                              <p:par>
                                <p:cTn id="38" presetID="1" presetClass="entr" presetSubtype="0" fill="hold" nodeType="afterEffect">
                                  <p:stCondLst>
                                    <p:cond delay="2000"/>
                                  </p:stCondLst>
                                  <p:childTnLst>
                                    <p:set>
                                      <p:cBhvr>
                                        <p:cTn id="39" dur="1" fill="hold">
                                          <p:stCondLst>
                                            <p:cond delay="0"/>
                                          </p:stCondLst>
                                        </p:cTn>
                                        <p:tgtEl>
                                          <p:spTgt spid="2065"/>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2" name="buzz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182563" y="3200400"/>
            <a:ext cx="8686800" cy="639763"/>
          </a:xfrm>
        </p:spPr>
        <p:txBody>
          <a:bodyPr/>
          <a:lstStyle/>
          <a:p>
            <a:pPr algn="ctr"/>
            <a:r>
              <a:rPr lang="en-US" altLang="en-US" sz="5400" i="1" smtClean="0">
                <a:solidFill>
                  <a:schemeClr val="accent2"/>
                </a:solidFill>
              </a:rPr>
              <a:t>Do we have a winner?</a:t>
            </a:r>
          </a:p>
        </p:txBody>
      </p:sp>
      <p:pic>
        <p:nvPicPr>
          <p:cNvPr id="63491" name="Picture 5" descr="FlashExpress_banner_final_03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2613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3492" name="TextBox 3"/>
          <p:cNvSpPr txBox="1">
            <a:spLocks noChangeArrowheads="1"/>
          </p:cNvSpPr>
          <p:nvPr/>
        </p:nvSpPr>
        <p:spPr bwMode="auto">
          <a:xfrm>
            <a:off x="5256213" y="533400"/>
            <a:ext cx="33543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5400">
                <a:solidFill>
                  <a:srgbClr val="FFFF00"/>
                </a:solidFill>
              </a:rPr>
              <a:t>zWord</a:t>
            </a:r>
          </a:p>
        </p:txBody>
      </p:sp>
    </p:spTree>
    <p:extLst>
      <p:ext uri="{BB962C8B-B14F-4D97-AF65-F5344CB8AC3E}">
        <p14:creationId xmlns:p14="http://schemas.microsoft.com/office/powerpoint/2010/main" val="259523886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pPr eaLnBrk="1" hangingPunct="1"/>
            <a:r>
              <a:rPr lang="en-US" altLang="en-US" smtClean="0"/>
              <a:t>Key learning points</a:t>
            </a:r>
          </a:p>
        </p:txBody>
      </p:sp>
      <p:sp>
        <p:nvSpPr>
          <p:cNvPr id="49155" name="Content Placeholder 2"/>
          <p:cNvSpPr>
            <a:spLocks noGrp="1"/>
          </p:cNvSpPr>
          <p:nvPr>
            <p:ph idx="1"/>
          </p:nvPr>
        </p:nvSpPr>
        <p:spPr>
          <a:xfrm>
            <a:off x="182563" y="1014413"/>
            <a:ext cx="8818562" cy="5592762"/>
          </a:xfrm>
        </p:spPr>
        <p:txBody>
          <a:bodyPr lIns="0" tIns="0" rIns="0" bIns="0"/>
          <a:lstStyle/>
          <a:p>
            <a:pPr marL="304800" indent="-304800">
              <a:lnSpc>
                <a:spcPct val="80000"/>
              </a:lnSpc>
            </a:pPr>
            <a:r>
              <a:rPr lang="en-US" altLang="en-US" dirty="0"/>
              <a:t>Mobile is unleashing the 24x7 consumer and transforming business and driven growth in new interactions and transactions bring unprecedented pressures to the business and </a:t>
            </a:r>
            <a:r>
              <a:rPr lang="en-US" altLang="en-US" dirty="0" smtClean="0"/>
              <a:t>IT. </a:t>
            </a:r>
          </a:p>
          <a:p>
            <a:pPr marL="304800" indent="-304800">
              <a:lnSpc>
                <a:spcPct val="80000"/>
              </a:lnSpc>
            </a:pPr>
            <a:r>
              <a:rPr lang="en-US" altLang="en-US" dirty="0" smtClean="0"/>
              <a:t>The </a:t>
            </a:r>
            <a:r>
              <a:rPr lang="en-US" altLang="en-US" dirty="0"/>
              <a:t>three challenges enterprises face with mobile applications are fragmentation, accelerated time to market, and connecting apps to existing enterprise systems</a:t>
            </a:r>
            <a:r>
              <a:rPr lang="en-US" altLang="en-US" dirty="0" smtClean="0"/>
              <a:t>.</a:t>
            </a:r>
            <a:endParaRPr lang="en-US" altLang="en-US" dirty="0"/>
          </a:p>
          <a:p>
            <a:pPr marL="304800" indent="-304800">
              <a:lnSpc>
                <a:spcPct val="80000"/>
              </a:lnSpc>
            </a:pPr>
            <a:r>
              <a:rPr lang="en-US" altLang="en-US" dirty="0" smtClean="0"/>
              <a:t>The MobileFirst Platform Foundation </a:t>
            </a:r>
            <a:r>
              <a:rPr lang="en-US" altLang="en-US" dirty="0"/>
              <a:t>consists of four components:</a:t>
            </a:r>
          </a:p>
          <a:p>
            <a:pPr marL="646113" lvl="1" indent="-304800">
              <a:lnSpc>
                <a:spcPct val="80000"/>
              </a:lnSpc>
            </a:pPr>
            <a:r>
              <a:rPr lang="en-US" altLang="en-US" dirty="0"/>
              <a:t>MobileFirst Platform </a:t>
            </a:r>
            <a:r>
              <a:rPr lang="en-US" altLang="en-US" dirty="0" smtClean="0"/>
              <a:t>Studio  </a:t>
            </a:r>
            <a:endParaRPr lang="en-US" altLang="en-US" dirty="0"/>
          </a:p>
          <a:p>
            <a:pPr marL="646113" lvl="1" indent="-304800">
              <a:lnSpc>
                <a:spcPct val="80000"/>
              </a:lnSpc>
            </a:pPr>
            <a:r>
              <a:rPr lang="en-US" altLang="en-US" dirty="0"/>
              <a:t>MobileFirst Platform Server</a:t>
            </a:r>
          </a:p>
          <a:p>
            <a:pPr marL="646113" lvl="1" indent="-304800">
              <a:lnSpc>
                <a:spcPct val="80000"/>
              </a:lnSpc>
            </a:pPr>
            <a:r>
              <a:rPr lang="en-US" altLang="en-US" dirty="0"/>
              <a:t>MobileFirst Platform Runtime</a:t>
            </a:r>
          </a:p>
          <a:p>
            <a:pPr marL="646113" lvl="1" indent="-304800">
              <a:lnSpc>
                <a:spcPct val="80000"/>
              </a:lnSpc>
            </a:pPr>
            <a:r>
              <a:rPr lang="en-US" altLang="en-US" dirty="0"/>
              <a:t>MobileFirst Platform Console</a:t>
            </a:r>
          </a:p>
          <a:p>
            <a:pPr marL="304800" indent="-304800">
              <a:lnSpc>
                <a:spcPct val="80000"/>
              </a:lnSpc>
            </a:pPr>
            <a:r>
              <a:rPr lang="en-US" altLang="en-US" dirty="0"/>
              <a:t>With MobileFirst Platform Studio, programmers are able to write once and deploy to different platforms and operating systems.</a:t>
            </a:r>
          </a:p>
          <a:p>
            <a:pPr marL="304800" indent="-304800">
              <a:lnSpc>
                <a:spcPct val="80000"/>
              </a:lnSpc>
            </a:pPr>
            <a:r>
              <a:rPr lang="en-US" altLang="en-US" dirty="0" smtClean="0"/>
              <a:t>With </a:t>
            </a:r>
            <a:r>
              <a:rPr lang="en-US" altLang="en-US" dirty="0"/>
              <a:t>the help of Linux on </a:t>
            </a:r>
            <a:r>
              <a:rPr lang="en-US" altLang="en-US" dirty="0" smtClean="0"/>
              <a:t>z Systems, WAS, WebSphere Liberty z/OS Connect and IMS Connect, mobile </a:t>
            </a:r>
            <a:r>
              <a:rPr lang="en-US" altLang="en-US" dirty="0"/>
              <a:t>users can easily access services and data running on z/OS. </a:t>
            </a:r>
            <a:endParaRPr lang="en-US" altLang="en-US" dirty="0" smtClean="0"/>
          </a:p>
          <a:p>
            <a:pPr marL="304800" indent="-304800">
              <a:lnSpc>
                <a:spcPct val="80000"/>
              </a:lnSpc>
            </a:pPr>
            <a:r>
              <a:rPr lang="en-US" altLang="en-US" dirty="0" smtClean="0"/>
              <a:t>There is a common deployment pattern for mobile and z Systems, but there are others as well. (Example: FNB).</a:t>
            </a:r>
          </a:p>
          <a:p>
            <a:pPr marL="304800" indent="-304800">
              <a:lnSpc>
                <a:spcPct val="80000"/>
              </a:lnSpc>
            </a:pPr>
            <a:r>
              <a:rPr lang="en-US" altLang="en-US" dirty="0"/>
              <a:t>Bluemix offers a rich set of mobile ready APIs that your clients can mix and </a:t>
            </a:r>
            <a:r>
              <a:rPr lang="en-US" altLang="en-US" dirty="0" smtClean="0"/>
              <a:t>match depending upon their needs.</a:t>
            </a:r>
          </a:p>
          <a:p>
            <a:pPr marL="304800" indent="-304800">
              <a:lnSpc>
                <a:spcPct val="80000"/>
              </a:lnSpc>
            </a:pPr>
            <a:r>
              <a:rPr lang="en-US" altLang="en-US" dirty="0"/>
              <a:t>Mobile requires more rigorous security, fortunately has complete set of applications for the different aspects of mobile that includes: the mobile device, mobile app, over the network, and within the </a:t>
            </a:r>
            <a:r>
              <a:rPr lang="en-US" altLang="en-US" dirty="0" smtClean="0"/>
              <a:t>enterprise</a:t>
            </a:r>
          </a:p>
          <a:p>
            <a:pPr marL="304800" indent="-304800">
              <a:lnSpc>
                <a:spcPct val="80000"/>
              </a:lnSpc>
            </a:pPr>
            <a:r>
              <a:rPr lang="en-US" altLang="en-US" dirty="0"/>
              <a:t>MobileFirst Platform Studio integrates </a:t>
            </a:r>
            <a:r>
              <a:rPr lang="en-US" altLang="en-US" dirty="0" smtClean="0"/>
              <a:t>with the ISDz tools </a:t>
            </a:r>
            <a:r>
              <a:rPr lang="en-US" altLang="en-US" dirty="0"/>
              <a:t>on </a:t>
            </a:r>
            <a:r>
              <a:rPr lang="en-US" altLang="en-US" dirty="0" smtClean="0"/>
              <a:t>z Systems</a:t>
            </a:r>
            <a:r>
              <a:rPr lang="en-US" altLang="en-US" dirty="0" smtClean="0"/>
              <a:t> </a:t>
            </a:r>
            <a:r>
              <a:rPr lang="en-US" altLang="en-US" dirty="0"/>
              <a:t>for smoother development and testing. </a:t>
            </a:r>
            <a:endParaRPr lang="en-US" altLang="en-US" dirty="0" smtClean="0"/>
          </a:p>
        </p:txBody>
      </p:sp>
      <p:sp>
        <p:nvSpPr>
          <p:cNvPr id="49156"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742950" indent="-285750">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1143000" indent="-228600">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1600200" indent="-228600">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2057400" indent="-228600">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2514600" indent="-228600" eaLnBrk="0" fontAlgn="base" hangingPunct="0">
              <a:spcBef>
                <a:spcPct val="0"/>
              </a:spcBef>
              <a:spcAft>
                <a:spcPct val="0"/>
              </a:spcAft>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971800" indent="-228600" eaLnBrk="0" fontAlgn="base" hangingPunct="0">
              <a:spcBef>
                <a:spcPct val="0"/>
              </a:spcBef>
              <a:spcAft>
                <a:spcPct val="0"/>
              </a:spcAft>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3429000" indent="-228600" eaLnBrk="0" fontAlgn="base" hangingPunct="0">
              <a:spcBef>
                <a:spcPct val="0"/>
              </a:spcBef>
              <a:spcAft>
                <a:spcPct val="0"/>
              </a:spcAft>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886200" indent="-228600" eaLnBrk="0" fontAlgn="base" hangingPunct="0">
              <a:spcBef>
                <a:spcPct val="0"/>
              </a:spcBef>
              <a:spcAft>
                <a:spcPct val="0"/>
              </a:spcAft>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fld id="{34BF722E-13B4-4787-A778-D900E79AD25C}" type="slidenum">
              <a:rPr lang="en-US" altLang="en-US" sz="800" b="0">
                <a:ea typeface="ＭＳ Ｐゴシック" panose="020B0600070205080204" pitchFamily="34" charset="-128"/>
              </a:rPr>
              <a:pPr/>
              <a:t>74</a:t>
            </a:fld>
            <a:endParaRPr lang="en-US" altLang="en-US" sz="800" b="0">
              <a:ea typeface="ＭＳ Ｐゴシック" panose="020B0600070205080204" pitchFamily="34" charset="-128"/>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742950" indent="-285750">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1143000" indent="-228600">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1600200" indent="-228600">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2057400" indent="-228600">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2514600" indent="-228600" eaLnBrk="0" fontAlgn="base" hangingPunct="0">
              <a:spcBef>
                <a:spcPct val="0"/>
              </a:spcBef>
              <a:spcAft>
                <a:spcPct val="0"/>
              </a:spcAft>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971800" indent="-228600" eaLnBrk="0" fontAlgn="base" hangingPunct="0">
              <a:spcBef>
                <a:spcPct val="0"/>
              </a:spcBef>
              <a:spcAft>
                <a:spcPct val="0"/>
              </a:spcAft>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3429000" indent="-228600" eaLnBrk="0" fontAlgn="base" hangingPunct="0">
              <a:spcBef>
                <a:spcPct val="0"/>
              </a:spcBef>
              <a:spcAft>
                <a:spcPct val="0"/>
              </a:spcAft>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886200" indent="-228600" eaLnBrk="0" fontAlgn="base" hangingPunct="0">
              <a:spcBef>
                <a:spcPct val="0"/>
              </a:spcBef>
              <a:spcAft>
                <a:spcPct val="0"/>
              </a:spcAft>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fld id="{966F3131-32A4-49F0-B3EA-394E28AD36BE}" type="slidenum">
              <a:rPr lang="en-US" altLang="en-US" sz="800" b="0">
                <a:ea typeface="ＭＳ Ｐゴシック" panose="020B0600070205080204" pitchFamily="34" charset="-128"/>
              </a:rPr>
              <a:pPr/>
              <a:t>75</a:t>
            </a:fld>
            <a:endParaRPr lang="en-US" altLang="en-US" sz="800" b="0">
              <a:ea typeface="ＭＳ Ｐゴシック" panose="020B0600070205080204" pitchFamily="34" charset="-128"/>
            </a:endParaRPr>
          </a:p>
        </p:txBody>
      </p:sp>
      <p:sp>
        <p:nvSpPr>
          <p:cNvPr id="50179" name="WordArt 9"/>
          <p:cNvSpPr>
            <a:spLocks noChangeArrowheads="1" noChangeShapeType="1" noTextEdit="1"/>
          </p:cNvSpPr>
          <p:nvPr/>
        </p:nvSpPr>
        <p:spPr bwMode="auto">
          <a:xfrm>
            <a:off x="2422525" y="1458913"/>
            <a:ext cx="4251325" cy="11049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7200" kern="10">
                <a:gradFill rotWithShape="1">
                  <a:gsLst>
                    <a:gs pos="0">
                      <a:schemeClr val="accent2"/>
                    </a:gs>
                    <a:gs pos="100000">
                      <a:srgbClr val="003E69"/>
                    </a:gs>
                  </a:gsLst>
                  <a:lin ang="5400000" scaled="1"/>
                </a:gradFill>
                <a:effectLst>
                  <a:outerShdw dist="35921" dir="2700000" algn="ctr" rotWithShape="0">
                    <a:srgbClr val="C0C0C0">
                      <a:alpha val="79999"/>
                    </a:srgbClr>
                  </a:outerShdw>
                </a:effectLst>
                <a:latin typeface="Impact" panose="020B0806030902050204" pitchFamily="34" charset="0"/>
              </a:rPr>
              <a:t>Questions?</a:t>
            </a:r>
          </a:p>
        </p:txBody>
      </p:sp>
      <p:pic>
        <p:nvPicPr>
          <p:cNvPr id="50180" name="Picture 1" descr="NewCrops_0006_z_Primary_V4.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3050" y="3670300"/>
            <a:ext cx="8585200" cy="223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742950" indent="-285750">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1143000" indent="-228600">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1600200" indent="-228600">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2057400" indent="-228600">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2514600" indent="-228600" eaLnBrk="0" fontAlgn="base" hangingPunct="0">
              <a:spcBef>
                <a:spcPct val="0"/>
              </a:spcBef>
              <a:spcAft>
                <a:spcPct val="0"/>
              </a:spcAft>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971800" indent="-228600" eaLnBrk="0" fontAlgn="base" hangingPunct="0">
              <a:spcBef>
                <a:spcPct val="0"/>
              </a:spcBef>
              <a:spcAft>
                <a:spcPct val="0"/>
              </a:spcAft>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3429000" indent="-228600" eaLnBrk="0" fontAlgn="base" hangingPunct="0">
              <a:spcBef>
                <a:spcPct val="0"/>
              </a:spcBef>
              <a:spcAft>
                <a:spcPct val="0"/>
              </a:spcAft>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886200" indent="-228600" eaLnBrk="0" fontAlgn="base" hangingPunct="0">
              <a:spcBef>
                <a:spcPct val="0"/>
              </a:spcBef>
              <a:spcAft>
                <a:spcPct val="0"/>
              </a:spcAft>
              <a:defRPr sz="2000" b="1">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fld id="{CDA847E2-314C-424C-892B-5B854DDE244E}" type="slidenum">
              <a:rPr lang="en-US" altLang="en-US" sz="800" b="0">
                <a:ea typeface="ＭＳ Ｐゴシック" panose="020B0600070205080204" pitchFamily="34" charset="-128"/>
              </a:rPr>
              <a:pPr/>
              <a:t>76</a:t>
            </a:fld>
            <a:endParaRPr lang="en-US" altLang="en-US" sz="800" b="0">
              <a:ea typeface="ＭＳ Ｐゴシック" panose="020B0600070205080204" pitchFamily="34" charset="-128"/>
            </a:endParaRPr>
          </a:p>
        </p:txBody>
      </p:sp>
      <p:sp>
        <p:nvSpPr>
          <p:cNvPr id="51203" name="Rectangle 2"/>
          <p:cNvSpPr>
            <a:spLocks noGrp="1" noChangeArrowheads="1"/>
          </p:cNvSpPr>
          <p:nvPr>
            <p:ph type="title"/>
          </p:nvPr>
        </p:nvSpPr>
        <p:spPr/>
        <p:txBody>
          <a:bodyPr/>
          <a:lstStyle/>
          <a:p>
            <a:pPr eaLnBrk="1" hangingPunct="1"/>
            <a:r>
              <a:rPr lang="en-US" altLang="en-US" smtClean="0"/>
              <a:t>Trademarks</a:t>
            </a:r>
          </a:p>
        </p:txBody>
      </p:sp>
      <p:sp>
        <p:nvSpPr>
          <p:cNvPr id="51204" name="Rectangle 3"/>
          <p:cNvSpPr>
            <a:spLocks noGrp="1" noChangeArrowheads="1"/>
          </p:cNvSpPr>
          <p:nvPr>
            <p:ph type="body" idx="1"/>
          </p:nvPr>
        </p:nvSpPr>
        <p:spPr>
          <a:xfrm>
            <a:off x="263525" y="1433513"/>
            <a:ext cx="8686800" cy="5038725"/>
          </a:xfrm>
        </p:spPr>
        <p:txBody>
          <a:bodyPr/>
          <a:lstStyle/>
          <a:p>
            <a:pPr marL="0" indent="0" eaLnBrk="1" hangingPunct="1">
              <a:spcBef>
                <a:spcPct val="0"/>
              </a:spcBef>
              <a:buFont typeface="Wingdings" panose="05000000000000000000" pitchFamily="2" charset="2"/>
              <a:buNone/>
            </a:pPr>
            <a:r>
              <a:rPr lang="en-US" altLang="en-US" smtClean="0"/>
              <a:t>IBM, the IBM logo, ibm.com, Lotus, and Notes are trademarks or registered trademarks of International Business Machines Corporation in the United States, other countries, or both. If these and other IBM trademarked terms are marked on their first occurrence in this information with a trademark symbol (® or ™), these symbols indicate U.S. registered or common law trademarks owned by IBM at the time this information was published. Such trademarks may also be registered or common law trademarks in other countries. A current list of IBM trademarks is available on the web at "Copyright and trademark information" at </a:t>
            </a:r>
            <a:r>
              <a:rPr lang="en-US" altLang="en-US" smtClean="0">
                <a:hlinkClick r:id="rId2"/>
              </a:rPr>
              <a:t>www.ibm.com/legal/copytrade.shtml</a:t>
            </a:r>
            <a:r>
              <a:rPr lang="en-US" altLang="en-US" smtClean="0"/>
              <a:t>.</a:t>
            </a:r>
          </a:p>
          <a:p>
            <a:pPr marL="0" indent="0" eaLnBrk="1" hangingPunct="1">
              <a:spcBef>
                <a:spcPct val="0"/>
              </a:spcBef>
              <a:buFont typeface="Wingdings" panose="05000000000000000000" pitchFamily="2" charset="2"/>
              <a:buNone/>
            </a:pPr>
            <a:endParaRPr lang="en-US" altLang="en-US" smtClean="0"/>
          </a:p>
          <a:p>
            <a:pPr marL="0" indent="0" eaLnBrk="1" hangingPunct="1">
              <a:spcBef>
                <a:spcPct val="0"/>
              </a:spcBef>
              <a:buFont typeface="Wingdings" panose="05000000000000000000" pitchFamily="2" charset="2"/>
              <a:buNone/>
            </a:pPr>
            <a:r>
              <a:rPr lang="en-US" altLang="en-US" smtClean="0"/>
              <a:t>Intel is a registered trademark of Intel Corporation or its subsidiaries in the United States and other countries. </a:t>
            </a:r>
          </a:p>
          <a:p>
            <a:pPr marL="0" indent="0" eaLnBrk="1" hangingPunct="1">
              <a:spcBef>
                <a:spcPct val="0"/>
              </a:spcBef>
              <a:buFont typeface="Wingdings" panose="05000000000000000000" pitchFamily="2" charset="2"/>
              <a:buNone/>
            </a:pPr>
            <a:endParaRPr lang="en-US" altLang="en-US" smtClean="0"/>
          </a:p>
          <a:p>
            <a:pPr marL="0" indent="0" eaLnBrk="1" hangingPunct="1">
              <a:spcBef>
                <a:spcPct val="0"/>
              </a:spcBef>
              <a:buFont typeface="Wingdings" panose="05000000000000000000" pitchFamily="2" charset="2"/>
              <a:buNone/>
            </a:pPr>
            <a:r>
              <a:rPr lang="en-US" altLang="en-US" smtClean="0"/>
              <a:t>Linux is a registered trademark of Linus Torvalds in the United States, other countries, or both.</a:t>
            </a:r>
          </a:p>
          <a:p>
            <a:pPr marL="0" indent="0" eaLnBrk="1" hangingPunct="1">
              <a:spcBef>
                <a:spcPct val="0"/>
              </a:spcBef>
              <a:buFont typeface="Wingdings" panose="05000000000000000000" pitchFamily="2" charset="2"/>
              <a:buNone/>
            </a:pPr>
            <a:endParaRPr lang="en-US" altLang="en-US" smtClean="0"/>
          </a:p>
          <a:p>
            <a:pPr marL="0" indent="0" eaLnBrk="1" hangingPunct="1">
              <a:spcBef>
                <a:spcPct val="0"/>
              </a:spcBef>
              <a:buFont typeface="Wingdings" panose="05000000000000000000" pitchFamily="2" charset="2"/>
              <a:buNone/>
            </a:pPr>
            <a:r>
              <a:rPr lang="en-US" altLang="en-US" smtClean="0"/>
              <a:t>Other company, product, or service names may be trademarks or service marks of others.</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2400" dirty="0" smtClean="0"/>
              <a:t>Mobile is unleashing the 24x7 consumer and transforming business – client experience is the new benchmark</a:t>
            </a:r>
            <a:endParaRPr lang="en-US" dirty="0"/>
          </a:p>
        </p:txBody>
      </p:sp>
      <p:sp>
        <p:nvSpPr>
          <p:cNvPr id="3" name="Slide Number Placeholder 2"/>
          <p:cNvSpPr>
            <a:spLocks noGrp="1"/>
          </p:cNvSpPr>
          <p:nvPr>
            <p:ph type="sldNum" sz="quarter" idx="10"/>
          </p:nvPr>
        </p:nvSpPr>
        <p:spPr/>
        <p:txBody>
          <a:bodyPr/>
          <a:lstStyle/>
          <a:p>
            <a:pPr>
              <a:defRPr/>
            </a:pPr>
            <a:fld id="{F2453344-A235-4243-8819-4F32E8C93D74}" type="slidenum">
              <a:rPr lang="en-US" altLang="en-US" smtClean="0"/>
              <a:pPr>
                <a:defRPr/>
              </a:pPr>
              <a:t>8</a:t>
            </a:fld>
            <a:endParaRPr lang="en-US" altLang="en-US" dirty="0"/>
          </a:p>
        </p:txBody>
      </p:sp>
      <p:pic>
        <p:nvPicPr>
          <p:cNvPr id="4" name="Picture 3"/>
          <p:cNvPicPr>
            <a:picLocks noChangeAspect="1"/>
          </p:cNvPicPr>
          <p:nvPr/>
        </p:nvPicPr>
        <p:blipFill>
          <a:blip r:embed="rId3"/>
          <a:stretch>
            <a:fillRect/>
          </a:stretch>
        </p:blipFill>
        <p:spPr>
          <a:xfrm>
            <a:off x="191047" y="1821860"/>
            <a:ext cx="8761905" cy="3790476"/>
          </a:xfrm>
          <a:prstGeom prst="rect">
            <a:avLst/>
          </a:prstGeom>
        </p:spPr>
      </p:pic>
    </p:spTree>
    <p:extLst>
      <p:ext uri="{BB962C8B-B14F-4D97-AF65-F5344CB8AC3E}">
        <p14:creationId xmlns:p14="http://schemas.microsoft.com/office/powerpoint/2010/main" val="42901432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smtClean="0"/>
              <a:t>Mobile driven growth in new interactions and transactions bring unprecedented pressures to the business and IT</a:t>
            </a:r>
            <a:endParaRPr lang="en-US" dirty="0"/>
          </a:p>
        </p:txBody>
      </p:sp>
      <p:sp>
        <p:nvSpPr>
          <p:cNvPr id="3" name="Slide Number Placeholder 2"/>
          <p:cNvSpPr>
            <a:spLocks noGrp="1"/>
          </p:cNvSpPr>
          <p:nvPr>
            <p:ph type="sldNum" sz="quarter" idx="10"/>
          </p:nvPr>
        </p:nvSpPr>
        <p:spPr/>
        <p:txBody>
          <a:bodyPr/>
          <a:lstStyle/>
          <a:p>
            <a:pPr>
              <a:defRPr/>
            </a:pPr>
            <a:fld id="{F2453344-A235-4243-8819-4F32E8C93D74}" type="slidenum">
              <a:rPr lang="en-US" altLang="en-US" smtClean="0"/>
              <a:pPr>
                <a:defRPr/>
              </a:pPr>
              <a:t>9</a:t>
            </a:fld>
            <a:endParaRPr lang="en-US" altLang="en-US" dirty="0"/>
          </a:p>
        </p:txBody>
      </p:sp>
      <p:pic>
        <p:nvPicPr>
          <p:cNvPr id="4" name="Picture 3"/>
          <p:cNvPicPr>
            <a:picLocks noChangeAspect="1"/>
          </p:cNvPicPr>
          <p:nvPr/>
        </p:nvPicPr>
        <p:blipFill>
          <a:blip r:embed="rId3"/>
          <a:stretch>
            <a:fillRect/>
          </a:stretch>
        </p:blipFill>
        <p:spPr>
          <a:xfrm>
            <a:off x="272000" y="1519476"/>
            <a:ext cx="8600000" cy="3819048"/>
          </a:xfrm>
          <a:prstGeom prst="rect">
            <a:avLst/>
          </a:prstGeom>
        </p:spPr>
      </p:pic>
      <p:sp>
        <p:nvSpPr>
          <p:cNvPr id="5" name="Rectangle 4"/>
          <p:cNvSpPr/>
          <p:nvPr/>
        </p:nvSpPr>
        <p:spPr>
          <a:xfrm>
            <a:off x="271999" y="5907127"/>
            <a:ext cx="8597363" cy="646331"/>
          </a:xfrm>
          <a:prstGeom prst="rect">
            <a:avLst/>
          </a:prstGeom>
        </p:spPr>
        <p:txBody>
          <a:bodyPr wrap="square">
            <a:spAutoFit/>
          </a:bodyPr>
          <a:lstStyle/>
          <a:p>
            <a:r>
              <a:rPr lang="en-US" altLang="en-US" sz="900" b="0" dirty="0" smtClean="0">
                <a:cs typeface="Arial" pitchFamily="34" charset="0"/>
              </a:rPr>
              <a:t>1. Source:  IRI Pacesetter database, GCG analysis from Jenna Brown</a:t>
            </a:r>
          </a:p>
          <a:p>
            <a:r>
              <a:rPr lang="en-US" altLang="en-US" sz="900" b="0" dirty="0" smtClean="0">
                <a:cs typeface="Arial" pitchFamily="34" charset="0"/>
              </a:rPr>
              <a:t>2. Source:  Gartner Press Release June 4, 2013 Link:   http://www.gartner.com/newsroom/id/2504915</a:t>
            </a:r>
          </a:p>
          <a:p>
            <a:r>
              <a:rPr lang="en-US" altLang="en-US" sz="900" b="0" dirty="0" smtClean="0">
                <a:cs typeface="Arial" pitchFamily="34" charset="0"/>
              </a:rPr>
              <a:t>3. Source:  Mashable Digital Marketing Series by </a:t>
            </a:r>
            <a:r>
              <a:rPr lang="en-US" altLang="en-US" sz="900" b="0" dirty="0" err="1" smtClean="0">
                <a:cs typeface="Arial" pitchFamily="34" charset="0"/>
              </a:rPr>
              <a:t>Hubspotl</a:t>
            </a:r>
            <a:r>
              <a:rPr lang="en-US" altLang="en-US" sz="900" b="0" dirty="0" smtClean="0">
                <a:cs typeface="Arial" pitchFamily="34" charset="0"/>
              </a:rPr>
              <a:t> Media http://mashable.com/2011/12/16/mobile-website-tips/</a:t>
            </a:r>
          </a:p>
          <a:p>
            <a:r>
              <a:rPr lang="en-US" altLang="en-US" sz="900" b="0" dirty="0" smtClean="0">
                <a:cs typeface="Arial" pitchFamily="34" charset="0"/>
              </a:rPr>
              <a:t>4. Source: New Media and Marketing </a:t>
            </a:r>
            <a:r>
              <a:rPr lang="en-US" altLang="en-US" sz="900" b="0" dirty="0" smtClean="0">
                <a:cs typeface="Arial" pitchFamily="34" charset="0"/>
                <a:hlinkClick r:id="rId4"/>
              </a:rPr>
              <a:t>http://www.newmediaandmarketing.com/a-1-second-delay-in-webpage-load-time-could-cost-you-2-5-million/</a:t>
            </a:r>
            <a:endParaRPr lang="en-US" altLang="en-US" sz="900" b="0" dirty="0" smtClean="0">
              <a:cs typeface="Arial" pitchFamily="34" charset="0"/>
            </a:endParaRPr>
          </a:p>
        </p:txBody>
      </p:sp>
      <p:pic>
        <p:nvPicPr>
          <p:cNvPr id="6" name="Picture 5"/>
          <p:cNvPicPr>
            <a:picLocks noChangeAspect="1"/>
          </p:cNvPicPr>
          <p:nvPr/>
        </p:nvPicPr>
        <p:blipFill>
          <a:blip r:embed="rId5"/>
          <a:stretch>
            <a:fillRect/>
          </a:stretch>
        </p:blipFill>
        <p:spPr>
          <a:xfrm>
            <a:off x="305333" y="1605190"/>
            <a:ext cx="8533333" cy="3647619"/>
          </a:xfrm>
          <a:prstGeom prst="rect">
            <a:avLst/>
          </a:prstGeom>
        </p:spPr>
      </p:pic>
    </p:spTree>
    <p:extLst>
      <p:ext uri="{BB962C8B-B14F-4D97-AF65-F5344CB8AC3E}">
        <p14:creationId xmlns:p14="http://schemas.microsoft.com/office/powerpoint/2010/main" val="42869700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VqcutlWOaUmQD64FLn5H0g"/>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uEhsT_wsr0akwfbfsdCMH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VqcutlWOaUmQD64FLn5H0g"/>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uEhsT_wsr0akwfbfsdCMHw"/>
</p:tagLst>
</file>

<file path=ppt/theme/theme1.xml><?xml version="1.0" encoding="utf-8"?>
<a:theme xmlns:a="http://schemas.openxmlformats.org/drawingml/2006/main" name="10 September 2009">
  <a:themeElements>
    <a:clrScheme name="">
      <a:dk1>
        <a:srgbClr val="000000"/>
      </a:dk1>
      <a:lt1>
        <a:srgbClr val="FFFFFF"/>
      </a:lt1>
      <a:dk2>
        <a:srgbClr val="000000"/>
      </a:dk2>
      <a:lt2>
        <a:srgbClr val="EEECE1"/>
      </a:lt2>
      <a:accent1>
        <a:srgbClr val="003F69"/>
      </a:accent1>
      <a:accent2>
        <a:srgbClr val="008ABF"/>
      </a:accent2>
      <a:accent3>
        <a:srgbClr val="FFFFFF"/>
      </a:accent3>
      <a:accent4>
        <a:srgbClr val="000000"/>
      </a:accent4>
      <a:accent5>
        <a:srgbClr val="AAAFB9"/>
      </a:accent5>
      <a:accent6>
        <a:srgbClr val="007DAD"/>
      </a:accent6>
      <a:hlink>
        <a:srgbClr val="008ABF"/>
      </a:hlink>
      <a:folHlink>
        <a:srgbClr val="F19027"/>
      </a:folHlink>
    </a:clrScheme>
    <a:fontScheme name="10 September 2009">
      <a:majorFont>
        <a:latin typeface="Arial"/>
        <a:ea typeface="MS PGothic"/>
        <a:cs typeface="Arial"/>
      </a:majorFont>
      <a:minorFont>
        <a:latin typeface="Arial"/>
        <a:ea typeface="MS PGothic"/>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50000" smtClean="0">
            <a:ln>
              <a:noFill/>
            </a:ln>
            <a:solidFill>
              <a:schemeClr val="tx1"/>
            </a:solidFill>
            <a:effectLst/>
            <a:latin typeface="Arial" panose="020B0604020202020204" pitchFamily="34" charset="0"/>
            <a:ea typeface="MS PGothic" panose="020B0600070205080204" pitchFamily="34" charset="-128"/>
            <a:cs typeface="Arial Unicode MS" panose="020B060402020202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50000" smtClean="0">
            <a:ln>
              <a:noFill/>
            </a:ln>
            <a:solidFill>
              <a:schemeClr val="tx1"/>
            </a:solidFill>
            <a:effectLst/>
            <a:latin typeface="Arial" panose="020B0604020202020204" pitchFamily="34" charset="0"/>
            <a:ea typeface="MS PGothic" panose="020B0600070205080204" pitchFamily="34" charset="-128"/>
            <a:cs typeface="Arial Unicode MS" panose="020B0604020202020204" pitchFamily="34" charset="-128"/>
          </a:defRPr>
        </a:defPPr>
      </a:lstStyle>
    </a:lnDef>
  </a:objectDefaults>
  <a:extraClrSchemeLst>
    <a:extraClrScheme>
      <a:clrScheme name="10 September 2009 1">
        <a:dk1>
          <a:srgbClr val="000000"/>
        </a:dk1>
        <a:lt1>
          <a:srgbClr val="FFFFFF"/>
        </a:lt1>
        <a:dk2>
          <a:srgbClr val="000000"/>
        </a:dk2>
        <a:lt2>
          <a:srgbClr val="808080"/>
        </a:lt2>
        <a:accent1>
          <a:srgbClr val="7889FB"/>
        </a:accent1>
        <a:accent2>
          <a:srgbClr val="009999"/>
        </a:accent2>
        <a:accent3>
          <a:srgbClr val="FFFFFF"/>
        </a:accent3>
        <a:accent4>
          <a:srgbClr val="000000"/>
        </a:accent4>
        <a:accent5>
          <a:srgbClr val="BEC4FD"/>
        </a:accent5>
        <a:accent6>
          <a:srgbClr val="008A8A"/>
        </a:accent6>
        <a:hlink>
          <a:srgbClr val="7889FB"/>
        </a:hlink>
        <a:folHlink>
          <a:srgbClr val="9900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zATG_TemplateFor2015.potx" id="{1941BFB4-6D07-45CD-88ED-0B9ED7AB2779}" vid="{9C340C5A-1A14-4DFE-850C-AA71CCD29F0D}"/>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21312</TotalTime>
  <Words>8473</Words>
  <Application>Microsoft Office PowerPoint</Application>
  <PresentationFormat>On-screen Show (4:3)</PresentationFormat>
  <Paragraphs>960</Paragraphs>
  <Slides>76</Slides>
  <Notes>32</Notes>
  <HiddenSlides>0</HiddenSlides>
  <MMClips>0</MMClips>
  <ScaleCrop>false</ScaleCrop>
  <HeadingPairs>
    <vt:vector size="8" baseType="variant">
      <vt:variant>
        <vt:lpstr>Fonts Used</vt:lpstr>
      </vt:variant>
      <vt:variant>
        <vt:i4>22</vt:i4>
      </vt:variant>
      <vt:variant>
        <vt:lpstr>Theme</vt:lpstr>
      </vt:variant>
      <vt:variant>
        <vt:i4>1</vt:i4>
      </vt:variant>
      <vt:variant>
        <vt:lpstr>Embedded OLE Servers</vt:lpstr>
      </vt:variant>
      <vt:variant>
        <vt:i4>1</vt:i4>
      </vt:variant>
      <vt:variant>
        <vt:lpstr>Slide Titles</vt:lpstr>
      </vt:variant>
      <vt:variant>
        <vt:i4>76</vt:i4>
      </vt:variant>
    </vt:vector>
  </HeadingPairs>
  <TitlesOfParts>
    <vt:vector size="100" baseType="lpstr">
      <vt:lpstr>Arial Unicode MS</vt:lpstr>
      <vt:lpstr>MS Gothic</vt:lpstr>
      <vt:lpstr>MS PGothic</vt:lpstr>
      <vt:lpstr>MS PGothic</vt:lpstr>
      <vt:lpstr>SimSun</vt:lpstr>
      <vt:lpstr>Apple Chancery</vt:lpstr>
      <vt:lpstr>Arial</vt:lpstr>
      <vt:lpstr>Avenir Roman</vt:lpstr>
      <vt:lpstr>Book Antiqua</vt:lpstr>
      <vt:lpstr>Calibri</vt:lpstr>
      <vt:lpstr>CordiaUPC</vt:lpstr>
      <vt:lpstr>Geneva</vt:lpstr>
      <vt:lpstr>Helvetica</vt:lpstr>
      <vt:lpstr>HelveticaNeueLT Std</vt:lpstr>
      <vt:lpstr>HelvNeue Light for IBM</vt:lpstr>
      <vt:lpstr>HelvNeue Medium for IBM</vt:lpstr>
      <vt:lpstr>Impact</vt:lpstr>
      <vt:lpstr>ITC Lubalin Graph Std Book</vt:lpstr>
      <vt:lpstr>Times New Roman</vt:lpstr>
      <vt:lpstr>Webdings</vt:lpstr>
      <vt:lpstr>Wingdings</vt:lpstr>
      <vt:lpstr>ヒラギノ角ゴ Pro W3</vt:lpstr>
      <vt:lpstr>10 September 2009</vt:lpstr>
      <vt:lpstr>Image</vt:lpstr>
      <vt:lpstr>Delivering mobile applications in a digital era</vt:lpstr>
      <vt:lpstr>Delivering mobile applications in a digital era</vt:lpstr>
      <vt:lpstr>Mobile internet users will surpass PC internet users by 2015</vt:lpstr>
      <vt:lpstr>Smartphone users use their phones anytime, any place</vt:lpstr>
      <vt:lpstr>PowerPoint Presentation</vt:lpstr>
      <vt:lpstr>Mobile business opportunity is huge</vt:lpstr>
      <vt:lpstr>Mobile is changing everything and provides new challenges and opportunities for businesses</vt:lpstr>
      <vt:lpstr>Mobile is unleashing the 24x7 consumer and transforming business – client experience is the new benchmark</vt:lpstr>
      <vt:lpstr>Mobile driven growth in new interactions and transactions bring unprecedented pressures to the business and IT</vt:lpstr>
      <vt:lpstr>z System is delivering against mobile requirements –  always-on, always-open, and always-protected</vt:lpstr>
      <vt:lpstr>Introducing the IBM z13™ Deliver consistently less than a second response time across millions of transactions daily</vt:lpstr>
      <vt:lpstr>The world’s leading businesses depend on  z Systems and mobile to provide new opportunities</vt:lpstr>
      <vt:lpstr>IBM mobile strategy</vt:lpstr>
      <vt:lpstr>Enterprises face these key mobile application challenges</vt:lpstr>
      <vt:lpstr>z Systems bridges Systems of Record and Systems of Engagement</vt:lpstr>
      <vt:lpstr>IBM MobileFirst Platform</vt:lpstr>
      <vt:lpstr>IBM MobileFirst Platform – putting it all together</vt:lpstr>
      <vt:lpstr>Rapid multi-platform development using  a single shared codebase</vt:lpstr>
      <vt:lpstr>Introducing IBM MobileFirst for iOS Solutions  – all built to use key data from the System of Record</vt:lpstr>
      <vt:lpstr>z System accelerates speed to market by re-purposing existing data and transactions for mobile</vt:lpstr>
      <vt:lpstr>Common mobile patterns for deployment</vt:lpstr>
      <vt:lpstr>Customer example – Banca Carige</vt:lpstr>
      <vt:lpstr>Customer example – Banca Carige  (continued)</vt:lpstr>
      <vt:lpstr>Customer example – First National Bank (FNB)</vt:lpstr>
      <vt:lpstr>z Systems infrastructure provides the value in mobile applications</vt:lpstr>
      <vt:lpstr>Business applications can be mobile-enabled using MobileFirst and JSON Web Services</vt:lpstr>
      <vt:lpstr>IBM WebSphere Liberty z/OS Connect  Secure and Consistent Enterprise Connectivity for Mobile</vt:lpstr>
      <vt:lpstr>Value of z/OS Connect</vt:lpstr>
      <vt:lpstr>PowerPoint Presentation</vt:lpstr>
      <vt:lpstr>Bringing a breadth of Cloud APIs to mobile</vt:lpstr>
      <vt:lpstr>PowerPoint Presentation</vt:lpstr>
      <vt:lpstr>Security and Mobile</vt:lpstr>
      <vt:lpstr>Mobile security remains a key concern. Security Solutions for the Mobile Enterprise must include…</vt:lpstr>
      <vt:lpstr>IBM z13 security enhances mobile applications, integrating with end-to-end security from IBM MobileFirst </vt:lpstr>
      <vt:lpstr>Mobile App development Imperatives</vt:lpstr>
      <vt:lpstr>Integrate mobile into your client’s DevOps strategy Enterprise capability for continuous software delivery that enables clients to seize market opportunities and reduce time to customer feedback</vt:lpstr>
      <vt:lpstr>Bridging Mainframe and Mobile Application Development</vt:lpstr>
      <vt:lpstr>Schedule an IBM “On Ramp to Mobile” Workshop</vt:lpstr>
      <vt:lpstr>PowerPoint Presentation</vt:lpstr>
      <vt:lpstr>Game – zWord</vt:lpstr>
      <vt:lpstr>PowerPoint Presentation</vt:lpstr>
      <vt:lpstr>Ready to play?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Do we have a winner?</vt:lpstr>
      <vt:lpstr>Key learning points</vt:lpstr>
      <vt:lpstr>PowerPoint Presentation</vt:lpstr>
      <vt:lpstr>Trademarks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EmilyF</dc:creator>
  <cp:lastModifiedBy>Richard Skoonberg</cp:lastModifiedBy>
  <cp:revision>424</cp:revision>
  <cp:lastPrinted>1601-01-01T00:00:00Z</cp:lastPrinted>
  <dcterms:created xsi:type="dcterms:W3CDTF">2013-05-20T19:45:08Z</dcterms:created>
  <dcterms:modified xsi:type="dcterms:W3CDTF">2015-05-11T14:47:17Z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