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36"/>
  </p:notesMasterIdLst>
  <p:handoutMasterIdLst>
    <p:handoutMasterId r:id="rId37"/>
  </p:handoutMasterIdLst>
  <p:sldIdLst>
    <p:sldId id="530" r:id="rId2"/>
    <p:sldId id="652" r:id="rId3"/>
    <p:sldId id="556" r:id="rId4"/>
    <p:sldId id="648" r:id="rId5"/>
    <p:sldId id="560" r:id="rId6"/>
    <p:sldId id="562" r:id="rId7"/>
    <p:sldId id="600" r:id="rId8"/>
    <p:sldId id="650" r:id="rId9"/>
    <p:sldId id="651" r:id="rId10"/>
    <p:sldId id="609" r:id="rId11"/>
    <p:sldId id="610" r:id="rId12"/>
    <p:sldId id="559" r:id="rId13"/>
    <p:sldId id="548" r:id="rId14"/>
    <p:sldId id="649" r:id="rId15"/>
    <p:sldId id="622" r:id="rId16"/>
    <p:sldId id="623" r:id="rId17"/>
    <p:sldId id="624" r:id="rId18"/>
    <p:sldId id="628" r:id="rId19"/>
    <p:sldId id="636" r:id="rId20"/>
    <p:sldId id="626" r:id="rId21"/>
    <p:sldId id="629" r:id="rId22"/>
    <p:sldId id="638" r:id="rId23"/>
    <p:sldId id="647" r:id="rId24"/>
    <p:sldId id="606" r:id="rId25"/>
    <p:sldId id="613" r:id="rId26"/>
    <p:sldId id="614" r:id="rId27"/>
    <p:sldId id="596" r:id="rId28"/>
    <p:sldId id="574" r:id="rId29"/>
    <p:sldId id="568" r:id="rId30"/>
    <p:sldId id="584" r:id="rId31"/>
    <p:sldId id="593" r:id="rId32"/>
    <p:sldId id="594" r:id="rId33"/>
    <p:sldId id="653" r:id="rId34"/>
    <p:sldId id="654" r:id="rId35"/>
  </p:sldIdLst>
  <p:sldSz cx="12192000" cy="6858000"/>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pos="1752" userDrawn="1">
          <p15:clr>
            <a:srgbClr val="A4A3A4"/>
          </p15:clr>
        </p15:guide>
        <p15:guide id="3" pos="3624" userDrawn="1">
          <p15:clr>
            <a:srgbClr val="A4A3A4"/>
          </p15:clr>
        </p15:guide>
        <p15:guide id="4" pos="5520" userDrawn="1">
          <p15:clr>
            <a:srgbClr val="A4A3A4"/>
          </p15:clr>
        </p15:guide>
        <p15:guide id="5" orient="horz" pos="2472" userDrawn="1">
          <p15:clr>
            <a:srgbClr val="A4A3A4"/>
          </p15:clr>
        </p15:guide>
        <p15:guide id="6" orient="horz" pos="3528" userDrawn="1">
          <p15:clr>
            <a:srgbClr val="A4A3A4"/>
          </p15:clr>
        </p15:guide>
        <p15:guide id="7" orient="horz" pos="2040" userDrawn="1">
          <p15:clr>
            <a:srgbClr val="A4A3A4"/>
          </p15:clr>
        </p15:guide>
        <p15:guide id="8" orient="horz" pos="3096" userDrawn="1">
          <p15:clr>
            <a:srgbClr val="A4A3A4"/>
          </p15:clr>
        </p15:guide>
        <p15:guide id="9" orient="horz" pos="1516" userDrawn="1">
          <p15:clr>
            <a:srgbClr val="A4A3A4"/>
          </p15:clr>
        </p15:guide>
        <p15:guide id="10" orient="horz" pos="2572" userDrawn="1">
          <p15:clr>
            <a:srgbClr val="A4A3A4"/>
          </p15:clr>
        </p15:guide>
        <p15:guide id="11" orient="horz" pos="3628" userDrawn="1">
          <p15:clr>
            <a:srgbClr val="A4A3A4"/>
          </p15:clr>
        </p15:guide>
        <p15:guide id="12" pos="71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0000CC"/>
    <a:srgbClr val="0066CC"/>
    <a:srgbClr val="00B3EF"/>
    <a:srgbClr val="006892"/>
    <a:srgbClr val="FF8000"/>
    <a:srgbClr val="003399"/>
    <a:srgbClr val="CC00CC"/>
    <a:srgbClr val="3333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85122" autoAdjust="0"/>
  </p:normalViewPr>
  <p:slideViewPr>
    <p:cSldViewPr snapToGrid="0">
      <p:cViewPr varScale="1">
        <p:scale>
          <a:sx n="78" d="100"/>
          <a:sy n="78" d="100"/>
        </p:scale>
        <p:origin x="54" y="96"/>
      </p:cViewPr>
      <p:guideLst>
        <p:guide orient="horz" pos="1416"/>
        <p:guide pos="1752"/>
        <p:guide pos="3624"/>
        <p:guide pos="5520"/>
        <p:guide orient="horz" pos="2472"/>
        <p:guide orient="horz" pos="3528"/>
        <p:guide orient="horz" pos="2040"/>
        <p:guide orient="horz" pos="3096"/>
        <p:guide orient="horz" pos="1516"/>
        <p:guide orient="horz" pos="2572"/>
        <p:guide orient="horz" pos="3628"/>
        <p:guide pos="7176"/>
      </p:guideLst>
    </p:cSldViewPr>
  </p:slideViewPr>
  <p:outlineViewPr>
    <p:cViewPr>
      <p:scale>
        <a:sx n="33" d="100"/>
        <a:sy n="33" d="100"/>
      </p:scale>
      <p:origin x="0" y="-22698"/>
    </p:cViewPr>
  </p:outlineViewPr>
  <p:notesTextViewPr>
    <p:cViewPr>
      <p:scale>
        <a:sx n="3" d="2"/>
        <a:sy n="3" d="2"/>
      </p:scale>
      <p:origin x="0" y="0"/>
    </p:cViewPr>
  </p:notesTextViewPr>
  <p:sorterViewPr>
    <p:cViewPr varScale="1">
      <p:scale>
        <a:sx n="1" d="1"/>
        <a:sy n="1" d="1"/>
      </p:scale>
      <p:origin x="0" y="38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6255" cy="468154"/>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009228" y="1"/>
            <a:ext cx="3066254" cy="468154"/>
          </a:xfrm>
          <a:prstGeom prst="rect">
            <a:avLst/>
          </a:prstGeom>
        </p:spPr>
        <p:txBody>
          <a:bodyPr vert="horz" lIns="91440" tIns="45720" rIns="91440" bIns="45720" rtlCol="0"/>
          <a:lstStyle>
            <a:lvl1pPr algn="r">
              <a:defRPr sz="1200"/>
            </a:lvl1pPr>
          </a:lstStyle>
          <a:p>
            <a:fld id="{88EA918F-3593-48FC-A314-5794CED5BBB3}" type="datetimeFigureOut">
              <a:rPr lang="en-US" smtClean="0"/>
              <a:pPr/>
              <a:t>8/24/2016</a:t>
            </a:fld>
            <a:endParaRPr lang="en-US" dirty="0"/>
          </a:p>
        </p:txBody>
      </p:sp>
      <p:sp>
        <p:nvSpPr>
          <p:cNvPr id="4" name="Footer Placeholder 3"/>
          <p:cNvSpPr>
            <a:spLocks noGrp="1"/>
          </p:cNvSpPr>
          <p:nvPr>
            <p:ph type="ftr" sz="quarter" idx="2"/>
          </p:nvPr>
        </p:nvSpPr>
        <p:spPr>
          <a:xfrm>
            <a:off x="0" y="8899685"/>
            <a:ext cx="3066255" cy="468154"/>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9228" y="8899685"/>
            <a:ext cx="3066254" cy="468154"/>
          </a:xfrm>
          <a:prstGeom prst="rect">
            <a:avLst/>
          </a:prstGeom>
        </p:spPr>
        <p:txBody>
          <a:bodyPr vert="horz" lIns="91440" tIns="45720" rIns="91440" bIns="45720" rtlCol="0" anchor="b"/>
          <a:lstStyle>
            <a:lvl1pPr algn="r">
              <a:defRPr sz="1200"/>
            </a:lvl1pPr>
          </a:lstStyle>
          <a:p>
            <a:fld id="{3F3D7BF2-B326-4EF6-8012-49259E116889}" type="slidenum">
              <a:rPr lang="en-US" smtClean="0"/>
              <a:pPr/>
              <a:t>‹#›</a:t>
            </a:fld>
            <a:endParaRPr lang="en-US" dirty="0"/>
          </a:p>
        </p:txBody>
      </p:sp>
    </p:spTree>
    <p:extLst>
      <p:ext uri="{BB962C8B-B14F-4D97-AF65-F5344CB8AC3E}">
        <p14:creationId xmlns:p14="http://schemas.microsoft.com/office/powerpoint/2010/main" val="852957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70099"/>
          </a:xfrm>
          <a:prstGeom prst="rect">
            <a:avLst/>
          </a:prstGeom>
        </p:spPr>
        <p:txBody>
          <a:bodyPr vert="horz" lIns="93854" tIns="46927" rIns="93854" bIns="46927" rtlCol="0"/>
          <a:lstStyle>
            <a:lvl1pPr algn="l">
              <a:defRPr sz="1200"/>
            </a:lvl1pPr>
          </a:lstStyle>
          <a:p>
            <a:endParaRPr lang="en-US" dirty="0"/>
          </a:p>
        </p:txBody>
      </p:sp>
      <p:sp>
        <p:nvSpPr>
          <p:cNvPr id="3" name="Date Placeholder 2"/>
          <p:cNvSpPr>
            <a:spLocks noGrp="1"/>
          </p:cNvSpPr>
          <p:nvPr>
            <p:ph type="dt" idx="1"/>
          </p:nvPr>
        </p:nvSpPr>
        <p:spPr>
          <a:xfrm>
            <a:off x="4008705" y="0"/>
            <a:ext cx="3066733" cy="470099"/>
          </a:xfrm>
          <a:prstGeom prst="rect">
            <a:avLst/>
          </a:prstGeom>
        </p:spPr>
        <p:txBody>
          <a:bodyPr vert="horz" lIns="93854" tIns="46927" rIns="93854" bIns="46927" rtlCol="0"/>
          <a:lstStyle>
            <a:lvl1pPr algn="r">
              <a:defRPr sz="1200"/>
            </a:lvl1pPr>
          </a:lstStyle>
          <a:p>
            <a:fld id="{B5B8154A-B569-4CDB-8D67-427FC1949412}" type="datetimeFigureOut">
              <a:rPr lang="en-US" smtClean="0"/>
              <a:pPr/>
              <a:t>8/24/2016</a:t>
            </a:fld>
            <a:endParaRPr lang="en-US" dirty="0"/>
          </a:p>
        </p:txBody>
      </p:sp>
      <p:sp>
        <p:nvSpPr>
          <p:cNvPr id="4" name="Slide Image Placeholder 3"/>
          <p:cNvSpPr>
            <a:spLocks noGrp="1" noRot="1" noChangeAspect="1"/>
          </p:cNvSpPr>
          <p:nvPr>
            <p:ph type="sldImg" idx="2"/>
          </p:nvPr>
        </p:nvSpPr>
        <p:spPr>
          <a:xfrm>
            <a:off x="727075" y="1171575"/>
            <a:ext cx="5622925" cy="3162300"/>
          </a:xfrm>
          <a:prstGeom prst="rect">
            <a:avLst/>
          </a:prstGeom>
          <a:noFill/>
          <a:ln w="12700">
            <a:solidFill>
              <a:prstClr val="black"/>
            </a:solidFill>
          </a:ln>
        </p:spPr>
        <p:txBody>
          <a:bodyPr vert="horz" lIns="93854" tIns="46927" rIns="93854" bIns="46927" rtlCol="0" anchor="ctr"/>
          <a:lstStyle/>
          <a:p>
            <a:endParaRPr lang="en-US" dirty="0"/>
          </a:p>
        </p:txBody>
      </p:sp>
      <p:sp>
        <p:nvSpPr>
          <p:cNvPr id="5" name="Notes Placeholder 4"/>
          <p:cNvSpPr>
            <a:spLocks noGrp="1"/>
          </p:cNvSpPr>
          <p:nvPr>
            <p:ph type="body" sz="quarter" idx="3"/>
          </p:nvPr>
        </p:nvSpPr>
        <p:spPr>
          <a:xfrm>
            <a:off x="707708" y="4509036"/>
            <a:ext cx="5661660" cy="3689211"/>
          </a:xfrm>
          <a:prstGeom prst="rect">
            <a:avLst/>
          </a:prstGeom>
        </p:spPr>
        <p:txBody>
          <a:bodyPr vert="horz" lIns="93854" tIns="46927" rIns="93854" bIns="469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329"/>
            <a:ext cx="3066733" cy="470098"/>
          </a:xfrm>
          <a:prstGeom prst="rect">
            <a:avLst/>
          </a:prstGeom>
        </p:spPr>
        <p:txBody>
          <a:bodyPr vert="horz" lIns="93854" tIns="46927" rIns="93854" bIns="46927"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9329"/>
            <a:ext cx="3066733" cy="470098"/>
          </a:xfrm>
          <a:prstGeom prst="rect">
            <a:avLst/>
          </a:prstGeom>
        </p:spPr>
        <p:txBody>
          <a:bodyPr vert="horz" lIns="93854" tIns="46927" rIns="93854" bIns="46927" rtlCol="0" anchor="b"/>
          <a:lstStyle>
            <a:lvl1pPr algn="r">
              <a:defRPr sz="1200"/>
            </a:lvl1pPr>
          </a:lstStyle>
          <a:p>
            <a:fld id="{6483E7A5-2618-4920-A3E5-77974EC9934E}" type="slidenum">
              <a:rPr lang="en-US" smtClean="0"/>
              <a:pPr/>
              <a:t>‹#›</a:t>
            </a:fld>
            <a:endParaRPr lang="en-US" dirty="0"/>
          </a:p>
        </p:txBody>
      </p:sp>
    </p:spTree>
    <p:extLst>
      <p:ext uri="{BB962C8B-B14F-4D97-AF65-F5344CB8AC3E}">
        <p14:creationId xmlns:p14="http://schemas.microsoft.com/office/powerpoint/2010/main" val="3323163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03.ibm.com/software/businesscasestudies/us/en/corp?synkey=M278645K18447V94"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 new era is emerging in which information will play an increasingly central and critical role in business success and competitive advantage. Advances in technology are creating new types of information from external sources. Data volume, variety and velocity are growing exponentially, lending prominence to the populist term "big data." Emerging technology is giving CIOs and other IT leaders the chance to deliver on the longstanding demand from the business for better data with which to support fact-based decisions that lead to better business outcomes. However, there is more to the successful exploitation of information by today's organizations than just better analytics and technology. Understanding the sources and nature of these new types of information and how they can lead to better business outcomes will be a critical business and IT skill. Equally important is the ability to prioritize the areas of greatest potential impact, adjust IT strategies, and adopt emerging technologies and IT capabilities to capitalize on opportunities.</a:t>
            </a:r>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1</a:t>
            </a:fld>
            <a:endParaRPr lang="en-US" dirty="0"/>
          </a:p>
        </p:txBody>
      </p:sp>
    </p:spTree>
    <p:extLst>
      <p:ext uri="{BB962C8B-B14F-4D97-AF65-F5344CB8AC3E}">
        <p14:creationId xmlns:p14="http://schemas.microsoft.com/office/powerpoint/2010/main" val="3563001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Slide Image Placeholder 1"/>
          <p:cNvSpPr>
            <a:spLocks noGrp="1" noRot="1" noChangeAspect="1" noTextEdit="1"/>
          </p:cNvSpPr>
          <p:nvPr>
            <p:ph type="sldImg"/>
          </p:nvPr>
        </p:nvSpPr>
        <p:spPr>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42019" name="Notes Placeholder 2"/>
          <p:cNvSpPr>
            <a:spLocks noGrp="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91438" tIns="45719" rIns="91438" bIns="45719"/>
          <a:lstStyle/>
          <a:p>
            <a:r>
              <a:rPr lang="en-US" altLang="en-US" dirty="0" smtClean="0"/>
              <a:t>Today, every industry and every department across an organization is in a position to find value from analytics. Instead of just focusing on very specific people or very specific groups, analytics can be used across the business in customer relationship management, finance, operations, and risk management. </a:t>
            </a:r>
          </a:p>
          <a:p>
            <a:endParaRPr lang="en-US" altLang="en-US" dirty="0" smtClean="0"/>
          </a:p>
          <a:p>
            <a:r>
              <a:rPr lang="en-US" altLang="en-US" dirty="0" smtClean="0"/>
              <a:t>Analytics has become a commodity that everybody needs to adopt and to understand. Whether your client is in insurance, retail, or telecommunications, they can all apply analytics to their customer engagements to improve their bottom line. Finance departments are always looking for ways to optimize the budget, and analytics is always going to play an important role there. In operations, whether those are just general operations, managing the performance of the branch, or whether it is managing the efficiency of an assembly line, or in manufacturing, trying to ensure that they have enough products to meet demand, analytics can provide significant value. Also, of course, analytics can help reduce risk.</a:t>
            </a:r>
          </a:p>
          <a:p>
            <a:endParaRPr lang="en-US" altLang="en-US" dirty="0" smtClean="0"/>
          </a:p>
          <a:p>
            <a:r>
              <a:rPr lang="en-US" altLang="en-US" dirty="0" smtClean="0"/>
              <a:t>Every organization, especially in today's Internet-driven world, needs to identify and reduce risk across the business, and analytics is going to help support and enable that process, as well.</a:t>
            </a:r>
          </a:p>
        </p:txBody>
      </p:sp>
      <p:sp>
        <p:nvSpPr>
          <p:cNvPr id="3420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b"/>
          <a:lstStyle>
            <a:lvl1pPr eaLnBrk="0" hangingPunct="0">
              <a:defRPr sz="1600" b="1">
                <a:solidFill>
                  <a:schemeClr val="tx1"/>
                </a:solidFill>
                <a:latin typeface="Arial" panose="020B0604020202020204" pitchFamily="34" charset="0"/>
              </a:defRPr>
            </a:lvl1pPr>
            <a:lvl2pPr marL="735013" indent="-282575" eaLnBrk="0" hangingPunct="0">
              <a:defRPr sz="1600" b="1">
                <a:solidFill>
                  <a:schemeClr val="tx1"/>
                </a:solidFill>
                <a:latin typeface="Arial" panose="020B0604020202020204" pitchFamily="34" charset="0"/>
              </a:defRPr>
            </a:lvl2pPr>
            <a:lvl3pPr marL="1130300" indent="-225425" eaLnBrk="0" hangingPunct="0">
              <a:defRPr sz="1600" b="1">
                <a:solidFill>
                  <a:schemeClr val="tx1"/>
                </a:solidFill>
                <a:latin typeface="Arial" panose="020B0604020202020204" pitchFamily="34" charset="0"/>
              </a:defRPr>
            </a:lvl3pPr>
            <a:lvl4pPr marL="1582738" indent="-227013" eaLnBrk="0" hangingPunct="0">
              <a:defRPr sz="1600" b="1">
                <a:solidFill>
                  <a:schemeClr val="tx1"/>
                </a:solidFill>
                <a:latin typeface="Arial" panose="020B0604020202020204" pitchFamily="34" charset="0"/>
              </a:defRPr>
            </a:lvl4pPr>
            <a:lvl5pPr marL="2035175" indent="-227013" eaLnBrk="0" hangingPunct="0">
              <a:defRPr sz="1600" b="1">
                <a:solidFill>
                  <a:schemeClr val="tx1"/>
                </a:solidFill>
                <a:latin typeface="Arial" panose="020B0604020202020204" pitchFamily="34" charset="0"/>
              </a:defRPr>
            </a:lvl5pPr>
            <a:lvl6pPr marL="2492375" indent="-227013" eaLnBrk="0" fontAlgn="base" hangingPunct="0">
              <a:spcBef>
                <a:spcPct val="0"/>
              </a:spcBef>
              <a:spcAft>
                <a:spcPct val="0"/>
              </a:spcAft>
              <a:defRPr sz="1600" b="1">
                <a:solidFill>
                  <a:schemeClr val="tx1"/>
                </a:solidFill>
                <a:latin typeface="Arial" panose="020B0604020202020204" pitchFamily="34" charset="0"/>
              </a:defRPr>
            </a:lvl6pPr>
            <a:lvl7pPr marL="2949575" indent="-227013" eaLnBrk="0" fontAlgn="base" hangingPunct="0">
              <a:spcBef>
                <a:spcPct val="0"/>
              </a:spcBef>
              <a:spcAft>
                <a:spcPct val="0"/>
              </a:spcAft>
              <a:defRPr sz="1600" b="1">
                <a:solidFill>
                  <a:schemeClr val="tx1"/>
                </a:solidFill>
                <a:latin typeface="Arial" panose="020B0604020202020204" pitchFamily="34" charset="0"/>
              </a:defRPr>
            </a:lvl7pPr>
            <a:lvl8pPr marL="3406775" indent="-227013" eaLnBrk="0" fontAlgn="base" hangingPunct="0">
              <a:spcBef>
                <a:spcPct val="0"/>
              </a:spcBef>
              <a:spcAft>
                <a:spcPct val="0"/>
              </a:spcAft>
              <a:defRPr sz="1600" b="1">
                <a:solidFill>
                  <a:schemeClr val="tx1"/>
                </a:solidFill>
                <a:latin typeface="Arial" panose="020B0604020202020204" pitchFamily="34" charset="0"/>
              </a:defRPr>
            </a:lvl8pPr>
            <a:lvl9pPr marL="3863975" indent="-227013" eaLnBrk="0" fontAlgn="base" hangingPunct="0">
              <a:spcBef>
                <a:spcPct val="0"/>
              </a:spcBef>
              <a:spcAft>
                <a:spcPct val="0"/>
              </a:spcAft>
              <a:defRPr sz="1600" b="1">
                <a:solidFill>
                  <a:schemeClr val="tx1"/>
                </a:solidFill>
                <a:latin typeface="Arial" panose="020B0604020202020204" pitchFamily="34" charset="0"/>
              </a:defRPr>
            </a:lvl9pPr>
          </a:lstStyle>
          <a:p>
            <a:pPr algn="r"/>
            <a:fld id="{FCF3690D-EFB6-4C6F-9F69-38AEB2CC677D}" type="slidenum">
              <a:rPr lang="en-US" altLang="en-US" sz="1200" b="0">
                <a:latin typeface="Calibri" panose="020F0502020204030204" pitchFamily="34" charset="0"/>
                <a:ea typeface="MS PGothic" panose="020B0600070205080204" pitchFamily="34" charset="-128"/>
              </a:rPr>
              <a:pPr algn="r"/>
              <a:t>11</a:t>
            </a:fld>
            <a:endParaRPr lang="en-US" altLang="en-US" sz="1200" b="0" dirty="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90363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mn-lt"/>
                <a:ea typeface="+mn-ea"/>
                <a:cs typeface="+mn-cs"/>
              </a:rPr>
              <a:t>For example, for this global financial services company the ability to combat debit card fraud was critical. This company adopted an IBM z Analytics solution to complement their critical core banking fraud monitoring business services that runs on the IBM z Systems mainframe. This enabled right-time analytics on transactional data to spot fraud patterns and behavior - in turn this helped to optimize the real-time core fraud monitoring solution and deliver high-volume operational reporting in a cost effective way. They can now a</a:t>
            </a:r>
            <a:r>
              <a:rPr lang="de-DE" sz="1200" kern="1200" dirty="0" smtClean="0">
                <a:solidFill>
                  <a:schemeClr val="tx1"/>
                </a:solidFill>
                <a:latin typeface="+mn-lt"/>
                <a:ea typeface="+mn-ea"/>
                <a:cs typeface="+mn-cs"/>
              </a:rPr>
              <a:t>nalyze data in in just minutes and consistently uncover NEW fraud patterns to reduce losses.</a:t>
            </a:r>
            <a:endParaRPr lang="en-US" sz="1200" kern="1200" dirty="0" smtClean="0">
              <a:solidFill>
                <a:schemeClr val="tx1"/>
              </a:solidFill>
              <a:latin typeface="+mn-lt"/>
              <a:ea typeface="+mn-ea"/>
              <a:cs typeface="+mn-cs"/>
            </a:endParaRPr>
          </a:p>
          <a:p>
            <a:pPr>
              <a:lnSpc>
                <a:spcPct val="80000"/>
              </a:lnSpc>
            </a:pPr>
            <a:endParaRPr lang="en-US" sz="800" b="1" u="sng" dirty="0">
              <a:ea typeface="ＭＳ Ｐゴシック" charset="0"/>
              <a:hlinkClick r:id="rId3"/>
            </a:endParaRPr>
          </a:p>
        </p:txBody>
      </p:sp>
      <p:sp>
        <p:nvSpPr>
          <p:cNvPr id="6148"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ＭＳ Ｐゴシック" charset="0"/>
              </a:defRPr>
            </a:lvl1pPr>
            <a:lvl2pPr marL="762564" indent="-293294">
              <a:defRPr>
                <a:solidFill>
                  <a:schemeClr val="tx1"/>
                </a:solidFill>
                <a:latin typeface="Arial" charset="0"/>
                <a:ea typeface="ＭＳ Ｐゴシック" charset="0"/>
              </a:defRPr>
            </a:lvl2pPr>
            <a:lvl3pPr marL="1173175" indent="-234635">
              <a:defRPr>
                <a:solidFill>
                  <a:schemeClr val="tx1"/>
                </a:solidFill>
                <a:latin typeface="Arial" charset="0"/>
                <a:ea typeface="ＭＳ Ｐゴシック" charset="0"/>
              </a:defRPr>
            </a:lvl3pPr>
            <a:lvl4pPr marL="1642445" indent="-234635">
              <a:defRPr>
                <a:solidFill>
                  <a:schemeClr val="tx1"/>
                </a:solidFill>
                <a:latin typeface="Arial" charset="0"/>
                <a:ea typeface="ＭＳ Ｐゴシック" charset="0"/>
              </a:defRPr>
            </a:lvl4pPr>
            <a:lvl5pPr marL="2111715" indent="-234635">
              <a:defRPr>
                <a:solidFill>
                  <a:schemeClr val="tx1"/>
                </a:solidFill>
                <a:latin typeface="Arial" charset="0"/>
                <a:ea typeface="ＭＳ Ｐゴシック" charset="0"/>
              </a:defRPr>
            </a:lvl5pPr>
            <a:lvl6pPr marL="2580985" indent="-234635" eaLnBrk="0" fontAlgn="base" hangingPunct="0">
              <a:spcBef>
                <a:spcPct val="0"/>
              </a:spcBef>
              <a:spcAft>
                <a:spcPct val="0"/>
              </a:spcAft>
              <a:defRPr>
                <a:solidFill>
                  <a:schemeClr val="tx1"/>
                </a:solidFill>
                <a:latin typeface="Arial" charset="0"/>
                <a:ea typeface="ＭＳ Ｐゴシック" charset="0"/>
              </a:defRPr>
            </a:lvl6pPr>
            <a:lvl7pPr marL="3050256" indent="-234635" eaLnBrk="0" fontAlgn="base" hangingPunct="0">
              <a:spcBef>
                <a:spcPct val="0"/>
              </a:spcBef>
              <a:spcAft>
                <a:spcPct val="0"/>
              </a:spcAft>
              <a:defRPr>
                <a:solidFill>
                  <a:schemeClr val="tx1"/>
                </a:solidFill>
                <a:latin typeface="Arial" charset="0"/>
                <a:ea typeface="ＭＳ Ｐゴシック" charset="0"/>
              </a:defRPr>
            </a:lvl7pPr>
            <a:lvl8pPr marL="3519526" indent="-234635" eaLnBrk="0" fontAlgn="base" hangingPunct="0">
              <a:spcBef>
                <a:spcPct val="0"/>
              </a:spcBef>
              <a:spcAft>
                <a:spcPct val="0"/>
              </a:spcAft>
              <a:defRPr>
                <a:solidFill>
                  <a:schemeClr val="tx1"/>
                </a:solidFill>
                <a:latin typeface="Arial" charset="0"/>
                <a:ea typeface="ＭＳ Ｐゴシック" charset="0"/>
              </a:defRPr>
            </a:lvl8pPr>
            <a:lvl9pPr marL="3988796" indent="-234635" eaLnBrk="0" fontAlgn="base" hangingPunct="0">
              <a:spcBef>
                <a:spcPct val="0"/>
              </a:spcBef>
              <a:spcAft>
                <a:spcPct val="0"/>
              </a:spcAft>
              <a:defRPr>
                <a:solidFill>
                  <a:schemeClr val="tx1"/>
                </a:solidFill>
                <a:latin typeface="Arial" charset="0"/>
                <a:ea typeface="ＭＳ Ｐゴシック" charset="0"/>
              </a:defRPr>
            </a:lvl9pPr>
          </a:lstStyle>
          <a:p>
            <a:fld id="{D91B645F-37CF-D84C-B81E-4FFE32DAD233}" type="slidenum">
              <a:rPr lang="en-US"/>
              <a:pPr/>
              <a:t>12</a:t>
            </a:fld>
            <a:endParaRPr lang="en-US" dirty="0"/>
          </a:p>
        </p:txBody>
      </p:sp>
    </p:spTree>
    <p:extLst>
      <p:ext uri="{BB962C8B-B14F-4D97-AF65-F5344CB8AC3E}">
        <p14:creationId xmlns:p14="http://schemas.microsoft.com/office/powerpoint/2010/main" val="1549635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p:spPr>
        <p:txBody>
          <a:bodyPr/>
          <a:lstStyle/>
          <a:p>
            <a:r>
              <a:rPr lang="en-US" sz="1200" kern="1200" dirty="0" smtClean="0">
                <a:solidFill>
                  <a:schemeClr val="tx1"/>
                </a:solidFill>
                <a:latin typeface="+mn-lt"/>
                <a:ea typeface="+mn-ea"/>
                <a:cs typeface="+mn-cs"/>
              </a:rPr>
              <a:t>The power of the z Analytics approach enables clients to deliver better, more profitable decisions, right at the point of customer impact.  The solution gives clients the ability to rebuild models with greater frequency for higher accuracy; score data in Real-Time as transactions are happening; easily incorporate scoring into applications; reduce networking and consolidate resources; and automate and manage frequently occurring, repeatable business decisions.  The IBM z Analytics approach ensures: </a:t>
            </a:r>
          </a:p>
          <a:p>
            <a:pPr marL="171450" lvl="0" indent="-171450">
              <a:buFont typeface="Arial" panose="020B0604020202020204" pitchFamily="34" charset="0"/>
              <a:buChar char="•"/>
            </a:pPr>
            <a:r>
              <a:rPr lang="en-US" sz="1200" kern="1200" dirty="0" smtClean="0">
                <a:solidFill>
                  <a:schemeClr val="tx1"/>
                </a:solidFill>
                <a:latin typeface="+mn-lt"/>
                <a:ea typeface="+mn-ea"/>
                <a:cs typeface="+mn-cs"/>
              </a:rPr>
              <a:t>Integration of advanced analytics as part of each and every transaction with negligible impact to transaction SLAs </a:t>
            </a:r>
          </a:p>
          <a:p>
            <a:pPr marL="171450" lvl="0" indent="-171450">
              <a:buFont typeface="Arial" panose="020B0604020202020204" pitchFamily="34" charset="0"/>
              <a:buChar char="•"/>
            </a:pPr>
            <a:r>
              <a:rPr lang="en-US" sz="1200" kern="1200" dirty="0" smtClean="0">
                <a:solidFill>
                  <a:schemeClr val="tx1"/>
                </a:solidFill>
                <a:latin typeface="+mn-lt"/>
                <a:ea typeface="+mn-ea"/>
                <a:cs typeface="+mn-cs"/>
              </a:rPr>
              <a:t>Access to the most current data for best analytic outcome, reduced false positives </a:t>
            </a:r>
          </a:p>
          <a:p>
            <a:pPr marL="171450" lvl="0" indent="-171450">
              <a:buFont typeface="Arial" panose="020B0604020202020204" pitchFamily="34" charset="0"/>
              <a:buChar char="•"/>
            </a:pPr>
            <a:r>
              <a:rPr lang="en-US" sz="1200" kern="1200" dirty="0" smtClean="0">
                <a:solidFill>
                  <a:schemeClr val="tx1"/>
                </a:solidFill>
                <a:latin typeface="+mn-lt"/>
                <a:ea typeface="+mn-ea"/>
                <a:cs typeface="+mn-cs"/>
              </a:rPr>
              <a:t>Actionable insight on every transaction, real-time or batch </a:t>
            </a:r>
          </a:p>
          <a:p>
            <a:pPr marL="171450" lvl="0" indent="-171450">
              <a:buFont typeface="Arial" panose="020B0604020202020204" pitchFamily="34" charset="0"/>
              <a:buChar char="•"/>
            </a:pPr>
            <a:r>
              <a:rPr lang="en-US" sz="1200" kern="1200" dirty="0" smtClean="0">
                <a:solidFill>
                  <a:schemeClr val="tx1"/>
                </a:solidFill>
                <a:latin typeface="+mn-lt"/>
                <a:ea typeface="+mn-ea"/>
                <a:cs typeface="+mn-cs"/>
              </a:rPr>
              <a:t>Analytics in the flow of business to stop fraud, increase customer loyalty, increase revenue and reduce risk</a:t>
            </a:r>
          </a:p>
          <a:p>
            <a:endParaRPr lang="en-US" altLang="en-US" sz="1000" dirty="0" smtClean="0">
              <a:latin typeface="Arial" charset="0"/>
              <a:cs typeface="Arial" charset="0"/>
            </a:endParaRPr>
          </a:p>
        </p:txBody>
      </p:sp>
    </p:spTree>
    <p:extLst>
      <p:ext uri="{BB962C8B-B14F-4D97-AF65-F5344CB8AC3E}">
        <p14:creationId xmlns:p14="http://schemas.microsoft.com/office/powerpoint/2010/main" val="2131487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mn-lt"/>
                <a:ea typeface="+mn-ea"/>
                <a:cs typeface="+mn-cs"/>
              </a:rPr>
              <a:t>SPSS Analytical Decision Management for Linux on z Systems is designed to optimize and automate high-velocity decisions that can generate real business results consistently. It provides predictive models, business rules, optimization, and scoring that can help organizations make predictive analytics an integral part of their businesses. SPSS Analytical Decision Management can help companies do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Automatically optimize resource tradeoffs that align with organizational goals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Use predictive analytics models and business rules to get the most out of customer interactions in order to increase revenue, profits, and customer loyalty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Predict and prevent threats to mitigate the risk of fraud and to reduce cost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Improve asset and resource availability by preventing equipment failure, staffing downtime, and service disruptions</a:t>
            </a:r>
          </a:p>
          <a:p>
            <a:pPr>
              <a:defRPr/>
            </a:pPr>
            <a:endParaRPr lang="en-US" altLang="en-US" dirty="0" smtClean="0">
              <a:ea typeface="ＭＳ Ｐゴシック" panose="020B0600070205080204" pitchFamily="34" charset="-128"/>
            </a:endParaRPr>
          </a:p>
        </p:txBody>
      </p:sp>
      <p:sp>
        <p:nvSpPr>
          <p:cNvPr id="276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7967AD76-245D-479E-AEF7-B4F868B98C4E}" type="slidenum">
              <a:rPr lang="en-US" altLang="en-US" smtClean="0"/>
              <a:pPr>
                <a:defRPr/>
              </a:pPr>
              <a:t>14</a:t>
            </a:fld>
            <a:endParaRPr lang="en-US" altLang="en-US" dirty="0" smtClean="0"/>
          </a:p>
        </p:txBody>
      </p:sp>
    </p:spTree>
    <p:extLst>
      <p:ext uri="{BB962C8B-B14F-4D97-AF65-F5344CB8AC3E}">
        <p14:creationId xmlns:p14="http://schemas.microsoft.com/office/powerpoint/2010/main" val="959293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BD1473C5-7643-4E48-8226-DE8AB3623B8F}" type="slidenum">
              <a:rPr lang="en-US" altLang="en-US" smtClean="0"/>
              <a:pPr>
                <a:defRPr/>
              </a:pPr>
              <a:t>15</a:t>
            </a:fld>
            <a:endParaRPr lang="en-US" altLang="en-US" dirty="0"/>
          </a:p>
        </p:txBody>
      </p:sp>
    </p:spTree>
    <p:extLst>
      <p:ext uri="{BB962C8B-B14F-4D97-AF65-F5344CB8AC3E}">
        <p14:creationId xmlns:p14="http://schemas.microsoft.com/office/powerpoint/2010/main" val="3461148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5CEA70E0-387F-4862-BEC0-5DF805F85A34}" type="slidenum">
              <a:rPr lang="en-US" altLang="en-US" smtClean="0"/>
              <a:pPr>
                <a:defRPr/>
              </a:pPr>
              <a:t>16</a:t>
            </a:fld>
            <a:endParaRPr lang="en-US" altLang="en-US" dirty="0"/>
          </a:p>
        </p:txBody>
      </p:sp>
    </p:spTree>
    <p:extLst>
      <p:ext uri="{BB962C8B-B14F-4D97-AF65-F5344CB8AC3E}">
        <p14:creationId xmlns:p14="http://schemas.microsoft.com/office/powerpoint/2010/main" val="1121788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rational behind “Real-time</a:t>
            </a:r>
            <a:r>
              <a:rPr lang="en-US" b="1" baseline="0" dirty="0" smtClean="0"/>
              <a:t> analytics</a:t>
            </a:r>
            <a:r>
              <a:rPr lang="en-US" baseline="0" dirty="0" smtClean="0"/>
              <a:t>:”</a:t>
            </a:r>
          </a:p>
          <a:p>
            <a:pPr marL="342900" lvl="0" indent="-342900">
              <a:buFont typeface="Arial" panose="020B0604020202020204" pitchFamily="34" charset="0"/>
              <a:buChar char="•"/>
            </a:pPr>
            <a:r>
              <a:rPr lang="en-US" altLang="en-US" sz="2000" dirty="0" smtClean="0"/>
              <a:t>If the result of an analytics request is to be used to affect the transaction that drove the request (in-transaction analytics), that result has to be received before the associated transactional event completes</a:t>
            </a:r>
          </a:p>
          <a:p>
            <a:pPr marL="342900" lvl="0" indent="-342900">
              <a:buFont typeface="Arial" panose="020B0604020202020204" pitchFamily="34" charset="0"/>
              <a:buChar char="•"/>
            </a:pPr>
            <a:r>
              <a:rPr lang="en-US" altLang="en-US" sz="2000" dirty="0" smtClean="0"/>
              <a:t>Depending on nature of event, could be seconds, or milliseconds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The rational behind “Right-time</a:t>
            </a:r>
            <a:r>
              <a:rPr lang="en-US" b="1" baseline="0" dirty="0" smtClean="0"/>
              <a:t> analytics</a:t>
            </a:r>
            <a:r>
              <a:rPr lang="en-US" baseline="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2000" dirty="0" smtClean="0"/>
              <a:t>Analysis of historical data over a period of years can be useful with regard to identifying trends and providing “what happened?” context</a:t>
            </a:r>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17</a:t>
            </a:fld>
            <a:endParaRPr lang="en-US" dirty="0"/>
          </a:p>
        </p:txBody>
      </p:sp>
    </p:spTree>
    <p:extLst>
      <p:ext uri="{BB962C8B-B14F-4D97-AF65-F5344CB8AC3E}">
        <p14:creationId xmlns:p14="http://schemas.microsoft.com/office/powerpoint/2010/main" val="2950053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defRPr/>
            </a:pPr>
            <a:endParaRPr lang="en-US" altLang="en-US" dirty="0" smtClean="0">
              <a:ea typeface="ＭＳ Ｐゴシック" panose="020B0600070205080204" pitchFamily="34" charset="-128"/>
            </a:endParaRPr>
          </a:p>
        </p:txBody>
      </p:sp>
      <p:sp>
        <p:nvSpPr>
          <p:cNvPr id="174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17934C62-245E-4CAA-9B1B-EC4E0DF4A75A}" type="slidenum">
              <a:rPr lang="en-US" altLang="en-US" smtClean="0"/>
              <a:pPr>
                <a:defRPr/>
              </a:pPr>
              <a:t>18</a:t>
            </a:fld>
            <a:endParaRPr lang="en-US" altLang="en-US" dirty="0" smtClean="0"/>
          </a:p>
        </p:txBody>
      </p:sp>
    </p:spTree>
    <p:extLst>
      <p:ext uri="{BB962C8B-B14F-4D97-AF65-F5344CB8AC3E}">
        <p14:creationId xmlns:p14="http://schemas.microsoft.com/office/powerpoint/2010/main" val="1883662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ltLang="en-US" dirty="0" smtClean="0">
              <a:ea typeface="ＭＳ Ｐゴシック" panose="020B0600070205080204"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0E863A9E-FFF9-4C8B-AEA6-2E1004F626C8}" type="slidenum">
              <a:rPr lang="en-US" altLang="en-US" smtClean="0"/>
              <a:pPr>
                <a:defRPr/>
              </a:pPr>
              <a:t>19</a:t>
            </a:fld>
            <a:endParaRPr lang="en-US" altLang="en-US" dirty="0" smtClean="0"/>
          </a:p>
        </p:txBody>
      </p:sp>
    </p:spTree>
    <p:extLst>
      <p:ext uri="{BB962C8B-B14F-4D97-AF65-F5344CB8AC3E}">
        <p14:creationId xmlns:p14="http://schemas.microsoft.com/office/powerpoint/2010/main" val="376783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US" altLang="en-US" dirty="0" smtClean="0">
              <a:ea typeface="ＭＳ Ｐゴシック" panose="020B0600070205080204" pitchFamily="34" charset="-128"/>
            </a:endParaRPr>
          </a:p>
        </p:txBody>
      </p:sp>
      <p:sp>
        <p:nvSpPr>
          <p:cNvPr id="1331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3D53926E-0A57-49B0-B6A3-60C1F3E95813}" type="slidenum">
              <a:rPr lang="en-US" altLang="en-US" smtClean="0"/>
              <a:pPr>
                <a:defRPr/>
              </a:pPr>
              <a:t>20</a:t>
            </a:fld>
            <a:endParaRPr lang="en-US" altLang="en-US" dirty="0" smtClean="0"/>
          </a:p>
        </p:txBody>
      </p:sp>
    </p:spTree>
    <p:extLst>
      <p:ext uri="{BB962C8B-B14F-4D97-AF65-F5344CB8AC3E}">
        <p14:creationId xmlns:p14="http://schemas.microsoft.com/office/powerpoint/2010/main" val="175872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era of Cognitive Computing has arrived. As it becomes ubiquitous, it has the potential to radically redefine everyday life by putting data into context, accelerating the dissemination of information and identifying new patters and insight. Cognitive represents a new era of computing that will fundamentally change how we think about, plan for, implement and engage with information technology systems. Successful organizations will identify opportunities within their mission areas that align with the emerging capability areas of cognitive computing and adequately prepare themselves for leveraging this unique and quickly evolving capability. Early adopters of cognitive computing capabilities include numerous organizations worldwide and across industries, such as healthcare, life sciences, government and banking. Valuable lessons can be learned from these cognitive pioneers, including critical success factors and the impact and implications of this next-generation capability on an organization’s people, processes and policies. </a:t>
            </a:r>
          </a:p>
          <a:p>
            <a:endParaRPr lang="en-US" dirty="0"/>
          </a:p>
        </p:txBody>
      </p:sp>
      <p:sp>
        <p:nvSpPr>
          <p:cNvPr id="4" name="Slide Number Placeholder 3"/>
          <p:cNvSpPr>
            <a:spLocks noGrp="1"/>
          </p:cNvSpPr>
          <p:nvPr>
            <p:ph type="sldNum" sz="quarter" idx="10"/>
          </p:nvPr>
        </p:nvSpPr>
        <p:spPr/>
        <p:txBody>
          <a:bodyPr/>
          <a:lstStyle/>
          <a:p>
            <a:fld id="{8EC2317D-21B0-1E40-AEC0-B47C16895F06}" type="slidenum">
              <a:rPr lang="en-US" smtClean="0"/>
              <a:pPr/>
              <a:t>3</a:t>
            </a:fld>
            <a:endParaRPr lang="en-US" dirty="0"/>
          </a:p>
        </p:txBody>
      </p:sp>
    </p:spTree>
    <p:extLst>
      <p:ext uri="{BB962C8B-B14F-4D97-AF65-F5344CB8AC3E}">
        <p14:creationId xmlns:p14="http://schemas.microsoft.com/office/powerpoint/2010/main" val="3252177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defRPr/>
            </a:pPr>
            <a:endParaRPr lang="en-US" altLang="en-US" dirty="0" smtClean="0">
              <a:ea typeface="ＭＳ Ｐゴシック" panose="020B0600070205080204" pitchFamily="34" charset="-128"/>
            </a:endParaRPr>
          </a:p>
        </p:txBody>
      </p:sp>
      <p:sp>
        <p:nvSpPr>
          <p:cNvPr id="194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239BBAD8-0E03-4EED-9481-574B10F0CD68}" type="slidenum">
              <a:rPr lang="en-US" altLang="en-US" smtClean="0"/>
              <a:pPr>
                <a:defRPr/>
              </a:pPr>
              <a:t>21</a:t>
            </a:fld>
            <a:endParaRPr lang="en-US" altLang="en-US" dirty="0" smtClean="0"/>
          </a:p>
        </p:txBody>
      </p:sp>
    </p:spTree>
    <p:extLst>
      <p:ext uri="{BB962C8B-B14F-4D97-AF65-F5344CB8AC3E}">
        <p14:creationId xmlns:p14="http://schemas.microsoft.com/office/powerpoint/2010/main" val="684727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smtClean="0">
                <a:solidFill>
                  <a:schemeClr val="tx1"/>
                </a:solidFill>
                <a:effectLst/>
                <a:latin typeface="+mn-lt"/>
                <a:ea typeface="+mn-ea"/>
                <a:cs typeface="+mn-cs"/>
              </a:rPr>
              <a:t>Scenario</a:t>
            </a:r>
            <a:r>
              <a:rPr lang="en-US" sz="1200" kern="1200" dirty="0" smtClean="0">
                <a:solidFill>
                  <a:schemeClr val="tx1"/>
                </a:solidFill>
                <a:effectLst/>
                <a:latin typeface="+mn-lt"/>
                <a:ea typeface="+mn-ea"/>
                <a:cs typeface="+mn-cs"/>
              </a:rPr>
              <a:t>: Predictive model is invoked within a transaction – </a:t>
            </a:r>
            <a:r>
              <a:rPr lang="en-US" sz="1200" i="1" kern="1200" dirty="0" smtClean="0">
                <a:solidFill>
                  <a:schemeClr val="tx1"/>
                </a:solidFill>
                <a:effectLst/>
                <a:latin typeface="+mn-lt"/>
                <a:ea typeface="+mn-ea"/>
                <a:cs typeface="+mn-cs"/>
              </a:rPr>
              <a:t>now what?</a:t>
            </a:r>
            <a:r>
              <a:rPr lang="en-US" sz="1200" kern="1200" dirty="0" smtClean="0">
                <a:solidFill>
                  <a:schemeClr val="tx1"/>
                </a:solidFill>
                <a:effectLst/>
                <a:latin typeface="+mn-lt"/>
                <a:ea typeface="+mn-ea"/>
                <a:cs typeface="+mn-cs"/>
              </a:rPr>
              <a:t> If you want a certain score to drive a certain action, how will that be done?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Operational Decision Manager for z/OS (ODM), a rules engine (and more), can be used to build new functionality with greater speed and consistency.</a:t>
            </a:r>
          </a:p>
          <a:p>
            <a:r>
              <a:rPr lang="en-US" sz="120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Decision logic is often hard coded into the application and this impedes rule use by other applications. With ODM, Rules are stored outside the application in a common repository that is accessible by other applications. With the decision logic centralized and external to the application, operational decisions become more consistent, enable reuse, and are easier to change.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Deployed business rules can be accessed in a variety of ways: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From CICS transactions</a:t>
            </a:r>
          </a:p>
          <a:p>
            <a:pPr lvl="0"/>
            <a:r>
              <a:rPr lang="en-US" sz="1200" kern="1200" dirty="0" smtClean="0">
                <a:solidFill>
                  <a:schemeClr val="tx1"/>
                </a:solidFill>
                <a:effectLst/>
                <a:latin typeface="+mn-lt"/>
                <a:ea typeface="+mn-ea"/>
                <a:cs typeface="+mn-cs"/>
              </a:rPr>
              <a:t>From IMS transactions</a:t>
            </a:r>
          </a:p>
          <a:p>
            <a:pPr lvl="0"/>
            <a:r>
              <a:rPr lang="en-US" sz="1200" kern="1200" dirty="0" smtClean="0">
                <a:solidFill>
                  <a:schemeClr val="tx1"/>
                </a:solidFill>
                <a:effectLst/>
                <a:latin typeface="+mn-lt"/>
                <a:ea typeface="+mn-ea"/>
                <a:cs typeface="+mn-cs"/>
              </a:rPr>
              <a:t>From batch programs</a:t>
            </a:r>
          </a:p>
          <a:p>
            <a:pPr lvl="0"/>
            <a:r>
              <a:rPr lang="en-US" sz="1200" kern="1200" dirty="0" smtClean="0">
                <a:solidFill>
                  <a:schemeClr val="tx1"/>
                </a:solidFill>
                <a:effectLst/>
                <a:latin typeface="+mn-lt"/>
                <a:ea typeface="+mn-ea"/>
                <a:cs typeface="+mn-cs"/>
              </a:rPr>
              <a:t>Via REST calls (important for network-attached applications, including cloud and mobile)</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Beyond the rules engine itself, ODM provides facilities that support:</a:t>
            </a:r>
          </a:p>
          <a:p>
            <a:r>
              <a:rPr lang="en-US" sz="1200" kern="1200" dirty="0" smtClean="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Authoring of business rules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Rule validation and testing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Governance, including rule versioning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Rule deployment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Service monitoring</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Because ODM is designed to be usable by business people </a:t>
            </a:r>
            <a:r>
              <a:rPr lang="en-US" sz="1200" u="sng" kern="1200" dirty="0" smtClean="0">
                <a:solidFill>
                  <a:schemeClr val="tx1"/>
                </a:solidFill>
                <a:effectLst/>
                <a:latin typeface="+mn-lt"/>
                <a:ea typeface="+mn-ea"/>
                <a:cs typeface="+mn-cs"/>
              </a:rPr>
              <a:t>and</a:t>
            </a:r>
            <a:r>
              <a:rPr lang="en-US" sz="1200" kern="1200" dirty="0" smtClean="0">
                <a:solidFill>
                  <a:schemeClr val="tx1"/>
                </a:solidFill>
                <a:effectLst/>
                <a:latin typeface="+mn-lt"/>
                <a:ea typeface="+mn-ea"/>
                <a:cs typeface="+mn-cs"/>
              </a:rPr>
              <a:t> developers, it can enhance collaboration between business and 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a:defRPr/>
            </a:pPr>
            <a:endParaRPr lang="en-US" altLang="en-US" dirty="0" smtClean="0">
              <a:ea typeface="ＭＳ Ｐゴシック" panose="020B0600070205080204" pitchFamily="34" charset="-128"/>
            </a:endParaRPr>
          </a:p>
        </p:txBody>
      </p:sp>
      <p:sp>
        <p:nvSpPr>
          <p:cNvPr id="337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7CB3A8C7-8E06-438E-A5E1-3A73C098B248}" type="slidenum">
              <a:rPr lang="en-US" altLang="en-US" smtClean="0"/>
              <a:pPr>
                <a:defRPr/>
              </a:pPr>
              <a:t>22</a:t>
            </a:fld>
            <a:endParaRPr lang="en-US" altLang="en-US" dirty="0" smtClean="0"/>
          </a:p>
        </p:txBody>
      </p:sp>
    </p:spTree>
    <p:extLst>
      <p:ext uri="{BB962C8B-B14F-4D97-AF65-F5344CB8AC3E}">
        <p14:creationId xmlns:p14="http://schemas.microsoft.com/office/powerpoint/2010/main" val="665399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D0DB600C-E433-4B18-B2C4-7F9B5F15579A}" type="slidenum">
              <a:rPr lang="en-US" altLang="en-US" smtClean="0"/>
              <a:pPr>
                <a:defRPr/>
              </a:pPr>
              <a:t>23</a:t>
            </a:fld>
            <a:endParaRPr lang="en-US" altLang="en-US" dirty="0"/>
          </a:p>
        </p:txBody>
      </p:sp>
    </p:spTree>
    <p:extLst>
      <p:ext uri="{BB962C8B-B14F-4D97-AF65-F5344CB8AC3E}">
        <p14:creationId xmlns:p14="http://schemas.microsoft.com/office/powerpoint/2010/main" val="227155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fld id="{99201CDF-AF2E-4BAE-92F3-350BA0A8B948}" type="slidenum">
              <a:rPr lang="en-US" altLang="en-US" sz="1200" b="0" smtClean="0"/>
              <a:pPr/>
              <a:t>24</a:t>
            </a:fld>
            <a:endParaRPr lang="en-US" altLang="en-US" sz="1200" b="0" dirty="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p:txBody>
          <a:bodyPr/>
          <a:lstStyle/>
          <a:p>
            <a:pPr eaLnBrk="1" hangingPunct="1">
              <a:defRPr/>
            </a:pPr>
            <a:r>
              <a:rPr lang="en-US" altLang="ja-JP" b="1" dirty="0" smtClean="0"/>
              <a:t>Evolving to Handle Your Changing Business Demands</a:t>
            </a:r>
            <a:endParaRPr lang="en-GB" altLang="ja-JP" dirty="0" smtClean="0"/>
          </a:p>
          <a:p>
            <a:pPr>
              <a:defRPr/>
            </a:pPr>
            <a:r>
              <a:rPr lang="en-US" dirty="0" smtClean="0"/>
              <a:t>Organizations like yours invest in a platform to maximize the value of the solutions that run on it. They want more business value, lower costs, and lower risks while driving increased profit and opportunity for growth. They also want more business benefits and want them faster and more efficiently. </a:t>
            </a:r>
          </a:p>
          <a:p>
            <a:pPr>
              <a:defRPr/>
            </a:pPr>
            <a:r>
              <a:rPr lang="en-US" dirty="0" smtClean="0"/>
              <a:t> </a:t>
            </a:r>
          </a:p>
          <a:p>
            <a:pPr>
              <a:defRPr/>
            </a:pPr>
            <a:r>
              <a:rPr lang="en-US" dirty="0" smtClean="0"/>
              <a:t>In January 2015, IBM announced the z13™, the latest generation of the z Systems platform, which responds to the needs that organizations face today. The z13 delivers unprecedented business value in the following ways:</a:t>
            </a:r>
          </a:p>
          <a:p>
            <a:pPr marL="171450" indent="-171450">
              <a:buFont typeface="Arial" panose="020B0604020202020204" pitchFamily="34" charset="0"/>
              <a:buChar char="•"/>
              <a:defRPr/>
            </a:pPr>
            <a:r>
              <a:rPr lang="en-US" dirty="0" smtClean="0"/>
              <a:t>Cloud: Enables superior cloud services at up to 40% lower cost than x86 cloud and up to 65% less than public cloud (over 3 years)</a:t>
            </a:r>
          </a:p>
          <a:p>
            <a:pPr marL="171450" indent="-171450">
              <a:buFont typeface="Arial" panose="020B0604020202020204" pitchFamily="34" charset="0"/>
              <a:buChar char="•"/>
              <a:defRPr/>
            </a:pPr>
            <a:r>
              <a:rPr lang="en-US" dirty="0" smtClean="0"/>
              <a:t>Analytics: Delivers insights up to 17 times faster and with 13 times  better price performance than the closest competitor</a:t>
            </a:r>
          </a:p>
          <a:p>
            <a:pPr marL="171450" indent="-171450">
              <a:buFont typeface="Arial" panose="020B0604020202020204" pitchFamily="34" charset="0"/>
              <a:buChar char="•"/>
              <a:defRPr/>
            </a:pPr>
            <a:r>
              <a:rPr lang="en-US" dirty="0" smtClean="0"/>
              <a:t>Mobile: Delivers up to 36% better response time, up to 61% better throughput, and up to 17% lower cost per mobile transaction</a:t>
            </a:r>
          </a:p>
          <a:p>
            <a:pPr marL="171450" indent="-171450">
              <a:buFont typeface="Arial" panose="020B0604020202020204" pitchFamily="34" charset="0"/>
              <a:buChar char="•"/>
              <a:defRPr/>
            </a:pPr>
            <a:r>
              <a:rPr lang="en-US" dirty="0" smtClean="0"/>
              <a:t>Security: Accelerates speed of encryption up to 2 times over the zEC12 to help protect the privacy of data throughout its lifecycle and offers EAL 5+ certification</a:t>
            </a:r>
            <a:r>
              <a:rPr lang="en-GB" altLang="ja-JP" dirty="0" smtClean="0"/>
              <a:t> </a:t>
            </a:r>
            <a:endParaRPr lang="en-US" altLang="ja-JP" b="1" dirty="0" smtClean="0"/>
          </a:p>
          <a:p>
            <a:pPr eaLnBrk="1" hangingPunct="1">
              <a:defRPr/>
            </a:pPr>
            <a:endParaRPr lang="en-US" altLang="ja-JP" b="1" dirty="0" smtClean="0"/>
          </a:p>
          <a:p>
            <a:pPr eaLnBrk="1" hangingPunct="1">
              <a:defRPr/>
            </a:pPr>
            <a:r>
              <a:rPr lang="en-US" altLang="ja-JP" b="1" dirty="0" smtClean="0"/>
              <a:t>Addressing IT Cost Growth</a:t>
            </a:r>
            <a:endParaRPr lang="en-US" altLang="ja-JP" dirty="0" smtClean="0"/>
          </a:p>
          <a:p>
            <a:pPr eaLnBrk="1" hangingPunct="1">
              <a:defRPr/>
            </a:pPr>
            <a:r>
              <a:rPr lang="en-US" altLang="ja-JP" dirty="0" smtClean="0"/>
              <a:t>Growing business demands for trusted information across all facets of the enterprise have resulted in an explosion of new applications and servers. When deployed in distributed environments, these infrastructures bring increased costs, proving to be unsustainable. With near linear growth of cost per unit of work in a distributed environment, IBM customers look to z Systems to solve this cost challenge, where cost per unit of work decreases as additional workload is added, driving customers to leverage mainframe systems to handle the growing information demands.</a:t>
            </a:r>
            <a:endParaRPr lang="en-US" altLang="ja-JP" b="1" dirty="0" smtClean="0"/>
          </a:p>
          <a:p>
            <a:pPr eaLnBrk="1" hangingPunct="1">
              <a:defRPr/>
            </a:pPr>
            <a:endParaRPr lang="en-US" altLang="ja-JP" b="1" dirty="0" smtClean="0"/>
          </a:p>
          <a:p>
            <a:pPr eaLnBrk="1" hangingPunct="1">
              <a:defRPr/>
            </a:pPr>
            <a:r>
              <a:rPr lang="en-US" altLang="ja-JP" b="1" dirty="0" smtClean="0"/>
              <a:t>Providing Continuous Availability</a:t>
            </a:r>
            <a:endParaRPr lang="en-US" altLang="ja-JP" dirty="0" smtClean="0"/>
          </a:p>
          <a:p>
            <a:pPr eaLnBrk="1" hangingPunct="1">
              <a:defRPr/>
            </a:pPr>
            <a:r>
              <a:rPr lang="en-US" altLang="ja-JP" dirty="0" smtClean="0"/>
              <a:t>Can you afford 15 minutes of downtime? It probably depends on when those 15 minutes occur. z Systems and all its components are architected and designed with “Five 9s” (99.999%) availability. </a:t>
            </a:r>
            <a:r>
              <a:rPr lang="en-US" dirty="0" smtClean="0"/>
              <a:t>At 99.999% availability, the outage time is 5 minutes per year; this is considered continuous availability. </a:t>
            </a:r>
            <a:r>
              <a:rPr lang="en-US" altLang="ja-JP" dirty="0" smtClean="0"/>
              <a:t>When we consider enterprise wide availability, we must account for planned outages (such as scheduled system maintenance) and unplanned outages. Some z Systems customers have run their information management solutions on the mainframe for decades without interruption. </a:t>
            </a:r>
            <a:endParaRPr lang="en-US" altLang="ja-JP" b="1" dirty="0" smtClean="0"/>
          </a:p>
          <a:p>
            <a:pPr eaLnBrk="1" hangingPunct="1">
              <a:defRPr/>
            </a:pPr>
            <a:endParaRPr lang="en-US" altLang="ja-JP" b="1" dirty="0" smtClean="0"/>
          </a:p>
          <a:p>
            <a:pPr eaLnBrk="1" hangingPunct="1">
              <a:defRPr/>
            </a:pPr>
            <a:r>
              <a:rPr lang="en-US" altLang="ja-JP" b="1" dirty="0" smtClean="0"/>
              <a:t>Supporting Workload Balancing</a:t>
            </a:r>
            <a:endParaRPr lang="en-US" altLang="ja-JP" dirty="0" smtClean="0"/>
          </a:p>
          <a:p>
            <a:pPr eaLnBrk="1" hangingPunct="1">
              <a:defRPr/>
            </a:pPr>
            <a:r>
              <a:rPr lang="en-US" altLang="ja-JP" dirty="0" smtClean="0"/>
              <a:t>A considerable challenge facing companies is the ability to respond to varying workload demands. Of the infinite number of potential root causes, just two examples are the spikes that occur in brokerage company application trading volumes and the retail sales volume variances driven by deep discounting seen on Black Friday and Cyber Monday at the start of the holiday buying season in the US. While typical distributed servers run with very low utilization rates (5% - 10% for Windows servers and 10% - 20% for UNIX</a:t>
            </a:r>
            <a:r>
              <a:rPr lang="en-US" altLang="ja-JP" baseline="30000" dirty="0" smtClean="0"/>
              <a:t>®</a:t>
            </a:r>
            <a:r>
              <a:rPr lang="en-US" altLang="ja-JP" dirty="0" smtClean="0"/>
              <a:t> servers), there is limited ability to balance work across computing resources. In a z Systems environment, Workload Manager can manage system resources within an assigned set of business priorities to bring z Systems utilization to 85% - 100%, with most z Systems customers running “pedal to the metal,” well into the 90% range. This high utilization provides an efficient, cost-effective way for customers to meet service level agreements (SLAs). Further high availability and performance safeguards like Capacity on Demand allow customers to have inactive hardware capacity on ”standby” and ready for activation if or when workload spikes dictate the need. </a:t>
            </a:r>
            <a:endParaRPr lang="en-US" altLang="ja-JP" b="1" dirty="0" smtClean="0"/>
          </a:p>
          <a:p>
            <a:pPr eaLnBrk="1" hangingPunct="1">
              <a:defRPr/>
            </a:pPr>
            <a:endParaRPr lang="en-US" altLang="ja-JP" b="1" dirty="0" smtClean="0"/>
          </a:p>
          <a:p>
            <a:pPr eaLnBrk="1" hangingPunct="1">
              <a:defRPr/>
            </a:pPr>
            <a:r>
              <a:rPr lang="en-US" altLang="ja-JP" b="1" dirty="0" smtClean="0"/>
              <a:t>Offering the Ultimate Consolidation Platform</a:t>
            </a:r>
            <a:endParaRPr lang="en-US" altLang="ja-JP" dirty="0" smtClean="0"/>
          </a:p>
          <a:p>
            <a:pPr eaLnBrk="1" hangingPunct="1">
              <a:defRPr/>
            </a:pPr>
            <a:r>
              <a:rPr lang="en-US" altLang="ja-JP" dirty="0" smtClean="0"/>
              <a:t>As IT environments expand, the deployment of more and more distributed servers often results in a level of complexity that is unmanageable and increasingly expensive. By running virtual Linux servers on z Systems, organizations like yours can unify their IT infrastructure by consolidating onto a single centralized server. By doing so, they typically benefit from better resource utilization, easier maintenance, and more effective and efficient operations. Hundreds to thousands of Linux servers can be run on a single mainframe. That mainframe also may house the data on the z/OS platform in an IMS or DB2 for z/OS database. Alternately, the mainframe may be deployed as a large-scale Linux-only enterprise server solution. With its unique "save-as-you-grow" pricing model, IBM customers find that the cost for incremental capacity drops significantly as the configuration size increases. </a:t>
            </a:r>
          </a:p>
          <a:p>
            <a:pPr eaLnBrk="1" hangingPunct="1">
              <a:defRPr/>
            </a:pPr>
            <a:endParaRPr lang="en-US" altLang="ja-JP" dirty="0" smtClean="0"/>
          </a:p>
          <a:p>
            <a:pPr eaLnBrk="1" hangingPunct="1">
              <a:defRPr/>
            </a:pPr>
            <a:r>
              <a:rPr lang="en-US" altLang="ja-JP" dirty="0" smtClean="0"/>
              <a:t>Over the past several years, there has been explosive growth in the number of information management solutions being deployed on Linux on z Systems. Linux on z Systems inherits the hardware strengths that make the mainframe a superior platform for information management: security, availability, stability, performance, reliability, and so on. The communication between Linux on z Systems and z/OS benefits from high performance and high-security, cross-memory communication. To leverage this architecture feature, organizations co-locate their business-critical applications on Linux on z Systems for quick and secure access to their z/OS data. Whether pursuing an analytics, SAP, IBM Information Server, or IBM Master Data Management solution, customers like you are consolidating on Linux on z Systems, as well as </a:t>
            </a:r>
            <a:r>
              <a:rPr lang="en-US" dirty="0" smtClean="0"/>
              <a:t>on the IBM flagship Hadoop solution, InfoSphere BigInsights for Linux on z Systems, and the System Connector for Hadoop</a:t>
            </a:r>
            <a:r>
              <a:rPr lang="en-US" altLang="ja-JP" dirty="0" smtClean="0"/>
              <a:t>. With a strong presence of Oracle</a:t>
            </a:r>
            <a:r>
              <a:rPr lang="en-US" altLang="ja-JP" baseline="30000" dirty="0" smtClean="0"/>
              <a:t>®</a:t>
            </a:r>
            <a:r>
              <a:rPr lang="en-US" altLang="ja-JP" dirty="0" smtClean="0"/>
              <a:t> installations on Linux on z Systems, DB2 for </a:t>
            </a:r>
            <a:r>
              <a:rPr lang="en-US" dirty="0" smtClean="0"/>
              <a:t>Linux, UNIX, and Windows (LUW) </a:t>
            </a:r>
            <a:r>
              <a:rPr lang="en-US" altLang="ja-JP" dirty="0" smtClean="0"/>
              <a:t>running on Linux on z Systems is a powerful alternative that can help free you from being pressured to move your data to Oracle’s Exadata.</a:t>
            </a:r>
          </a:p>
          <a:p>
            <a:pPr eaLnBrk="1" hangingPunct="1">
              <a:defRPr/>
            </a:pPr>
            <a:endParaRPr lang="en-US" altLang="ja-JP" dirty="0" smtClean="0"/>
          </a:p>
          <a:p>
            <a:pPr eaLnBrk="1" hangingPunct="1">
              <a:defRPr/>
            </a:pPr>
            <a:r>
              <a:rPr lang="en-US" altLang="ja-JP" b="1" dirty="0" smtClean="0"/>
              <a:t>Providing Customer Value</a:t>
            </a:r>
            <a:endParaRPr lang="en-US" altLang="ja-JP" dirty="0" smtClean="0"/>
          </a:p>
          <a:p>
            <a:pPr eaLnBrk="1" hangingPunct="1">
              <a:defRPr/>
            </a:pPr>
            <a:r>
              <a:rPr lang="en-US" altLang="ja-JP" dirty="0" smtClean="0"/>
              <a:t>z Systems is pervasive across all geographies and all major industries, including banking, insurance, retail, utilities, healthcare, transportation, government, and many others. z Systems customers come in all sizes, as well. They may not have all their enterprise data on the mainframe, but when the data is key to their business, they certainly do. They may not run all their applications under z/OS, but they still depend upon these key z Systems capabilities to manage their data and critical applications:</a:t>
            </a:r>
          </a:p>
          <a:p>
            <a:pPr marL="171450" indent="-171450" eaLnBrk="1" hangingPunct="1">
              <a:buFont typeface="Arial" panose="020B0604020202020204" pitchFamily="34" charset="0"/>
              <a:buChar char="•"/>
              <a:defRPr/>
            </a:pPr>
            <a:r>
              <a:rPr lang="en-US" altLang="ja-JP" b="1" dirty="0" smtClean="0"/>
              <a:t>High scalability</a:t>
            </a:r>
            <a:r>
              <a:rPr lang="en-US" altLang="ja-JP" dirty="0" smtClean="0"/>
              <a:t> for business growth</a:t>
            </a:r>
          </a:p>
          <a:p>
            <a:pPr marL="171450" indent="-171450" eaLnBrk="1" hangingPunct="1">
              <a:buFont typeface="Arial" panose="020B0604020202020204" pitchFamily="34" charset="0"/>
              <a:buChar char="•"/>
              <a:defRPr/>
            </a:pPr>
            <a:r>
              <a:rPr lang="en-US" altLang="ja-JP" b="1" dirty="0" smtClean="0"/>
              <a:t>High availability and reliability</a:t>
            </a:r>
            <a:r>
              <a:rPr lang="en-US" altLang="ja-JP" dirty="0" smtClean="0"/>
              <a:t> for continuous business operations</a:t>
            </a:r>
          </a:p>
          <a:p>
            <a:pPr marL="171450" indent="-171450" eaLnBrk="1" hangingPunct="1">
              <a:buFont typeface="Arial" panose="020B0604020202020204" pitchFamily="34" charset="0"/>
              <a:buChar char="•"/>
              <a:defRPr/>
            </a:pPr>
            <a:r>
              <a:rPr lang="en-US" altLang="ja-JP" b="1" dirty="0" smtClean="0"/>
              <a:t>High QoS</a:t>
            </a:r>
            <a:r>
              <a:rPr lang="en-US" altLang="ja-JP" dirty="0" smtClean="0"/>
              <a:t> to meet SLAs</a:t>
            </a:r>
          </a:p>
          <a:p>
            <a:pPr marL="171450" indent="-171450" eaLnBrk="1" hangingPunct="1">
              <a:buFont typeface="Arial" panose="020B0604020202020204" pitchFamily="34" charset="0"/>
              <a:buChar char="•"/>
              <a:defRPr/>
            </a:pPr>
            <a:r>
              <a:rPr lang="en-US" altLang="ja-JP" b="1" dirty="0" smtClean="0"/>
              <a:t>High security</a:t>
            </a:r>
            <a:r>
              <a:rPr lang="en-US" altLang="ja-JP" dirty="0" smtClean="0"/>
              <a:t> to reduce business risk</a:t>
            </a:r>
          </a:p>
          <a:p>
            <a:pPr marL="171450" indent="-171450" eaLnBrk="1" hangingPunct="1">
              <a:buFont typeface="Arial" panose="020B0604020202020204" pitchFamily="34" charset="0"/>
              <a:buChar char="•"/>
              <a:defRPr/>
            </a:pPr>
            <a:r>
              <a:rPr lang="en-US" altLang="ja-JP" b="1" dirty="0" smtClean="0"/>
              <a:t>High efficiency</a:t>
            </a:r>
            <a:r>
              <a:rPr lang="en-US" altLang="ja-JP" dirty="0" smtClean="0"/>
              <a:t> to address energy, space, and environmental issues</a:t>
            </a:r>
          </a:p>
          <a:p>
            <a:pPr marL="171450" indent="-171450" eaLnBrk="1" hangingPunct="1">
              <a:buFont typeface="Arial" panose="020B0604020202020204" pitchFamily="34" charset="0"/>
              <a:buChar char="•"/>
              <a:defRPr/>
            </a:pPr>
            <a:r>
              <a:rPr lang="en-US" altLang="ja-JP" b="1" dirty="0" smtClean="0"/>
              <a:t>Extreme virtualization</a:t>
            </a:r>
            <a:r>
              <a:rPr lang="en-US" altLang="ja-JP" dirty="0" smtClean="0"/>
              <a:t> to respond with speed and flexibility</a:t>
            </a:r>
          </a:p>
          <a:p>
            <a:pPr marL="171450" indent="-171450" eaLnBrk="1" hangingPunct="1">
              <a:buFont typeface="Arial" panose="020B0604020202020204" pitchFamily="34" charset="0"/>
              <a:buChar char="•"/>
              <a:defRPr/>
            </a:pPr>
            <a:r>
              <a:rPr lang="en-US" altLang="ja-JP" b="1" dirty="0" smtClean="0"/>
              <a:t>Reduced cost of storage</a:t>
            </a:r>
            <a:r>
              <a:rPr lang="en-US" altLang="ja-JP" dirty="0" smtClean="0"/>
              <a:t> with superior compression</a:t>
            </a:r>
          </a:p>
          <a:p>
            <a:pPr marL="171450" indent="-171450" eaLnBrk="1" hangingPunct="1">
              <a:buFont typeface="Arial" panose="020B0604020202020204" pitchFamily="34" charset="0"/>
              <a:buChar char="•"/>
              <a:defRPr/>
            </a:pPr>
            <a:r>
              <a:rPr lang="en-US" altLang="ja-JP" b="1" dirty="0" smtClean="0"/>
              <a:t>New enhancements for z13,</a:t>
            </a:r>
            <a:r>
              <a:rPr lang="en-US" altLang="ja-JP" dirty="0" smtClean="0"/>
              <a:t> </a:t>
            </a:r>
            <a:r>
              <a:rPr lang="en-US" dirty="0" smtClean="0"/>
              <a:t>such as Mega Memory, Simultaneous Multi-Threading SIMD, Data Compression Acceleration, Crypto Express 5S KVM for z Systems, and IBM zAware for Linux</a:t>
            </a:r>
            <a:r>
              <a:rPr lang="en-US" altLang="ja-JP" dirty="0" smtClean="0"/>
              <a:t> </a:t>
            </a:r>
          </a:p>
          <a:p>
            <a:pPr eaLnBrk="1" hangingPunct="1">
              <a:defRPr/>
            </a:pPr>
            <a:endParaRPr lang="en-US" altLang="ja-JP" dirty="0" smtClean="0"/>
          </a:p>
          <a:p>
            <a:pPr eaLnBrk="1" hangingPunct="1">
              <a:defRPr/>
            </a:pPr>
            <a:r>
              <a:rPr lang="en-US" altLang="ja-JP" b="1" dirty="0" smtClean="0"/>
              <a:t>Supporting Your Success</a:t>
            </a:r>
            <a:endParaRPr lang="en-US" altLang="ja-JP" dirty="0" smtClean="0"/>
          </a:p>
          <a:p>
            <a:pPr eaLnBrk="1" hangingPunct="1">
              <a:defRPr/>
            </a:pPr>
            <a:r>
              <a:rPr lang="en-US" altLang="en-US" dirty="0" smtClean="0"/>
              <a:t>Many IBM customer successes have been achieved through the use of z Systems and information management</a:t>
            </a:r>
            <a:r>
              <a:rPr lang="en-US" altLang="ja-JP" dirty="0" smtClean="0"/>
              <a:t>. Following are highlights of s</a:t>
            </a:r>
            <a:r>
              <a:rPr lang="en-US" altLang="en-US" dirty="0" smtClean="0"/>
              <a:t>ome of those successes. </a:t>
            </a:r>
          </a:p>
          <a:p>
            <a:pPr eaLnBrk="1" hangingPunct="1">
              <a:defRPr/>
            </a:pPr>
            <a:r>
              <a:rPr lang="en-US" altLang="en-US" dirty="0" smtClean="0"/>
              <a:t> </a:t>
            </a:r>
          </a:p>
          <a:p>
            <a:pPr>
              <a:defRPr/>
            </a:pPr>
            <a:r>
              <a:rPr lang="en-US" b="1" dirty="0" smtClean="0"/>
              <a:t>Swiss Re: Rebuilding Lives through Analytics</a:t>
            </a:r>
            <a:endParaRPr lang="en-US" dirty="0" smtClean="0"/>
          </a:p>
          <a:p>
            <a:pPr>
              <a:defRPr/>
            </a:pPr>
            <a:r>
              <a:rPr lang="en-US" dirty="0" smtClean="0"/>
              <a:t>Swiss Re, one of the largest reinsurers in the world, is rebuilding lives and creating cities that are more resilient to natural disasters, all through analytics. With more than 150 years of data at its disposal, Swiss Re uses predictive modeling to forecast how a natural disaster will affect a city and to increase the accuracy of financial damage forecasting. With IBM z Systems, Swiss Re now gains these critical insights from billions of records in minimal time, less than an hour versus weeks. Faster, stronger financial analytics are helping Swiss Re to protect insurers on a global scale while boosting net income year over year.</a:t>
            </a:r>
          </a:p>
          <a:p>
            <a:pPr>
              <a:defRPr/>
            </a:pPr>
            <a:r>
              <a:rPr lang="en-US" dirty="0" smtClean="0"/>
              <a:t> </a:t>
            </a:r>
          </a:p>
          <a:p>
            <a:pPr>
              <a:defRPr/>
            </a:pPr>
            <a:r>
              <a:rPr lang="en-US" dirty="0" smtClean="0"/>
              <a:t>Swiss Re relies on the z Systems platform to analyze data rapidly for more accurate financial risk assessment, expert knowledge, and predictive modeling to educate insurers, cities, and builders on the risks they face when rebuilding after a catastrophe. The following capabilities have helped Swiss Re maintain its place as one of the largest reinsurers in the world:</a:t>
            </a:r>
          </a:p>
          <a:p>
            <a:pPr marL="171450" indent="-171450">
              <a:buFont typeface="Arial" panose="020B0604020202020204" pitchFamily="34" charset="0"/>
              <a:buChar char="•"/>
              <a:defRPr/>
            </a:pPr>
            <a:r>
              <a:rPr lang="en-US" dirty="0" smtClean="0"/>
              <a:t>Regular analysis of 2.5 billion transactions</a:t>
            </a:r>
          </a:p>
          <a:p>
            <a:pPr marL="171450" indent="-171450">
              <a:buFont typeface="Arial" panose="020B0604020202020204" pitchFamily="34" charset="0"/>
              <a:buChar char="•"/>
              <a:defRPr/>
            </a:pPr>
            <a:r>
              <a:rPr lang="en-US" dirty="0" smtClean="0"/>
              <a:t>Access to actionable insights in hours instead of weeks with IBM DB2 Analytics Accelerator software</a:t>
            </a:r>
          </a:p>
          <a:p>
            <a:pPr marL="171450" indent="-171450">
              <a:buFont typeface="Arial" panose="020B0604020202020204" pitchFamily="34" charset="0"/>
              <a:buChar char="•"/>
              <a:defRPr/>
            </a:pPr>
            <a:r>
              <a:rPr lang="en-US" dirty="0" smtClean="0"/>
              <a:t>A scalable and reliable platform that combines data analysis with performance</a:t>
            </a:r>
          </a:p>
          <a:p>
            <a:pPr marL="171450" indent="-171450">
              <a:buFont typeface="Arial" panose="020B0604020202020204" pitchFamily="34" charset="0"/>
              <a:buChar char="•"/>
              <a:defRPr/>
            </a:pPr>
            <a:r>
              <a:rPr lang="en-US" dirty="0" smtClean="0"/>
              <a:t>The high availability that Swiss Re users demand for running reports</a:t>
            </a:r>
          </a:p>
          <a:p>
            <a:pPr marL="171450" indent="-171450">
              <a:buFont typeface="Arial" panose="020B0604020202020204" pitchFamily="34" charset="0"/>
              <a:buChar char="•"/>
              <a:defRPr/>
            </a:pPr>
            <a:r>
              <a:rPr lang="en-US" dirty="0" smtClean="0"/>
              <a:t>A mainframe built to run 25-year-old applications and house Swiss Re’s largest database of 1.5 billion rows</a:t>
            </a:r>
          </a:p>
          <a:p>
            <a:pPr>
              <a:defRPr/>
            </a:pPr>
            <a:r>
              <a:rPr lang="en-US" dirty="0" smtClean="0"/>
              <a:t> </a:t>
            </a:r>
          </a:p>
          <a:p>
            <a:pPr>
              <a:defRPr/>
            </a:pPr>
            <a:r>
              <a:rPr lang="en-US" i="1" dirty="0" smtClean="0"/>
              <a:t>“The more we know about risk, the better we can manage it, the better we can help our clients manage their risk, the better we can help them avoid risk where it can be avoided economically. And the better we can help them to design systems that can withstand the forces of nature.”</a:t>
            </a:r>
            <a:r>
              <a:rPr lang="en-US" dirty="0" smtClean="0"/>
              <a:t>– Andreas Schraft, Managing Director, Natural Hazards, Swiss Re</a:t>
            </a:r>
          </a:p>
          <a:p>
            <a:pPr>
              <a:defRPr/>
            </a:pPr>
            <a:r>
              <a:rPr lang="en-US" dirty="0" smtClean="0"/>
              <a:t> </a:t>
            </a:r>
          </a:p>
          <a:p>
            <a:pPr>
              <a:defRPr/>
            </a:pPr>
            <a:r>
              <a:rPr lang="en-US" b="1" dirty="0" smtClean="0"/>
              <a:t>Banca Carige: Staying Competitive through Customer Centricity</a:t>
            </a:r>
            <a:endParaRPr lang="en-US" dirty="0" smtClean="0"/>
          </a:p>
          <a:p>
            <a:pPr>
              <a:defRPr/>
            </a:pPr>
            <a:r>
              <a:rPr lang="en-US" dirty="0" smtClean="0"/>
              <a:t>Even one of the largest banks in Italy, Banca Carige, needs to evolve continually to remain successful in an increasingly competitive environment. Like many banks, Banca Carige decided that the smartest way to do this was to take a customer-centric approach to banking, launching innovative mobile services to engage and retain customers. However, the bank was missing an important element in its strategy: deep insights into its customers. IBM z Systems provides a robust and trustworthy platform for advanced analytics and mobile capabilities with the industry-leading security, availability, and reliability that every bank needs.</a:t>
            </a:r>
          </a:p>
          <a:p>
            <a:pPr>
              <a:defRPr/>
            </a:pPr>
            <a:r>
              <a:rPr lang="en-US" dirty="0" smtClean="0"/>
              <a:t> </a:t>
            </a:r>
          </a:p>
          <a:p>
            <a:pPr>
              <a:defRPr/>
            </a:pPr>
            <a:r>
              <a:rPr lang="en-US" dirty="0" smtClean="0"/>
              <a:t>The full IBM z Systems stack already was central to Banca Carige’s banking, so it was a natural evolution to use this platform for the robust analytics and real-time insights needed for mobile innovation. The following capabilities have helped the bank stay at the top of its game and its industry: </a:t>
            </a:r>
          </a:p>
          <a:p>
            <a:pPr marL="171450" indent="-171450">
              <a:buFont typeface="Arial" panose="020B0604020202020204" pitchFamily="34" charset="0"/>
              <a:buChar char="•"/>
              <a:defRPr/>
            </a:pPr>
            <a:r>
              <a:rPr lang="en-US" dirty="0" smtClean="0"/>
              <a:t>Round-the-clock service and 24x7 availability with near-zero downtime</a:t>
            </a:r>
          </a:p>
          <a:p>
            <a:pPr marL="171450" indent="-171450">
              <a:buFont typeface="Arial" panose="020B0604020202020204" pitchFamily="34" charset="0"/>
              <a:buChar char="•"/>
              <a:defRPr/>
            </a:pPr>
            <a:r>
              <a:rPr lang="en-US" dirty="0" smtClean="0"/>
              <a:t>Advanced levels of security, including superior user identification and authorization, access control, virus protection, and encryption</a:t>
            </a:r>
          </a:p>
          <a:p>
            <a:pPr marL="171450" indent="-171450">
              <a:buFont typeface="Arial" panose="020B0604020202020204" pitchFamily="34" charset="0"/>
              <a:buChar char="•"/>
              <a:defRPr/>
            </a:pPr>
            <a:r>
              <a:rPr lang="en-US" dirty="0" smtClean="0"/>
              <a:t>Centralized data to deliver a single version of the truth while reducing the cost, effort, and complexity of developing distributed data marts</a:t>
            </a:r>
          </a:p>
          <a:p>
            <a:pPr marL="171450" indent="-171450">
              <a:buFont typeface="Arial" panose="020B0604020202020204" pitchFamily="34" charset="0"/>
              <a:buChar char="•"/>
              <a:defRPr/>
            </a:pPr>
            <a:r>
              <a:rPr lang="en-US" dirty="0" smtClean="0"/>
              <a:t>Faster analytics within the data warehouse and customer relationship management environment</a:t>
            </a:r>
          </a:p>
          <a:p>
            <a:pPr marL="171450" indent="-171450">
              <a:buFont typeface="Arial" panose="020B0604020202020204" pitchFamily="34" charset="0"/>
              <a:buChar char="•"/>
              <a:defRPr/>
            </a:pPr>
            <a:r>
              <a:rPr lang="en-US" dirty="0" smtClean="0"/>
              <a:t>High-performance queries without incurring additional costs</a:t>
            </a:r>
          </a:p>
          <a:p>
            <a:pPr marL="171450" indent="-171450">
              <a:buFont typeface="Arial" panose="020B0604020202020204" pitchFamily="34" charset="0"/>
              <a:buChar char="•"/>
              <a:defRPr/>
            </a:pPr>
            <a:r>
              <a:rPr lang="en-US" dirty="0" smtClean="0"/>
              <a:t>Accelerated deployment and reduced risk</a:t>
            </a:r>
          </a:p>
          <a:p>
            <a:pPr marL="171450" indent="-171450">
              <a:buFont typeface="Arial" panose="020B0604020202020204" pitchFamily="34" charset="0"/>
              <a:buChar char="•"/>
              <a:defRPr/>
            </a:pPr>
            <a:r>
              <a:rPr lang="en-US" dirty="0" smtClean="0"/>
              <a:t>Reduced costs and complexity with consolidation to a single platform</a:t>
            </a:r>
          </a:p>
          <a:p>
            <a:pPr>
              <a:defRPr/>
            </a:pPr>
            <a:r>
              <a:rPr lang="en-US" dirty="0" smtClean="0"/>
              <a:t> </a:t>
            </a:r>
          </a:p>
          <a:p>
            <a:pPr>
              <a:defRPr/>
            </a:pPr>
            <a:r>
              <a:rPr lang="en-US" i="1" dirty="0" smtClean="0"/>
              <a:t>“Running our mobile banking service on Linux on z is another step forward in our continual evolution on the mainframe. The key value for our business is that the most important services can be managed together on a consistent, stable, and highly secure platform that offers enormous scalability and performance.” </a:t>
            </a:r>
            <a:r>
              <a:rPr lang="en-US" dirty="0" smtClean="0"/>
              <a:t>– Daniele Cericola, ICT Governance Manager, Banca Carige</a:t>
            </a:r>
          </a:p>
          <a:p>
            <a:pPr>
              <a:defRPr/>
            </a:pPr>
            <a:r>
              <a:rPr lang="en-US" dirty="0" smtClean="0"/>
              <a:t> </a:t>
            </a:r>
          </a:p>
          <a:p>
            <a:pPr>
              <a:defRPr/>
            </a:pPr>
            <a:r>
              <a:rPr lang="en-US" b="1" dirty="0" smtClean="0"/>
              <a:t>Petrol d.d. Drives Retail Success with Suggest-Sell Insights</a:t>
            </a:r>
            <a:endParaRPr lang="en-US" dirty="0" smtClean="0"/>
          </a:p>
          <a:p>
            <a:pPr>
              <a:defRPr/>
            </a:pPr>
            <a:r>
              <a:rPr lang="en-US" dirty="0" smtClean="0"/>
              <a:t>In Slovenia, Petrol d.d. has long been the principal supplier of oil and other energy products, resulting in a vast stockpile of highly detailed historical and transactional customer data. The only thing the company did not have was the ability to use this data. The IBM z Systems platform enabled Petrol to transform its sales and loyalty program data into insights that store cashiers could access, in seconds, for suggestive selling at the point of sale. For Petrol’s 570 service stations, that amounts to nearly 300,000 transactions and suggestive sells a day, which was more data than Petrol’s analysts could handle. The z Systems platform enables Petrol to accelerate and automate its data-mining capabilities and increase data intelligence, all while facilitating reliability and security.</a:t>
            </a:r>
          </a:p>
          <a:p>
            <a:pPr>
              <a:defRPr/>
            </a:pPr>
            <a:r>
              <a:rPr lang="en-US" dirty="0" smtClean="0"/>
              <a:t> </a:t>
            </a:r>
          </a:p>
          <a:p>
            <a:pPr>
              <a:buFont typeface="Arial" panose="020B0604020202020204" pitchFamily="34" charset="0"/>
              <a:buNone/>
              <a:defRPr/>
            </a:pPr>
            <a:r>
              <a:rPr lang="en-US" dirty="0" smtClean="0"/>
              <a:t>Petrol relies on the z Systems platform to deliver smarter analytics and smarter commerce that reach beyond suggestive selling to more targeted product inventory at each store. The following capabilities have helped Petrol sell and carry the inventory that customers really want to buy: </a:t>
            </a:r>
          </a:p>
          <a:p>
            <a:pPr marL="171450" indent="-171450">
              <a:buFont typeface="Arial" panose="020B0604020202020204" pitchFamily="34" charset="0"/>
              <a:buChar char="•"/>
              <a:defRPr/>
            </a:pPr>
            <a:r>
              <a:rPr lang="en-US" dirty="0" smtClean="0"/>
              <a:t>Record-breaking query speeds that are up to 99.8% faster to inform suggestive selling within seconds to loyalty and walk-in customers </a:t>
            </a:r>
          </a:p>
          <a:p>
            <a:pPr marL="171450" indent="-171450">
              <a:buFont typeface="Arial" panose="020B0604020202020204" pitchFamily="34" charset="0"/>
              <a:buChar char="•"/>
              <a:defRPr/>
            </a:pPr>
            <a:r>
              <a:rPr lang="en-US" dirty="0" smtClean="0"/>
              <a:t>Aggregated queries that identify geographically focused and global sales trends</a:t>
            </a:r>
          </a:p>
          <a:p>
            <a:pPr marL="171450" indent="-171450">
              <a:buFont typeface="Arial" panose="020B0604020202020204" pitchFamily="34" charset="0"/>
              <a:buChar char="•"/>
              <a:defRPr/>
            </a:pPr>
            <a:r>
              <a:rPr lang="en-US" dirty="0" smtClean="0"/>
              <a:t>Near-real-time analytics that can be turned into personalized customer messages and offers</a:t>
            </a:r>
          </a:p>
          <a:p>
            <a:pPr>
              <a:defRPr/>
            </a:pPr>
            <a:r>
              <a:rPr lang="en-US" dirty="0" smtClean="0"/>
              <a:t> </a:t>
            </a:r>
          </a:p>
          <a:p>
            <a:pPr>
              <a:defRPr/>
            </a:pPr>
            <a:r>
              <a:rPr lang="en-US" i="1" dirty="0" smtClean="0"/>
              <a:t>“IBM provides us with tools that align with smarter commerce, enabling us to deliver the right message to the right person at the right time, to understand product affinities and intelligently drive the sale, all in a customer-centric way.” </a:t>
            </a:r>
            <a:r>
              <a:rPr lang="en-US" dirty="0" smtClean="0"/>
              <a:t>– Pavel Batista, CIO, Petrol d.d.</a:t>
            </a:r>
            <a:endParaRPr lang="en-US" altLang="en-US" dirty="0" smtClean="0"/>
          </a:p>
          <a:p>
            <a:pPr eaLnBrk="1" hangingPunct="1">
              <a:buFontTx/>
              <a:buChar char="•"/>
              <a:defRPr/>
            </a:pPr>
            <a:endParaRPr lang="en-US" altLang="en-US" dirty="0" smtClean="0"/>
          </a:p>
        </p:txBody>
      </p:sp>
    </p:spTree>
    <p:extLst>
      <p:ext uri="{BB962C8B-B14F-4D97-AF65-F5344CB8AC3E}">
        <p14:creationId xmlns:p14="http://schemas.microsoft.com/office/powerpoint/2010/main" val="1169462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a:noFill/>
        </p:spPr>
        <p:txBody>
          <a:bodyPr/>
          <a:lstStyle/>
          <a:p>
            <a:pPr eaLnBrk="1" hangingPunct="1"/>
            <a:r>
              <a:rPr lang="en-US" altLang="en-US" dirty="0" smtClean="0"/>
              <a:t>So now let us consider the advantage of keeping the data that is used in analytic applications closer to the transactional source data. Being able to co-locate analytic components like data movement, cleansing and management tools, data warehouses, data marts, operational data store, business intelligence, and predictive analytics tools in the same environment as the transactional data sources can help minimize data latency, reduce cost and complexity, and contain data governance risk, since the need to move and duplicate data is drastically reduced. </a:t>
            </a:r>
          </a:p>
          <a:p>
            <a:endParaRPr lang="en-US" dirty="0" smtClean="0"/>
          </a:p>
        </p:txBody>
      </p:sp>
    </p:spTree>
    <p:extLst>
      <p:ext uri="{BB962C8B-B14F-4D97-AF65-F5344CB8AC3E}">
        <p14:creationId xmlns:p14="http://schemas.microsoft.com/office/powerpoint/2010/main" val="2313035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Rot="1" noChangeAspect="1" noChangeArrowheads="1" noTextEdit="1"/>
          </p:cNvSpPr>
          <p:nvPr>
            <p:ph type="sldImg"/>
          </p:nvPr>
        </p:nvSpPr>
        <p:spPr>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17443"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lnSpc>
                <a:spcPct val="80000"/>
              </a:lnSpc>
            </a:pPr>
            <a:r>
              <a:rPr lang="en-US" altLang="en-US" sz="900" dirty="0" smtClean="0"/>
              <a:t>This slide just calls out some of the very distinct benefits that the z platform is renowned for when we talk about Qualities of Service and bringing those same Qualities of Service to your customers’ analytics as our customers depend upon today for their transactional applications,  The key idea is to able to deliver timely, accurate, and secure information to your clients’ business users. </a:t>
            </a:r>
          </a:p>
          <a:p>
            <a:pPr eaLnBrk="1" hangingPunct="1">
              <a:lnSpc>
                <a:spcPct val="80000"/>
              </a:lnSpc>
            </a:pPr>
            <a:endParaRPr lang="en-US" altLang="en-US" sz="900" dirty="0" smtClean="0"/>
          </a:p>
          <a:p>
            <a:pPr eaLnBrk="1" hangingPunct="1">
              <a:lnSpc>
                <a:spcPct val="80000"/>
              </a:lnSpc>
            </a:pPr>
            <a:r>
              <a:rPr lang="en-US" altLang="en-US" sz="900" dirty="0" smtClean="0"/>
              <a:t>We've talked about co-locating data warehousing and business analytics with the transactional data, reducing data movement. With the integrated approach, customers don't have to take the data, run it through an ETL process, and then proliferate it out to data marts and data warehouses all over their company to different departments on different platforms. With the z Systems integrated model, data latency is lowered and is capable of delivering more real-time data. The Analytics Accelerator has really changed our clients' thinking around analytics. Being able to take a query that a business user is running and bring it down from four hours of waiting to two minutes or one minute is a game-changer. Add to that real-time scoring, and all of these pieces come back to delivering more timely, accurate, and secure information for use in analytics. </a:t>
            </a:r>
          </a:p>
          <a:p>
            <a:pPr eaLnBrk="1" hangingPunct="1">
              <a:lnSpc>
                <a:spcPct val="80000"/>
              </a:lnSpc>
            </a:pPr>
            <a:endParaRPr lang="en-US" altLang="en-US" sz="900" dirty="0" smtClean="0"/>
          </a:p>
          <a:p>
            <a:pPr eaLnBrk="1" hangingPunct="1">
              <a:lnSpc>
                <a:spcPct val="80000"/>
              </a:lnSpc>
            </a:pPr>
            <a:r>
              <a:rPr lang="en-US" altLang="en-US" sz="900" dirty="0" smtClean="0"/>
              <a:t>z Systems brings to the analytics superior availability, scalability, and performance. Security levels are at their highest, certified to EAL5+. z Systems offers proven security. That is why z Systems is the choice of 25 of the top 25 global banks. Let’s talk about high availability -- we've had multiple discussions over the last week about what's the difference between 99.999 percent availability and 99.99 percent availability. For some banks, losing that one “nine” on the end can mean the difference of  450,000 transactions!. It does make a </a:t>
            </a:r>
            <a:r>
              <a:rPr lang="en-US" altLang="en-US" sz="900" b="1" dirty="0" smtClean="0"/>
              <a:t>big </a:t>
            </a:r>
            <a:r>
              <a:rPr lang="en-US" altLang="en-US" sz="900" dirty="0" smtClean="0"/>
              <a:t>difference, the difference between what the z platform can deliver and what other platforms can deliver from a qualities of service perspective. </a:t>
            </a:r>
          </a:p>
          <a:p>
            <a:pPr eaLnBrk="1" hangingPunct="1">
              <a:lnSpc>
                <a:spcPct val="80000"/>
              </a:lnSpc>
            </a:pPr>
            <a:endParaRPr lang="en-US" altLang="en-US" sz="900" dirty="0" smtClean="0"/>
          </a:p>
          <a:p>
            <a:pPr eaLnBrk="1" hangingPunct="1">
              <a:lnSpc>
                <a:spcPct val="80000"/>
              </a:lnSpc>
            </a:pPr>
            <a:r>
              <a:rPr lang="en-US" altLang="en-US" sz="900" dirty="0" smtClean="0"/>
              <a:t>We've talked about reduced cost of complexity. The z platform is very well equipped to help our clients reduce cost and complexity over their current analytics environment. Moving the analytics solution to the z Systems platform can minimize the number of processors, disks, memory, software licenses, and human resources. z Systems is able to do this because it offers a centralized, scalable, flexible infrastructure with extreme virtualization. With this solution, customers can start wherever they want. They don't have to replace their current analytics strategy with a complete z Systems strategy. They can start from specific entry points but they will know that they can then expand and grow those out because of the breadth of capabilities that we have and the way we're able to deploy them without “rip and replace.”  There is lots of flexibility in how you deploy and grow. All of these things together are more value propositions for the platform.</a:t>
            </a:r>
          </a:p>
        </p:txBody>
      </p:sp>
    </p:spTree>
    <p:extLst>
      <p:ext uri="{BB962C8B-B14F-4D97-AF65-F5344CB8AC3E}">
        <p14:creationId xmlns:p14="http://schemas.microsoft.com/office/powerpoint/2010/main" val="742254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952320" y="8801294"/>
            <a:ext cx="3021708" cy="4649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684" tIns="46341" rIns="92684" bIns="46341" anchor="b"/>
          <a:lstStyle>
            <a:lvl1pPr defTabSz="930275">
              <a:defRPr sz="2200">
                <a:solidFill>
                  <a:schemeClr val="hlink"/>
                </a:solidFill>
                <a:latin typeface="Arial" panose="020B0604020202020204" pitchFamily="34" charset="0"/>
              </a:defRPr>
            </a:lvl1pPr>
            <a:lvl2pPr marL="754063" indent="-290513" defTabSz="930275">
              <a:defRPr sz="2200">
                <a:solidFill>
                  <a:schemeClr val="hlink"/>
                </a:solidFill>
                <a:latin typeface="Arial" panose="020B0604020202020204" pitchFamily="34" charset="0"/>
              </a:defRPr>
            </a:lvl2pPr>
            <a:lvl3pPr marL="1158875" indent="-231775" defTabSz="930275">
              <a:defRPr sz="2200">
                <a:solidFill>
                  <a:schemeClr val="hlink"/>
                </a:solidFill>
                <a:latin typeface="Arial" panose="020B0604020202020204" pitchFamily="34" charset="0"/>
              </a:defRPr>
            </a:lvl3pPr>
            <a:lvl4pPr marL="1622425" indent="-231775" defTabSz="930275">
              <a:defRPr sz="2200">
                <a:solidFill>
                  <a:schemeClr val="hlink"/>
                </a:solidFill>
                <a:latin typeface="Arial" panose="020B0604020202020204" pitchFamily="34" charset="0"/>
              </a:defRPr>
            </a:lvl4pPr>
            <a:lvl5pPr marL="2085975" indent="-231775" defTabSz="930275">
              <a:defRPr sz="2200">
                <a:solidFill>
                  <a:schemeClr val="hlink"/>
                </a:solidFill>
                <a:latin typeface="Arial" panose="020B0604020202020204" pitchFamily="34" charset="0"/>
              </a:defRPr>
            </a:lvl5pPr>
            <a:lvl6pPr marL="2543175" indent="-231775" defTabSz="930275" eaLnBrk="0" fontAlgn="base" hangingPunct="0">
              <a:spcBef>
                <a:spcPct val="0"/>
              </a:spcBef>
              <a:spcAft>
                <a:spcPct val="0"/>
              </a:spcAft>
              <a:defRPr sz="2200">
                <a:solidFill>
                  <a:schemeClr val="hlink"/>
                </a:solidFill>
                <a:latin typeface="Arial" panose="020B0604020202020204" pitchFamily="34" charset="0"/>
              </a:defRPr>
            </a:lvl6pPr>
            <a:lvl7pPr marL="3000375" indent="-231775" defTabSz="930275" eaLnBrk="0" fontAlgn="base" hangingPunct="0">
              <a:spcBef>
                <a:spcPct val="0"/>
              </a:spcBef>
              <a:spcAft>
                <a:spcPct val="0"/>
              </a:spcAft>
              <a:defRPr sz="2200">
                <a:solidFill>
                  <a:schemeClr val="hlink"/>
                </a:solidFill>
                <a:latin typeface="Arial" panose="020B0604020202020204" pitchFamily="34" charset="0"/>
              </a:defRPr>
            </a:lvl7pPr>
            <a:lvl8pPr marL="3457575" indent="-231775" defTabSz="930275" eaLnBrk="0" fontAlgn="base" hangingPunct="0">
              <a:spcBef>
                <a:spcPct val="0"/>
              </a:spcBef>
              <a:spcAft>
                <a:spcPct val="0"/>
              </a:spcAft>
              <a:defRPr sz="2200">
                <a:solidFill>
                  <a:schemeClr val="hlink"/>
                </a:solidFill>
                <a:latin typeface="Arial" panose="020B0604020202020204" pitchFamily="34" charset="0"/>
              </a:defRPr>
            </a:lvl8pPr>
            <a:lvl9pPr marL="3914775" indent="-231775" defTabSz="930275" eaLnBrk="0" fontAlgn="base" hangingPunct="0">
              <a:spcBef>
                <a:spcPct val="0"/>
              </a:spcBef>
              <a:spcAft>
                <a:spcPct val="0"/>
              </a:spcAft>
              <a:defRPr sz="2200">
                <a:solidFill>
                  <a:schemeClr val="hlink"/>
                </a:solidFill>
                <a:latin typeface="Arial" panose="020B0604020202020204" pitchFamily="34" charset="0"/>
              </a:defRPr>
            </a:lvl9pPr>
          </a:lstStyle>
          <a:p>
            <a:pPr algn="r" eaLnBrk="1" hangingPunct="1"/>
            <a:fld id="{BF37B707-F081-4A04-8BFB-0B7B888BE3D5}" type="slidenum">
              <a:rPr lang="en-CA" altLang="en-US" sz="1200">
                <a:solidFill>
                  <a:schemeClr val="tx1"/>
                </a:solidFill>
                <a:ea typeface="MS PGothic" panose="020B0600070205080204" pitchFamily="34" charset="-128"/>
              </a:rPr>
              <a:pPr algn="r" eaLnBrk="1" hangingPunct="1"/>
              <a:t>27</a:t>
            </a:fld>
            <a:endParaRPr lang="en-CA" altLang="en-US" sz="1200" dirty="0">
              <a:solidFill>
                <a:schemeClr val="tx1"/>
              </a:solidFill>
              <a:ea typeface="MS PGothic" panose="020B0600070205080204" pitchFamily="34" charset="-128"/>
            </a:endParaRPr>
          </a:p>
        </p:txBody>
      </p:sp>
      <p:sp>
        <p:nvSpPr>
          <p:cNvPr id="36867" name="Rectangle 2"/>
          <p:cNvSpPr>
            <a:spLocks noGrp="1" noRot="1" noChangeAspect="1" noChangeArrowheads="1" noTextEdit="1"/>
          </p:cNvSpPr>
          <p:nvPr>
            <p:ph type="sldImg"/>
          </p:nvPr>
        </p:nvSpPr>
        <p:spPr>
          <a:xfrm>
            <a:off x="400050" y="693738"/>
            <a:ext cx="6178550" cy="3475037"/>
          </a:xfrm>
          <a:ln/>
        </p:spPr>
      </p:sp>
      <p:sp>
        <p:nvSpPr>
          <p:cNvPr id="36868" name="Rectangle 3"/>
          <p:cNvSpPr>
            <a:spLocks noGrp="1" noChangeArrowheads="1"/>
          </p:cNvSpPr>
          <p:nvPr>
            <p:ph type="body" idx="1"/>
          </p:nvPr>
        </p:nvSpPr>
        <p:spPr>
          <a:xfrm>
            <a:off x="697562" y="4402234"/>
            <a:ext cx="5580489" cy="3742549"/>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684" tIns="46341" rIns="92684" bIns="46341">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introduction of the DB2 Analytics Accelerator in conjunction with IBM z Systems brought a revolutionary change—resulting in this hybrid computing platform on z Systems. DB2 Analytics Accelerator extends DB2 for z/OS to drive this revolutionary change – integrating analytics workloads and transaction processing on z Systems. This allows organizations to integrate their mission critical applications with their business critical analytics in a single environment, ensuring cost-effective, timely, accurate and secure insight in near real-time while benefitting from the proven z Systems qualities of service with the highest levels of availability, scalability and performance. DB2 Analytics Accelerator together with DB2 for z/OS form a self-managing, hybrid database management system that runs each workload in the most efficient way, so each transaction (OLTP/batch/analytic query) is executed in its optimal environment for greatest performance and cost efficiency. DB2 Analytics Accelerator is a game-changing analytics technology already enabling IBM clients to drive new business opportunities, reduce costs, increase productivity and ultimately to maximize competitive advantage.</a:t>
            </a:r>
          </a:p>
          <a:p>
            <a:pPr eaLnBrk="1" hangingPunct="1"/>
            <a:endParaRPr lang="de-DE" altLang="en-US" dirty="0" smtClean="0"/>
          </a:p>
        </p:txBody>
      </p:sp>
    </p:spTree>
    <p:extLst>
      <p:ext uri="{BB962C8B-B14F-4D97-AF65-F5344CB8AC3E}">
        <p14:creationId xmlns:p14="http://schemas.microsoft.com/office/powerpoint/2010/main" val="62120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xfrm>
            <a:off x="635000" y="769938"/>
            <a:ext cx="6753225" cy="3798887"/>
          </a:xfrm>
          <a:noFill/>
          <a:ln>
            <a:solidFill>
              <a:srgbClr val="000000"/>
            </a:solidFill>
            <a:miter lim="800000"/>
            <a:headEnd/>
            <a:tailEnd/>
          </a:ln>
        </p:spPr>
      </p:sp>
      <p:sp>
        <p:nvSpPr>
          <p:cNvPr id="28674" name="Notes Placeholder 2"/>
          <p:cNvSpPr>
            <a:spLocks noGrp="1"/>
          </p:cNvSpPr>
          <p:nvPr>
            <p:ph type="body" idx="1"/>
          </p:nvPr>
        </p:nvSpPr>
        <p:spPr bwMode="auto">
          <a:xfrm>
            <a:off x="802724" y="4814847"/>
            <a:ext cx="6415237" cy="4559462"/>
          </a:xfrm>
          <a:noFill/>
        </p:spPr>
        <p:txBody>
          <a:bodyPr wrap="square" lIns="0" tIns="0" rIns="0" bIns="0" numCol="1" anchor="t" anchorCtr="0" compatLnSpc="1">
            <a:prstTxWarp prst="textNoShape">
              <a:avLst/>
            </a:prstTxWarp>
            <a:normAutofit fontScale="77500" lnSpcReduction="20000"/>
          </a:bodyPr>
          <a:lstStyle/>
          <a:p>
            <a:pPr defTabSz="975873">
              <a:lnSpc>
                <a:spcPct val="80000"/>
              </a:lnSpc>
              <a:defRPr/>
            </a:pPr>
            <a:r>
              <a:rPr lang="en-US" dirty="0" smtClean="0"/>
              <a:t>z Analytics can be a huge game changer for clients that have the</a:t>
            </a:r>
            <a:r>
              <a:rPr lang="en-US" baseline="0" dirty="0" smtClean="0"/>
              <a:t> majority of their</a:t>
            </a:r>
            <a:r>
              <a:rPr lang="en-US" dirty="0" smtClean="0"/>
              <a:t> transactional data on z Systems</a:t>
            </a:r>
            <a:r>
              <a:rPr lang="en-US" baseline="0" dirty="0" smtClean="0"/>
              <a:t> by enabling them to k</a:t>
            </a:r>
            <a:r>
              <a:rPr lang="en-US" dirty="0" smtClean="0"/>
              <a:t>eep the transactional data used in analytics on the platform.  In some cases</a:t>
            </a:r>
            <a:r>
              <a:rPr lang="en-US" baseline="0" dirty="0" smtClean="0"/>
              <a:t> it </a:t>
            </a:r>
            <a:r>
              <a:rPr lang="en-US" dirty="0" smtClean="0"/>
              <a:t>can represent up to an 88% cost savings</a:t>
            </a:r>
            <a:r>
              <a:rPr lang="en-US" baseline="0" dirty="0" smtClean="0"/>
              <a:t> for clients</a:t>
            </a:r>
            <a:r>
              <a:rPr lang="en-US" dirty="0" smtClean="0"/>
              <a:t>.  The combination of z Systems and DB Analytics Accelerator has also proven to have 2x faster throughput and 4x better price performance.  Which</a:t>
            </a:r>
            <a:r>
              <a:rPr lang="en-US" baseline="0" dirty="0" smtClean="0"/>
              <a:t> is now key to any business critical analytics strategy. </a:t>
            </a:r>
            <a:endParaRPr lang="en-US" dirty="0" smtClean="0"/>
          </a:p>
          <a:p>
            <a:pPr defTabSz="975873">
              <a:lnSpc>
                <a:spcPct val="80000"/>
              </a:lnSpc>
              <a:defRPr/>
            </a:pPr>
            <a:endParaRPr lang="en-US" dirty="0" smtClean="0"/>
          </a:p>
          <a:p>
            <a:pPr lvl="1" defTabSz="975873">
              <a:lnSpc>
                <a:spcPct val="80000"/>
              </a:lnSpc>
              <a:defRPr/>
            </a:pPr>
            <a:r>
              <a:rPr lang="en-US" b="1" i="1" u="sng" dirty="0" smtClean="0"/>
              <a:t>Backup notes on these</a:t>
            </a:r>
            <a:r>
              <a:rPr lang="en-US" b="1" i="1" u="sng" baseline="0" dirty="0" smtClean="0"/>
              <a:t> stats….</a:t>
            </a:r>
            <a:endParaRPr lang="en-US" b="1" i="1" u="sng" dirty="0" smtClean="0"/>
          </a:p>
          <a:p>
            <a:pPr lvl="1" defTabSz="975873">
              <a:lnSpc>
                <a:spcPct val="80000"/>
              </a:lnSpc>
              <a:defRPr/>
            </a:pPr>
            <a:r>
              <a:rPr lang="en-US" i="1" dirty="0" smtClean="0"/>
              <a:t>IBM compared a z Analytics solution using DB2 Analytics Accelerator to a common competitor – and ran this same workload to see what they could do.  In this comparison to a heavily discounted full rack system we see that z Analytics is able to deliver twice the throughput at almost one fourth the cost per unit of work – despite the other</a:t>
            </a:r>
            <a:r>
              <a:rPr lang="en-US" i="1" baseline="0" dirty="0" smtClean="0"/>
              <a:t> offerings</a:t>
            </a:r>
            <a:r>
              <a:rPr lang="en-US" i="1" dirty="0" smtClean="0"/>
              <a:t> discounts.  </a:t>
            </a:r>
          </a:p>
          <a:p>
            <a:pPr lvl="1" defTabSz="975873">
              <a:lnSpc>
                <a:spcPct val="80000"/>
              </a:lnSpc>
              <a:defRPr/>
            </a:pPr>
            <a:endParaRPr lang="en-US" i="1" dirty="0" smtClean="0"/>
          </a:p>
          <a:p>
            <a:pPr lvl="1" defTabSz="975873">
              <a:lnSpc>
                <a:spcPct val="80000"/>
              </a:lnSpc>
              <a:defRPr/>
            </a:pPr>
            <a:r>
              <a:rPr lang="en-US" b="1" i="1" dirty="0" smtClean="0"/>
              <a:t>Background: </a:t>
            </a:r>
          </a:p>
          <a:p>
            <a:pPr lvl="1" defTabSz="975873">
              <a:lnSpc>
                <a:spcPct val="80000"/>
              </a:lnSpc>
              <a:buFont typeface="Wingdings" pitchFamily="2" charset="2"/>
              <a:buChar char="§"/>
              <a:defRPr/>
            </a:pPr>
            <a:r>
              <a:rPr lang="en-US" i="1" dirty="0" smtClean="0"/>
              <a:t>For analytic workloads involving a mixture of short running and long running reports the IBM Analytics System 9700 featuring the IBM DB2 Analytics Accelerator leverages the strengths of z Systems and a purpose-built analytics appliance to run analytic workloads faster than competing solutions.  To test analytics systems, we use a test workload called BI Day - a set of 161,166 Cognos reports that represent a full day’s worth of complex, intermediate and simple queries analyzing 10TB (over 90B rows) of data.  We ran this 10 TB BI Day workload on a z13 with DB2 Analytics Accelerator versus a competitor’s Eighth Rack system.  We then projected results to a</a:t>
            </a:r>
            <a:r>
              <a:rPr lang="en-US" i="1" baseline="0" dirty="0" smtClean="0"/>
              <a:t> </a:t>
            </a:r>
            <a:r>
              <a:rPr lang="en-US" i="1" dirty="0" smtClean="0"/>
              <a:t>Full Rack system, giving the</a:t>
            </a:r>
            <a:r>
              <a:rPr lang="en-US" i="1" baseline="0" dirty="0" smtClean="0"/>
              <a:t> competitor </a:t>
            </a:r>
            <a:r>
              <a:rPr lang="en-US" i="1" dirty="0" smtClean="0"/>
              <a:t>the advantage of perfect linearity (as in multiplying throughput by 8x) and using aggressively discounted street prices of 75% for software and 50% for hardware .  </a:t>
            </a:r>
          </a:p>
          <a:p>
            <a:pPr lvl="1" defTabSz="975873">
              <a:lnSpc>
                <a:spcPct val="80000"/>
              </a:lnSpc>
              <a:buFont typeface="Wingdings" pitchFamily="2" charset="2"/>
              <a:buChar char="§"/>
              <a:defRPr/>
            </a:pPr>
            <a:r>
              <a:rPr lang="en-US" i="1" dirty="0" smtClean="0"/>
              <a:t>Even with these advantages for the competitor’s offering, the z Systems13 with DB2 Analytics Accelerator could perform this workload 2x faster at 1/4</a:t>
            </a:r>
            <a:r>
              <a:rPr lang="en-US" i="1" baseline="30000" dirty="0" smtClean="0"/>
              <a:t>th</a:t>
            </a:r>
            <a:r>
              <a:rPr lang="en-US" i="1" dirty="0" smtClean="0"/>
              <a:t> the cost per unit of work (4x better price/performance). </a:t>
            </a:r>
          </a:p>
          <a:p>
            <a:pPr lvl="1" defTabSz="975873">
              <a:lnSpc>
                <a:spcPct val="80000"/>
              </a:lnSpc>
              <a:buFont typeface="Wingdings" pitchFamily="2" charset="2"/>
              <a:buChar char="§"/>
              <a:defRPr/>
            </a:pPr>
            <a:r>
              <a:rPr lang="en-US" i="1" dirty="0" smtClean="0"/>
              <a:t>Test measured elapsed time to complete the 161,166 Cognos reports using 80 concurrent connections and calculating the reports per second (RpS) delivered by each system. Unit Cost was obtained by dividing the 3-year TCA (Total Cost of Acquisition) by the reports per hour (RpH) for each platform (to keep the numbers small – cost per report per sec is 3600x larger…).  </a:t>
            </a:r>
          </a:p>
          <a:p>
            <a:pPr lvl="1" defTabSz="975873">
              <a:lnSpc>
                <a:spcPct val="80000"/>
              </a:lnSpc>
              <a:buFont typeface="Wingdings" pitchFamily="2" charset="2"/>
              <a:buChar char="§"/>
              <a:defRPr/>
            </a:pPr>
            <a:r>
              <a:rPr lang="en-US" i="1" dirty="0" smtClean="0"/>
              <a:t>DB2 Analytics Accelerator results based on actual measured system.  The Competitors</a:t>
            </a:r>
            <a:r>
              <a:rPr lang="en-US" i="1" baseline="0" dirty="0" smtClean="0"/>
              <a:t> </a:t>
            </a:r>
            <a:r>
              <a:rPr lang="en-US" i="1" dirty="0" smtClean="0"/>
              <a:t>full rack throughput is estimated - ideal linear projection from actual measured result on an Eighth rack system.  Actual measured results on a full rack system will be lower than estimate.</a:t>
            </a:r>
            <a:endParaRPr lang="en-US" i="1" dirty="0" smtClean="0">
              <a:latin typeface="Arial" panose="020B0604020202020204" pitchFamily="34" charset="0"/>
              <a:cs typeface="Arial" panose="020B0604020202020204" pitchFamily="34" charset="0"/>
            </a:endParaRPr>
          </a:p>
          <a:p>
            <a:pPr lvl="1" defTabSz="975873">
              <a:lnSpc>
                <a:spcPct val="80000"/>
              </a:lnSpc>
              <a:defRPr/>
            </a:pPr>
            <a:endParaRPr lang="en-US" i="1" dirty="0" smtClean="0"/>
          </a:p>
          <a:p>
            <a:pPr lvl="1" defTabSz="975873">
              <a:lnSpc>
                <a:spcPct val="80000"/>
              </a:lnSpc>
              <a:defRPr/>
            </a:pPr>
            <a:r>
              <a:rPr lang="en-US" b="1" i="1" dirty="0" smtClean="0"/>
              <a:t>Legal-approved Footnotes from original CPO chart:</a:t>
            </a:r>
          </a:p>
          <a:p>
            <a:pPr lvl="1" defTabSz="975873">
              <a:lnSpc>
                <a:spcPct val="80000"/>
              </a:lnSpc>
              <a:defRPr/>
            </a:pPr>
            <a:r>
              <a:rPr lang="en-US" sz="1400" i="1" dirty="0" smtClean="0">
                <a:solidFill>
                  <a:srgbClr val="000000"/>
                </a:solidFill>
                <a:latin typeface="Arial" charset="0"/>
                <a:ea typeface="MS PGothic" panose="020B0600070205080204" pitchFamily="34" charset="-128"/>
                <a:cs typeface="Arial" charset="0"/>
              </a:rPr>
              <a:t>* </a:t>
            </a:r>
            <a:r>
              <a:rPr lang="en-US" sz="1800" i="1" dirty="0" smtClean="0">
                <a:solidFill>
                  <a:srgbClr val="000000"/>
                </a:solidFill>
                <a:latin typeface="Arial" charset="0"/>
                <a:ea typeface="MS PGothic" panose="020B0600070205080204" pitchFamily="34" charset="-128"/>
                <a:cs typeface="Arial" charset="0"/>
              </a:rPr>
              <a:t>Competitor Full Unit workload time estimated from Eighth Unit measurements assuming perfect linearity. Actual results will vary. </a:t>
            </a:r>
            <a:r>
              <a:rPr lang="en-US" sz="1400" i="1" dirty="0" smtClean="0">
                <a:solidFill>
                  <a:srgbClr val="000000"/>
                </a:solidFill>
                <a:latin typeface="Arial" charset="0"/>
                <a:ea typeface="MS PGothic" panose="020B0600070205080204" pitchFamily="34" charset="-128"/>
                <a:cs typeface="Arial" charset="0"/>
              </a:rPr>
              <a:t/>
            </a:r>
            <a:br>
              <a:rPr lang="en-US" sz="1400" i="1" dirty="0" smtClean="0">
                <a:solidFill>
                  <a:srgbClr val="000000"/>
                </a:solidFill>
                <a:latin typeface="Arial" charset="0"/>
                <a:ea typeface="MS PGothic" panose="020B0600070205080204" pitchFamily="34" charset="-128"/>
                <a:cs typeface="Arial" charset="0"/>
              </a:rPr>
            </a:br>
            <a:r>
              <a:rPr lang="en-US" sz="1400" i="1" dirty="0" smtClean="0">
                <a:solidFill>
                  <a:srgbClr val="000000"/>
                </a:solidFill>
                <a:latin typeface="Arial" charset="0"/>
                <a:ea typeface="MS PGothic" panose="020B0600070205080204" pitchFamily="34" charset="-128"/>
                <a:cs typeface="Arial" charset="0"/>
              </a:rPr>
              <a:t/>
            </a:r>
            <a:br>
              <a:rPr lang="en-US" sz="1400" i="1" dirty="0" smtClean="0">
                <a:solidFill>
                  <a:srgbClr val="000000"/>
                </a:solidFill>
                <a:latin typeface="Arial" charset="0"/>
                <a:ea typeface="MS PGothic" panose="020B0600070205080204" pitchFamily="34" charset="-128"/>
                <a:cs typeface="Arial" charset="0"/>
              </a:rPr>
            </a:br>
            <a:r>
              <a:rPr lang="en-US" i="1" dirty="0" smtClean="0">
                <a:solidFill>
                  <a:srgbClr val="000000"/>
                </a:solidFill>
                <a:latin typeface="Arial" charset="0"/>
                <a:ea typeface="MS PGothic" panose="020B0600070205080204" pitchFamily="34" charset="-128"/>
                <a:cs typeface="Arial" charset="0"/>
              </a:rPr>
              <a:t>Comparing test results of an IBM Analytics System 9700 with an estimated performance on competitor full unit configuration (version available as of 12/31/2014), for a materially identical 10 TB BIDAY “Fixed Execution” workload in a controlled laboratory environment. BIDAY “Fixed Execution” workload measures elapsed time for executing 161,166 concurrent reports using 80 concurrent users.  Intermediate and complex reports are automatically redirected  to IBM DB2 Analytics Accelerator for z/OS (powered by N3001-010 hardware or Mako).. Price comparison of 3YR Total Cost of Acquisition (TCA) based on U.S. prices current as of December 31, 2014, including hardware, software, and maintenance. Used discounted pricing for competitor with 50% hardware discount and 75% software discount. Compared prices exclude applicable taxes, and are subject to change without notice. Competitor configuration: Full Unit including competitor recommended software options and features.  IBM configuration: z13 platform with 1CP and 3 zIIPs with 128GB memory and DB2 Analytics Accelerator Full Rack (N3001-10) with 7 S-blades (140 Intel E5-2680v2 2.8GHz cores and 128 GB RAM), 2 Hosts (1 active – 1 passive) with 20 Intel E5-4650v2 2.4GHz cores each and 12 disk enclosures, each with 24 600GB SAS drives . Results may not be typical and will vary based on actual workload, configuration, applications, queries and other variables in a production environment. Users of this document should verify the applicable data for their specific environment</a:t>
            </a:r>
            <a:r>
              <a:rPr lang="en-US" sz="1400" i="1" dirty="0" smtClean="0">
                <a:solidFill>
                  <a:srgbClr val="000000"/>
                </a:solidFill>
                <a:latin typeface="Arial" charset="0"/>
                <a:ea typeface="MS PGothic" panose="020B0600070205080204" pitchFamily="34" charset="-128"/>
                <a:cs typeface="Arial" charset="0"/>
              </a:rPr>
              <a:t>. </a:t>
            </a:r>
          </a:p>
          <a:p>
            <a:pPr lvl="1" defTabSz="975873">
              <a:lnSpc>
                <a:spcPct val="80000"/>
              </a:lnSpc>
              <a:defRPr/>
            </a:pPr>
            <a:endParaRPr lang="en-US" i="1" dirty="0" smtClean="0"/>
          </a:p>
          <a:p>
            <a:pPr lvl="1" defTabSz="975873">
              <a:lnSpc>
                <a:spcPct val="80000"/>
              </a:lnSpc>
            </a:pPr>
            <a:endParaRPr lang="en-US" i="1" dirty="0" smtClean="0">
              <a:latin typeface="Arial" panose="020B0604020202020204" pitchFamily="34" charset="0"/>
              <a:cs typeface="Arial" panose="020B0604020202020204" pitchFamily="34" charset="0"/>
            </a:endParaRPr>
          </a:p>
        </p:txBody>
      </p:sp>
      <p:sp>
        <p:nvSpPr>
          <p:cNvPr id="28675" name="Slide Number Placeholder 3"/>
          <p:cNvSpPr txBox="1">
            <a:spLocks noGrp="1"/>
          </p:cNvSpPr>
          <p:nvPr/>
        </p:nvSpPr>
        <p:spPr bwMode="auto">
          <a:xfrm>
            <a:off x="4539486" y="9631314"/>
            <a:ext cx="3479562" cy="504257"/>
          </a:xfrm>
          <a:prstGeom prst="rect">
            <a:avLst/>
          </a:prstGeom>
          <a:noFill/>
          <a:ln w="9525">
            <a:noFill/>
            <a:miter lim="800000"/>
            <a:headEnd/>
            <a:tailEnd/>
          </a:ln>
        </p:spPr>
        <p:txBody>
          <a:bodyPr lIns="0" tIns="0" rIns="0" bIns="0" anchor="b"/>
          <a:lstStyle/>
          <a:p>
            <a:pPr algn="r" defTabSz="461039">
              <a:lnSpc>
                <a:spcPct val="95000"/>
              </a:lnSpc>
              <a:buClr>
                <a:srgbClr val="000000"/>
              </a:buClr>
              <a:buSzPct val="100000"/>
              <a:tabLst>
                <a:tab pos="729840" algn="l"/>
                <a:tab pos="1459681" algn="l"/>
                <a:tab pos="2189523" algn="l"/>
                <a:tab pos="2920994" algn="l"/>
              </a:tabLst>
            </a:pPr>
            <a:fld id="{C457531D-1101-4474-B344-246EC1F074D9}" type="slidenum">
              <a:rPr lang="en-US" altLang="en-US">
                <a:solidFill>
                  <a:srgbClr val="000000"/>
                </a:solidFill>
                <a:latin typeface="Times New Roman" pitchFamily="18" charset="0"/>
                <a:ea typeface="Arial Unicode MS"/>
                <a:cs typeface="Arial Unicode MS"/>
              </a:rPr>
              <a:pPr algn="r" defTabSz="461039">
                <a:lnSpc>
                  <a:spcPct val="95000"/>
                </a:lnSpc>
                <a:buClr>
                  <a:srgbClr val="000000"/>
                </a:buClr>
                <a:buSzPct val="100000"/>
                <a:tabLst>
                  <a:tab pos="729840" algn="l"/>
                  <a:tab pos="1459681" algn="l"/>
                  <a:tab pos="2189523" algn="l"/>
                  <a:tab pos="2920994" algn="l"/>
                </a:tabLst>
              </a:pPr>
              <a:t>28</a:t>
            </a:fld>
            <a:endParaRPr lang="en-US" altLang="en-US" dirty="0">
              <a:solidFill>
                <a:srgbClr val="000000"/>
              </a:solidFill>
              <a:latin typeface="Times New Roman" pitchFamily="18" charset="0"/>
              <a:ea typeface="Arial Unicode MS"/>
              <a:cs typeface="Arial Unicode MS"/>
            </a:endParaRPr>
          </a:p>
        </p:txBody>
      </p:sp>
    </p:spTree>
    <p:extLst>
      <p:ext uri="{BB962C8B-B14F-4D97-AF65-F5344CB8AC3E}">
        <p14:creationId xmlns:p14="http://schemas.microsoft.com/office/powerpoint/2010/main" val="415119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6"/>
          <p:cNvSpPr txBox="1">
            <a:spLocks noGrp="1" noChangeArrowheads="1"/>
          </p:cNvSpPr>
          <p:nvPr/>
        </p:nvSpPr>
        <p:spPr bwMode="auto">
          <a:xfrm>
            <a:off x="3931709" y="8863186"/>
            <a:ext cx="3007440" cy="4665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6764" tIns="48381" rIns="96764" bIns="48381" anchor="b"/>
          <a:lstStyle>
            <a:lvl1pPr defTabSz="9525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1pPr>
            <a:lvl2pPr marL="742950" indent="-285750" defTabSz="9525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2pPr>
            <a:lvl3pPr marL="1143000" indent="-228600" defTabSz="9525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3pPr>
            <a:lvl4pPr marL="1600200" indent="-228600" defTabSz="9525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4pPr>
            <a:lvl5pPr marL="2057400" indent="-228600" defTabSz="9525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5pPr>
            <a:lvl6pPr marL="2514600" indent="-228600" defTabSz="9525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6pPr>
            <a:lvl7pPr marL="2971800" indent="-228600" defTabSz="9525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7pPr>
            <a:lvl8pPr marL="3429000" indent="-228600" defTabSz="9525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8pPr>
            <a:lvl9pPr marL="3886200" indent="-228600" defTabSz="9525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MS PGothic" panose="020B0600070205080204" pitchFamily="34" charset="-128"/>
              </a:defRPr>
            </a:lvl9pPr>
          </a:lstStyle>
          <a:p>
            <a:pPr algn="r">
              <a:buFont typeface="Times New Roman" panose="02020603050405020304" pitchFamily="18" charset="0"/>
              <a:buNone/>
            </a:pPr>
            <a:fld id="{26919FA5-D8BD-4F54-9ED0-C365B08A5527}" type="slidenum">
              <a:rPr lang="en-GB" altLang="en-US" sz="1300">
                <a:solidFill>
                  <a:srgbClr val="000000"/>
                </a:solidFill>
                <a:latin typeface="Times New Roman" panose="02020603050405020304" pitchFamily="18" charset="0"/>
                <a:ea typeface="SimSun" panose="02010600030101010101" pitchFamily="2" charset="-122"/>
              </a:rPr>
              <a:pPr algn="r">
                <a:buFont typeface="Times New Roman" panose="02020603050405020304" pitchFamily="18" charset="0"/>
                <a:buNone/>
              </a:pPr>
              <a:t>29</a:t>
            </a:fld>
            <a:endParaRPr lang="en-GB" altLang="en-US" sz="1300" dirty="0">
              <a:solidFill>
                <a:srgbClr val="000000"/>
              </a:solidFill>
              <a:latin typeface="Times New Roman" panose="02020603050405020304" pitchFamily="18" charset="0"/>
              <a:ea typeface="SimSun" panose="02010600030101010101" pitchFamily="2" charset="-122"/>
            </a:endParaRPr>
          </a:p>
        </p:txBody>
      </p:sp>
      <p:sp>
        <p:nvSpPr>
          <p:cNvPr id="7171" name="Rectangle 2"/>
          <p:cNvSpPr>
            <a:spLocks noGrp="1" noRot="1" noChangeAspect="1" noChangeArrowheads="1" noTextEdit="1"/>
          </p:cNvSpPr>
          <p:nvPr>
            <p:ph type="sldImg"/>
          </p:nvPr>
        </p:nvSpPr>
        <p:spPr>
          <a:xfrm>
            <a:off x="153988" y="309563"/>
            <a:ext cx="6635750" cy="3732212"/>
          </a:xfrm>
          <a:solidFill>
            <a:srgbClr val="FFFFFF"/>
          </a:solidFill>
          <a:ln/>
        </p:spPr>
      </p:sp>
      <p:sp>
        <p:nvSpPr>
          <p:cNvPr id="14340" name="Rectangle 3"/>
          <p:cNvSpPr>
            <a:spLocks noGrp="1" noChangeArrowheads="1"/>
          </p:cNvSpPr>
          <p:nvPr>
            <p:ph type="body" idx="1"/>
          </p:nvPr>
        </p:nvSpPr>
        <p:spPr>
          <a:xfrm>
            <a:off x="507319" y="4405409"/>
            <a:ext cx="5932440" cy="4141971"/>
          </a:xfr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6764" tIns="48381" rIns="96764" bIns="48381" anchor="ctr"/>
          <a:lstStyle/>
          <a:p>
            <a:r>
              <a:rPr lang="en-US" sz="1200" kern="1200" dirty="0" smtClean="0">
                <a:solidFill>
                  <a:schemeClr val="tx1"/>
                </a:solidFill>
                <a:latin typeface="+mn-lt"/>
                <a:ea typeface="+mn-ea"/>
                <a:cs typeface="+mn-cs"/>
              </a:rPr>
              <a:t>DB2 Analytics Accelerator Version 5.1, the latest version,  enables faster, more sophisticated reporting and deep analytics application integration on the z Systems platform. It supports the full lifecycle of a real-time analytics solution on a single, integrated system that combines transactional data, historical data and predictive analytics. Ultimately, this drives insight based on real-time data. Version 5.1 of DB2 Analytics Accelerator delivers a new dimension of analytical processing by introducing: </a:t>
            </a:r>
          </a:p>
          <a:p>
            <a:pPr lvl="0"/>
            <a:r>
              <a:rPr lang="en-US" sz="1200" i="1" kern="1200" dirty="0" smtClean="0">
                <a:solidFill>
                  <a:schemeClr val="tx1"/>
                </a:solidFill>
                <a:latin typeface="+mn-lt"/>
                <a:ea typeface="+mn-ea"/>
                <a:cs typeface="+mn-cs"/>
              </a:rPr>
              <a:t>Business agility </a:t>
            </a:r>
            <a:r>
              <a:rPr lang="en-US" sz="1200" kern="1200" dirty="0" smtClean="0">
                <a:solidFill>
                  <a:schemeClr val="tx1"/>
                </a:solidFill>
                <a:latin typeface="+mn-lt"/>
                <a:ea typeface="+mn-ea"/>
                <a:cs typeface="+mn-cs"/>
              </a:rPr>
              <a:t>through </a:t>
            </a:r>
            <a:r>
              <a:rPr lang="en-US" sz="1200" i="1" kern="1200" dirty="0" smtClean="0">
                <a:solidFill>
                  <a:schemeClr val="tx1"/>
                </a:solidFill>
                <a:latin typeface="+mn-lt"/>
                <a:ea typeface="+mn-ea"/>
                <a:cs typeface="+mn-cs"/>
              </a:rPr>
              <a:t>simplified architecture </a:t>
            </a:r>
            <a:r>
              <a:rPr lang="en-US" sz="1200" kern="1200" dirty="0" smtClean="0">
                <a:solidFill>
                  <a:schemeClr val="tx1"/>
                </a:solidFill>
                <a:latin typeface="+mn-lt"/>
                <a:ea typeface="+mn-ea"/>
                <a:cs typeface="+mn-cs"/>
              </a:rPr>
              <a:t>with </a:t>
            </a:r>
            <a:r>
              <a:rPr lang="de-DE" sz="1200" kern="1200" dirty="0" smtClean="0">
                <a:solidFill>
                  <a:schemeClr val="tx1"/>
                </a:solidFill>
                <a:latin typeface="+mn-lt"/>
                <a:ea typeface="+mn-ea"/>
                <a:cs typeface="+mn-cs"/>
              </a:rPr>
              <a:t>in-database transformation and multi-step processing</a:t>
            </a:r>
            <a:endParaRPr lang="en-US" sz="1200" kern="1200" dirty="0" smtClean="0">
              <a:solidFill>
                <a:schemeClr val="tx1"/>
              </a:solidFill>
              <a:latin typeface="+mn-lt"/>
              <a:ea typeface="+mn-ea"/>
              <a:cs typeface="+mn-cs"/>
            </a:endParaRPr>
          </a:p>
          <a:p>
            <a:pPr lvl="0"/>
            <a:r>
              <a:rPr lang="en-US" sz="1200" i="1" kern="1200" dirty="0" smtClean="0">
                <a:solidFill>
                  <a:schemeClr val="tx1"/>
                </a:solidFill>
                <a:latin typeface="+mn-lt"/>
                <a:ea typeface="+mn-ea"/>
                <a:cs typeface="+mn-cs"/>
              </a:rPr>
              <a:t>Real-time, actionable business processes </a:t>
            </a:r>
            <a:r>
              <a:rPr lang="en-US" sz="1200" kern="1200" dirty="0" smtClean="0">
                <a:solidFill>
                  <a:schemeClr val="tx1"/>
                </a:solidFill>
                <a:latin typeface="+mn-lt"/>
                <a:ea typeface="+mn-ea"/>
                <a:cs typeface="+mn-cs"/>
              </a:rPr>
              <a:t>through </a:t>
            </a:r>
            <a:r>
              <a:rPr lang="de-DE" sz="1200" kern="1200" dirty="0" smtClean="0">
                <a:solidFill>
                  <a:schemeClr val="tx1"/>
                </a:solidFill>
                <a:latin typeface="+mn-lt"/>
                <a:ea typeface="+mn-ea"/>
                <a:cs typeface="+mn-cs"/>
              </a:rPr>
              <a:t>in-database analytics</a:t>
            </a:r>
            <a:endParaRPr lang="en-US" sz="1200" kern="1200" dirty="0" smtClean="0">
              <a:solidFill>
                <a:schemeClr val="tx1"/>
              </a:solidFill>
              <a:latin typeface="+mn-lt"/>
              <a:ea typeface="+mn-ea"/>
              <a:cs typeface="+mn-cs"/>
            </a:endParaRPr>
          </a:p>
          <a:p>
            <a:pPr lvl="0"/>
            <a:r>
              <a:rPr lang="en-US" sz="1200" i="1" kern="1200" dirty="0" smtClean="0">
                <a:solidFill>
                  <a:schemeClr val="tx1"/>
                </a:solidFill>
                <a:latin typeface="+mn-lt"/>
                <a:ea typeface="+mn-ea"/>
                <a:cs typeface="+mn-cs"/>
              </a:rPr>
              <a:t>Insight into now to maximize business opportunities </a:t>
            </a:r>
            <a:r>
              <a:rPr lang="en-US" sz="1200" kern="1200" dirty="0" smtClean="0">
                <a:solidFill>
                  <a:schemeClr val="tx1"/>
                </a:solidFill>
                <a:latin typeface="+mn-lt"/>
                <a:ea typeface="+mn-ea"/>
                <a:cs typeface="+mn-cs"/>
              </a:rPr>
              <a:t>through enterprise I</a:t>
            </a:r>
            <a:r>
              <a:rPr lang="de-DE" sz="1200" kern="1200" dirty="0" smtClean="0">
                <a:solidFill>
                  <a:schemeClr val="tx1"/>
                </a:solidFill>
                <a:latin typeface="+mn-lt"/>
                <a:ea typeface="+mn-ea"/>
                <a:cs typeface="+mn-cs"/>
              </a:rPr>
              <a:t>ncremental Update enhancements</a:t>
            </a:r>
            <a:r>
              <a:rPr lang="en-US" sz="1200" kern="1200" dirty="0" smtClean="0">
                <a:solidFill>
                  <a:schemeClr val="tx1"/>
                </a:solidFill>
                <a:latin typeface="+mn-lt"/>
                <a:ea typeface="+mn-ea"/>
                <a:cs typeface="+mn-cs"/>
              </a:rPr>
              <a:t> </a:t>
            </a:r>
          </a:p>
          <a:p>
            <a:pPr lvl="0"/>
            <a:r>
              <a:rPr lang="en-US" sz="1200" i="1" kern="1200" dirty="0" smtClean="0">
                <a:solidFill>
                  <a:schemeClr val="tx1"/>
                </a:solidFill>
                <a:latin typeface="+mn-lt"/>
                <a:ea typeface="+mn-ea"/>
                <a:cs typeface="+mn-cs"/>
              </a:rPr>
              <a:t>Extended security </a:t>
            </a:r>
            <a:r>
              <a:rPr lang="en-US" sz="1200" kern="1200" dirty="0" smtClean="0">
                <a:solidFill>
                  <a:schemeClr val="tx1"/>
                </a:solidFill>
                <a:latin typeface="+mn-lt"/>
                <a:ea typeface="+mn-ea"/>
                <a:cs typeface="+mn-cs"/>
              </a:rPr>
              <a:t>through encryption of data at rest and in motion while taking advantage of the </a:t>
            </a:r>
            <a:r>
              <a:rPr lang="en-US" sz="1200" i="1" kern="1200" dirty="0" smtClean="0">
                <a:solidFill>
                  <a:schemeClr val="tx1"/>
                </a:solidFill>
                <a:latin typeface="+mn-lt"/>
                <a:ea typeface="+mn-ea"/>
                <a:cs typeface="+mn-cs"/>
              </a:rPr>
              <a:t>renowned built-in security of z Systems</a:t>
            </a:r>
            <a:endParaRPr lang="en-US" sz="1200" kern="1200" dirty="0" smtClean="0">
              <a:solidFill>
                <a:schemeClr val="tx1"/>
              </a:solidFill>
              <a:latin typeface="+mn-lt"/>
              <a:ea typeface="+mn-ea"/>
              <a:cs typeface="+mn-cs"/>
            </a:endParaRPr>
          </a:p>
          <a:p>
            <a:pPr marL="291625" lvl="1" indent="-177859">
              <a:lnSpc>
                <a:spcPct val="80000"/>
              </a:lnSpc>
              <a:spcBef>
                <a:spcPct val="0"/>
              </a:spcBef>
              <a:defRPr/>
            </a:pPr>
            <a:endParaRPr lang="en-US" alt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6706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a:normAutofit fontScale="25000" lnSpcReduction="20000"/>
          </a:bodyPr>
          <a:lstStyle/>
          <a:p>
            <a:pPr defTabSz="912449" fontAlgn="base">
              <a:spcBef>
                <a:spcPct val="30000"/>
              </a:spcBef>
              <a:spcAft>
                <a:spcPct val="0"/>
              </a:spcAft>
              <a:defRPr/>
            </a:pPr>
            <a:r>
              <a:rPr lang="en-US" dirty="0" smtClean="0">
                <a:cs typeface="Arial" pitchFamily="34" charset="0"/>
              </a:rPr>
              <a:t>We</a:t>
            </a:r>
            <a:r>
              <a:rPr lang="en-US" baseline="0" dirty="0" smtClean="0">
                <a:cs typeface="Arial" pitchFamily="34" charset="0"/>
              </a:rPr>
              <a:t> are seeing clients from all across the world and across all industries benefit from z Analytics solutions including organizations like </a:t>
            </a:r>
            <a:r>
              <a:rPr lang="en-US" dirty="0" smtClean="0">
                <a:cs typeface="Arial" pitchFamily="34" charset="0"/>
              </a:rPr>
              <a:t>:</a:t>
            </a:r>
            <a:endParaRPr lang="en-US" baseline="0" dirty="0" smtClean="0">
              <a:cs typeface="Arial" pitchFamily="34" charset="0"/>
            </a:endParaRPr>
          </a:p>
          <a:p>
            <a:pPr defTabSz="912449" fontAlgn="base">
              <a:spcBef>
                <a:spcPct val="30000"/>
              </a:spcBef>
              <a:spcAft>
                <a:spcPct val="0"/>
              </a:spcAft>
              <a:defRPr/>
            </a:pPr>
            <a:endParaRPr lang="en-US" baseline="0" dirty="0" smtClean="0">
              <a:cs typeface="Arial" pitchFamily="34" charset="0"/>
            </a:endParaRPr>
          </a:p>
          <a:p>
            <a:pPr marL="456225" lvl="1" defTabSz="912449" fontAlgn="base">
              <a:spcBef>
                <a:spcPct val="30000"/>
              </a:spcBef>
              <a:spcAft>
                <a:spcPct val="0"/>
              </a:spcAft>
              <a:defRPr/>
            </a:pPr>
            <a:r>
              <a:rPr lang="en-US" b="1" baseline="0" dirty="0" smtClean="0">
                <a:cs typeface="Arial" pitchFamily="34" charset="0"/>
              </a:rPr>
              <a:t>Banco do Brazil</a:t>
            </a:r>
          </a:p>
          <a:p>
            <a:pPr marL="912449" lvl="2" defTabSz="912449" fontAlgn="base">
              <a:spcBef>
                <a:spcPct val="30000"/>
              </a:spcBef>
              <a:spcAft>
                <a:spcPct val="0"/>
              </a:spcAft>
              <a:defRPr/>
            </a:pPr>
            <a:r>
              <a:rPr lang="en-US" dirty="0" smtClean="0"/>
              <a:t>Banco do Brasil purchased the largest DB2 analytics accelerator solution – a 120-way system holding 1.28 petabytes of data.. Now let’s get down to the value here. Queries that were taking half a day to run are now running in less than 30 seconds – that’s over 1500 times faster. </a:t>
            </a:r>
            <a:r>
              <a:rPr lang="en-US" dirty="0" smtClean="0">
                <a:solidFill>
                  <a:schemeClr val="bg1"/>
                </a:solidFill>
              </a:rPr>
              <a:t>Query response times were shortened from 11 hours to just</a:t>
            </a:r>
            <a:r>
              <a:rPr lang="en-US" baseline="0" dirty="0" smtClean="0">
                <a:solidFill>
                  <a:schemeClr val="bg1"/>
                </a:solidFill>
              </a:rPr>
              <a:t> </a:t>
            </a:r>
            <a:r>
              <a:rPr lang="en-US" dirty="0" smtClean="0">
                <a:solidFill>
                  <a:schemeClr val="bg1"/>
                </a:solidFill>
              </a:rPr>
              <a:t>26 seconds. </a:t>
            </a:r>
            <a:r>
              <a:rPr lang="en-US" dirty="0" smtClean="0"/>
              <a:t>Tell me that’s not game changing.</a:t>
            </a:r>
            <a:endParaRPr lang="en-US" b="1" baseline="0" dirty="0" smtClean="0">
              <a:cs typeface="Arial" pitchFamily="34" charset="0"/>
            </a:endParaRPr>
          </a:p>
          <a:p>
            <a:pPr marL="456225" lvl="1" defTabSz="912449" fontAlgn="base">
              <a:spcBef>
                <a:spcPct val="30000"/>
              </a:spcBef>
              <a:spcAft>
                <a:spcPct val="0"/>
              </a:spcAft>
              <a:defRPr/>
            </a:pPr>
            <a:endParaRPr lang="en-US" b="1" baseline="0" dirty="0" smtClean="0">
              <a:cs typeface="Arial" pitchFamily="34" charset="0"/>
            </a:endParaRPr>
          </a:p>
          <a:p>
            <a:pPr marL="456225" lvl="1" defTabSz="912449" fontAlgn="base">
              <a:spcBef>
                <a:spcPct val="30000"/>
              </a:spcBef>
              <a:spcAft>
                <a:spcPct val="0"/>
              </a:spcAft>
              <a:defRPr/>
            </a:pPr>
            <a:endParaRPr lang="en-US" b="1" baseline="0" dirty="0" smtClean="0">
              <a:cs typeface="Arial" pitchFamily="34" charset="0"/>
            </a:endParaRPr>
          </a:p>
          <a:p>
            <a:pPr marL="456225" lvl="1" defTabSz="912449" fontAlgn="base">
              <a:spcBef>
                <a:spcPct val="30000"/>
              </a:spcBef>
              <a:spcAft>
                <a:spcPct val="0"/>
              </a:spcAft>
              <a:defRPr/>
            </a:pPr>
            <a:r>
              <a:rPr lang="en-US" b="1" baseline="0" dirty="0" smtClean="0">
                <a:cs typeface="Arial" pitchFamily="34" charset="0"/>
              </a:rPr>
              <a:t>Petrol </a:t>
            </a:r>
            <a:r>
              <a:rPr lang="en-US" baseline="0" dirty="0" smtClean="0">
                <a:solidFill>
                  <a:schemeClr val="tx2">
                    <a:lumMod val="50000"/>
                  </a:schemeClr>
                </a:solidFill>
                <a:ea typeface="MS Gothic" pitchFamily="49" charset="-128"/>
                <a:cs typeface="Arial" pitchFamily="34" charset="0"/>
              </a:rPr>
              <a:t>who are were able to i</a:t>
            </a:r>
            <a:r>
              <a:rPr lang="en-US" dirty="0" smtClean="0">
                <a:solidFill>
                  <a:schemeClr val="tx2">
                    <a:lumMod val="50000"/>
                  </a:schemeClr>
                </a:solidFill>
                <a:ea typeface="MS Gothic" pitchFamily="49" charset="-128"/>
              </a:rPr>
              <a:t>ncrease retail sales revenue through point-of -sale suggest-sell insight using our technologies. </a:t>
            </a:r>
          </a:p>
          <a:p>
            <a:pPr lvl="2"/>
            <a:r>
              <a:rPr lang="en-US" b="1" dirty="0" smtClean="0"/>
              <a:t>Business need</a:t>
            </a:r>
            <a:r>
              <a:rPr lang="en-US" dirty="0" smtClean="0"/>
              <a:t/>
            </a:r>
            <a:br>
              <a:rPr lang="en-US" dirty="0" smtClean="0"/>
            </a:br>
            <a:r>
              <a:rPr lang="en-US" dirty="0" smtClean="0"/>
              <a:t>Petrol d.d. wanted to use historical and transactional data from its retail stores to improve sales, but its analytics environment could not manage the required query volumes or complexity.</a:t>
            </a:r>
          </a:p>
          <a:p>
            <a:pPr lvl="2"/>
            <a:r>
              <a:rPr lang="en-US" b="1" dirty="0" smtClean="0"/>
              <a:t>Solution</a:t>
            </a:r>
            <a:r>
              <a:rPr lang="en-US" dirty="0" smtClean="0"/>
              <a:t/>
            </a:r>
            <a:br>
              <a:rPr lang="en-US" dirty="0" smtClean="0"/>
            </a:br>
            <a:r>
              <a:rPr lang="en-US" dirty="0" smtClean="0"/>
              <a:t>With an IBM® DB2® Analytics Accelerator for z/OS® appliance boosting IBM Cognos® software query performance, Petrol store employees access product sales data to more effectively suggest-sell at the point of sale.</a:t>
            </a:r>
          </a:p>
          <a:p>
            <a:pPr lvl="2"/>
            <a:r>
              <a:rPr lang="en-US" b="1" dirty="0" smtClean="0"/>
              <a:t>Benefits</a:t>
            </a:r>
            <a:r>
              <a:rPr lang="en-US" dirty="0" smtClean="0"/>
              <a:t/>
            </a:r>
            <a:br>
              <a:rPr lang="en-US" dirty="0" smtClean="0"/>
            </a:br>
            <a:r>
              <a:rPr lang="en-US" dirty="0" smtClean="0"/>
              <a:t>Petrol accelerates its analytics queries and increases retail sales.</a:t>
            </a:r>
          </a:p>
          <a:p>
            <a:pPr lvl="2"/>
            <a:endParaRPr lang="en-US" dirty="0" smtClean="0"/>
          </a:p>
          <a:p>
            <a:pPr lvl="3"/>
            <a:r>
              <a:rPr lang="en-US" b="1" i="1" dirty="0" smtClean="0"/>
              <a:t>Here is more detail on Petrol if you need it</a:t>
            </a:r>
            <a:r>
              <a:rPr lang="en-US" i="1" dirty="0" smtClean="0"/>
              <a:t>: Petrol d.d   Take away - Lots of transactional and historical data in retail stores and service stations as well as information in home oil and gas not being leveraged for a complete view of the customer opportunities.  Using big data analytics Cognos, SPSS and IDAA - "It ensures that we’re not suggest-selling something the customer doesn’t want to buy; we’re offering him something he probably wants anyway, but he hasn’t thought about it,” says Batista, "We can deliver information on complementary products in seconds. If the customer is a loyalty customer, the employee can see what he’s purchased in the past and make decisions on what other products to suggest at the point of customer contact. Everything is done on the customer’s timetable, in seconds, which keeps him satisfied with his shopping experience.”</a:t>
            </a:r>
          </a:p>
          <a:p>
            <a:pPr lvl="3" rtl="0"/>
            <a:endParaRPr lang="en-US" i="1" dirty="0" smtClean="0"/>
          </a:p>
          <a:p>
            <a:pPr lvl="3" rtl="0"/>
            <a:r>
              <a:rPr lang="en-US" b="1" i="1" dirty="0" smtClean="0"/>
              <a:t>Business need</a:t>
            </a:r>
          </a:p>
          <a:p>
            <a:pPr lvl="3" rtl="0"/>
            <a:r>
              <a:rPr lang="en-US" i="1" dirty="0" smtClean="0"/>
              <a:t>Collecting data and putting it to use are two distinct pursuits. Petrol d.d. had accumulated a significant amount of historical and transactional information from its retail stores and service stations, as well as its home oil and gas businesses. With its existing analytics processes, however, the company found it challenging to analyze that data and subsequently transform it into actionable, timely intelligence.</a:t>
            </a:r>
          </a:p>
          <a:p>
            <a:pPr lvl="3" rtl="0"/>
            <a:endParaRPr lang="en-US" i="1" dirty="0" smtClean="0"/>
          </a:p>
          <a:p>
            <a:pPr lvl="4" rtl="0"/>
            <a:r>
              <a:rPr lang="en-US" i="1" dirty="0" smtClean="0"/>
              <a:t>“We had very, very detailed data about product sales and about each individual customer in our loyalty program. These loyalty members not only shop at our stores, but they buy their home energy products and vehicles’ fuel from Petrol as well. Our goal at retail was to deliver, to the cashier at the store, the information they would need to suggest-sell specific products to those loyalty customers, as well as walk-in customers at the point of sale, in seconds,” says Pavel Batista, chief information officer for Petrol. “And keep in mind, this type of transaction happens two or three hundred thousand times per day across all our stores.”</a:t>
            </a:r>
          </a:p>
          <a:p>
            <a:pPr lvl="3" rtl="0"/>
            <a:r>
              <a:rPr lang="en-US" i="1" dirty="0" smtClean="0"/>
              <a:t>Petrol analysts simply could not meet such a high-volume and high-speed demand for actionable intelligence. “It was not a sustainable model,” says Batista. With an expanding database that was already nearly 20 TB, queries were continually slowing while the desire for deep analysis was increasing.</a:t>
            </a:r>
          </a:p>
          <a:p>
            <a:pPr lvl="3" rtl="0"/>
            <a:endParaRPr lang="en-US" b="1" i="1" dirty="0" smtClean="0"/>
          </a:p>
          <a:p>
            <a:pPr lvl="3" rtl="0"/>
            <a:r>
              <a:rPr lang="en-US" b="1" i="1" dirty="0" smtClean="0"/>
              <a:t>Solution implementation</a:t>
            </a:r>
          </a:p>
          <a:p>
            <a:pPr lvl="3" rtl="0"/>
            <a:r>
              <a:rPr lang="en-US" i="1" dirty="0" smtClean="0"/>
              <a:t>To speed and automate its IBM Cognos Business Intelligence software's data-mining capabilities, as well as to ensure reliability and data security, Petrol deployed the IBM DB2 Analytics Accelerator for z/OS appliance on an IBM z SystemsEnterprise 196 server platform. Approximately six months after this deployment, Petrol implemented IBM SPSS Modeler software, adding another dimension to the intelligence it sought regarding customer purchasing behaviors and product sales. Beyond accelerating transaction-based, single-record business analytics queries to analyze and predict individual customer behavior, Petrol also began using the DB2 Analytics Accelerator appliance for aggregate queries, which provide company purchasing managers, marketers and merchandisers with product and brand-level, geographically focused sales trends. For Petrol, these new capabilities are critical to a smarter commerce initiative, which focuses on applying intelligence at the operational level and developing a new, more sophisticated dynamic between Petrol and its retail customers. Batista sees the implications of smarter commerce reaching far beyond suggest-selling at the point of sale to providing an optimal product mix at each Petrol store and individualizing the company’s presales messaging to the greatest extent possible.</a:t>
            </a:r>
          </a:p>
          <a:p>
            <a:pPr lvl="3" rtl="0"/>
            <a:endParaRPr lang="en-US" i="1" dirty="0" smtClean="0"/>
          </a:p>
          <a:p>
            <a:pPr lvl="4" rtl="0"/>
            <a:r>
              <a:rPr lang="en-US" i="1" dirty="0" smtClean="0"/>
              <a:t>“Smarter commerce is about transforming near-real-time analytics into personalized messages and offers for our customers. It’s a system that ensures that we’re not suggest-selling something the customer doesn’t want to buy; we’re offering him something he probably wants anyway, but he hasn’t thought about it,” says Batista, who explains that Petrol has been practicing suggest-selling for some time, though it has been based more on employee experience and judgment than on hard data. “IBM provides us with tools that align with smarter commerce, enabling us to deliver the right message to the right person at the right time, to understand product affinities and intelligently drive the sale, all in a customer-centric way.”</a:t>
            </a:r>
          </a:p>
          <a:p>
            <a:pPr lvl="3" rtl="0"/>
            <a:endParaRPr lang="en-US" i="1" dirty="0" smtClean="0"/>
          </a:p>
          <a:p>
            <a:pPr lvl="3" rtl="0"/>
            <a:r>
              <a:rPr lang="en-US" b="1" i="1" dirty="0" smtClean="0"/>
              <a:t>Benefits of the solution</a:t>
            </a:r>
          </a:p>
          <a:p>
            <a:pPr lvl="3" rtl="0"/>
            <a:r>
              <a:rPr lang="en-US" i="1" dirty="0" smtClean="0"/>
              <a:t>Batista credits this accelerated analytics platform, with the IBM DB2 Analytics Accelerator appliance dramatically reducing query times, as playing a leading role in increasing sales. “The store employee enters what the customer is purchasing, and with the DB2 Analytics Accelerator appliance, the business analytics tools deliver information on complementary products in seconds. If the customer is a loyalty customer, the employee can see what he’s purchased in the past and make decisions on what other products to suggest at the point of customer contact. Everything is done on the customer’s timetable, in seconds, which keeps him satisfied with his shopping experience.</a:t>
            </a:r>
          </a:p>
          <a:p>
            <a:pPr marL="456225" lvl="1" defTabSz="912449" fontAlgn="base">
              <a:spcBef>
                <a:spcPct val="30000"/>
              </a:spcBef>
              <a:spcAft>
                <a:spcPct val="0"/>
              </a:spcAft>
              <a:defRPr/>
            </a:pPr>
            <a:endParaRPr lang="en-US" dirty="0" smtClean="0">
              <a:solidFill>
                <a:schemeClr val="tx2">
                  <a:lumMod val="50000"/>
                </a:schemeClr>
              </a:solidFill>
              <a:ea typeface="MS Gothic" pitchFamily="49" charset="-128"/>
            </a:endParaRPr>
          </a:p>
          <a:p>
            <a:pPr marL="456225" lvl="1" defTabSz="912449" fontAlgn="base">
              <a:spcBef>
                <a:spcPct val="30000"/>
              </a:spcBef>
              <a:spcAft>
                <a:spcPct val="0"/>
              </a:spcAft>
              <a:defRPr/>
            </a:pPr>
            <a:r>
              <a:rPr lang="en-US" dirty="0" smtClean="0">
                <a:solidFill>
                  <a:schemeClr val="tx2">
                    <a:lumMod val="50000"/>
                  </a:schemeClr>
                </a:solidFill>
                <a:ea typeface="MS Gothic" pitchFamily="49" charset="-128"/>
              </a:rPr>
              <a:t>http://www-03.ibm.com/software/businesscasestudies/us/en/corp?synkey=M278645K18447V94</a:t>
            </a:r>
          </a:p>
          <a:p>
            <a:pPr marL="456225" lvl="1" defTabSz="912449" fontAlgn="base">
              <a:spcBef>
                <a:spcPct val="30000"/>
              </a:spcBef>
              <a:spcAft>
                <a:spcPct val="0"/>
              </a:spcAft>
              <a:defRPr/>
            </a:pPr>
            <a:endParaRPr lang="en-US" dirty="0" smtClean="0">
              <a:solidFill>
                <a:schemeClr val="tx2">
                  <a:lumMod val="50000"/>
                </a:schemeClr>
              </a:solidFill>
              <a:ea typeface="MS Gothic" pitchFamily="49" charset="-128"/>
            </a:endParaRPr>
          </a:p>
          <a:p>
            <a:pPr marL="456225" lvl="1" defTabSz="912449" fontAlgn="base">
              <a:spcBef>
                <a:spcPct val="30000"/>
              </a:spcBef>
              <a:spcAft>
                <a:spcPct val="0"/>
              </a:spcAft>
              <a:defRPr/>
            </a:pPr>
            <a:r>
              <a:rPr lang="en-US" b="1" dirty="0" smtClean="0">
                <a:solidFill>
                  <a:schemeClr val="tx2">
                    <a:lumMod val="50000"/>
                  </a:schemeClr>
                </a:solidFill>
                <a:ea typeface="MS Gothic" pitchFamily="49" charset="-128"/>
              </a:rPr>
              <a:t>Miami Dade County </a:t>
            </a:r>
            <a:r>
              <a:rPr lang="en-US" dirty="0" smtClean="0">
                <a:solidFill>
                  <a:schemeClr val="tx2">
                    <a:lumMod val="50000"/>
                  </a:schemeClr>
                </a:solidFill>
                <a:ea typeface="MS Gothic" pitchFamily="49" charset="-128"/>
              </a:rPr>
              <a:t>who g</a:t>
            </a:r>
            <a:r>
              <a:rPr lang="en-US" kern="0" dirty="0" smtClean="0">
                <a:solidFill>
                  <a:schemeClr val="tx2">
                    <a:lumMod val="50000"/>
                  </a:schemeClr>
                </a:solidFill>
              </a:rPr>
              <a:t>ained 24/7 access to analytics for key public services such as courts, jails and the fire department.  3 million citizens can gain insight into the county’s finances, helping them keep track of public spending</a:t>
            </a:r>
          </a:p>
          <a:p>
            <a:pPr marL="1254617" lvl="2" indent="-342168" defTabSz="912449">
              <a:spcBef>
                <a:spcPct val="25000"/>
              </a:spcBef>
              <a:spcAft>
                <a:spcPct val="25000"/>
              </a:spcAft>
              <a:buClr>
                <a:schemeClr val="tx1"/>
              </a:buClr>
              <a:buFont typeface="Wingdings" pitchFamily="2" charset="2"/>
              <a:buChar char="§"/>
              <a:defRPr/>
            </a:pPr>
            <a:r>
              <a:rPr lang="en-US" b="0" dirty="0" smtClean="0">
                <a:cs typeface="Arial" pitchFamily="34" charset="0"/>
              </a:rPr>
              <a:t>Deployed rapidly from a distributed model to a z Systems environment originally in just 11 days, now they can clone an environment in just a day</a:t>
            </a:r>
            <a:endParaRPr lang="en-US" b="0" i="1" dirty="0" smtClean="0">
              <a:effectLst>
                <a:outerShdw blurRad="38100" dist="38100" dir="2700000" algn="tl">
                  <a:srgbClr val="C0C0C0"/>
                </a:outerShdw>
              </a:effectLst>
              <a:cs typeface="Arial" pitchFamily="34" charset="0"/>
            </a:endParaRPr>
          </a:p>
          <a:p>
            <a:pPr marL="1254617" lvl="2" indent="-342168" defTabSz="912449">
              <a:spcBef>
                <a:spcPct val="25000"/>
              </a:spcBef>
              <a:spcAft>
                <a:spcPct val="25000"/>
              </a:spcAft>
              <a:buClr>
                <a:schemeClr val="tx1"/>
              </a:buClr>
              <a:buFont typeface="Wingdings" pitchFamily="2" charset="2"/>
              <a:buChar char="§"/>
              <a:defRPr/>
            </a:pPr>
            <a:r>
              <a:rPr lang="en-US" b="0" dirty="0" smtClean="0">
                <a:cs typeface="Arial" pitchFamily="34" charset="0"/>
              </a:rPr>
              <a:t>Reduced complexity and cost of Business Intelligence deployments by consolidating onto a single platform</a:t>
            </a:r>
          </a:p>
          <a:p>
            <a:pPr marL="1254617" lvl="2" indent="-342168" defTabSz="912449">
              <a:spcBef>
                <a:spcPct val="25000"/>
              </a:spcBef>
              <a:spcAft>
                <a:spcPct val="25000"/>
              </a:spcAft>
              <a:buClr>
                <a:schemeClr val="tx1"/>
              </a:buClr>
              <a:buFont typeface="Wingdings" pitchFamily="2" charset="2"/>
              <a:buChar char="§"/>
              <a:defRPr/>
            </a:pPr>
            <a:r>
              <a:rPr lang="en-US" b="0" dirty="0" smtClean="0">
                <a:cs typeface="Arial" pitchFamily="34" charset="0"/>
              </a:rPr>
              <a:t>Provide access to multiple disparate data sources with a single solution to enhance ROI</a:t>
            </a:r>
          </a:p>
          <a:p>
            <a:pPr marL="1254617" lvl="2" indent="-342168" defTabSz="912449">
              <a:spcBef>
                <a:spcPct val="25000"/>
              </a:spcBef>
              <a:spcAft>
                <a:spcPct val="25000"/>
              </a:spcAft>
              <a:buClr>
                <a:schemeClr val="tx1"/>
              </a:buClr>
              <a:buFont typeface="Wingdings" pitchFamily="2" charset="2"/>
              <a:buChar char="§"/>
              <a:defRPr/>
            </a:pPr>
            <a:r>
              <a:rPr lang="en-US" b="0" dirty="0" smtClean="0">
                <a:cs typeface="Arial" pitchFamily="34" charset="0"/>
              </a:rPr>
              <a:t>Significantly improved availability and disaster recovery capabilities</a:t>
            </a:r>
            <a:endParaRPr lang="en-US" b="0" i="1" dirty="0" smtClean="0">
              <a:effectLst>
                <a:outerShdw blurRad="38100" dist="38100" dir="2700000" algn="tl">
                  <a:srgbClr val="C0C0C0"/>
                </a:outerShdw>
              </a:effectLst>
              <a:cs typeface="Arial" pitchFamily="34" charset="0"/>
            </a:endParaRPr>
          </a:p>
          <a:p>
            <a:pPr marL="456225" lvl="1" defTabSz="912449" fontAlgn="base">
              <a:spcBef>
                <a:spcPct val="30000"/>
              </a:spcBef>
              <a:spcAft>
                <a:spcPct val="0"/>
              </a:spcAft>
              <a:defRPr/>
            </a:pPr>
            <a:endParaRPr lang="en-US" kern="0" dirty="0" smtClean="0">
              <a:solidFill>
                <a:schemeClr val="tx2">
                  <a:lumMod val="50000"/>
                </a:schemeClr>
              </a:solidFill>
            </a:endParaRPr>
          </a:p>
          <a:p>
            <a:pPr marL="456225" lvl="1" defTabSz="912449" fontAlgn="base">
              <a:spcBef>
                <a:spcPct val="30000"/>
              </a:spcBef>
              <a:spcAft>
                <a:spcPct val="0"/>
              </a:spcAft>
              <a:defRPr/>
            </a:pPr>
            <a:r>
              <a:rPr lang="en-US" dirty="0" smtClean="0"/>
              <a:t>http://www.youtube.com/watch?v=tUHVq-igFoc </a:t>
            </a:r>
          </a:p>
          <a:p>
            <a:pPr marL="456225" lvl="1" defTabSz="912449" fontAlgn="base">
              <a:spcBef>
                <a:spcPct val="30000"/>
              </a:spcBef>
              <a:spcAft>
                <a:spcPct val="0"/>
              </a:spcAft>
              <a:defRPr/>
            </a:pPr>
            <a:r>
              <a:rPr lang="en-US" kern="0" dirty="0" smtClean="0">
                <a:solidFill>
                  <a:schemeClr val="tx2">
                    <a:lumMod val="50000"/>
                  </a:schemeClr>
                </a:solidFill>
              </a:rPr>
              <a:t>http://www.youtube.com/watch?v=lNr22C0QPUo</a:t>
            </a:r>
          </a:p>
          <a:p>
            <a:pPr marL="456225" lvl="1" defTabSz="912449" fontAlgn="base">
              <a:spcBef>
                <a:spcPct val="30000"/>
              </a:spcBef>
              <a:spcAft>
                <a:spcPct val="0"/>
              </a:spcAft>
              <a:defRPr/>
            </a:pPr>
            <a:endParaRPr lang="en-US" kern="0" dirty="0" smtClean="0">
              <a:solidFill>
                <a:schemeClr val="tx2">
                  <a:lumMod val="50000"/>
                </a:schemeClr>
              </a:solidFill>
            </a:endParaRPr>
          </a:p>
          <a:p>
            <a:pPr marL="456225" lvl="1" defTabSz="912449" fontAlgn="base">
              <a:spcBef>
                <a:spcPct val="30000"/>
              </a:spcBef>
              <a:spcAft>
                <a:spcPct val="0"/>
              </a:spcAft>
              <a:defRPr/>
            </a:pPr>
            <a:r>
              <a:rPr lang="en-US" b="1" kern="0" dirty="0" smtClean="0">
                <a:solidFill>
                  <a:schemeClr val="tx2">
                    <a:lumMod val="50000"/>
                  </a:schemeClr>
                </a:solidFill>
              </a:rPr>
              <a:t>Swiss</a:t>
            </a:r>
            <a:r>
              <a:rPr lang="en-US" b="1" kern="0" baseline="0" dirty="0" smtClean="0">
                <a:solidFill>
                  <a:schemeClr val="tx2">
                    <a:lumMod val="50000"/>
                  </a:schemeClr>
                </a:solidFill>
              </a:rPr>
              <a:t> Mobiliar </a:t>
            </a:r>
            <a:r>
              <a:rPr lang="en-US" kern="0" baseline="0" dirty="0" smtClean="0">
                <a:solidFill>
                  <a:schemeClr val="tx2">
                    <a:lumMod val="50000"/>
                  </a:schemeClr>
                </a:solidFill>
              </a:rPr>
              <a:t>who a</a:t>
            </a:r>
            <a:r>
              <a:rPr lang="en-US" dirty="0" smtClean="0">
                <a:solidFill>
                  <a:schemeClr val="tx2">
                    <a:lumMod val="50000"/>
                  </a:schemeClr>
                </a:solidFill>
                <a:ea typeface="ＭＳ Ｐゴシック" pitchFamily="34" charset="-128"/>
              </a:rPr>
              <a:t>chieved its objective of providing access to the most timely, accurate data to improve customer satisfaction</a:t>
            </a:r>
          </a:p>
          <a:p>
            <a:pPr marL="456225" lvl="1" defTabSz="912449" fontAlgn="base">
              <a:spcBef>
                <a:spcPct val="30000"/>
              </a:spcBef>
              <a:spcAft>
                <a:spcPct val="0"/>
              </a:spcAft>
              <a:defRPr/>
            </a:pPr>
            <a:r>
              <a:rPr lang="en-US" dirty="0" smtClean="0">
                <a:solidFill>
                  <a:schemeClr val="tx2">
                    <a:lumMod val="50000"/>
                  </a:schemeClr>
                </a:solidFill>
                <a:ea typeface="ＭＳ Ｐゴシック" pitchFamily="34" charset="-128"/>
              </a:rPr>
              <a:t>http://www.ibm.com/software/businesscasestudies/us/en/corp?synkey=T281533L28114L28</a:t>
            </a:r>
          </a:p>
          <a:p>
            <a:pPr lvl="2"/>
            <a:r>
              <a:rPr lang="en-US" b="1" dirty="0" smtClean="0"/>
              <a:t>Business need</a:t>
            </a:r>
            <a:r>
              <a:rPr lang="en-US" dirty="0" smtClean="0"/>
              <a:t/>
            </a:r>
            <a:br>
              <a:rPr lang="en-US" dirty="0" smtClean="0"/>
            </a:br>
            <a:r>
              <a:rPr lang="en-US" dirty="0" smtClean="0"/>
              <a:t>Swiss Mobiliar wanted to maximize profitability as its business grew. This meant meeting transaction processing and analytics needs for a larger customer base while keeping processor resources flat.</a:t>
            </a:r>
          </a:p>
          <a:p>
            <a:pPr lvl="2"/>
            <a:r>
              <a:rPr lang="en-US" b="1" dirty="0" smtClean="0"/>
              <a:t>Solution</a:t>
            </a:r>
            <a:r>
              <a:rPr lang="en-US" dirty="0" smtClean="0"/>
              <a:t/>
            </a:r>
            <a:br>
              <a:rPr lang="en-US" dirty="0" smtClean="0"/>
            </a:br>
            <a:r>
              <a:rPr lang="en-US" dirty="0" smtClean="0"/>
              <a:t>The company deployed IBM® DB2® Analytics Accelerator for z/OS® alongside its IBM zEnterprise® 196 server—bringing together transaction processing and analytics workloads in a cost-effective solution.</a:t>
            </a:r>
          </a:p>
          <a:p>
            <a:pPr lvl="2"/>
            <a:r>
              <a:rPr lang="en-US" b="1" dirty="0" smtClean="0"/>
              <a:t>Benefits</a:t>
            </a:r>
            <a:r>
              <a:rPr lang="en-US" dirty="0" smtClean="0"/>
              <a:t/>
            </a:r>
            <a:br>
              <a:rPr lang="en-US" dirty="0" smtClean="0"/>
            </a:br>
            <a:r>
              <a:rPr lang="en-US" dirty="0" smtClean="0"/>
              <a:t>Delivers rapid processing of reporting queries with no increase in active server cores; accelerates 50 percent of queries by a factor of 100; and reduces transaction response times by 20 percent.</a:t>
            </a:r>
          </a:p>
          <a:p>
            <a:pPr marL="456225" lvl="1" defTabSz="912449" fontAlgn="base">
              <a:spcBef>
                <a:spcPct val="30000"/>
              </a:spcBef>
              <a:spcAft>
                <a:spcPct val="0"/>
              </a:spcAft>
              <a:defRPr/>
            </a:pPr>
            <a:endParaRPr lang="en-US" sz="1100" dirty="0" smtClean="0">
              <a:solidFill>
                <a:schemeClr val="tx2">
                  <a:lumMod val="50000"/>
                </a:schemeClr>
              </a:solidFill>
              <a:ea typeface="ＭＳ Ｐゴシック" pitchFamily="34" charset="-128"/>
            </a:endParaRPr>
          </a:p>
          <a:p>
            <a:pPr marL="456225" lvl="1" defTabSz="912449" fontAlgn="base">
              <a:spcBef>
                <a:spcPct val="30000"/>
              </a:spcBef>
              <a:spcAft>
                <a:spcPct val="0"/>
              </a:spcAft>
              <a:defRPr/>
            </a:pPr>
            <a:r>
              <a:rPr lang="en-US" sz="1100" b="1" dirty="0" smtClean="0">
                <a:solidFill>
                  <a:schemeClr val="tx2">
                    <a:lumMod val="50000"/>
                  </a:schemeClr>
                </a:solidFill>
                <a:ea typeface="ＭＳ Ｐゴシック" pitchFamily="34" charset="-128"/>
              </a:rPr>
              <a:t>Banca Carige </a:t>
            </a:r>
            <a:r>
              <a:rPr lang="en-US" sz="1100" dirty="0" smtClean="0">
                <a:solidFill>
                  <a:schemeClr val="tx2">
                    <a:lumMod val="50000"/>
                  </a:schemeClr>
                </a:solidFill>
                <a:ea typeface="ＭＳ Ｐゴシック" pitchFamily="34" charset="-128"/>
              </a:rPr>
              <a:t>who now enable 1000+ users to simultaneously get high-speed analytics on real-time data. Time cut from months to weeks to deliver the insight needed to develop and release new marketing campaigns </a:t>
            </a:r>
          </a:p>
          <a:p>
            <a:pPr lvl="2"/>
            <a:r>
              <a:rPr lang="en-US" b="1" dirty="0" smtClean="0"/>
              <a:t>Business need</a:t>
            </a:r>
            <a:r>
              <a:rPr lang="en-US" dirty="0" smtClean="0"/>
              <a:t/>
            </a:r>
            <a:br>
              <a:rPr lang="en-US" dirty="0" smtClean="0"/>
            </a:br>
            <a:r>
              <a:rPr lang="en-US" dirty="0" smtClean="0"/>
              <a:t>Banca Carige wanted to identify gaps in the market, then adapt or expand its offering to meet customer demand. To achieve this, the bank needed a way to quickly extract actionable insights from its big data.</a:t>
            </a:r>
          </a:p>
          <a:p>
            <a:pPr lvl="2"/>
            <a:r>
              <a:rPr lang="en-US" b="1" dirty="0" smtClean="0"/>
              <a:t>Solution</a:t>
            </a:r>
            <a:r>
              <a:rPr lang="en-US" dirty="0" smtClean="0"/>
              <a:t/>
            </a:r>
            <a:br>
              <a:rPr lang="en-US" dirty="0" smtClean="0"/>
            </a:br>
            <a:r>
              <a:rPr lang="en-US" dirty="0" smtClean="0"/>
              <a:t>Banca Carige wanted to identify gaps in the market, then adapt or expand its offering to meet customer demand. To achieve this, the bank needed a way to quickly extract actionable insights from its big data.</a:t>
            </a:r>
          </a:p>
          <a:p>
            <a:pPr lvl="2"/>
            <a:r>
              <a:rPr lang="en-US" b="1" dirty="0" smtClean="0"/>
              <a:t>Benefits</a:t>
            </a:r>
            <a:r>
              <a:rPr lang="en-US" dirty="0" smtClean="0"/>
              <a:t/>
            </a:r>
            <a:br>
              <a:rPr lang="en-US" dirty="0" smtClean="0"/>
            </a:br>
            <a:r>
              <a:rPr lang="en-US" dirty="0" smtClean="0"/>
              <a:t>DB2 Analytics Accelerator helps over 1,000 business users to get fast access to vital insights—informing the development of new products, services and strategies to grow the business.</a:t>
            </a:r>
          </a:p>
          <a:p>
            <a:pPr marL="456225" lvl="1" defTabSz="912449" fontAlgn="base">
              <a:spcBef>
                <a:spcPct val="30000"/>
              </a:spcBef>
              <a:spcAft>
                <a:spcPct val="0"/>
              </a:spcAft>
              <a:defRPr/>
            </a:pPr>
            <a:endParaRPr lang="en-US" sz="1100" dirty="0" smtClean="0">
              <a:solidFill>
                <a:schemeClr val="tx2">
                  <a:lumMod val="50000"/>
                </a:schemeClr>
              </a:solidFill>
              <a:ea typeface="ＭＳ Ｐゴシック" pitchFamily="34" charset="-128"/>
            </a:endParaRPr>
          </a:p>
          <a:p>
            <a:pPr marL="456225" lvl="1" defTabSz="912449" fontAlgn="base">
              <a:spcBef>
                <a:spcPct val="30000"/>
              </a:spcBef>
              <a:spcAft>
                <a:spcPct val="0"/>
              </a:spcAft>
              <a:defRPr/>
            </a:pPr>
            <a:r>
              <a:rPr lang="en-US" sz="1100" dirty="0" smtClean="0">
                <a:solidFill>
                  <a:schemeClr val="tx2">
                    <a:lumMod val="50000"/>
                  </a:schemeClr>
                </a:solidFill>
                <a:ea typeface="ＭＳ Ｐゴシック" pitchFamily="34" charset="-128"/>
              </a:rPr>
              <a:t>http://www.ibm.com/software/businesscasestudies/us/en/corp?synkey=V206184P17021N96</a:t>
            </a:r>
          </a:p>
          <a:p>
            <a:pPr defTabSz="912449" fontAlgn="base">
              <a:spcBef>
                <a:spcPct val="30000"/>
              </a:spcBef>
              <a:spcAft>
                <a:spcPct val="0"/>
              </a:spcAft>
              <a:defRPr/>
            </a:pPr>
            <a:r>
              <a:rPr lang="en-US" sz="1100" dirty="0" smtClean="0">
                <a:solidFill>
                  <a:schemeClr val="tx2">
                    <a:lumMod val="50000"/>
                  </a:schemeClr>
                </a:solidFill>
                <a:ea typeface="ＭＳ Ｐゴシック" pitchFamily="34" charset="-128"/>
              </a:rPr>
              <a:t>	</a:t>
            </a:r>
          </a:p>
          <a:p>
            <a:pPr defTabSz="912449" fontAlgn="base">
              <a:spcBef>
                <a:spcPct val="30000"/>
              </a:spcBef>
              <a:spcAft>
                <a:spcPct val="0"/>
              </a:spcAft>
              <a:defRPr/>
            </a:pPr>
            <a:r>
              <a:rPr lang="en-US" sz="1100" b="1" dirty="0" smtClean="0">
                <a:solidFill>
                  <a:schemeClr val="tx2">
                    <a:lumMod val="50000"/>
                  </a:schemeClr>
                </a:solidFill>
                <a:ea typeface="ＭＳ Ｐゴシック" pitchFamily="34" charset="-128"/>
              </a:rPr>
              <a:t>	</a:t>
            </a:r>
            <a:r>
              <a:rPr lang="en-US" sz="1100" b="1" i="1" dirty="0" smtClean="0">
                <a:solidFill>
                  <a:srgbClr val="FF0000"/>
                </a:solidFill>
                <a:ea typeface="ＭＳ Ｐゴシック" pitchFamily="34" charset="-128"/>
              </a:rPr>
              <a:t>Note to speaker </a:t>
            </a:r>
            <a:r>
              <a:rPr lang="en-US" sz="1100" i="1" dirty="0" smtClean="0">
                <a:solidFill>
                  <a:schemeClr val="tx2">
                    <a:lumMod val="50000"/>
                  </a:schemeClr>
                </a:solidFill>
                <a:ea typeface="ＭＳ Ｐゴシック" pitchFamily="34" charset="-128"/>
              </a:rPr>
              <a:t>– if you want to talk to the </a:t>
            </a:r>
            <a:r>
              <a:rPr lang="en-US" sz="1100" b="1" i="1" dirty="0" smtClean="0">
                <a:solidFill>
                  <a:schemeClr val="tx2">
                    <a:lumMod val="50000"/>
                  </a:schemeClr>
                </a:solidFill>
                <a:ea typeface="ＭＳ Ｐゴシック" pitchFamily="34" charset="-128"/>
              </a:rPr>
              <a:t>mobile story </a:t>
            </a:r>
            <a:r>
              <a:rPr lang="en-US" sz="1100" i="1" dirty="0" smtClean="0">
                <a:solidFill>
                  <a:schemeClr val="tx2">
                    <a:lumMod val="50000"/>
                  </a:schemeClr>
                </a:solidFill>
                <a:ea typeface="ＭＳ Ｐゴシック" pitchFamily="34" charset="-128"/>
              </a:rPr>
              <a:t>at Banca Carige here is more detail….</a:t>
            </a:r>
          </a:p>
          <a:p>
            <a:pPr lvl="2" rtl="0"/>
            <a:r>
              <a:rPr lang="en-US" i="1" dirty="0" smtClean="0"/>
              <a:t>(In addition, Banca Carige “Running our mobile banking service on Linux on zEnterprise is another step forward in our continual evolution on the mainframe,” concludes Daniele Cericola. “The key value for our business is that the most important services can be managed together on a consistent, stable and highly secure platform that offers enormous scalability and performance. For example, we can quickly and cost-effectively deploy innovative services on Linux, and integrate them easily with the core banking systems and data on z/OS. In this way, our new capabilities are built on the solid foundations of trusted mainframe technology.”  Mobile First Server (MobileFrist)on Linux linking to zEnterprise.</a:t>
            </a:r>
          </a:p>
          <a:p>
            <a:pPr lvl="2" rtl="0"/>
            <a:endParaRPr lang="en-US" i="1" dirty="0" smtClean="0"/>
          </a:p>
          <a:p>
            <a:pPr lvl="2" rtl="0"/>
            <a:r>
              <a:rPr lang="en-US" i="1" dirty="0" smtClean="0"/>
              <a:t>Create an efficient environment for mobile application development, ABK-Systeme deployed IBM Mobile First Foundation on SUSE Linux Enterprise Server, running on its existing IBM zEnterprise BC12 server. Offering an end-to-end solution for software development and lifecycle management, IBM Work light is helping the company move fast on the mobile opportunity. Dominik m, Software Developer at ABK-Systeme says, “IBM Mobile First provides us with ready-to-use adapters that easily connect to existing web services and applications. The solution integrated seamlessly with our existing environment of IBM WebSphere Application Server and IBM DB2 database software, so we could get to work on development sooner rather than later.“)</a:t>
            </a:r>
            <a:endParaRPr lang="en-US" sz="1600" i="1" dirty="0" smtClean="0">
              <a:solidFill>
                <a:schemeClr val="tx2">
                  <a:lumMod val="50000"/>
                </a:schemeClr>
              </a:solidFill>
              <a:ea typeface="ＭＳ Ｐゴシック" pitchFamily="34" charset="-128"/>
            </a:endParaRPr>
          </a:p>
          <a:p>
            <a:pPr defTabSz="912449" fontAlgn="base">
              <a:spcBef>
                <a:spcPct val="30000"/>
              </a:spcBef>
              <a:spcAft>
                <a:spcPct val="0"/>
              </a:spcAft>
              <a:defRPr/>
            </a:pPr>
            <a:endParaRPr lang="en-US" kern="0" dirty="0" smtClean="0">
              <a:solidFill>
                <a:schemeClr val="tx2">
                  <a:lumMod val="50000"/>
                </a:schemeClr>
              </a:solidFill>
            </a:endParaRPr>
          </a:p>
          <a:p>
            <a:pPr defTabSz="912449" fontAlgn="base">
              <a:spcBef>
                <a:spcPct val="30000"/>
              </a:spcBef>
              <a:spcAft>
                <a:spcPct val="0"/>
              </a:spcAft>
              <a:defRPr/>
            </a:pPr>
            <a:r>
              <a:rPr lang="en-US" dirty="0" smtClean="0">
                <a:solidFill>
                  <a:schemeClr val="tx2">
                    <a:lumMod val="50000"/>
                  </a:schemeClr>
                </a:solidFill>
                <a:ea typeface="ＭＳ Ｐゴシック" pitchFamily="34" charset="-128"/>
              </a:rPr>
              <a:t>Now let’s talk more about the technologies making this possible. </a:t>
            </a:r>
          </a:p>
          <a:p>
            <a:r>
              <a:rPr lang="en-US" dirty="0" smtClean="0">
                <a:cs typeface="Arial" pitchFamily="34" charset="0"/>
              </a:rPr>
              <a:t>  </a:t>
            </a:r>
          </a:p>
        </p:txBody>
      </p:sp>
      <p:sp>
        <p:nvSpPr>
          <p:cNvPr id="59396" name="Header Placeholder 3"/>
          <p:cNvSpPr>
            <a:spLocks noGrp="1"/>
          </p:cNvSpPr>
          <p:nvPr>
            <p:ph type="hdr" sz="quarter"/>
          </p:nvPr>
        </p:nvSpPr>
        <p:spPr bwMode="auto">
          <a:noFill/>
          <a:ln>
            <a:miter lim="800000"/>
            <a:headEnd/>
            <a:tailEnd/>
          </a:ln>
        </p:spPr>
        <p:txBody>
          <a:bodyPr/>
          <a:lstStyle/>
          <a:p>
            <a:r>
              <a:rPr lang="en-US" dirty="0" smtClean="0">
                <a:ea typeface="MS PGothic" pitchFamily="34" charset="-128"/>
              </a:rPr>
              <a:t>IBM IOD 2012</a:t>
            </a:r>
          </a:p>
        </p:txBody>
      </p:sp>
      <p:sp>
        <p:nvSpPr>
          <p:cNvPr id="59397" name="Date Placeholder 4"/>
          <p:cNvSpPr>
            <a:spLocks noGrp="1"/>
          </p:cNvSpPr>
          <p:nvPr>
            <p:ph type="dt" sz="quarter" idx="1"/>
          </p:nvPr>
        </p:nvSpPr>
        <p:spPr bwMode="auto">
          <a:noFill/>
          <a:ln>
            <a:miter lim="800000"/>
            <a:headEnd/>
            <a:tailEnd/>
          </a:ln>
        </p:spPr>
        <p:txBody>
          <a:bodyPr/>
          <a:lstStyle/>
          <a:p>
            <a:fld id="{3AB1C5E1-598F-471F-891B-39A3E1AA737E}" type="datetime1">
              <a:rPr lang="en-US" smtClean="0">
                <a:latin typeface="Calibri" pitchFamily="34" charset="0"/>
                <a:ea typeface="MS PGothic" pitchFamily="34" charset="-128"/>
              </a:rPr>
              <a:pPr/>
              <a:t>8/24/2016</a:t>
            </a:fld>
            <a:endParaRPr lang="en-US" dirty="0" smtClean="0">
              <a:latin typeface="Calibri" pitchFamily="34" charset="0"/>
              <a:ea typeface="MS PGothic" pitchFamily="34" charset="-128"/>
            </a:endParaRPr>
          </a:p>
        </p:txBody>
      </p:sp>
      <p:sp>
        <p:nvSpPr>
          <p:cNvPr id="59398" name="Footer Placeholder 5"/>
          <p:cNvSpPr>
            <a:spLocks noGrp="1"/>
          </p:cNvSpPr>
          <p:nvPr>
            <p:ph type="ftr" sz="quarter" idx="4"/>
          </p:nvPr>
        </p:nvSpPr>
        <p:spPr bwMode="auto">
          <a:noFill/>
          <a:ln>
            <a:miter lim="800000"/>
            <a:headEnd/>
            <a:tailEnd/>
          </a:ln>
        </p:spPr>
        <p:txBody>
          <a:bodyPr/>
          <a:lstStyle/>
          <a:p>
            <a:r>
              <a:rPr lang="en-US" dirty="0" smtClean="0">
                <a:ea typeface="MS PGothic" pitchFamily="34" charset="-128"/>
              </a:rPr>
              <a:t>Drury Design Dynamics</a:t>
            </a:r>
          </a:p>
        </p:txBody>
      </p:sp>
      <p:sp>
        <p:nvSpPr>
          <p:cNvPr id="59399" name="Slide Number Placeholder 6"/>
          <p:cNvSpPr>
            <a:spLocks noGrp="1"/>
          </p:cNvSpPr>
          <p:nvPr>
            <p:ph type="sldNum" sz="quarter" idx="5"/>
          </p:nvPr>
        </p:nvSpPr>
        <p:spPr bwMode="auto">
          <a:noFill/>
          <a:ln>
            <a:miter lim="800000"/>
            <a:headEnd/>
            <a:tailEnd/>
          </a:ln>
        </p:spPr>
        <p:txBody>
          <a:bodyPr/>
          <a:lstStyle/>
          <a:p>
            <a:fld id="{F6491AF6-FCAB-476B-8014-6731A1DA475F}" type="slidenum">
              <a:rPr lang="en-US" smtClean="0">
                <a:latin typeface="Calibri" pitchFamily="34" charset="0"/>
                <a:ea typeface="MS PGothic" pitchFamily="34" charset="-128"/>
              </a:rPr>
              <a:pPr/>
              <a:t>30</a:t>
            </a:fld>
            <a:endParaRPr lang="en-US" dirty="0" smtClean="0">
              <a:latin typeface="Calibri" pitchFamily="34" charset="0"/>
              <a:ea typeface="MS PGothic" pitchFamily="34" charset="-128"/>
            </a:endParaRPr>
          </a:p>
        </p:txBody>
      </p:sp>
    </p:spTree>
    <p:extLst>
      <p:ext uri="{BB962C8B-B14F-4D97-AF65-F5344CB8AC3E}">
        <p14:creationId xmlns:p14="http://schemas.microsoft.com/office/powerpoint/2010/main" val="2314166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 the cognitive era takes off there are new capabilities emerging around discovery, decision and engagement that are impacting areas like medical research, fraud detection, customer insight and free form dialog and reasoning.  There are also three key opportunity areas for organizations as they begin their Cognitive journey including Big Data and Analytics, Machine Learning and Natural Language and Speech. </a:t>
            </a:r>
            <a:r>
              <a:rPr lang="en-US" sz="1200" b="1" kern="1200" dirty="0" smtClean="0">
                <a:solidFill>
                  <a:schemeClr val="tx1"/>
                </a:solidFill>
                <a:latin typeface="+mn-lt"/>
                <a:ea typeface="+mn-ea"/>
                <a:cs typeface="+mn-cs"/>
              </a:rPr>
              <a:t>Big Data &amp; analytics </a:t>
            </a:r>
            <a:r>
              <a:rPr lang="en-US" sz="1200" kern="1200" dirty="0" smtClean="0">
                <a:solidFill>
                  <a:schemeClr val="tx1"/>
                </a:solidFill>
                <a:latin typeface="+mn-lt"/>
                <a:ea typeface="+mn-ea"/>
                <a:cs typeface="+mn-cs"/>
              </a:rPr>
              <a:t>refer to structured data integrated with unstructured data sets to reveal new insights, intelligence and relationships.  These analytics deliver more context faster than a human or group of humans. </a:t>
            </a:r>
            <a:r>
              <a:rPr lang="en-US" sz="1200" b="1" kern="1200" dirty="0" smtClean="0">
                <a:solidFill>
                  <a:schemeClr val="tx1"/>
                </a:solidFill>
                <a:latin typeface="+mn-lt"/>
                <a:ea typeface="+mn-ea"/>
                <a:cs typeface="+mn-cs"/>
              </a:rPr>
              <a:t>Machine learning </a:t>
            </a:r>
            <a:r>
              <a:rPr lang="en-US" sz="1200" kern="1200" dirty="0" smtClean="0">
                <a:solidFill>
                  <a:schemeClr val="tx1"/>
                </a:solidFill>
                <a:latin typeface="+mn-lt"/>
                <a:ea typeface="+mn-ea"/>
                <a:cs typeface="+mn-cs"/>
              </a:rPr>
              <a:t>in a broad sense refers to the ability of a system to understand contexts and adapt approaches to maximize success rates. From a computational perspective, this is done by applying statistical learning techniques to identify boundaries and delineate patterns within data. Machine learning refers to the autonomous repetition of these techniques along with regression analysis to improve results over time, producing increasingly accurate outcomes. </a:t>
            </a:r>
            <a:r>
              <a:rPr lang="en-US" sz="1200" b="1" kern="1200" dirty="0" smtClean="0">
                <a:solidFill>
                  <a:schemeClr val="tx1"/>
                </a:solidFill>
                <a:latin typeface="+mn-lt"/>
                <a:ea typeface="+mn-ea"/>
                <a:cs typeface="+mn-cs"/>
              </a:rPr>
              <a:t>Natural language &amp; speech </a:t>
            </a:r>
            <a:r>
              <a:rPr lang="en-US" sz="1200" kern="1200" dirty="0" smtClean="0">
                <a:solidFill>
                  <a:schemeClr val="tx1"/>
                </a:solidFill>
                <a:latin typeface="+mn-lt"/>
                <a:ea typeface="+mn-ea"/>
                <a:cs typeface="+mn-cs"/>
              </a:rPr>
              <a:t>enables computers to derive meaning from natural language just as a human would, allow for the ingestion and analysis of unstructured data. Unstructured data is typically text-heavy semantic content that is not organized in a pre-defined manner, preventing it from being effectively incorporated within analytics generated by traditional computing systems.</a:t>
            </a:r>
          </a:p>
          <a:p>
            <a:endParaRPr lang="en-US" b="1" dirty="0" smtClean="0"/>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4</a:t>
            </a:fld>
            <a:endParaRPr lang="en-US" dirty="0"/>
          </a:p>
        </p:txBody>
      </p:sp>
    </p:spTree>
    <p:extLst>
      <p:ext uri="{BB962C8B-B14F-4D97-AF65-F5344CB8AC3E}">
        <p14:creationId xmlns:p14="http://schemas.microsoft.com/office/powerpoint/2010/main" val="32683607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sz="1200" kern="1200" dirty="0" smtClean="0">
                <a:solidFill>
                  <a:schemeClr val="tx1"/>
                </a:solidFill>
                <a:latin typeface="+mn-lt"/>
                <a:ea typeface="+mn-ea"/>
                <a:cs typeface="+mn-cs"/>
              </a:rPr>
              <a:t>Are you ready to seize the moment?  IBM can help you compete in the market place to gain insight and take action - smarter and faster than ever before.  We can help enable you on your journey to Cognitive Analytics and evolve your infrastructure and strategy to deliver higher business value to the business.  If you want to learn more about how and why z Analytics is core to the success of your business please visit ibm.biz/</a:t>
            </a:r>
            <a:r>
              <a:rPr lang="en-US" sz="1200" kern="1200" dirty="0" err="1" smtClean="0">
                <a:solidFill>
                  <a:schemeClr val="tx1"/>
                </a:solidFill>
                <a:latin typeface="+mn-lt"/>
                <a:ea typeface="+mn-ea"/>
                <a:cs typeface="+mn-cs"/>
              </a:rPr>
              <a:t>zanalytics</a:t>
            </a:r>
            <a:r>
              <a:rPr lang="en-US" sz="1200" kern="1200" dirty="0" smtClean="0">
                <a:solidFill>
                  <a:schemeClr val="tx1"/>
                </a:solidFill>
                <a:latin typeface="+mn-lt"/>
                <a:ea typeface="+mn-ea"/>
                <a:cs typeface="+mn-cs"/>
              </a:rPr>
              <a:t>.  </a:t>
            </a:r>
          </a:p>
          <a:p>
            <a:pPr eaLnBrk="1" hangingPunct="1">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33</a:t>
            </a:fld>
            <a:endParaRPr lang="en-US" dirty="0"/>
          </a:p>
        </p:txBody>
      </p:sp>
    </p:spTree>
    <p:extLst>
      <p:ext uri="{BB962C8B-B14F-4D97-AF65-F5344CB8AC3E}">
        <p14:creationId xmlns:p14="http://schemas.microsoft.com/office/powerpoint/2010/main" val="4209898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We are at the infancy of cognitive computing and it is indeed a journey.  However, as stated by Ginni Rometty, IBM CEO, “the cognitive journey starts with data.” And data continues to be leveraged more broadly and aggressively to delivering analytics in real-time at the point of a transaction; to uncover new insights; and to understand and being able to predict what is going to happen.  We see this taking form already in areas like retail and banking and clearly the journey to Cognitive computing is having a significant impact on each and every customer interactions to drive better business performance. </a:t>
            </a:r>
          </a:p>
          <a:p>
            <a:endParaRPr lang="en-US" dirty="0" smtClean="0"/>
          </a:p>
        </p:txBody>
      </p:sp>
      <p:sp>
        <p:nvSpPr>
          <p:cNvPr id="4" name="Slide Number Placeholder 3"/>
          <p:cNvSpPr>
            <a:spLocks noGrp="1"/>
          </p:cNvSpPr>
          <p:nvPr>
            <p:ph type="sldNum" sz="quarter" idx="10"/>
          </p:nvPr>
        </p:nvSpPr>
        <p:spPr/>
        <p:txBody>
          <a:bodyPr/>
          <a:lstStyle/>
          <a:p>
            <a:fld id="{F4AE4C52-6413-5142-95CD-1A25B12E0A8F}" type="slidenum">
              <a:rPr/>
              <a:pPr/>
              <a:t>5</a:t>
            </a:fld>
            <a:endParaRPr lang="en-US" dirty="0"/>
          </a:p>
        </p:txBody>
      </p:sp>
    </p:spTree>
    <p:extLst>
      <p:ext uri="{BB962C8B-B14F-4D97-AF65-F5344CB8AC3E}">
        <p14:creationId xmlns:p14="http://schemas.microsoft.com/office/powerpoint/2010/main" val="77512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US" sz="1200" kern="1200" dirty="0" smtClean="0">
                <a:solidFill>
                  <a:schemeClr val="tx1"/>
                </a:solidFill>
                <a:effectLst/>
                <a:latin typeface="+mn-lt"/>
                <a:ea typeface="+mn-ea"/>
                <a:cs typeface="+mn-cs"/>
              </a:rPr>
              <a:t>As clients consider the many aspects of their journey to Real-time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Analytics and strive to keep pace with new and changing requirements – many are faced with growing IT complexity. Let’s look at a white board picture taken during an IBM customer workshop.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is a customer’s real IT infrastructure. Databases, core systems, decision points…the very definition of significant complexity. And this is not complexity by design; this is just the evolution of a computing infrastructure that was never designed to support what the organization now considers business critical analytics. </a:t>
            </a:r>
          </a:p>
          <a:p>
            <a:r>
              <a:rPr lang="en-US" sz="1200" kern="1200" dirty="0" smtClean="0">
                <a:solidFill>
                  <a:schemeClr val="tx1"/>
                </a:solidFill>
                <a:effectLst/>
                <a:latin typeface="+mn-lt"/>
                <a:ea typeface="+mn-ea"/>
                <a:cs typeface="+mn-cs"/>
              </a:rPr>
              <a:t>A key issue is that most customers support their analytics in a separate environment from their transactional systems, which immediately introduces latency. When the data is taken off the system of record where the transactional data originates, different groups will see snapshots of data that are not fresh and there is no guarantee on consistency in data synchronization. Multiple copies of the data also need to be supported which can lead to data security concerns.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you can see when you add together all of these issues, excessive cost and complexity are the only results possible.  This is a typical challenge that most clients are dealing with today as they re-evaluate their analytics strategy to support analytics that are now business critical. </a:t>
            </a:r>
          </a:p>
          <a:p>
            <a:pPr defTabSz="938453">
              <a:lnSpc>
                <a:spcPct val="90000"/>
              </a:lnSpc>
              <a:spcBef>
                <a:spcPct val="0"/>
              </a:spcBef>
            </a:pPr>
            <a:endParaRPr lang="en-US" sz="1100" dirty="0" smtClean="0"/>
          </a:p>
        </p:txBody>
      </p:sp>
      <p:sp>
        <p:nvSpPr>
          <p:cNvPr id="103427" name="Slide Number Placeholder 3"/>
          <p:cNvSpPr txBox="1">
            <a:spLocks noGrp="1"/>
          </p:cNvSpPr>
          <p:nvPr/>
        </p:nvSpPr>
        <p:spPr bwMode="auto">
          <a:xfrm>
            <a:off x="4008705" y="8899327"/>
            <a:ext cx="3066733" cy="468471"/>
          </a:xfrm>
          <a:prstGeom prst="rect">
            <a:avLst/>
          </a:prstGeom>
          <a:noFill/>
          <a:ln w="9525">
            <a:noFill/>
            <a:miter lim="800000"/>
            <a:headEnd/>
            <a:tailEnd/>
          </a:ln>
        </p:spPr>
        <p:txBody>
          <a:bodyPr lIns="93846" tIns="46923" rIns="93846" bIns="46923" anchor="b"/>
          <a:lstStyle/>
          <a:p>
            <a:pPr algn="r"/>
            <a:fld id="{6C9B28DF-70E1-4B39-BC9A-736FBCCBDB7D}" type="slidenum">
              <a:rPr lang="en-US" sz="1200">
                <a:latin typeface="Calibri" pitchFamily="34" charset="0"/>
              </a:rPr>
              <a:pPr algn="r"/>
              <a:t>6</a:t>
            </a:fld>
            <a:endParaRPr lang="en-US" sz="1200" dirty="0">
              <a:latin typeface="Calibri" pitchFamily="34" charset="0"/>
            </a:endParaRPr>
          </a:p>
        </p:txBody>
      </p:sp>
    </p:spTree>
    <p:extLst>
      <p:ext uri="{BB962C8B-B14F-4D97-AF65-F5344CB8AC3E}">
        <p14:creationId xmlns:p14="http://schemas.microsoft.com/office/powerpoint/2010/main" val="2363097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Real time analytics is the natural evolution from the descriptive model of analytics that includes basic reporting on recent and historical data to predictive analytics that uses existing data to create computer models to make predictions about future events. </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Historical analytics can help organizations answer questions such as, “What happened? How many? What is the problem?”</a:t>
            </a:r>
          </a:p>
          <a:p>
            <a:pPr lvl="0"/>
            <a:r>
              <a:rPr lang="en-US" sz="1200" kern="1200" dirty="0" smtClean="0">
                <a:solidFill>
                  <a:schemeClr val="tx1"/>
                </a:solidFill>
                <a:effectLst/>
                <a:latin typeface="+mn-lt"/>
                <a:ea typeface="+mn-ea"/>
                <a:cs typeface="+mn-cs"/>
              </a:rPr>
              <a:t>Predictive analytics can help organizations answer questions such as, “What will happen if this trend continues? What will happen next?”</a:t>
            </a:r>
          </a:p>
          <a:p>
            <a:pPr lvl="0"/>
            <a:r>
              <a:rPr lang="en-US" sz="1200" kern="1200" dirty="0" smtClean="0">
                <a:solidFill>
                  <a:schemeClr val="tx1"/>
                </a:solidFill>
                <a:effectLst/>
                <a:latin typeface="+mn-lt"/>
                <a:ea typeface="+mn-ea"/>
                <a:cs typeface="+mn-cs"/>
              </a:rPr>
              <a:t>Transactional analytics in real time can help organizations answer questions such as, “Is this transaction a threat or an opportunity?”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Combining historical data with the latest transactional data and using tools created with predictive modeling, and data can be analyzed in the moment and the results can be applied in real-time or at the right time when that insight is needed. This could be used to identify a claim overpayment for an insurance company (a threat), a fraudulent credit card transaction (a threat), or to enhance a customer’s buying experience over the Web (an opportunity). </a:t>
            </a:r>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7</a:t>
            </a:fld>
            <a:endParaRPr lang="en-US" dirty="0"/>
          </a:p>
        </p:txBody>
      </p:sp>
    </p:spTree>
    <p:extLst>
      <p:ext uri="{BB962C8B-B14F-4D97-AF65-F5344CB8AC3E}">
        <p14:creationId xmlns:p14="http://schemas.microsoft.com/office/powerpoint/2010/main" val="1315407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smtClean="0"/>
              <a:t>Mobile is more than just another channel. It is fundamentally changing the business landscape and the way companies do business. Data through the mobile channel is growing at a phenomenal rate. Analysts estimate a 61% compound annual growth rate (CAGR) for 2013 - 2018. One of the main reasons why mobile has become so important is that it is a very pervasive tool. Most people keep their phone within arm’s reach 100% of the time, making it an always-on channel no matter where they are. Seventy-five percent of shoppers take action after receiving a location-based message; Cyber Monday sales double year to year; and multiple screens are used from social media, shopping sites, review pages, and other vendors to make purchasing decisions. By 2020, there will be an estimated 18 billion mobile and machine-to-machine connected devices. </a:t>
            </a:r>
            <a:r>
              <a:rPr lang="en-US" dirty="0" smtClean="0"/>
              <a:t>To give you a sense of the pervasiveness of mobile, consider this: There were </a:t>
            </a:r>
            <a:r>
              <a:rPr lang="en-US" altLang="en-US" dirty="0" smtClean="0"/>
              <a:t>an estimated 7.6 billion connected smart devices in 2014. In comparison, the world population was somewhat less than that in 2014, with approximately 7.2 billion people.</a:t>
            </a:r>
          </a:p>
          <a:p>
            <a:pPr>
              <a:defRPr/>
            </a:pPr>
            <a:r>
              <a:rPr lang="en-US" altLang="en-US" dirty="0" smtClean="0"/>
              <a:t> </a:t>
            </a:r>
          </a:p>
          <a:p>
            <a:pPr>
              <a:defRPr/>
            </a:pPr>
            <a:r>
              <a:rPr lang="en-US" altLang="en-US" dirty="0" smtClean="0"/>
              <a:t>Following are a couple of scenarios that illustrate how mobile is changing the way companies do business:</a:t>
            </a:r>
          </a:p>
          <a:p>
            <a:pPr marL="171450" indent="-171450">
              <a:buFont typeface="Arial" panose="020B0604020202020204" pitchFamily="34" charset="0"/>
              <a:buChar char="•"/>
              <a:defRPr/>
            </a:pPr>
            <a:r>
              <a:rPr lang="en-US" altLang="en-US" dirty="0" smtClean="0"/>
              <a:t>Executives want to stay connected to their business 24/7. They need insight into their business whether they are at home, in an airport, or en route to a meeting. They might ask such questions as, “Is now the right time to make that decision?” “Have sales in a region reached a particular threshold?” “Has the market shift changed our outlook on that acquisition?” Connected smart devices have become the mobile office.  </a:t>
            </a:r>
          </a:p>
          <a:p>
            <a:pPr marL="171450" indent="-171450">
              <a:buFont typeface="Arial" panose="020B0604020202020204" pitchFamily="34" charset="0"/>
              <a:buChar char="•"/>
              <a:defRPr/>
            </a:pPr>
            <a:r>
              <a:rPr lang="en-US" altLang="en-US" dirty="0" smtClean="0"/>
              <a:t>Mobile is driving real-time business analytics. Consumers can be in a retail store, and the company and its competitors know their browsing and purchase history, as well as their physical location. These retailers have a small window of opportunity to make these consumers “an offer they can’t refuse.” The back-office business analytics, as well as the systems of records that support those analytics, must report in near real time to make that system of engagement effective.  </a:t>
            </a:r>
          </a:p>
          <a:p>
            <a:pPr>
              <a:defRPr/>
            </a:pPr>
            <a:r>
              <a:rPr lang="en-US" altLang="en-US" dirty="0" smtClean="0"/>
              <a:t> </a:t>
            </a:r>
          </a:p>
          <a:p>
            <a:pPr>
              <a:defRPr/>
            </a:pPr>
            <a:r>
              <a:rPr lang="en-US" altLang="en-US" dirty="0" smtClean="0"/>
              <a:t>As we discussed previously, adding a mobile channel can increase transaction volumes by 50%. Much of this increased volume results from read-only transactions in which consumers constantly check for the latest updates to sports events, their bank accounts, or online offers.</a:t>
            </a:r>
          </a:p>
          <a:p>
            <a:pPr>
              <a:defRPr/>
            </a:pPr>
            <a:r>
              <a:rPr lang="en-US" altLang="en-US" dirty="0" smtClean="0"/>
              <a:t> </a:t>
            </a:r>
          </a:p>
          <a:p>
            <a:pPr>
              <a:defRPr/>
            </a:pPr>
            <a:r>
              <a:rPr lang="en-US" altLang="en-US" dirty="0" smtClean="0"/>
              <a:t>From an information management perspective, databases and transaction engines must be able to cope with this tidal wave of transactions without impacting current workloads. Only DB2 for z/OS and IMS are capable of handling the unpredictable spikes that might be caused by Black Friday sales, a world event, or the latest news flash. Both databases are mobile-ready and are being used by every industry for mobile initiatives.</a:t>
            </a:r>
          </a:p>
          <a:p>
            <a:pPr>
              <a:defRPr/>
            </a:pPr>
            <a:r>
              <a:rPr lang="en-US" altLang="en-US" dirty="0" smtClean="0"/>
              <a:t> </a:t>
            </a:r>
          </a:p>
          <a:p>
            <a:pPr>
              <a:defRPr/>
            </a:pPr>
            <a:r>
              <a:rPr lang="en-US" altLang="en-US" b="1" dirty="0" smtClean="0"/>
              <a:t>Industry Drivers for Mobile Integration</a:t>
            </a:r>
            <a:endParaRPr lang="en-US" altLang="en-US" dirty="0" smtClean="0"/>
          </a:p>
          <a:p>
            <a:pPr>
              <a:defRPr/>
            </a:pPr>
            <a:r>
              <a:rPr lang="en-US" altLang="en-US" dirty="0" smtClean="0"/>
              <a:t>Banking customers are looking to manage their investments and banking needs anywhere, anytime, and anyplace. A person can photograph a check, electronically deposit it, and immediately see the balance change; the need to go physically into a bank is diminishing.</a:t>
            </a:r>
          </a:p>
          <a:p>
            <a:pPr>
              <a:defRPr/>
            </a:pPr>
            <a:r>
              <a:rPr lang="en-US" altLang="en-US" dirty="0" smtClean="0"/>
              <a:t> </a:t>
            </a:r>
          </a:p>
          <a:p>
            <a:pPr>
              <a:defRPr/>
            </a:pPr>
            <a:r>
              <a:rPr lang="en-US" altLang="en-US" dirty="0" smtClean="0"/>
              <a:t>One of the greatest costs for processing insurance claims is employee labor, which ranges from entering data, providing customer support, and modifying claims. Mobile phones give </a:t>
            </a:r>
            <a:r>
              <a:rPr lang="en-US" dirty="0" smtClean="0"/>
              <a:t>insurance policyholders </a:t>
            </a:r>
            <a:r>
              <a:rPr lang="en-US" altLang="en-US" dirty="0" smtClean="0"/>
              <a:t>the means to file, process, manage, and document claims electronically. They can get instant status of their insurance claim and upload photos of damage to their vehicles, for example. These capabilities help to lessen the workload of the insurance company employees.</a:t>
            </a:r>
          </a:p>
          <a:p>
            <a:pPr>
              <a:defRPr/>
            </a:pPr>
            <a:r>
              <a:rPr lang="en-US" altLang="en-US" dirty="0" smtClean="0"/>
              <a:t> </a:t>
            </a:r>
          </a:p>
          <a:p>
            <a:pPr>
              <a:defRPr/>
            </a:pPr>
            <a:r>
              <a:rPr lang="en-US" altLang="en-US" dirty="0" smtClean="0"/>
              <a:t>Because most people now keep their phone with them, retail stores are using the phone to engage shoppers and intelligently target coupons and promotions for that specific customer, based on his or her geographic location. This is personalized marketing unlike anything that has been done in the past.</a:t>
            </a:r>
          </a:p>
          <a:p>
            <a:pPr>
              <a:defRPr/>
            </a:pPr>
            <a:r>
              <a:rPr lang="en-US" altLang="en-US" dirty="0" smtClean="0"/>
              <a:t> </a:t>
            </a:r>
          </a:p>
          <a:p>
            <a:pPr>
              <a:defRPr/>
            </a:pPr>
            <a:r>
              <a:rPr lang="en-US" altLang="en-US" dirty="0" smtClean="0"/>
              <a:t>Construction and manufacturing companies embed types of mobile technology in machinery and equipment. Mobile phones are being used to manage complex projects and operations on site, rather than having to go back and forth between offices and the site. Survey results and work progress can be uploaded and communicated in real time, as well as ordering materials on site to avoid delays. </a:t>
            </a:r>
          </a:p>
          <a:p>
            <a:pPr>
              <a:defRPr/>
            </a:pPr>
            <a:r>
              <a:rPr lang="en-US" altLang="en-US" dirty="0" smtClean="0"/>
              <a:t> </a:t>
            </a:r>
          </a:p>
          <a:p>
            <a:pPr>
              <a:defRPr/>
            </a:pPr>
            <a:r>
              <a:rPr lang="en-US" altLang="en-US" dirty="0" smtClean="0"/>
              <a:t>For travelers, mobile devices have become almost mandatory. Today, people not only book tickets and carry electronic airline tickets on their mobile devices, but they also make use of apps that are integrated with their cars (for example, an app that actually parks the vehicle for the driver).</a:t>
            </a:r>
          </a:p>
          <a:p>
            <a:pPr>
              <a:defRPr/>
            </a:pPr>
            <a:r>
              <a:rPr lang="en-US" altLang="en-US" dirty="0" smtClean="0"/>
              <a:t> </a:t>
            </a:r>
          </a:p>
          <a:p>
            <a:pPr>
              <a:defRPr/>
            </a:pPr>
            <a:r>
              <a:rPr lang="en-US" altLang="en-US" dirty="0" smtClean="0"/>
              <a:t>Another example is a cross-industry CIO office. Mobile devices empower employees with anywhere, anytime, anyplace access to dashboards and business-critical information. Employees can stay informed of progress and remain involved in decision making because the mobile device has become the mobile office.</a:t>
            </a:r>
            <a:br>
              <a:rPr lang="en-US" altLang="en-US" dirty="0" smtClean="0"/>
            </a:br>
            <a:endParaRPr lang="en-US" altLang="en-US" dirty="0" smtClean="0"/>
          </a:p>
          <a:p>
            <a:pPr>
              <a:defRPr/>
            </a:pPr>
            <a:r>
              <a:rPr lang="en-US" dirty="0" smtClean="0"/>
              <a:t>Of course, there are challenges in developing applications that will run on any and all smart devices without having to rewrite code to suit the plethora of different hardware and operating systems on which these devices run. BYOD (bring your own device) is commonplace in almost every organization today. IBM, for example, has enabled the use of thousands of employee devices that now handle information that was previously allowed only through company-issued PCs, enabling the average employee to be productive at any hour of the day. As such, mobile devices must be able to support different personas and privacy and security profiles.</a:t>
            </a:r>
            <a:endParaRPr lang="en-US" altLang="en-US" dirty="0" smtClean="0"/>
          </a:p>
          <a:p>
            <a:pPr>
              <a:defRPr/>
            </a:pPr>
            <a:r>
              <a:rPr lang="en-US" altLang="en-US" dirty="0" smtClean="0"/>
              <a:t> </a:t>
            </a:r>
          </a:p>
          <a:p>
            <a:pPr>
              <a:defRPr/>
            </a:pPr>
            <a:r>
              <a:rPr lang="en-US" altLang="en-US" dirty="0" smtClean="0"/>
              <a:t>Note that in the first half of 2014, 1.8 billion connected smart devices were shipped, compared to only 74.4 million PCs during the same period.</a:t>
            </a:r>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8</a:t>
            </a:fld>
            <a:endParaRPr lang="en-US" dirty="0"/>
          </a:p>
        </p:txBody>
      </p:sp>
    </p:spTree>
    <p:extLst>
      <p:ext uri="{BB962C8B-B14F-4D97-AF65-F5344CB8AC3E}">
        <p14:creationId xmlns:p14="http://schemas.microsoft.com/office/powerpoint/2010/main" val="1602544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been stated that most customers with access to a z Systems infrastructure, that approximately 80% of that original source data, originates from that z Systems platform.</a:t>
            </a:r>
          </a:p>
          <a:p>
            <a:endParaRPr lang="en-US" dirty="0" smtClean="0"/>
          </a:p>
          <a:p>
            <a:r>
              <a:rPr lang="en-US" b="1" dirty="0" smtClean="0"/>
              <a:t>Why?</a:t>
            </a:r>
          </a:p>
          <a:p>
            <a:r>
              <a:rPr lang="en-US" dirty="0" smtClean="0"/>
              <a:t>It's because z Systems is renowned for running those transactional systems. The long-standing legacy of z Systems as the hub of the enterprise remains in place in many, many accounts. Because those transactional systems always need to be up and running and performing, they leverage the power of z Systems. As a result, all the financial information, customer lists, personal records, HR records, manufacturing or operational information that they are going to be using in order to apply analytics actually originates on the mainframe.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483E7A5-2618-4920-A3E5-77974EC9934E}" type="slidenum">
              <a:rPr lang="en-US" smtClean="0"/>
              <a:pPr/>
              <a:t>9</a:t>
            </a:fld>
            <a:endParaRPr lang="en-US" dirty="0"/>
          </a:p>
        </p:txBody>
      </p:sp>
    </p:spTree>
    <p:extLst>
      <p:ext uri="{BB962C8B-B14F-4D97-AF65-F5344CB8AC3E}">
        <p14:creationId xmlns:p14="http://schemas.microsoft.com/office/powerpoint/2010/main" val="2558887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p:spPr>
        <p:txBody>
          <a:bodyPr/>
          <a:lstStyle/>
          <a:p>
            <a:r>
              <a:rPr lang="en-US" altLang="en-US" dirty="0" smtClean="0"/>
              <a:t>While an organization may be able to capture, integrate, and analyze data, we see many organizations struggle to act on these insights. They lack a culture that is ready to embrace ideas that depart from intuition or experience, a culture that encourages multiple departments to collaborate on managing, understanding, and acting quickly on data and ideas that go beyond traditional approaches. </a:t>
            </a:r>
          </a:p>
          <a:p>
            <a:endParaRPr lang="en-US" altLang="en-US" dirty="0" smtClean="0"/>
          </a:p>
          <a:p>
            <a:r>
              <a:rPr lang="en-US" altLang="en-US" dirty="0" smtClean="0"/>
              <a:t>Leading organizations we work with are not only demonstrating the ability to embed data-based insights into every process, from scenarios that manage risk, to algorithms that process orders coming in through new digital channels. But they are able to foster a culture that empowers their employees to act confidently and decisively.</a:t>
            </a:r>
          </a:p>
          <a:p>
            <a:endParaRPr lang="en-US" altLang="en-US" dirty="0" smtClean="0"/>
          </a:p>
          <a:p>
            <a:r>
              <a:rPr lang="en-US" altLang="en-US" dirty="0" smtClean="0"/>
              <a:t>They are in essence </a:t>
            </a:r>
            <a:r>
              <a:rPr lang="en-US" altLang="en-US" b="1" dirty="0" smtClean="0"/>
              <a:t>making analytics an integral part of their business and culture.</a:t>
            </a:r>
            <a:endParaRPr lang="en-US" altLang="en-US" dirty="0" smtClean="0"/>
          </a:p>
          <a:p>
            <a:pPr eaLnBrk="1" hangingPunct="1">
              <a:spcBef>
                <a:spcPct val="0"/>
              </a:spcBef>
            </a:pPr>
            <a:endParaRPr lang="en-US" altLang="en-US" dirty="0" smtClean="0"/>
          </a:p>
          <a:p>
            <a:endParaRPr lang="en-US" dirty="0" smtClean="0"/>
          </a:p>
        </p:txBody>
      </p:sp>
    </p:spTree>
    <p:extLst>
      <p:ext uri="{BB962C8B-B14F-4D97-AF65-F5344CB8AC3E}">
        <p14:creationId xmlns:p14="http://schemas.microsoft.com/office/powerpoint/2010/main" val="9122973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ibm_sp_lockup_western-02"/>
          <p:cNvPicPr>
            <a:picLocks noChangeAspect="1" noChangeArrowheads="1"/>
          </p:cNvPicPr>
          <p:nvPr/>
        </p:nvPicPr>
        <p:blipFill>
          <a:blip r:embed="rId2" cstate="print"/>
          <a:srcRect/>
          <a:stretch>
            <a:fillRect/>
          </a:stretch>
        </p:blipFill>
        <p:spPr bwMode="auto">
          <a:xfrm>
            <a:off x="10653823" y="511184"/>
            <a:ext cx="1279946" cy="403225"/>
          </a:xfrm>
          <a:prstGeom prst="rect">
            <a:avLst/>
          </a:prstGeom>
          <a:noFill/>
          <a:ln w="9525">
            <a:noFill/>
            <a:miter lim="800000"/>
            <a:headEnd/>
            <a:tailEnd/>
          </a:ln>
        </p:spPr>
      </p:pic>
      <p:sp>
        <p:nvSpPr>
          <p:cNvPr id="5" name="Line 4"/>
          <p:cNvSpPr>
            <a:spLocks noChangeShapeType="1"/>
          </p:cNvSpPr>
          <p:nvPr/>
        </p:nvSpPr>
        <p:spPr bwMode="auto">
          <a:xfrm flipH="1">
            <a:off x="347140" y="906463"/>
            <a:ext cx="11495617" cy="0"/>
          </a:xfrm>
          <a:prstGeom prst="line">
            <a:avLst/>
          </a:prstGeom>
          <a:noFill/>
          <a:ln w="635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fontAlgn="base">
              <a:spcBef>
                <a:spcPct val="0"/>
              </a:spcBef>
              <a:spcAft>
                <a:spcPct val="0"/>
              </a:spcAft>
              <a:defRPr/>
            </a:pPr>
            <a:endParaRPr lang="en-US" dirty="0">
              <a:solidFill>
                <a:srgbClr val="000000"/>
              </a:solidFill>
              <a:cs typeface="ＭＳ Ｐゴシック" charset="0"/>
            </a:endParaRPr>
          </a:p>
        </p:txBody>
      </p:sp>
      <p:sp>
        <p:nvSpPr>
          <p:cNvPr id="6" name="Rectangle 6"/>
          <p:cNvSpPr>
            <a:spLocks noChangeArrowheads="1"/>
          </p:cNvSpPr>
          <p:nvPr/>
        </p:nvSpPr>
        <p:spPr bwMode="black">
          <a:xfrm>
            <a:off x="7929033" y="6481772"/>
            <a:ext cx="4072467" cy="231775"/>
          </a:xfrm>
          <a:prstGeom prst="rect">
            <a:avLst/>
          </a:prstGeom>
          <a:noFill/>
          <a:ln w="9525">
            <a:noFill/>
            <a:miter lim="800000"/>
            <a:headEnd/>
            <a:tailEnd/>
          </a:ln>
        </p:spPr>
        <p:txBody>
          <a:bodyPr lIns="92075" tIns="46038" rIns="92075" bIns="46038">
            <a:spAutoFit/>
          </a:bodyPr>
          <a:lstStyle/>
          <a:p>
            <a:pPr algn="r" fontAlgn="base">
              <a:spcBef>
                <a:spcPct val="0"/>
              </a:spcBef>
              <a:spcAft>
                <a:spcPct val="0"/>
              </a:spcAft>
            </a:pPr>
            <a:r>
              <a:rPr lang="en-US" sz="900" dirty="0">
                <a:solidFill>
                  <a:srgbClr val="000000"/>
                </a:solidFill>
              </a:rPr>
              <a:t>© </a:t>
            </a:r>
            <a:r>
              <a:rPr lang="en-US" sz="900" dirty="0" smtClean="0">
                <a:solidFill>
                  <a:srgbClr val="000000"/>
                </a:solidFill>
              </a:rPr>
              <a:t>2016 </a:t>
            </a:r>
            <a:r>
              <a:rPr lang="en-US" sz="900" dirty="0">
                <a:solidFill>
                  <a:srgbClr val="000000"/>
                </a:solidFill>
              </a:rPr>
              <a:t>IBM Corporation</a:t>
            </a:r>
          </a:p>
        </p:txBody>
      </p:sp>
      <p:sp>
        <p:nvSpPr>
          <p:cNvPr id="28674" name="Rectangle 2"/>
          <p:cNvSpPr>
            <a:spLocks noGrp="1" noChangeArrowheads="1"/>
          </p:cNvSpPr>
          <p:nvPr>
            <p:ph type="ctrTitle"/>
          </p:nvPr>
        </p:nvSpPr>
        <p:spPr>
          <a:xfrm>
            <a:off x="302687" y="2343159"/>
            <a:ext cx="10909300" cy="1077913"/>
          </a:xfrm>
        </p:spPr>
        <p:txBody>
          <a:bodyPr anchor="b"/>
          <a:lstStyle>
            <a:lvl1pPr>
              <a:defRPr sz="3500"/>
            </a:lvl1pPr>
          </a:lstStyle>
          <a:p>
            <a:pPr lvl="0"/>
            <a:r>
              <a:rPr lang="en-US" noProof="0" smtClean="0"/>
              <a:t>Click to edit master title style</a:t>
            </a:r>
          </a:p>
        </p:txBody>
      </p:sp>
      <p:sp>
        <p:nvSpPr>
          <p:cNvPr id="28677" name="Rectangle 5"/>
          <p:cNvSpPr>
            <a:spLocks noGrp="1" noChangeArrowheads="1"/>
          </p:cNvSpPr>
          <p:nvPr>
            <p:ph type="subTitle" sz="quarter" idx="1"/>
          </p:nvPr>
        </p:nvSpPr>
        <p:spPr>
          <a:xfrm>
            <a:off x="332320" y="917584"/>
            <a:ext cx="6407149" cy="492125"/>
          </a:xfrm>
        </p:spPr>
        <p:txBody>
          <a:bodyPr anchor="b"/>
          <a:lstStyle>
            <a:lvl1pPr marL="0" indent="0">
              <a:buFont typeface="Wingdings" charset="0"/>
              <a:buNone/>
              <a:defRPr sz="1100"/>
            </a:lvl1pPr>
          </a:lstStyle>
          <a:p>
            <a:pPr lvl="0"/>
            <a:r>
              <a:rPr lang="en-US" noProof="0" smtClean="0"/>
              <a:t>Click to edit Master subtitle style</a:t>
            </a:r>
          </a:p>
        </p:txBody>
      </p:sp>
      <p:sp>
        <p:nvSpPr>
          <p:cNvPr id="2" name="TextBox 1"/>
          <p:cNvSpPr txBox="1"/>
          <p:nvPr userDrawn="1"/>
        </p:nvSpPr>
        <p:spPr>
          <a:xfrm>
            <a:off x="332320" y="567669"/>
            <a:ext cx="1787669" cy="369332"/>
          </a:xfrm>
          <a:prstGeom prst="rect">
            <a:avLst/>
          </a:prstGeom>
          <a:noFill/>
        </p:spPr>
        <p:txBody>
          <a:bodyPr wrap="none" rtlCol="0">
            <a:spAutoFit/>
          </a:bodyPr>
          <a:lstStyle/>
          <a:p>
            <a:r>
              <a:rPr lang="en-US" dirty="0" smtClean="0"/>
              <a:t>IBM </a:t>
            </a:r>
            <a:r>
              <a:rPr lang="en-US" b="1" dirty="0" smtClean="0"/>
              <a:t>z Systems</a:t>
            </a:r>
            <a:endParaRPr lang="en-US" b="1" dirty="0"/>
          </a:p>
        </p:txBody>
      </p:sp>
      <p:pic>
        <p:nvPicPr>
          <p:cNvPr id="10" name="Picture 12" descr="BDA_PPT_color_4x3_white"/>
          <p:cNvPicPr>
            <a:picLocks noChangeAspect="1" noChangeArrowheads="1"/>
          </p:cNvPicPr>
          <p:nvPr userDrawn="1"/>
        </p:nvPicPr>
        <p:blipFill>
          <a:blip r:embed="rId3" cstate="print"/>
          <a:srcRect/>
          <a:stretch>
            <a:fillRect/>
          </a:stretch>
        </p:blipFill>
        <p:spPr bwMode="auto">
          <a:xfrm>
            <a:off x="340787" y="3683000"/>
            <a:ext cx="11508316" cy="25908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00587" y="593726"/>
            <a:ext cx="2846916" cy="5775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53487" y="593726"/>
            <a:ext cx="8343900" cy="5775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Only - no graphics">
    <p:spTree>
      <p:nvGrpSpPr>
        <p:cNvPr id="1" name=""/>
        <p:cNvGrpSpPr/>
        <p:nvPr/>
      </p:nvGrpSpPr>
      <p:grpSpPr>
        <a:xfrm>
          <a:off x="0" y="0"/>
          <a:ext cx="0" cy="0"/>
          <a:chOff x="0" y="0"/>
          <a:chExt cx="0" cy="0"/>
        </a:xfrm>
      </p:grpSpPr>
      <p:sp>
        <p:nvSpPr>
          <p:cNvPr id="3" name="Line 4"/>
          <p:cNvSpPr>
            <a:spLocks noChangeShapeType="1"/>
          </p:cNvSpPr>
          <p:nvPr/>
        </p:nvSpPr>
        <p:spPr bwMode="auto">
          <a:xfrm>
            <a:off x="345019" y="549275"/>
            <a:ext cx="11493500" cy="0"/>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fontAlgn="base">
              <a:spcBef>
                <a:spcPct val="0"/>
              </a:spcBef>
              <a:spcAft>
                <a:spcPct val="0"/>
              </a:spcAft>
              <a:defRPr/>
            </a:pPr>
            <a:endParaRPr lang="en-US" dirty="0">
              <a:solidFill>
                <a:srgbClr val="000000"/>
              </a:solidFill>
              <a:cs typeface="ＭＳ Ｐゴシック" charset="0"/>
            </a:endParaRPr>
          </a:p>
        </p:txBody>
      </p:sp>
      <p:sp>
        <p:nvSpPr>
          <p:cNvPr id="4" name="Rectangle 6"/>
          <p:cNvSpPr>
            <a:spLocks noChangeArrowheads="1"/>
          </p:cNvSpPr>
          <p:nvPr/>
        </p:nvSpPr>
        <p:spPr bwMode="black">
          <a:xfrm>
            <a:off x="7912101" y="6481772"/>
            <a:ext cx="4072467" cy="231775"/>
          </a:xfrm>
          <a:prstGeom prst="rect">
            <a:avLst/>
          </a:prstGeom>
          <a:noFill/>
          <a:ln w="9525">
            <a:noFill/>
            <a:miter lim="800000"/>
            <a:headEnd/>
            <a:tailEnd/>
          </a:ln>
        </p:spPr>
        <p:txBody>
          <a:bodyPr lIns="92075" tIns="46038" rIns="92075" bIns="46038">
            <a:spAutoFit/>
          </a:bodyPr>
          <a:lstStyle/>
          <a:p>
            <a:pPr algn="r" fontAlgn="base">
              <a:spcBef>
                <a:spcPct val="0"/>
              </a:spcBef>
              <a:spcAft>
                <a:spcPct val="0"/>
              </a:spcAft>
            </a:pPr>
            <a:r>
              <a:rPr lang="en-US" sz="900" dirty="0">
                <a:solidFill>
                  <a:srgbClr val="000000"/>
                </a:solidFill>
              </a:rPr>
              <a:t>© 2015 IBM Corporation</a:t>
            </a:r>
          </a:p>
        </p:txBody>
      </p:sp>
      <p:sp>
        <p:nvSpPr>
          <p:cNvPr id="5" name="Rectangle 6"/>
          <p:cNvSpPr>
            <a:spLocks noChangeArrowheads="1"/>
          </p:cNvSpPr>
          <p:nvPr/>
        </p:nvSpPr>
        <p:spPr bwMode="auto">
          <a:xfrm>
            <a:off x="254000" y="6456363"/>
            <a:ext cx="736600" cy="247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fontAlgn="base">
              <a:spcBef>
                <a:spcPct val="0"/>
              </a:spcBef>
              <a:spcAft>
                <a:spcPct val="0"/>
              </a:spcAft>
            </a:pPr>
            <a:fld id="{3CC01F76-5A5F-469C-AEFF-19B6F31E5FE7}" type="slidenum">
              <a:rPr lang="en-US" sz="1000">
                <a:solidFill>
                  <a:srgbClr val="000000"/>
                </a:solidFill>
              </a:rPr>
              <a:pPr fontAlgn="base">
                <a:spcBef>
                  <a:spcPct val="0"/>
                </a:spcBef>
                <a:spcAft>
                  <a:spcPct val="0"/>
                </a:spcAft>
              </a:pPr>
              <a:t>‹#›</a:t>
            </a:fld>
            <a:endParaRPr lang="en-US" sz="1000" dirty="0">
              <a:solidFill>
                <a:srgbClr val="000000"/>
              </a:solidFill>
            </a:endParaRPr>
          </a:p>
        </p:txBody>
      </p:sp>
      <p:pic>
        <p:nvPicPr>
          <p:cNvPr id="6" name="Picture 7" descr="ibm_sp_lockup_western-02"/>
          <p:cNvPicPr>
            <a:picLocks noChangeAspect="1" noChangeArrowheads="1"/>
          </p:cNvPicPr>
          <p:nvPr/>
        </p:nvPicPr>
        <p:blipFill>
          <a:blip r:embed="rId2" cstate="print"/>
          <a:srcRect/>
          <a:stretch>
            <a:fillRect/>
          </a:stretch>
        </p:blipFill>
        <p:spPr bwMode="auto">
          <a:xfrm>
            <a:off x="10519836" y="150822"/>
            <a:ext cx="1413933" cy="403225"/>
          </a:xfrm>
          <a:prstGeom prst="rect">
            <a:avLst/>
          </a:prstGeom>
          <a:noFill/>
          <a:ln w="9525">
            <a:noFill/>
            <a:miter lim="800000"/>
            <a:headEnd/>
            <a:tailEnd/>
          </a:ln>
        </p:spPr>
      </p:pic>
      <p:pic>
        <p:nvPicPr>
          <p:cNvPr id="7" name="Picture 9" descr="Analytics-pos-inline.png"/>
          <p:cNvPicPr>
            <a:picLocks noChangeAspect="1"/>
          </p:cNvPicPr>
          <p:nvPr userDrawn="1"/>
        </p:nvPicPr>
        <p:blipFill>
          <a:blip r:embed="rId3" cstate="print">
            <a:clrChange>
              <a:clrFrom>
                <a:srgbClr val="FFFFFF"/>
              </a:clrFrom>
              <a:clrTo>
                <a:srgbClr val="FFFFFF">
                  <a:alpha val="0"/>
                </a:srgbClr>
              </a:clrTo>
            </a:clrChange>
          </a:blip>
          <a:srcRect/>
          <a:stretch>
            <a:fillRect/>
          </a:stretch>
        </p:blipFill>
        <p:spPr bwMode="auto">
          <a:xfrm>
            <a:off x="201087" y="257184"/>
            <a:ext cx="1612900" cy="341313"/>
          </a:xfrm>
          <a:prstGeom prst="rect">
            <a:avLst/>
          </a:prstGeom>
          <a:noFill/>
          <a:ln w="9525">
            <a:noFill/>
            <a:miter lim="800000"/>
            <a:headEnd/>
            <a:tailEnd/>
          </a:ln>
        </p:spPr>
      </p:pic>
      <p:sp>
        <p:nvSpPr>
          <p:cNvPr id="2" name="Title 1"/>
          <p:cNvSpPr>
            <a:spLocks noGrp="1"/>
          </p:cNvSpPr>
          <p:nvPr>
            <p:ph type="title"/>
          </p:nvPr>
        </p:nvSpPr>
        <p:spPr>
          <a:xfrm>
            <a:off x="543292" y="903974"/>
            <a:ext cx="11095565" cy="430887"/>
          </a:xfr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rIns="0" anchor="b">
            <a:spAutoFit/>
          </a:bodyPr>
          <a:lstStyle>
            <a:lvl1pPr>
              <a:defRPr lang="en-US"/>
            </a:lvl1pPr>
          </a:lstStyle>
          <a:p>
            <a:pPr lvl="0"/>
            <a:r>
              <a:rPr lang="en-US" smtClean="0"/>
              <a:t>Click to edit Master title style</a:t>
            </a:r>
            <a:endParaRPr lang="en-US"/>
          </a:p>
        </p:txBody>
      </p:sp>
      <p:sp>
        <p:nvSpPr>
          <p:cNvPr id="8" name="Rectangle 9"/>
          <p:cNvSpPr>
            <a:spLocks noGrp="1" noChangeArrowheads="1"/>
          </p:cNvSpPr>
          <p:nvPr>
            <p:ph type="sldNum" sz="quarter" idx="10"/>
          </p:nvPr>
        </p:nvSpPr>
        <p:spPr>
          <a:xfrm>
            <a:off x="69852" y="6477000"/>
            <a:ext cx="1733549" cy="234950"/>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fontAlgn="base">
              <a:spcBef>
                <a:spcPct val="0"/>
              </a:spcBef>
              <a:spcAft>
                <a:spcPct val="0"/>
              </a:spcAft>
            </a:pPr>
            <a:fld id="{4FA952DC-F498-482F-BAD5-397A8D773E40}" type="slidenum">
              <a:rPr lang="en-US"/>
              <a:pPr fontAlgn="base">
                <a:spcBef>
                  <a:spcPct val="0"/>
                </a:spcBef>
                <a:spcAft>
                  <a:spcPct val="0"/>
                </a:spcAft>
              </a:pPr>
              <a:t>‹#›</a:t>
            </a:fld>
            <a:endParaRPr 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7"/>
          <p:cNvPicPr>
            <a:picLocks noChangeAspect="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4" name="Text Placeholder 2"/>
          <p:cNvSpPr>
            <a:spLocks noGrp="1"/>
          </p:cNvSpPr>
          <p:nvPr>
            <p:ph type="body" idx="12"/>
          </p:nvPr>
        </p:nvSpPr>
        <p:spPr>
          <a:xfrm>
            <a:off x="558800" y="3321669"/>
            <a:ext cx="9886461" cy="474055"/>
          </a:xfrm>
          <a:prstGeom prst="rect">
            <a:avLst/>
          </a:prstGeom>
        </p:spPr>
        <p:txBody>
          <a:bodyPr anchor="b"/>
          <a:lstStyle>
            <a:lvl1pPr marL="0" indent="0" algn="l">
              <a:buNone/>
              <a:defRPr sz="18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Text Placeholder 2"/>
          <p:cNvSpPr>
            <a:spLocks noGrp="1"/>
          </p:cNvSpPr>
          <p:nvPr>
            <p:ph type="body" idx="13"/>
          </p:nvPr>
        </p:nvSpPr>
        <p:spPr>
          <a:xfrm>
            <a:off x="558801" y="4141178"/>
            <a:ext cx="1234831" cy="265858"/>
          </a:xfrm>
          <a:prstGeom prst="rect">
            <a:avLst/>
          </a:prstGeom>
        </p:spPr>
        <p:txBody>
          <a:bodyPr anchor="b"/>
          <a:lstStyle>
            <a:lvl1pPr marL="0" indent="0" algn="l">
              <a:buNone/>
              <a:defRPr sz="1000" b="0" i="0">
                <a:solidFill>
                  <a:schemeClr val="tx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Text Placeholder 2"/>
          <p:cNvSpPr>
            <a:spLocks noGrp="1"/>
          </p:cNvSpPr>
          <p:nvPr>
            <p:ph type="body" idx="15"/>
          </p:nvPr>
        </p:nvSpPr>
        <p:spPr>
          <a:xfrm>
            <a:off x="558800" y="2260800"/>
            <a:ext cx="9886461" cy="965606"/>
          </a:xfrm>
          <a:prstGeom prst="rect">
            <a:avLst/>
          </a:prstGeom>
        </p:spPr>
        <p:txBody>
          <a:bodyPr anchor="b"/>
          <a:lstStyle>
            <a:lvl1pPr marL="0" indent="0" algn="l">
              <a:buNone/>
              <a:defRPr lang="en-US" sz="3200" b="0" kern="1200" dirty="0" smtClean="0">
                <a:solidFill>
                  <a:schemeClr val="tx1"/>
                </a:solidFill>
                <a:latin typeface="Arial" panose="020B0604020202020204" pitchFamily="34" charset="0"/>
                <a:ea typeface="MS PGothic" pitchFamily="34" charset="-128"/>
                <a:cs typeface="Arial" panose="020B0604020202020204" pitchFamily="34" charset="0"/>
                <a:sym typeface="Gill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55606" y="1873250"/>
            <a:ext cx="5592233"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51039" y="1873250"/>
            <a:ext cx="5594351"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353484" y="593725"/>
            <a:ext cx="11394016"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p>
            <a:pPr lvl="0"/>
            <a:r>
              <a:rPr lang="en-US"/>
              <a:t>Click to edit Master title style</a:t>
            </a:r>
          </a:p>
        </p:txBody>
      </p:sp>
      <p:sp>
        <p:nvSpPr>
          <p:cNvPr id="27651" name="Rectangle 3"/>
          <p:cNvSpPr>
            <a:spLocks noGrp="1" noChangeArrowheads="1"/>
          </p:cNvSpPr>
          <p:nvPr>
            <p:ph type="body" idx="1"/>
          </p:nvPr>
        </p:nvSpPr>
        <p:spPr bwMode="auto">
          <a:xfrm>
            <a:off x="355600" y="1873250"/>
            <a:ext cx="11389784" cy="449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27652" name="Line 4"/>
          <p:cNvSpPr>
            <a:spLocks noChangeShapeType="1"/>
          </p:cNvSpPr>
          <p:nvPr/>
        </p:nvSpPr>
        <p:spPr bwMode="auto">
          <a:xfrm>
            <a:off x="345019" y="549275"/>
            <a:ext cx="11493500" cy="0"/>
          </a:xfrm>
          <a:prstGeom prst="line">
            <a:avLst/>
          </a:prstGeom>
          <a:noFill/>
          <a:ln w="9525">
            <a:solidFill>
              <a:srgbClr val="00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fontAlgn="base">
              <a:spcBef>
                <a:spcPct val="0"/>
              </a:spcBef>
              <a:spcAft>
                <a:spcPct val="0"/>
              </a:spcAft>
              <a:defRPr/>
            </a:pPr>
            <a:endParaRPr lang="en-US" dirty="0">
              <a:solidFill>
                <a:srgbClr val="000000"/>
              </a:solidFill>
              <a:cs typeface="ＭＳ Ｐゴシック" charset="0"/>
            </a:endParaRPr>
          </a:p>
        </p:txBody>
      </p:sp>
      <p:sp>
        <p:nvSpPr>
          <p:cNvPr id="1029" name="Rectangle 6"/>
          <p:cNvSpPr>
            <a:spLocks noChangeArrowheads="1"/>
          </p:cNvSpPr>
          <p:nvPr/>
        </p:nvSpPr>
        <p:spPr bwMode="black">
          <a:xfrm>
            <a:off x="7912101" y="6481772"/>
            <a:ext cx="4072467" cy="231475"/>
          </a:xfrm>
          <a:prstGeom prst="rect">
            <a:avLst/>
          </a:prstGeom>
          <a:noFill/>
          <a:ln w="9525">
            <a:noFill/>
            <a:miter lim="800000"/>
            <a:headEnd/>
            <a:tailEnd/>
          </a:ln>
        </p:spPr>
        <p:txBody>
          <a:bodyPr lIns="92075" tIns="46038" rIns="92075" bIns="46038">
            <a:spAutoFit/>
          </a:bodyPr>
          <a:lstStyle/>
          <a:p>
            <a:pPr algn="r" fontAlgn="base">
              <a:spcBef>
                <a:spcPct val="0"/>
              </a:spcBef>
              <a:spcAft>
                <a:spcPct val="0"/>
              </a:spcAft>
            </a:pPr>
            <a:r>
              <a:rPr lang="en-US" sz="900" dirty="0">
                <a:solidFill>
                  <a:srgbClr val="000000"/>
                </a:solidFill>
              </a:rPr>
              <a:t>© </a:t>
            </a:r>
            <a:r>
              <a:rPr lang="en-US" sz="900" dirty="0" smtClean="0">
                <a:solidFill>
                  <a:srgbClr val="000000"/>
                </a:solidFill>
              </a:rPr>
              <a:t>2016 </a:t>
            </a:r>
            <a:r>
              <a:rPr lang="en-US" sz="900" dirty="0">
                <a:solidFill>
                  <a:srgbClr val="000000"/>
                </a:solidFill>
              </a:rPr>
              <a:t>IBM Corporation</a:t>
            </a:r>
          </a:p>
        </p:txBody>
      </p:sp>
      <p:sp>
        <p:nvSpPr>
          <p:cNvPr id="27654" name="Rectangle 6"/>
          <p:cNvSpPr>
            <a:spLocks noChangeArrowheads="1"/>
          </p:cNvSpPr>
          <p:nvPr/>
        </p:nvSpPr>
        <p:spPr bwMode="auto">
          <a:xfrm>
            <a:off x="254000" y="6456363"/>
            <a:ext cx="736600" cy="247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fontAlgn="base">
              <a:spcBef>
                <a:spcPct val="0"/>
              </a:spcBef>
              <a:spcAft>
                <a:spcPct val="0"/>
              </a:spcAft>
            </a:pPr>
            <a:fld id="{B7CC08E4-D992-4E5D-89E3-105FF507285C}" type="slidenum">
              <a:rPr lang="en-US" sz="1000">
                <a:solidFill>
                  <a:srgbClr val="000000"/>
                </a:solidFill>
              </a:rPr>
              <a:pPr fontAlgn="base">
                <a:spcBef>
                  <a:spcPct val="0"/>
                </a:spcBef>
                <a:spcAft>
                  <a:spcPct val="0"/>
                </a:spcAft>
              </a:pPr>
              <a:t>‹#›</a:t>
            </a:fld>
            <a:endParaRPr lang="en-US" sz="1000" dirty="0">
              <a:solidFill>
                <a:srgbClr val="000000"/>
              </a:solidFill>
            </a:endParaRPr>
          </a:p>
        </p:txBody>
      </p:sp>
      <p:pic>
        <p:nvPicPr>
          <p:cNvPr id="1031" name="Picture 7" descr="ibm_sp_lockup_western-02"/>
          <p:cNvPicPr>
            <a:picLocks noChangeAspect="1" noChangeArrowheads="1"/>
          </p:cNvPicPr>
          <p:nvPr/>
        </p:nvPicPr>
        <p:blipFill>
          <a:blip r:embed="rId15" cstate="print"/>
          <a:srcRect/>
          <a:stretch>
            <a:fillRect/>
          </a:stretch>
        </p:blipFill>
        <p:spPr bwMode="auto">
          <a:xfrm>
            <a:off x="10664456" y="150822"/>
            <a:ext cx="1269313" cy="403225"/>
          </a:xfrm>
          <a:prstGeom prst="rect">
            <a:avLst/>
          </a:prstGeom>
          <a:noFill/>
          <a:ln w="9525">
            <a:noFill/>
            <a:miter lim="800000"/>
            <a:headEnd/>
            <a:tailEnd/>
          </a:ln>
        </p:spPr>
      </p:pic>
      <p:pic>
        <p:nvPicPr>
          <p:cNvPr id="9" name="Picture 10" descr="IBM_z_Systems_WebMinimum_pos"/>
          <p:cNvPicPr>
            <a:picLocks noChangeAspect="1" noChangeArrowheads="1"/>
          </p:cNvPicPr>
          <p:nvPr userDrawn="1"/>
        </p:nvPicPr>
        <p:blipFill>
          <a:blip r:embed="rId16"/>
          <a:srcRect/>
          <a:stretch>
            <a:fillRect/>
          </a:stretch>
        </p:blipFill>
        <p:spPr bwMode="auto">
          <a:xfrm>
            <a:off x="353524" y="291859"/>
            <a:ext cx="1263650" cy="195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hdr="0" ftr="0" dt="0"/>
  <p:txStyles>
    <p:titleStyle>
      <a:lvl1pPr algn="l" rtl="0" eaLnBrk="0" fontAlgn="base" hangingPunct="0">
        <a:spcBef>
          <a:spcPct val="0"/>
        </a:spcBef>
        <a:spcAft>
          <a:spcPct val="0"/>
        </a:spcAft>
        <a:defRPr sz="2200">
          <a:solidFill>
            <a:schemeClr val="tx1"/>
          </a:solidFill>
          <a:latin typeface="+mj-lt"/>
          <a:ea typeface="MS PGothic" pitchFamily="34" charset="-128"/>
          <a:cs typeface="ＭＳ Ｐゴシック" charset="0"/>
        </a:defRPr>
      </a:lvl1pPr>
      <a:lvl2pPr algn="l" rtl="0" eaLnBrk="0" fontAlgn="base" hangingPunct="0">
        <a:spcBef>
          <a:spcPct val="0"/>
        </a:spcBef>
        <a:spcAft>
          <a:spcPct val="0"/>
        </a:spcAft>
        <a:defRPr sz="2200">
          <a:solidFill>
            <a:schemeClr val="tx1"/>
          </a:solidFill>
          <a:latin typeface="Arial" charset="0"/>
          <a:ea typeface="MS PGothic" pitchFamily="34" charset="-128"/>
          <a:cs typeface="ＭＳ Ｐゴシック" charset="0"/>
        </a:defRPr>
      </a:lvl2pPr>
      <a:lvl3pPr algn="l" rtl="0" eaLnBrk="0" fontAlgn="base" hangingPunct="0">
        <a:spcBef>
          <a:spcPct val="0"/>
        </a:spcBef>
        <a:spcAft>
          <a:spcPct val="0"/>
        </a:spcAft>
        <a:defRPr sz="2200">
          <a:solidFill>
            <a:schemeClr val="tx1"/>
          </a:solidFill>
          <a:latin typeface="Arial" charset="0"/>
          <a:ea typeface="MS PGothic" pitchFamily="34" charset="-128"/>
          <a:cs typeface="ＭＳ Ｐゴシック" charset="0"/>
        </a:defRPr>
      </a:lvl3pPr>
      <a:lvl4pPr algn="l" rtl="0" eaLnBrk="0" fontAlgn="base" hangingPunct="0">
        <a:spcBef>
          <a:spcPct val="0"/>
        </a:spcBef>
        <a:spcAft>
          <a:spcPct val="0"/>
        </a:spcAft>
        <a:defRPr sz="2200">
          <a:solidFill>
            <a:schemeClr val="tx1"/>
          </a:solidFill>
          <a:latin typeface="Arial" charset="0"/>
          <a:ea typeface="MS PGothic" pitchFamily="34" charset="-128"/>
          <a:cs typeface="ＭＳ Ｐゴシック" charset="0"/>
        </a:defRPr>
      </a:lvl4pPr>
      <a:lvl5pPr algn="l" rtl="0" eaLnBrk="0" fontAlgn="base" hangingPunct="0">
        <a:spcBef>
          <a:spcPct val="0"/>
        </a:spcBef>
        <a:spcAft>
          <a:spcPct val="0"/>
        </a:spcAft>
        <a:defRPr sz="2200">
          <a:solidFill>
            <a:schemeClr val="tx1"/>
          </a:solidFill>
          <a:latin typeface="Arial" charset="0"/>
          <a:ea typeface="MS PGothic" pitchFamily="34" charset="-128"/>
          <a:cs typeface="ＭＳ Ｐゴシック" charset="0"/>
        </a:defRPr>
      </a:lvl5pPr>
      <a:lvl6pPr marL="457200" algn="l" rtl="0" fontAlgn="base">
        <a:spcBef>
          <a:spcPct val="0"/>
        </a:spcBef>
        <a:spcAft>
          <a:spcPct val="0"/>
        </a:spcAft>
        <a:defRPr sz="2200">
          <a:solidFill>
            <a:schemeClr val="tx1"/>
          </a:solidFill>
          <a:latin typeface="Arial" charset="0"/>
          <a:ea typeface="ＭＳ Ｐゴシック" charset="0"/>
        </a:defRPr>
      </a:lvl6pPr>
      <a:lvl7pPr marL="914400" algn="l" rtl="0" fontAlgn="base">
        <a:spcBef>
          <a:spcPct val="0"/>
        </a:spcBef>
        <a:spcAft>
          <a:spcPct val="0"/>
        </a:spcAft>
        <a:defRPr sz="2200">
          <a:solidFill>
            <a:schemeClr val="tx1"/>
          </a:solidFill>
          <a:latin typeface="Arial" charset="0"/>
          <a:ea typeface="ＭＳ Ｐゴシック" charset="0"/>
        </a:defRPr>
      </a:lvl7pPr>
      <a:lvl8pPr marL="1371600" algn="l" rtl="0" fontAlgn="base">
        <a:spcBef>
          <a:spcPct val="0"/>
        </a:spcBef>
        <a:spcAft>
          <a:spcPct val="0"/>
        </a:spcAft>
        <a:defRPr sz="2200">
          <a:solidFill>
            <a:schemeClr val="tx1"/>
          </a:solidFill>
          <a:latin typeface="Arial" charset="0"/>
          <a:ea typeface="ＭＳ Ｐゴシック" charset="0"/>
        </a:defRPr>
      </a:lvl8pPr>
      <a:lvl9pPr marL="1828800" algn="l" rtl="0" fontAlgn="base">
        <a:spcBef>
          <a:spcPct val="0"/>
        </a:spcBef>
        <a:spcAft>
          <a:spcPct val="0"/>
        </a:spcAft>
        <a:defRPr sz="2200">
          <a:solidFill>
            <a:schemeClr val="tx1"/>
          </a:solidFill>
          <a:latin typeface="Arial" charset="0"/>
          <a:ea typeface="ＭＳ Ｐゴシック" charset="0"/>
        </a:defRPr>
      </a:lvl9pPr>
    </p:titleStyle>
    <p:bodyStyle>
      <a:lvl1pPr marL="176213" indent="-176213" algn="l" rtl="0" eaLnBrk="0" fontAlgn="base" hangingPunct="0">
        <a:spcBef>
          <a:spcPct val="20000"/>
        </a:spcBef>
        <a:spcAft>
          <a:spcPct val="0"/>
        </a:spcAft>
        <a:buClr>
          <a:schemeClr val="tx1"/>
        </a:buClr>
        <a:buFont typeface="Wingdings" pitchFamily="2" charset="2"/>
        <a:buChar char="§"/>
        <a:defRPr sz="1600">
          <a:solidFill>
            <a:srgbClr val="000000"/>
          </a:solidFill>
          <a:latin typeface="+mn-lt"/>
          <a:ea typeface="MS PGothic" pitchFamily="34" charset="-128"/>
          <a:cs typeface="ＭＳ Ｐゴシック" charset="0"/>
        </a:defRPr>
      </a:lvl1pPr>
      <a:lvl2pPr marL="515938" indent="-225425" algn="l" rtl="0" eaLnBrk="0" fontAlgn="base" hangingPunct="0">
        <a:spcBef>
          <a:spcPct val="20000"/>
        </a:spcBef>
        <a:spcAft>
          <a:spcPct val="0"/>
        </a:spcAft>
        <a:buClr>
          <a:schemeClr val="tx1"/>
        </a:buClr>
        <a:buFont typeface="Symbol" pitchFamily="18" charset="2"/>
        <a:buChar char="-"/>
        <a:defRPr sz="1600">
          <a:solidFill>
            <a:schemeClr val="tx1"/>
          </a:solidFill>
          <a:latin typeface="+mn-lt"/>
          <a:ea typeface="MS PGothic" pitchFamily="34" charset="-128"/>
        </a:defRPr>
      </a:lvl2pPr>
      <a:lvl3pPr marL="804863" indent="-171450" algn="l" rtl="0" eaLnBrk="0" fontAlgn="base" hangingPunct="0">
        <a:spcBef>
          <a:spcPct val="20000"/>
        </a:spcBef>
        <a:spcAft>
          <a:spcPct val="0"/>
        </a:spcAft>
        <a:buClr>
          <a:schemeClr val="tx1"/>
        </a:buClr>
        <a:buChar char="•"/>
        <a:defRPr sz="1600">
          <a:solidFill>
            <a:schemeClr val="tx1"/>
          </a:solidFill>
          <a:latin typeface="+mn-lt"/>
          <a:ea typeface="MS PGothic" pitchFamily="34" charset="-128"/>
        </a:defRPr>
      </a:lvl3pPr>
      <a:lvl4pPr marL="1430338" indent="-176213" algn="l" rtl="0" eaLnBrk="0" fontAlgn="base" hangingPunct="0">
        <a:spcBef>
          <a:spcPct val="20000"/>
        </a:spcBef>
        <a:spcAft>
          <a:spcPct val="0"/>
        </a:spcAft>
        <a:buClr>
          <a:schemeClr val="tx1"/>
        </a:buClr>
        <a:buChar char="•"/>
        <a:defRPr sz="1400">
          <a:solidFill>
            <a:schemeClr val="tx1"/>
          </a:solidFill>
          <a:latin typeface="+mn-lt"/>
          <a:ea typeface="MS PGothic" pitchFamily="34" charset="-128"/>
        </a:defRPr>
      </a:lvl4pPr>
      <a:lvl5pPr marL="1719263" indent="-7938" algn="l" rtl="0" eaLnBrk="0" fontAlgn="base" hangingPunct="0">
        <a:spcBef>
          <a:spcPct val="20000"/>
        </a:spcBef>
        <a:spcAft>
          <a:spcPct val="0"/>
        </a:spcAft>
        <a:buClr>
          <a:schemeClr val="tx1"/>
        </a:buClr>
        <a:defRPr sz="1200">
          <a:solidFill>
            <a:schemeClr val="tx1"/>
          </a:solidFill>
          <a:latin typeface="+mn-lt"/>
          <a:ea typeface="MS PGothic" pitchFamily="34" charset="-128"/>
        </a:defRPr>
      </a:lvl5pPr>
      <a:lvl6pPr marL="2176463" indent="-7938" algn="l" rtl="0" fontAlgn="base">
        <a:spcBef>
          <a:spcPct val="20000"/>
        </a:spcBef>
        <a:spcAft>
          <a:spcPct val="0"/>
        </a:spcAft>
        <a:buClr>
          <a:schemeClr val="tx1"/>
        </a:buClr>
        <a:defRPr sz="1200">
          <a:solidFill>
            <a:schemeClr val="tx1"/>
          </a:solidFill>
          <a:latin typeface="+mn-lt"/>
          <a:ea typeface="+mn-ea"/>
        </a:defRPr>
      </a:lvl6pPr>
      <a:lvl7pPr marL="2633663" indent="-7938" algn="l" rtl="0" fontAlgn="base">
        <a:spcBef>
          <a:spcPct val="20000"/>
        </a:spcBef>
        <a:spcAft>
          <a:spcPct val="0"/>
        </a:spcAft>
        <a:buClr>
          <a:schemeClr val="tx1"/>
        </a:buClr>
        <a:defRPr sz="1200">
          <a:solidFill>
            <a:schemeClr val="tx1"/>
          </a:solidFill>
          <a:latin typeface="+mn-lt"/>
          <a:ea typeface="+mn-ea"/>
        </a:defRPr>
      </a:lvl7pPr>
      <a:lvl8pPr marL="3090863" indent="-7938" algn="l" rtl="0" fontAlgn="base">
        <a:spcBef>
          <a:spcPct val="20000"/>
        </a:spcBef>
        <a:spcAft>
          <a:spcPct val="0"/>
        </a:spcAft>
        <a:buClr>
          <a:schemeClr val="tx1"/>
        </a:buClr>
        <a:defRPr sz="1200">
          <a:solidFill>
            <a:schemeClr val="tx1"/>
          </a:solidFill>
          <a:latin typeface="+mn-lt"/>
          <a:ea typeface="+mn-ea"/>
        </a:defRPr>
      </a:lvl8pPr>
      <a:lvl9pPr marL="3548063" indent="-7938" algn="l" rtl="0" fontAlgn="base">
        <a:spcBef>
          <a:spcPct val="20000"/>
        </a:spcBef>
        <a:spcAft>
          <a:spcPct val="0"/>
        </a:spcAft>
        <a:buClr>
          <a:schemeClr val="tx1"/>
        </a:buClr>
        <a:defRPr sz="12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hyperlink" Target="http://www-03.ibm.com/systems/z/solutions/real-time-analytic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35345" y="1850573"/>
            <a:ext cx="10909300" cy="1301698"/>
          </a:xfrm>
        </p:spPr>
        <p:txBody>
          <a:bodyPr/>
          <a:lstStyle/>
          <a:p>
            <a:r>
              <a:rPr lang="en-US" sz="4000" b="1" dirty="0" smtClean="0">
                <a:solidFill>
                  <a:schemeClr val="accent6"/>
                </a:solidFill>
              </a:rPr>
              <a:t>The Value of Analytics on z Systems</a:t>
            </a:r>
            <a:r>
              <a:rPr lang="en-US" sz="4000" dirty="0" smtClean="0"/>
              <a:t/>
            </a:r>
            <a:br>
              <a:rPr lang="en-US" sz="4000" dirty="0" smtClean="0"/>
            </a:br>
            <a:endParaRPr lang="en-US" sz="4000" i="1" dirty="0">
              <a:solidFill>
                <a:schemeClr val="bg2"/>
              </a:solidFill>
            </a:endParaRPr>
          </a:p>
        </p:txBody>
      </p:sp>
      <p:sp>
        <p:nvSpPr>
          <p:cNvPr id="3" name="Rectangle 6"/>
          <p:cNvSpPr>
            <a:spLocks noChangeArrowheads="1"/>
          </p:cNvSpPr>
          <p:nvPr/>
        </p:nvSpPr>
        <p:spPr bwMode="black">
          <a:xfrm>
            <a:off x="7929033" y="6481772"/>
            <a:ext cx="4072467" cy="231775"/>
          </a:xfrm>
          <a:prstGeom prst="rect">
            <a:avLst/>
          </a:prstGeom>
          <a:noFill/>
          <a:ln w="9525">
            <a:noFill/>
            <a:miter lim="800000"/>
            <a:headEnd/>
            <a:tailEnd/>
          </a:ln>
        </p:spPr>
        <p:txBody>
          <a:bodyPr lIns="92075" tIns="46038" rIns="92075" bIns="46038">
            <a:spAutoFit/>
          </a:bodyPr>
          <a:lstStyle/>
          <a:p>
            <a:pPr algn="r" fontAlgn="base">
              <a:spcBef>
                <a:spcPct val="0"/>
              </a:spcBef>
              <a:spcAft>
                <a:spcPct val="0"/>
              </a:spcAft>
            </a:pPr>
            <a:r>
              <a:rPr lang="en-US" sz="900" dirty="0">
                <a:solidFill>
                  <a:srgbClr val="000000"/>
                </a:solidFill>
              </a:rPr>
              <a:t>© </a:t>
            </a:r>
            <a:r>
              <a:rPr lang="en-US" sz="900" dirty="0" smtClean="0">
                <a:solidFill>
                  <a:srgbClr val="000000"/>
                </a:solidFill>
              </a:rPr>
              <a:t>2016 </a:t>
            </a:r>
            <a:r>
              <a:rPr lang="en-US" sz="900" dirty="0">
                <a:solidFill>
                  <a:srgbClr val="000000"/>
                </a:solidFill>
              </a:rPr>
              <a:t>IBM Corporation</a:t>
            </a:r>
          </a:p>
        </p:txBody>
      </p:sp>
    </p:spTree>
    <p:extLst>
      <p:ext uri="{BB962C8B-B14F-4D97-AF65-F5344CB8AC3E}">
        <p14:creationId xmlns:p14="http://schemas.microsoft.com/office/powerpoint/2010/main" val="5159282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altLang="en-US" sz="2400" b="1" dirty="0" smtClean="0">
                <a:solidFill>
                  <a:schemeClr val="accent6"/>
                </a:solidFill>
              </a:rPr>
              <a:t>Weaving analytics into the fabric of the business for improved insight</a:t>
            </a:r>
            <a:endParaRPr lang="en-US" sz="2400" b="1" dirty="0" smtClean="0">
              <a:solidFill>
                <a:schemeClr val="accent6"/>
              </a:solidFill>
            </a:endParaRPr>
          </a:p>
        </p:txBody>
      </p:sp>
      <p:pic>
        <p:nvPicPr>
          <p:cNvPr id="301063" name="Picture 7" descr="This graphic displays how organizations can weave analytics into their business. It shows different parts of the business adding and sharing data in a central location. The parts of the business represented include marketing, finance, IT, product development, operations, human resources, customer service, and sales. Surrounding this graphic of data being shared across the business are the following text labels: next to customer service and sales and marketing is the label “grow, retain, and satisfy customers.” Next to finance is the text “transform processes in finance.” Next to IT, the label states “manage IT efficiencies for optimized performance.” Beside operations is the text “increase efficiency in operations” and, finally, beside human resources is the label “manage regulation, compliance, and ris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287" y="1211580"/>
            <a:ext cx="9847972" cy="5486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757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Title 1"/>
          <p:cNvSpPr>
            <a:spLocks noGrp="1"/>
          </p:cNvSpPr>
          <p:nvPr>
            <p:ph type="title" idx="4294967295"/>
          </p:nvPr>
        </p:nvSpPr>
        <p:spPr>
          <a:xfrm>
            <a:off x="350520" y="626429"/>
            <a:ext cx="11605260" cy="702201"/>
          </a:xfrm>
        </p:spPr>
        <p:txBody>
          <a:bodyPr/>
          <a:lstStyle/>
          <a:p>
            <a:r>
              <a:rPr lang="en-US" altLang="en-US" sz="2400" b="1" dirty="0" smtClean="0">
                <a:solidFill>
                  <a:schemeClr val="accent6"/>
                </a:solidFill>
              </a:rPr>
              <a:t>Analytics address key business challenges across industries and departments</a:t>
            </a:r>
          </a:p>
        </p:txBody>
      </p:sp>
      <p:pic>
        <p:nvPicPr>
          <p:cNvPr id="341006" name="Picture 14" descr="This graphic shows the key business challenges across various industries. This graphic consists of four columns with the following headings, from left to right: Customer, Finance, Operations, and Risk. Below each heading is a list of solutions for different industries. &#10;&#10;Customer&#10;Banking—Increase account profitability&#10;Insurance—Retain policy holders with better service and marketing&#10;Retail—Understand sales patterns &#10;Telecommunications—Reduce churn with custom retention offers&#10;&#10;Finance&#10;Government—Manage budgets effectively&#10;Retail—Develop dynamic merchandise plans&#10;Industrial—Plan and forecast sales and operations&#10;&#10;Operations&#10;Industrial—Predict maintenance issues before they occur&#10;Retail—Improve store performance with P&amp;L reports&#10;Telecommunications—Understand and manage network traffic&#10;Banking—Measure branch performance&#10;Insurance—Streamline claims process&#10;Government—Reduce fraud and waste&#10;&#10;Risk&#10;Banking—Align risk strategy and financial planning and improve compliance and regulatory response&#10;Insurance—Improve compliance and regulatory respons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320" y="1328630"/>
            <a:ext cx="9720080" cy="5208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2631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Box 6"/>
          <p:cNvSpPr txBox="1">
            <a:spLocks noChangeArrowheads="1"/>
          </p:cNvSpPr>
          <p:nvPr/>
        </p:nvSpPr>
        <p:spPr bwMode="auto">
          <a:xfrm>
            <a:off x="251407" y="598360"/>
            <a:ext cx="5397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buClr>
                <a:schemeClr val="tx2"/>
              </a:buClr>
            </a:pPr>
            <a:r>
              <a:rPr lang="en-US" sz="2400" b="1" dirty="0">
                <a:solidFill>
                  <a:schemeClr val="accent6"/>
                </a:solidFill>
              </a:rPr>
              <a:t>Global Financial </a:t>
            </a:r>
            <a:r>
              <a:rPr lang="en-US" sz="2400" b="1" dirty="0" smtClean="0">
                <a:solidFill>
                  <a:schemeClr val="accent6"/>
                </a:solidFill>
              </a:rPr>
              <a:t>Services </a:t>
            </a:r>
            <a:r>
              <a:rPr lang="en-US" sz="2400" b="1" dirty="0">
                <a:solidFill>
                  <a:schemeClr val="accent6"/>
                </a:solidFill>
              </a:rPr>
              <a:t>Company</a:t>
            </a:r>
          </a:p>
        </p:txBody>
      </p:sp>
      <p:pic>
        <p:nvPicPr>
          <p:cNvPr id="5122" name="Picture 1"/>
          <p:cNvPicPr>
            <a:picLocks noChangeAspect="1"/>
          </p:cNvPicPr>
          <p:nvPr/>
        </p:nvPicPr>
        <p:blipFill rotWithShape="1">
          <a:blip r:embed="rId3">
            <a:extLst>
              <a:ext uri="{28A0092B-C50C-407E-A947-70E740481C1C}">
                <a14:useLocalDpi xmlns:a14="http://schemas.microsoft.com/office/drawing/2010/main" val="0"/>
              </a:ext>
            </a:extLst>
          </a:blip>
          <a:srcRect l="52598"/>
          <a:stretch/>
        </p:blipFill>
        <p:spPr bwMode="auto">
          <a:xfrm>
            <a:off x="6444343" y="0"/>
            <a:ext cx="5779407"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4" name="Rectangle 7"/>
          <p:cNvSpPr>
            <a:spLocks noChangeArrowheads="1"/>
          </p:cNvSpPr>
          <p:nvPr/>
        </p:nvSpPr>
        <p:spPr bwMode="auto">
          <a:xfrm>
            <a:off x="6382027" y="0"/>
            <a:ext cx="2429933" cy="6858000"/>
          </a:xfrm>
          <a:prstGeom prst="rect">
            <a:avLst/>
          </a:prstGeom>
          <a:gradFill rotWithShape="1">
            <a:gsLst>
              <a:gs pos="0">
                <a:schemeClr val="bg1"/>
              </a:gs>
              <a:gs pos="100000">
                <a:schemeClr val="bg1">
                  <a:alpha val="0"/>
                </a:schemeClr>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1" hangingPunct="1"/>
            <a:endParaRPr lang="en-US" dirty="0"/>
          </a:p>
        </p:txBody>
      </p:sp>
      <p:sp>
        <p:nvSpPr>
          <p:cNvPr id="6" name="Content Placeholder 5"/>
          <p:cNvSpPr>
            <a:spLocks noGrp="1"/>
          </p:cNvSpPr>
          <p:nvPr>
            <p:ph idx="4294967295"/>
          </p:nvPr>
        </p:nvSpPr>
        <p:spPr>
          <a:xfrm>
            <a:off x="396863" y="1409551"/>
            <a:ext cx="7433241" cy="6070600"/>
          </a:xfrm>
          <a:prstGeom prst="rect">
            <a:avLst/>
          </a:prstGeom>
        </p:spPr>
        <p:txBody>
          <a:bodyPr>
            <a:normAutofit/>
          </a:bodyPr>
          <a:lstStyle/>
          <a:p>
            <a:pPr marL="0" indent="0">
              <a:spcBef>
                <a:spcPct val="0"/>
              </a:spcBef>
              <a:buFont typeface="Arial" charset="0"/>
              <a:buNone/>
            </a:pPr>
            <a:r>
              <a:rPr lang="en-US" sz="2400" b="1" dirty="0">
                <a:latin typeface="Arial" charset="0"/>
                <a:ea typeface="ＭＳ Ｐゴシック" charset="0"/>
                <a:cs typeface="Arial" charset="0"/>
              </a:rPr>
              <a:t>Detects new fraud patterns in </a:t>
            </a:r>
          </a:p>
          <a:p>
            <a:pPr marL="0" indent="0">
              <a:spcBef>
                <a:spcPct val="0"/>
              </a:spcBef>
              <a:buFont typeface="Arial" charset="0"/>
              <a:buNone/>
            </a:pPr>
            <a:r>
              <a:rPr lang="en-US" sz="2400" b="1" dirty="0">
                <a:latin typeface="Arial" charset="0"/>
                <a:ea typeface="ＭＳ Ｐゴシック" charset="0"/>
                <a:cs typeface="Arial" charset="0"/>
              </a:rPr>
              <a:t>minutes vs. days </a:t>
            </a:r>
          </a:p>
          <a:p>
            <a:pPr marL="0" indent="0">
              <a:spcBef>
                <a:spcPct val="0"/>
              </a:spcBef>
              <a:buFont typeface="Arial" charset="0"/>
              <a:buNone/>
            </a:pPr>
            <a:endParaRPr lang="en-US" sz="1800" b="1" dirty="0">
              <a:latin typeface="Arial" charset="0"/>
              <a:ea typeface="ＭＳ Ｐゴシック" charset="0"/>
              <a:cs typeface="Arial" charset="0"/>
            </a:endParaRPr>
          </a:p>
          <a:p>
            <a:pPr marL="0" indent="0">
              <a:spcBef>
                <a:spcPct val="0"/>
              </a:spcBef>
              <a:buFont typeface="Arial" charset="0"/>
              <a:buNone/>
            </a:pPr>
            <a:r>
              <a:rPr lang="en-US" sz="2000" b="1" dirty="0">
                <a:latin typeface="Arial" charset="0"/>
                <a:ea typeface="ＭＳ Ｐゴシック" charset="0"/>
                <a:cs typeface="Arial" charset="0"/>
              </a:rPr>
              <a:t>Business Challenge</a:t>
            </a:r>
          </a:p>
          <a:p>
            <a:pPr marL="0" indent="0">
              <a:spcBef>
                <a:spcPct val="0"/>
              </a:spcBef>
              <a:buFont typeface="Arial" charset="0"/>
              <a:buNone/>
            </a:pPr>
            <a:r>
              <a:rPr lang="en-US" sz="2000" dirty="0">
                <a:latin typeface="Arial" charset="0"/>
                <a:ea typeface="ＭＳ Ｐゴシック" charset="0"/>
                <a:cs typeface="Arial" charset="0"/>
              </a:rPr>
              <a:t>Existing process not capable of meeting new business requirements to more quickly identify and respond to changing fraud patterns</a:t>
            </a:r>
            <a:br>
              <a:rPr lang="en-US" sz="2000" dirty="0">
                <a:latin typeface="Arial" charset="0"/>
                <a:ea typeface="ＭＳ Ｐゴシック" charset="0"/>
                <a:cs typeface="Arial" charset="0"/>
              </a:rPr>
            </a:br>
            <a:endParaRPr lang="en-US" sz="2000" dirty="0">
              <a:latin typeface="Arial" charset="0"/>
              <a:ea typeface="ＭＳ Ｐゴシック" charset="0"/>
              <a:cs typeface="Arial" charset="0"/>
            </a:endParaRPr>
          </a:p>
          <a:p>
            <a:pPr marL="0" indent="0">
              <a:spcBef>
                <a:spcPct val="0"/>
              </a:spcBef>
              <a:buFont typeface="Arial" charset="0"/>
              <a:buNone/>
            </a:pPr>
            <a:r>
              <a:rPr lang="en-US" sz="2000" b="1" dirty="0">
                <a:latin typeface="Arial" charset="0"/>
                <a:ea typeface="ＭＳ Ｐゴシック" charset="0"/>
                <a:cs typeface="Arial" charset="0"/>
              </a:rPr>
              <a:t>Solution</a:t>
            </a:r>
            <a:r>
              <a:rPr lang="en-US" sz="2000" dirty="0">
                <a:latin typeface="Arial" charset="0"/>
                <a:ea typeface="ＭＳ Ｐゴシック" charset="0"/>
                <a:cs typeface="Arial" charset="0"/>
              </a:rPr>
              <a:t/>
            </a:r>
            <a:br>
              <a:rPr lang="en-US" sz="2000" dirty="0">
                <a:latin typeface="Arial" charset="0"/>
                <a:ea typeface="ＭＳ Ｐゴシック" charset="0"/>
                <a:cs typeface="Arial" charset="0"/>
              </a:rPr>
            </a:br>
            <a:r>
              <a:rPr lang="en-US" sz="2000" dirty="0">
                <a:latin typeface="Arial" charset="0"/>
                <a:ea typeface="ＭＳ Ｐゴシック" charset="0"/>
                <a:cs typeface="Arial" charset="0"/>
              </a:rPr>
              <a:t>Implemented IBM </a:t>
            </a:r>
            <a:r>
              <a:rPr lang="en-US" sz="2000" dirty="0" smtClean="0">
                <a:latin typeface="Arial" charset="0"/>
                <a:ea typeface="ＭＳ Ｐゴシック" charset="0"/>
                <a:cs typeface="Arial" charset="0"/>
              </a:rPr>
              <a:t>z Analytics solutions with DB2 </a:t>
            </a:r>
            <a:r>
              <a:rPr lang="en-US" sz="2000" dirty="0">
                <a:latin typeface="Arial" charset="0"/>
                <a:ea typeface="ＭＳ Ｐゴシック" charset="0"/>
                <a:cs typeface="Arial" charset="0"/>
              </a:rPr>
              <a:t>Analytics Accelerator to optimize their Real-time Core Fraud Monitoring Solution and now deliver right-time, high-volume operational reporting in a cost-effective way</a:t>
            </a:r>
          </a:p>
          <a:p>
            <a:pPr marL="0" indent="0">
              <a:spcBef>
                <a:spcPct val="0"/>
              </a:spcBef>
              <a:buFont typeface="Arial" charset="0"/>
              <a:buNone/>
            </a:pPr>
            <a:endParaRPr lang="en-US" sz="2000" dirty="0">
              <a:latin typeface="Arial" charset="0"/>
              <a:ea typeface="ＭＳ Ｐゴシック" charset="0"/>
              <a:cs typeface="Arial" charset="0"/>
            </a:endParaRPr>
          </a:p>
          <a:p>
            <a:pPr marL="338138" lvl="2" indent="-225425">
              <a:spcBef>
                <a:spcPct val="0"/>
              </a:spcBef>
              <a:buClrTx/>
              <a:buFont typeface="Wingdings" charset="0"/>
              <a:buChar char="ü"/>
            </a:pPr>
            <a:r>
              <a:rPr lang="de-DE" sz="2000" dirty="0">
                <a:solidFill>
                  <a:srgbClr val="000000"/>
                </a:solidFill>
                <a:latin typeface="Arial" charset="0"/>
                <a:ea typeface="ＭＳ Ｐゴシック" charset="0"/>
                <a:cs typeface="Arial" charset="0"/>
              </a:rPr>
              <a:t>Analysis is now performed on right-time data </a:t>
            </a:r>
            <a:r>
              <a:rPr lang="de-DE" sz="2000" dirty="0" smtClean="0">
                <a:solidFill>
                  <a:srgbClr val="000000"/>
                </a:solidFill>
                <a:latin typeface="Arial" charset="0"/>
                <a:ea typeface="ＭＳ Ｐゴシック" charset="0"/>
                <a:cs typeface="Arial" charset="0"/>
              </a:rPr>
              <a:t>- </a:t>
            </a:r>
            <a:r>
              <a:rPr lang="de-DE" sz="2000" dirty="0">
                <a:solidFill>
                  <a:srgbClr val="000000"/>
                </a:solidFill>
                <a:latin typeface="Arial" charset="0"/>
                <a:ea typeface="ＭＳ Ｐゴシック" charset="0"/>
                <a:cs typeface="Arial" charset="0"/>
              </a:rPr>
              <a:t>in just minutes </a:t>
            </a:r>
          </a:p>
          <a:p>
            <a:pPr marL="338138" lvl="3" indent="-225425">
              <a:spcBef>
                <a:spcPct val="0"/>
              </a:spcBef>
              <a:buClrTx/>
              <a:buFont typeface="Wingdings" charset="0"/>
              <a:buChar char="ü"/>
            </a:pPr>
            <a:r>
              <a:rPr lang="de-DE" sz="2000" dirty="0">
                <a:solidFill>
                  <a:srgbClr val="000000"/>
                </a:solidFill>
                <a:latin typeface="Arial" charset="0"/>
                <a:ea typeface="ＭＳ Ｐゴシック" charset="0"/>
                <a:cs typeface="Arial" charset="0"/>
              </a:rPr>
              <a:t>NEW fraud patterns are quickly detected -  reducing losses</a:t>
            </a:r>
          </a:p>
          <a:p>
            <a:pPr marL="0" indent="0">
              <a:lnSpc>
                <a:spcPct val="120000"/>
              </a:lnSpc>
              <a:spcBef>
                <a:spcPct val="0"/>
              </a:spcBef>
              <a:buFont typeface="Arial" charset="0"/>
              <a:buNone/>
            </a:pPr>
            <a:endParaRPr lang="en-US" dirty="0">
              <a:latin typeface="Arial" charset="0"/>
              <a:ea typeface="ＭＳ Ｐゴシック" charset="0"/>
            </a:endParaRPr>
          </a:p>
        </p:txBody>
      </p:sp>
    </p:spTree>
    <p:extLst>
      <p:ext uri="{BB962C8B-B14F-4D97-AF65-F5344CB8AC3E}">
        <p14:creationId xmlns:p14="http://schemas.microsoft.com/office/powerpoint/2010/main" val="3888014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a:xfrm>
            <a:off x="331434" y="647392"/>
            <a:ext cx="7001521" cy="551093"/>
          </a:xfrm>
        </p:spPr>
        <p:txBody>
          <a:bodyPr/>
          <a:lstStyle/>
          <a:p>
            <a:pPr eaLnBrk="1" hangingPunct="1">
              <a:defRPr/>
            </a:pPr>
            <a:r>
              <a:rPr lang="en-US" altLang="en-US" sz="2800" b="1" dirty="0" smtClean="0">
                <a:solidFill>
                  <a:schemeClr val="accent6"/>
                </a:solidFill>
              </a:rPr>
              <a:t>Real Time Predictive Analytics &amp; Data Modeling</a:t>
            </a:r>
            <a:endParaRPr lang="en-US" altLang="en-US" sz="2800" b="1" i="1" dirty="0" smtClean="0">
              <a:solidFill>
                <a:schemeClr val="tx1">
                  <a:lumMod val="50000"/>
                  <a:lumOff val="50000"/>
                </a:schemeClr>
              </a:solidFill>
              <a:latin typeface="+mj-lt"/>
            </a:endParaRPr>
          </a:p>
        </p:txBody>
      </p:sp>
      <p:sp>
        <p:nvSpPr>
          <p:cNvPr id="21516" name="TextBox 16"/>
          <p:cNvSpPr txBox="1">
            <a:spLocks noChangeArrowheads="1"/>
          </p:cNvSpPr>
          <p:nvPr/>
        </p:nvSpPr>
        <p:spPr bwMode="auto">
          <a:xfrm>
            <a:off x="292964" y="1615736"/>
            <a:ext cx="6613863" cy="3139321"/>
          </a:xfrm>
          <a:prstGeom prst="rect">
            <a:avLst/>
          </a:prstGeom>
          <a:noFill/>
          <a:ln w="3175">
            <a:noFill/>
            <a:miter lim="800000"/>
            <a:headEnd/>
            <a:tailEnd/>
          </a:ln>
        </p:spPr>
        <p:txBody>
          <a:bodyPr wrap="square">
            <a:spAutoFit/>
          </a:bodyPr>
          <a:lstStyle/>
          <a:p>
            <a:pPr marL="4763" lvl="1" indent="-461963">
              <a:spcAft>
                <a:spcPts val="1200"/>
              </a:spcAft>
              <a:buClr>
                <a:schemeClr val="accent2"/>
              </a:buClr>
            </a:pPr>
            <a:r>
              <a:rPr lang="en-US" sz="2000" kern="0" dirty="0" smtClean="0">
                <a:ea typeface="MS PGothic" pitchFamily="34" charset="-128"/>
                <a:cs typeface="ＭＳ Ｐゴシック" charset="0"/>
              </a:rPr>
              <a:t>Deliver better, more profitable decisions, at the point of customer impact</a:t>
            </a:r>
            <a:endParaRPr lang="en-US" altLang="en-US" sz="2000" dirty="0" smtClean="0"/>
          </a:p>
          <a:p>
            <a:pPr marL="461963" lvl="2" indent="-461963">
              <a:spcAft>
                <a:spcPts val="1200"/>
              </a:spcAft>
              <a:buClr>
                <a:schemeClr val="accent2"/>
              </a:buClr>
              <a:buFont typeface="Wingdings" pitchFamily="2" charset="2"/>
              <a:buChar char="§"/>
            </a:pPr>
            <a:r>
              <a:rPr lang="en-US" altLang="en-US" dirty="0" smtClean="0"/>
              <a:t>Rebuild models with greater frequency for higher accuracy</a:t>
            </a:r>
          </a:p>
          <a:p>
            <a:pPr marL="461963" lvl="2" indent="-461963">
              <a:spcAft>
                <a:spcPts val="1200"/>
              </a:spcAft>
              <a:buClr>
                <a:schemeClr val="accent2"/>
              </a:buClr>
              <a:buFont typeface="Wingdings" pitchFamily="2" charset="2"/>
              <a:buChar char="§"/>
            </a:pPr>
            <a:r>
              <a:rPr lang="en-US" altLang="en-US" dirty="0" smtClean="0"/>
              <a:t>Score data in Real-Time as transactions are happening </a:t>
            </a:r>
          </a:p>
          <a:p>
            <a:pPr marL="461963" lvl="2" indent="-461963">
              <a:spcAft>
                <a:spcPts val="1200"/>
              </a:spcAft>
              <a:buClr>
                <a:schemeClr val="accent2"/>
              </a:buClr>
              <a:buFont typeface="Wingdings" pitchFamily="2" charset="2"/>
              <a:buChar char="§"/>
            </a:pPr>
            <a:r>
              <a:rPr lang="en-US" altLang="en-US" dirty="0" smtClean="0"/>
              <a:t>Easily incorporate scoring into applications</a:t>
            </a:r>
          </a:p>
          <a:p>
            <a:pPr marL="461963" lvl="2" indent="-461963">
              <a:spcAft>
                <a:spcPts val="1200"/>
              </a:spcAft>
              <a:buClr>
                <a:schemeClr val="accent2"/>
              </a:buClr>
              <a:buFont typeface="Wingdings" pitchFamily="2" charset="2"/>
              <a:buChar char="§"/>
            </a:pPr>
            <a:r>
              <a:rPr lang="en-US" altLang="en-US" dirty="0" smtClean="0"/>
              <a:t>Reduce networking and consolidate resources</a:t>
            </a:r>
          </a:p>
          <a:p>
            <a:pPr marL="461963" lvl="2" indent="-461963">
              <a:spcAft>
                <a:spcPts val="1200"/>
              </a:spcAft>
              <a:buClr>
                <a:schemeClr val="accent2"/>
              </a:buClr>
              <a:buFont typeface="Wingdings" pitchFamily="2" charset="2"/>
              <a:buChar char="§"/>
            </a:pPr>
            <a:r>
              <a:rPr lang="en-US" kern="0" dirty="0" smtClean="0">
                <a:solidFill>
                  <a:srgbClr val="000000"/>
                </a:solidFill>
                <a:ea typeface="MS PGothic" pitchFamily="34" charset="-128"/>
                <a:cs typeface="ＭＳ Ｐゴシック" charset="0"/>
              </a:rPr>
              <a:t>Automate and manage frequently occurring, repeatable business decisions </a:t>
            </a:r>
          </a:p>
        </p:txBody>
      </p:sp>
      <p:sp>
        <p:nvSpPr>
          <p:cNvPr id="57" name="Rectangle 56"/>
          <p:cNvSpPr/>
          <p:nvPr/>
        </p:nvSpPr>
        <p:spPr>
          <a:xfrm>
            <a:off x="7377344" y="541538"/>
            <a:ext cx="4814656" cy="6316462"/>
          </a:xfrm>
          <a:prstGeom prst="rect">
            <a:avLst/>
          </a:prstGeom>
          <a:solidFill>
            <a:schemeClr val="accent5">
              <a:lumMod val="2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6" name="Text Box 34"/>
          <p:cNvSpPr txBox="1">
            <a:spLocks noChangeArrowheads="1"/>
          </p:cNvSpPr>
          <p:nvPr/>
        </p:nvSpPr>
        <p:spPr bwMode="auto">
          <a:xfrm>
            <a:off x="7714695" y="919222"/>
            <a:ext cx="3915053" cy="5520299"/>
          </a:xfrm>
          <a:prstGeom prst="rect">
            <a:avLst/>
          </a:prstGeom>
          <a:noFill/>
          <a:ln>
            <a:noFill/>
          </a:ln>
          <a:effectLst>
            <a:outerShdw blurRad="50800" dist="38100" dir="2700000" algn="tl" rotWithShape="0">
              <a:prstClr val="black">
                <a:alpha val="40000"/>
              </a:prstClr>
            </a:outerShdw>
          </a:effectLst>
          <a:extLst/>
        </p:spPr>
        <p:style>
          <a:lnRef idx="2">
            <a:schemeClr val="accent2">
              <a:shade val="50000"/>
            </a:schemeClr>
          </a:lnRef>
          <a:fillRef idx="1">
            <a:schemeClr val="accent2"/>
          </a:fillRef>
          <a:effectRef idx="0">
            <a:schemeClr val="accent2"/>
          </a:effectRef>
          <a:fontRef idx="minor">
            <a:schemeClr val="lt1"/>
          </a:fontRef>
        </p:style>
        <p:txBody>
          <a:bodyPr wrap="square" lIns="82940" tIns="41471" rIns="82940" bIns="45720">
            <a:spAutoFit/>
          </a:bodyPr>
          <a:lstStyle>
            <a:lvl1pPr marL="233363" indent="-233363" defTabSz="557213" eaLnBrk="0" hangingPunct="0">
              <a:defRPr sz="1200">
                <a:solidFill>
                  <a:schemeClr val="tx1"/>
                </a:solidFill>
                <a:latin typeface="Arial" charset="0"/>
                <a:ea typeface="ＭＳ Ｐゴシック" charset="0"/>
                <a:cs typeface="ＭＳ Ｐゴシック" charset="0"/>
              </a:defRPr>
            </a:lvl1pPr>
            <a:lvl2pPr marL="742950" indent="-285750" defTabSz="557213" eaLnBrk="0" hangingPunct="0">
              <a:defRPr sz="1200">
                <a:solidFill>
                  <a:schemeClr val="tx1"/>
                </a:solidFill>
                <a:latin typeface="Arial" charset="0"/>
                <a:ea typeface="ＭＳ Ｐゴシック" charset="0"/>
              </a:defRPr>
            </a:lvl2pPr>
            <a:lvl3pPr marL="1143000" indent="-228600" defTabSz="557213" eaLnBrk="0" hangingPunct="0">
              <a:defRPr sz="1200">
                <a:solidFill>
                  <a:schemeClr val="tx1"/>
                </a:solidFill>
                <a:latin typeface="Arial" charset="0"/>
                <a:ea typeface="ＭＳ Ｐゴシック" charset="0"/>
              </a:defRPr>
            </a:lvl3pPr>
            <a:lvl4pPr marL="1600200" indent="-228600" defTabSz="557213" eaLnBrk="0" hangingPunct="0">
              <a:defRPr sz="1200">
                <a:solidFill>
                  <a:schemeClr val="tx1"/>
                </a:solidFill>
                <a:latin typeface="Arial" charset="0"/>
                <a:ea typeface="ＭＳ Ｐゴシック" charset="0"/>
              </a:defRPr>
            </a:lvl4pPr>
            <a:lvl5pPr marL="2057400" indent="-228600" defTabSz="557213" eaLnBrk="0" hangingPunct="0">
              <a:defRPr sz="1200">
                <a:solidFill>
                  <a:schemeClr val="tx1"/>
                </a:solidFill>
                <a:latin typeface="Arial" charset="0"/>
                <a:ea typeface="ＭＳ Ｐゴシック" charset="0"/>
              </a:defRPr>
            </a:lvl5pPr>
            <a:lvl6pPr marL="2514600" indent="-228600" algn="ctr" defTabSz="557213" eaLnBrk="0" fontAlgn="base" hangingPunct="0">
              <a:spcBef>
                <a:spcPct val="0"/>
              </a:spcBef>
              <a:spcAft>
                <a:spcPct val="0"/>
              </a:spcAft>
              <a:buFont typeface="Arial" charset="0"/>
              <a:defRPr sz="1200">
                <a:solidFill>
                  <a:schemeClr val="tx1"/>
                </a:solidFill>
                <a:latin typeface="Arial" charset="0"/>
                <a:ea typeface="ＭＳ Ｐゴシック" charset="0"/>
              </a:defRPr>
            </a:lvl6pPr>
            <a:lvl7pPr marL="2971800" indent="-228600" algn="ctr" defTabSz="557213" eaLnBrk="0" fontAlgn="base" hangingPunct="0">
              <a:spcBef>
                <a:spcPct val="0"/>
              </a:spcBef>
              <a:spcAft>
                <a:spcPct val="0"/>
              </a:spcAft>
              <a:buFont typeface="Arial" charset="0"/>
              <a:defRPr sz="1200">
                <a:solidFill>
                  <a:schemeClr val="tx1"/>
                </a:solidFill>
                <a:latin typeface="Arial" charset="0"/>
                <a:ea typeface="ＭＳ Ｐゴシック" charset="0"/>
              </a:defRPr>
            </a:lvl7pPr>
            <a:lvl8pPr marL="3429000" indent="-228600" algn="ctr" defTabSz="557213" eaLnBrk="0" fontAlgn="base" hangingPunct="0">
              <a:spcBef>
                <a:spcPct val="0"/>
              </a:spcBef>
              <a:spcAft>
                <a:spcPct val="0"/>
              </a:spcAft>
              <a:buFont typeface="Arial" charset="0"/>
              <a:defRPr sz="1200">
                <a:solidFill>
                  <a:schemeClr val="tx1"/>
                </a:solidFill>
                <a:latin typeface="Arial" charset="0"/>
                <a:ea typeface="ＭＳ Ｐゴシック" charset="0"/>
              </a:defRPr>
            </a:lvl8pPr>
            <a:lvl9pPr marL="3886200" indent="-228600" algn="ctr" defTabSz="557213" eaLnBrk="0" fontAlgn="base" hangingPunct="0">
              <a:spcBef>
                <a:spcPct val="0"/>
              </a:spcBef>
              <a:spcAft>
                <a:spcPct val="0"/>
              </a:spcAft>
              <a:buFont typeface="Arial" charset="0"/>
              <a:defRPr sz="1200">
                <a:solidFill>
                  <a:schemeClr val="tx1"/>
                </a:solidFill>
                <a:latin typeface="Arial" charset="0"/>
                <a:ea typeface="ＭＳ Ｐゴシック" charset="0"/>
              </a:defRPr>
            </a:lvl9pPr>
          </a:lstStyle>
          <a:p>
            <a:pPr algn="l" eaLnBrk="1" hangingPunct="1">
              <a:lnSpc>
                <a:spcPct val="90000"/>
              </a:lnSpc>
              <a:spcBef>
                <a:spcPts val="0"/>
              </a:spcBef>
              <a:spcAft>
                <a:spcPts val="1200"/>
              </a:spcAft>
            </a:pPr>
            <a:endParaRPr lang="en-US" sz="2000" b="1" dirty="0" smtClean="0">
              <a:solidFill>
                <a:schemeClr val="bg1"/>
              </a:solidFill>
            </a:endParaRPr>
          </a:p>
          <a:p>
            <a:pPr algn="l" eaLnBrk="1" hangingPunct="1">
              <a:lnSpc>
                <a:spcPct val="90000"/>
              </a:lnSpc>
              <a:spcBef>
                <a:spcPts val="0"/>
              </a:spcBef>
              <a:spcAft>
                <a:spcPts val="1200"/>
              </a:spcAft>
            </a:pPr>
            <a:r>
              <a:rPr lang="en-US" sz="2000" b="1" dirty="0" smtClean="0">
                <a:solidFill>
                  <a:schemeClr val="bg1"/>
                </a:solidFill>
              </a:rPr>
              <a:t>Business </a:t>
            </a:r>
            <a:r>
              <a:rPr lang="en-US" sz="2000" b="1" dirty="0">
                <a:solidFill>
                  <a:schemeClr val="bg1"/>
                </a:solidFill>
              </a:rPr>
              <a:t>Advantages</a:t>
            </a:r>
            <a:endParaRPr lang="en-US" sz="2000" dirty="0">
              <a:solidFill>
                <a:schemeClr val="bg1"/>
              </a:solidFill>
            </a:endParaRPr>
          </a:p>
          <a:p>
            <a:pPr marL="461963" indent="-461963" algn="l" eaLnBrk="1" hangingPunct="1">
              <a:spcBef>
                <a:spcPts val="600"/>
              </a:spcBef>
              <a:spcAft>
                <a:spcPts val="600"/>
              </a:spcAft>
              <a:buFont typeface="Wingdings" pitchFamily="2" charset="2"/>
              <a:buChar char="§"/>
            </a:pPr>
            <a:r>
              <a:rPr lang="en-US" sz="1800" dirty="0">
                <a:solidFill>
                  <a:schemeClr val="bg1"/>
                </a:solidFill>
              </a:rPr>
              <a:t>Integrate advanced analytics as part of each and every transaction with negligible impact to transaction </a:t>
            </a:r>
            <a:r>
              <a:rPr lang="en-US" sz="1800" dirty="0" smtClean="0">
                <a:solidFill>
                  <a:schemeClr val="bg1"/>
                </a:solidFill>
              </a:rPr>
              <a:t>SLAs</a:t>
            </a:r>
            <a:endParaRPr lang="en-US" sz="1800" dirty="0">
              <a:solidFill>
                <a:schemeClr val="bg1"/>
              </a:solidFill>
            </a:endParaRPr>
          </a:p>
          <a:p>
            <a:pPr marL="461963" indent="-461963" algn="l" eaLnBrk="1" hangingPunct="1">
              <a:spcBef>
                <a:spcPts val="600"/>
              </a:spcBef>
              <a:spcAft>
                <a:spcPts val="600"/>
              </a:spcAft>
              <a:buFont typeface="Wingdings" pitchFamily="2" charset="2"/>
              <a:buChar char="§"/>
            </a:pPr>
            <a:r>
              <a:rPr lang="en-US" sz="1800" dirty="0">
                <a:solidFill>
                  <a:schemeClr val="bg1"/>
                </a:solidFill>
              </a:rPr>
              <a:t>Access to most current data for best analytic outcome, reduced false positives </a:t>
            </a:r>
          </a:p>
          <a:p>
            <a:pPr marL="461963" indent="-461963" algn="l" eaLnBrk="1" hangingPunct="1">
              <a:spcBef>
                <a:spcPts val="600"/>
              </a:spcBef>
              <a:spcAft>
                <a:spcPts val="600"/>
              </a:spcAft>
              <a:buFont typeface="Wingdings" pitchFamily="2" charset="2"/>
              <a:buChar char="§"/>
            </a:pPr>
            <a:r>
              <a:rPr lang="en-US" sz="1800" dirty="0">
                <a:solidFill>
                  <a:schemeClr val="bg1"/>
                </a:solidFill>
              </a:rPr>
              <a:t>Actionable insight on every transaction, real-time or </a:t>
            </a:r>
            <a:r>
              <a:rPr lang="en-US" sz="1800" dirty="0" smtClean="0">
                <a:solidFill>
                  <a:schemeClr val="bg1"/>
                </a:solidFill>
              </a:rPr>
              <a:t>batch</a:t>
            </a:r>
            <a:endParaRPr lang="en-US" sz="1800" dirty="0">
              <a:solidFill>
                <a:schemeClr val="bg1"/>
              </a:solidFill>
            </a:endParaRPr>
          </a:p>
          <a:p>
            <a:pPr marL="461963" indent="-461963" algn="l" eaLnBrk="1" hangingPunct="1">
              <a:spcBef>
                <a:spcPts val="600"/>
              </a:spcBef>
              <a:spcAft>
                <a:spcPts val="600"/>
              </a:spcAft>
              <a:buFont typeface="Wingdings" pitchFamily="2" charset="2"/>
              <a:buChar char="§"/>
            </a:pPr>
            <a:r>
              <a:rPr lang="en-US" sz="1800" dirty="0">
                <a:solidFill>
                  <a:schemeClr val="bg1"/>
                </a:solidFill>
              </a:rPr>
              <a:t>Analytics in the flow of business to stop fraud, increase customer loyalty, increase revenue and reduce </a:t>
            </a:r>
            <a:r>
              <a:rPr lang="en-US" sz="1800" dirty="0" smtClean="0">
                <a:solidFill>
                  <a:schemeClr val="bg1"/>
                </a:solidFill>
              </a:rPr>
              <a:t>risk</a:t>
            </a:r>
          </a:p>
          <a:p>
            <a:pPr algn="l" eaLnBrk="1" hangingPunct="1">
              <a:spcAft>
                <a:spcPts val="600"/>
              </a:spcAft>
              <a:buFontTx/>
              <a:buChar char="•"/>
            </a:pPr>
            <a:endParaRPr lang="en-US" sz="900" dirty="0">
              <a:solidFill>
                <a:schemeClr val="bg1"/>
              </a:solidFill>
            </a:endParaRPr>
          </a:p>
          <a:p>
            <a:pPr algn="l" eaLnBrk="1" hangingPunct="1">
              <a:spcAft>
                <a:spcPts val="600"/>
              </a:spcAft>
              <a:buFontTx/>
              <a:buChar char="•"/>
            </a:pPr>
            <a:endParaRPr lang="en-US" sz="900" dirty="0" smtClean="0">
              <a:solidFill>
                <a:schemeClr val="bg1"/>
              </a:solidFill>
            </a:endParaRPr>
          </a:p>
        </p:txBody>
      </p:sp>
      <p:pic>
        <p:nvPicPr>
          <p:cNvPr id="2" name="Picture 1" descr="This graphic shows two circles with a two way arrow between them. In the left circle is the text Analyze and below the text is a magnifying glass. To the left of the circle is an image of a man with a magnifying glass representing an analyst. In the right circle is the text, Act, and below the text is a movie clapboard. To the right is an image of a man in a business suit. "/>
          <p:cNvPicPr>
            <a:picLocks noChangeAspect="1"/>
          </p:cNvPicPr>
          <p:nvPr/>
        </p:nvPicPr>
        <p:blipFill>
          <a:blip r:embed="rId3"/>
          <a:stretch>
            <a:fillRect/>
          </a:stretch>
        </p:blipFill>
        <p:spPr>
          <a:xfrm>
            <a:off x="966561" y="4915010"/>
            <a:ext cx="5266667" cy="177142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sz="2800" b="1" dirty="0" smtClean="0">
                <a:solidFill>
                  <a:schemeClr val="accent6"/>
                </a:solidFill>
              </a:rPr>
              <a:t>SPSS – Empowering predictive analytics</a:t>
            </a:r>
          </a:p>
        </p:txBody>
      </p:sp>
      <p:sp>
        <p:nvSpPr>
          <p:cNvPr id="43011" name="Content Placeholder 2"/>
          <p:cNvSpPr>
            <a:spLocks noGrp="1"/>
          </p:cNvSpPr>
          <p:nvPr>
            <p:ph idx="1"/>
          </p:nvPr>
        </p:nvSpPr>
        <p:spPr>
          <a:xfrm>
            <a:off x="353483" y="1268968"/>
            <a:ext cx="5497931" cy="4538065"/>
          </a:xfrm>
        </p:spPr>
        <p:txBody>
          <a:bodyPr/>
          <a:lstStyle/>
          <a:p>
            <a:pPr>
              <a:spcAft>
                <a:spcPts val="725"/>
              </a:spcAft>
              <a:buClr>
                <a:srgbClr val="D9491F"/>
              </a:buClr>
              <a:buFont typeface="Arial" panose="020B0604020202020204" pitchFamily="34" charset="0"/>
              <a:buChar char="•"/>
            </a:pPr>
            <a:r>
              <a:rPr lang="en-US" altLang="en-US" sz="2000" b="0" dirty="0" smtClean="0"/>
              <a:t>The data mining capabilities of SPSS can detect </a:t>
            </a:r>
            <a:r>
              <a:rPr lang="en-US" altLang="en-US" sz="2000" b="0" u="sng" dirty="0" smtClean="0"/>
              <a:t>patterns in data</a:t>
            </a:r>
          </a:p>
          <a:p>
            <a:pPr lvl="1"/>
            <a:r>
              <a:rPr lang="en-US" altLang="en-US" sz="2000" dirty="0" smtClean="0"/>
              <a:t>“When A, B, and C are true, D is likely to happen”</a:t>
            </a:r>
            <a:endParaRPr lang="en-US" altLang="en-US" sz="2000" dirty="0"/>
          </a:p>
          <a:p>
            <a:pPr>
              <a:spcBef>
                <a:spcPct val="0"/>
              </a:spcBef>
              <a:spcAft>
                <a:spcPct val="30000"/>
              </a:spcAft>
              <a:buClr>
                <a:srgbClr val="D9491F"/>
              </a:buClr>
              <a:buFontTx/>
              <a:buChar char="•"/>
            </a:pPr>
            <a:endParaRPr lang="en-US" altLang="en-US" sz="2000" dirty="0" smtClean="0"/>
          </a:p>
          <a:p>
            <a:pPr>
              <a:spcBef>
                <a:spcPct val="0"/>
              </a:spcBef>
              <a:spcAft>
                <a:spcPct val="30000"/>
              </a:spcAft>
              <a:buClr>
                <a:srgbClr val="D9491F"/>
              </a:buClr>
              <a:buFontTx/>
              <a:buChar char="•"/>
            </a:pPr>
            <a:r>
              <a:rPr lang="en-US" altLang="en-US" sz="2000" dirty="0" smtClean="0"/>
              <a:t>SPSS </a:t>
            </a:r>
            <a:r>
              <a:rPr lang="en-US" altLang="en-US" sz="2000" dirty="0"/>
              <a:t>can turn a detected data pattern into a </a:t>
            </a:r>
            <a:r>
              <a:rPr lang="en-US" altLang="en-US" sz="2000" u="sng" dirty="0"/>
              <a:t>predictive model</a:t>
            </a:r>
            <a:r>
              <a:rPr lang="en-US" altLang="en-US" sz="2000" dirty="0"/>
              <a:t> that can score a transaction</a:t>
            </a:r>
          </a:p>
          <a:p>
            <a:pPr lvl="1">
              <a:lnSpc>
                <a:spcPct val="105000"/>
              </a:lnSpc>
              <a:spcAft>
                <a:spcPct val="30000"/>
              </a:spcAft>
            </a:pPr>
            <a:r>
              <a:rPr lang="en-US" altLang="en-US" sz="1800" dirty="0"/>
              <a:t>Model might enable (for example) identification of specific behavior or attribute “outliers” that indicate a high potential for fraudulent </a:t>
            </a:r>
            <a:r>
              <a:rPr lang="en-US" altLang="en-US" sz="1800" dirty="0" smtClean="0"/>
              <a:t>activity</a:t>
            </a:r>
            <a:endParaRPr lang="en-US" altLang="en-US" sz="1800" dirty="0"/>
          </a:p>
        </p:txBody>
      </p:sp>
      <p:pic>
        <p:nvPicPr>
          <p:cNvPr id="12" name="Picture 11" descr="In this graphic is the following text. Predictive analytics equals advanced analytics plus decision optimization. &#10;Below the text Advanced Analytics are the following bullets:&#10;Statistics&#10;Data mining&#10;Text mining &#10;Pattern detection&#10;Visualization&#10;&#10;Below decision optimization are the following bullets:&#10;Scoring engine&#10;Rules engine"/>
          <p:cNvPicPr>
            <a:picLocks noChangeAspect="1"/>
          </p:cNvPicPr>
          <p:nvPr/>
        </p:nvPicPr>
        <p:blipFill>
          <a:blip r:embed="rId3"/>
          <a:stretch>
            <a:fillRect/>
          </a:stretch>
        </p:blipFill>
        <p:spPr>
          <a:xfrm>
            <a:off x="5851414" y="1268968"/>
            <a:ext cx="6114286" cy="3009524"/>
          </a:xfrm>
          <a:prstGeom prst="rect">
            <a:avLst/>
          </a:prstGeom>
        </p:spPr>
      </p:pic>
    </p:spTree>
    <p:extLst>
      <p:ext uri="{BB962C8B-B14F-4D97-AF65-F5344CB8AC3E}">
        <p14:creationId xmlns:p14="http://schemas.microsoft.com/office/powerpoint/2010/main" val="341684651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z="2800" b="1" dirty="0" smtClean="0">
                <a:solidFill>
                  <a:schemeClr val="accent6"/>
                </a:solidFill>
              </a:rPr>
              <a:t>What is “real-time” analytics?</a:t>
            </a:r>
          </a:p>
        </p:txBody>
      </p:sp>
      <p:sp>
        <p:nvSpPr>
          <p:cNvPr id="3" name="Content Placeholder 2"/>
          <p:cNvSpPr>
            <a:spLocks noGrp="1"/>
          </p:cNvSpPr>
          <p:nvPr>
            <p:ph idx="1"/>
          </p:nvPr>
        </p:nvSpPr>
        <p:spPr>
          <a:xfrm>
            <a:off x="353484" y="1354137"/>
            <a:ext cx="11394016" cy="5038725"/>
          </a:xfrm>
        </p:spPr>
        <p:txBody>
          <a:bodyPr/>
          <a:lstStyle/>
          <a:p>
            <a:pPr marL="0" indent="0">
              <a:buNone/>
              <a:defRPr/>
            </a:pPr>
            <a:r>
              <a:rPr lang="en-US" sz="2400" i="1" dirty="0" smtClean="0">
                <a:solidFill>
                  <a:schemeClr val="accent2">
                    <a:lumMod val="75000"/>
                  </a:schemeClr>
                </a:solidFill>
                <a:ea typeface="ＭＳ Ｐゴシック" panose="020B0600070205080204" pitchFamily="34" charset="-128"/>
              </a:rPr>
              <a:t>Real-time analytics is insight delivered fast enough to make a difference</a:t>
            </a:r>
          </a:p>
          <a:p>
            <a:pPr marL="346075" lvl="1" indent="0">
              <a:buNone/>
              <a:defRPr/>
            </a:pPr>
            <a:endParaRPr lang="en-US" sz="2400" i="1" dirty="0" smtClean="0">
              <a:solidFill>
                <a:schemeClr val="accent2">
                  <a:lumMod val="75000"/>
                </a:schemeClr>
              </a:solidFill>
              <a:ea typeface="ＭＳ Ｐゴシック" panose="020B0600070205080204" pitchFamily="34" charset="-128"/>
            </a:endParaRPr>
          </a:p>
          <a:p>
            <a:pPr marL="0" indent="0">
              <a:buNone/>
              <a:defRPr/>
            </a:pPr>
            <a:r>
              <a:rPr lang="en-US" sz="2400" dirty="0" smtClean="0">
                <a:ea typeface="ＭＳ Ｐゴシック" panose="020B0600070205080204" pitchFamily="34" charset="-128"/>
              </a:rPr>
              <a:t>There are categories within the larger realm </a:t>
            </a:r>
            <a:br>
              <a:rPr lang="en-US" sz="2400" dirty="0" smtClean="0">
                <a:ea typeface="ＭＳ Ｐゴシック" panose="020B0600070205080204" pitchFamily="34" charset="-128"/>
              </a:rPr>
            </a:br>
            <a:r>
              <a:rPr lang="en-US" sz="2400" dirty="0" smtClean="0">
                <a:ea typeface="ＭＳ Ｐゴシック" panose="020B0600070205080204" pitchFamily="34" charset="-128"/>
              </a:rPr>
              <a:t>of real-time analytics.</a:t>
            </a:r>
            <a:endParaRPr lang="en-US" sz="2400" dirty="0">
              <a:ea typeface="ＭＳ Ｐゴシック" panose="020B0600070205080204" pitchFamily="34" charset="-128"/>
            </a:endParaRPr>
          </a:p>
        </p:txBody>
      </p:sp>
      <p:pic>
        <p:nvPicPr>
          <p:cNvPr id="4" name="Picture 3" descr="Three circles: the first is labeled Real-time analytics. Within that circle is a smaller, second, circle labeled, In-transaction analytics. Within the second circle is the smaller, third, circle labeled, In-transaction scoring."/>
          <p:cNvPicPr>
            <a:picLocks noChangeAspect="1"/>
          </p:cNvPicPr>
          <p:nvPr/>
        </p:nvPicPr>
        <p:blipFill>
          <a:blip r:embed="rId3"/>
          <a:stretch>
            <a:fillRect/>
          </a:stretch>
        </p:blipFill>
        <p:spPr>
          <a:xfrm>
            <a:off x="6641907" y="2363333"/>
            <a:ext cx="4133333" cy="4114286"/>
          </a:xfrm>
          <a:prstGeom prst="rect">
            <a:avLst/>
          </a:prstGeom>
        </p:spPr>
      </p:pic>
    </p:spTree>
    <p:extLst>
      <p:ext uri="{BB962C8B-B14F-4D97-AF65-F5344CB8AC3E}">
        <p14:creationId xmlns:p14="http://schemas.microsoft.com/office/powerpoint/2010/main" val="660372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599" y="619604"/>
            <a:ext cx="10492409" cy="639763"/>
          </a:xfrm>
        </p:spPr>
        <p:txBody>
          <a:bodyPr/>
          <a:lstStyle/>
          <a:p>
            <a:r>
              <a:rPr lang="en-US" altLang="en-US" sz="2400" b="1" dirty="0" smtClean="0">
                <a:solidFill>
                  <a:schemeClr val="accent6"/>
                </a:solidFill>
              </a:rPr>
              <a:t>Real-time analytics, in-transaction analytics, in-transaction scoring</a:t>
            </a:r>
          </a:p>
        </p:txBody>
      </p:sp>
      <p:sp>
        <p:nvSpPr>
          <p:cNvPr id="20483" name="Content Placeholder 2"/>
          <p:cNvSpPr>
            <a:spLocks noGrp="1"/>
          </p:cNvSpPr>
          <p:nvPr>
            <p:ph idx="1"/>
          </p:nvPr>
        </p:nvSpPr>
        <p:spPr>
          <a:xfrm>
            <a:off x="228600" y="1504537"/>
            <a:ext cx="11963400" cy="4776994"/>
          </a:xfrm>
        </p:spPr>
        <p:txBody>
          <a:bodyPr/>
          <a:lstStyle/>
          <a:p>
            <a:r>
              <a:rPr lang="en-US" altLang="en-US" sz="2000" dirty="0" smtClean="0"/>
              <a:t>These terms are all useful, but they are NOT interchangeable</a:t>
            </a:r>
          </a:p>
          <a:p>
            <a:pPr lvl="1"/>
            <a:r>
              <a:rPr lang="en-US" altLang="en-US" sz="2000" dirty="0" smtClean="0"/>
              <a:t>In-transaction analytics is a </a:t>
            </a:r>
            <a:r>
              <a:rPr lang="en-US" altLang="en-US" sz="2000" u="sng" dirty="0" smtClean="0"/>
              <a:t>category</a:t>
            </a:r>
            <a:r>
              <a:rPr lang="en-US" altLang="en-US" sz="2000" dirty="0" smtClean="0"/>
              <a:t> of real-time analytics</a:t>
            </a:r>
          </a:p>
          <a:p>
            <a:pPr lvl="1"/>
            <a:r>
              <a:rPr lang="en-US" altLang="en-US" sz="2000" dirty="0" smtClean="0"/>
              <a:t>Similarly, in-transaction scoring (invocation of a </a:t>
            </a:r>
            <a:r>
              <a:rPr lang="en-US" altLang="en-US" sz="2000" u="sng" dirty="0" smtClean="0"/>
              <a:t>predictive model</a:t>
            </a:r>
            <a:r>
              <a:rPr lang="en-US" altLang="en-US" sz="2000" dirty="0" smtClean="0"/>
              <a:t> within the execution of a transaction) is a </a:t>
            </a:r>
            <a:r>
              <a:rPr lang="en-US" altLang="en-US" sz="2000" u="sng" dirty="0" smtClean="0"/>
              <a:t>category</a:t>
            </a:r>
            <a:r>
              <a:rPr lang="en-US" altLang="en-US" sz="2000" dirty="0" smtClean="0"/>
              <a:t> of in-transaction analytics</a:t>
            </a:r>
          </a:p>
          <a:p>
            <a:pPr lvl="1"/>
            <a:endParaRPr lang="en-US" altLang="en-US" sz="2000" dirty="0" smtClean="0"/>
          </a:p>
          <a:p>
            <a:r>
              <a:rPr lang="en-US" altLang="en-US" sz="2000" dirty="0" smtClean="0"/>
              <a:t>There are in-transaction analytics use cases that do not involve in-transaction scoring</a:t>
            </a:r>
          </a:p>
          <a:p>
            <a:pPr lvl="1"/>
            <a:r>
              <a:rPr lang="en-US" altLang="en-US" sz="2000" dirty="0" smtClean="0"/>
              <a:t>Consider a transactional event that lasts for some number of seconds (e.g., someone on the phone with a customer care representative)</a:t>
            </a:r>
          </a:p>
          <a:p>
            <a:pPr lvl="1"/>
            <a:r>
              <a:rPr lang="en-US" altLang="en-US" sz="2000" dirty="0" smtClean="0"/>
              <a:t>In that case, a DB2 Analytics Accelerator could deliver a response for an analytical query in time to influence the outcome of the event – that would be an example of in-transaction analytics that does not involve in-transaction scoring</a:t>
            </a:r>
          </a:p>
          <a:p>
            <a:pPr lvl="1"/>
            <a:r>
              <a:rPr lang="en-US" altLang="en-US" sz="2000" dirty="0" smtClean="0"/>
              <a:t>If a transactional event lasts for a fraction of a second (e.g., processing a credit card purchase), in-transaction scoring </a:t>
            </a:r>
            <a:r>
              <a:rPr lang="en-US" altLang="en-US" sz="2000" u="sng" dirty="0" smtClean="0"/>
              <a:t>may be the only way</a:t>
            </a:r>
            <a:r>
              <a:rPr lang="en-US" altLang="en-US" sz="2000" dirty="0" smtClean="0"/>
              <a:t> to accomplish in-transaction analytics </a:t>
            </a:r>
            <a:r>
              <a:rPr lang="en-US" altLang="en-US" sz="2000" i="1" dirty="0" smtClean="0"/>
              <a:t>while preserving transaction performance</a:t>
            </a:r>
          </a:p>
        </p:txBody>
      </p:sp>
    </p:spTree>
    <p:extLst>
      <p:ext uri="{BB962C8B-B14F-4D97-AF65-F5344CB8AC3E}">
        <p14:creationId xmlns:p14="http://schemas.microsoft.com/office/powerpoint/2010/main" val="39915084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sz="2800" b="1" dirty="0" smtClean="0">
                <a:solidFill>
                  <a:schemeClr val="accent6"/>
                </a:solidFill>
              </a:rPr>
              <a:t>“Real-time analytics” and “right-time analytics”</a:t>
            </a:r>
          </a:p>
        </p:txBody>
      </p:sp>
      <p:sp>
        <p:nvSpPr>
          <p:cNvPr id="22531" name="Content Placeholder 2"/>
          <p:cNvSpPr>
            <a:spLocks noGrp="1"/>
          </p:cNvSpPr>
          <p:nvPr>
            <p:ph idx="1"/>
          </p:nvPr>
        </p:nvSpPr>
        <p:spPr>
          <a:xfrm>
            <a:off x="353484" y="1252539"/>
            <a:ext cx="11579436" cy="5038725"/>
          </a:xfrm>
        </p:spPr>
        <p:txBody>
          <a:bodyPr/>
          <a:lstStyle/>
          <a:p>
            <a:pPr marL="0" indent="0">
              <a:buNone/>
            </a:pPr>
            <a:r>
              <a:rPr lang="en-US" altLang="en-US" sz="2000" dirty="0" smtClean="0"/>
              <a:t>The terms are interrelated, and both provide a useful perspective</a:t>
            </a:r>
          </a:p>
          <a:p>
            <a:r>
              <a:rPr lang="en-US" altLang="en-US" sz="2000" dirty="0" smtClean="0">
                <a:solidFill>
                  <a:schemeClr val="accent6"/>
                </a:solidFill>
              </a:rPr>
              <a:t>“Real-time analytics” </a:t>
            </a:r>
            <a:r>
              <a:rPr lang="en-US" altLang="en-US" sz="2000" dirty="0" smtClean="0"/>
              <a:t>speaks to </a:t>
            </a:r>
            <a:r>
              <a:rPr lang="en-US" altLang="en-US" sz="2000" u="sng" dirty="0" smtClean="0"/>
              <a:t>immediacy of analytics query response</a:t>
            </a:r>
            <a:r>
              <a:rPr lang="en-US" altLang="en-US" sz="2000" dirty="0" smtClean="0"/>
              <a:t> – how quickly can the answer to a question be obtained?</a:t>
            </a:r>
          </a:p>
          <a:p>
            <a:r>
              <a:rPr lang="en-US" altLang="en-US" sz="2000" dirty="0" smtClean="0"/>
              <a:t>Real-time analytics can also lead to breakthrough productivity for </a:t>
            </a:r>
            <a:r>
              <a:rPr lang="en-US" altLang="en-US" sz="2000" u="sng" dirty="0" smtClean="0"/>
              <a:t>analytics application users</a:t>
            </a:r>
            <a:r>
              <a:rPr lang="en-US" altLang="en-US" sz="2000" dirty="0" smtClean="0"/>
              <a:t>, enabling “speed of thought” analysis of data. </a:t>
            </a:r>
            <a:endParaRPr lang="en-US" altLang="en-US" sz="2000" dirty="0"/>
          </a:p>
          <a:p>
            <a:pPr marL="0" indent="0">
              <a:buNone/>
            </a:pPr>
            <a:r>
              <a:rPr lang="en-US" altLang="en-US" sz="2000" dirty="0" smtClean="0"/>
              <a:t>  </a:t>
            </a:r>
          </a:p>
          <a:p>
            <a:r>
              <a:rPr lang="en-US" altLang="en-US" sz="2000" dirty="0" smtClean="0"/>
              <a:t>“</a:t>
            </a:r>
            <a:r>
              <a:rPr lang="en-US" altLang="en-US" sz="2000" dirty="0" smtClean="0">
                <a:solidFill>
                  <a:schemeClr val="accent6"/>
                </a:solidFill>
              </a:rPr>
              <a:t>Right-time analytics” </a:t>
            </a:r>
            <a:r>
              <a:rPr lang="en-US" altLang="en-US" sz="2000" dirty="0" smtClean="0"/>
              <a:t>can </a:t>
            </a:r>
            <a:r>
              <a:rPr lang="en-US" altLang="en-US" sz="2000" dirty="0"/>
              <a:t>draw attention to </a:t>
            </a:r>
            <a:r>
              <a:rPr lang="en-US" altLang="en-US" sz="2000" u="sng" dirty="0"/>
              <a:t>the opportune time for analyzing data</a:t>
            </a:r>
          </a:p>
          <a:p>
            <a:r>
              <a:rPr lang="en-US" altLang="en-US" sz="2000" dirty="0"/>
              <a:t>In some cases, after-the-fact data analysis can be </a:t>
            </a:r>
            <a:r>
              <a:rPr lang="en-US" altLang="en-US" sz="2000" dirty="0" smtClean="0"/>
              <a:t>appropriate.</a:t>
            </a:r>
            <a:endParaRPr lang="en-US" altLang="en-US" sz="2000" dirty="0"/>
          </a:p>
          <a:p>
            <a:r>
              <a:rPr lang="en-US" altLang="en-US" sz="2000" dirty="0" smtClean="0"/>
              <a:t>In </a:t>
            </a:r>
            <a:r>
              <a:rPr lang="en-US" altLang="en-US" sz="2000" dirty="0"/>
              <a:t>other cases, the value of data analysis increases as the time between creation of data and analysis of data </a:t>
            </a:r>
            <a:r>
              <a:rPr lang="en-US" altLang="en-US" sz="2000" i="1" dirty="0" smtClean="0"/>
              <a:t>decreases.</a:t>
            </a:r>
            <a:endParaRPr lang="en-US" altLang="en-US" sz="2000" i="1" dirty="0"/>
          </a:p>
          <a:p>
            <a:pPr lvl="1"/>
            <a:r>
              <a:rPr lang="en-US" altLang="en-US" sz="2000" dirty="0"/>
              <a:t>Example: insurance claim payment</a:t>
            </a:r>
          </a:p>
          <a:p>
            <a:pPr lvl="2"/>
            <a:r>
              <a:rPr lang="en-US" altLang="en-US" sz="2000" dirty="0"/>
              <a:t>Detection of over-payment sooner after the fact is better than later, but very best is detection </a:t>
            </a:r>
            <a:r>
              <a:rPr lang="en-US" altLang="en-US" sz="2000" i="1" dirty="0"/>
              <a:t>at the point of data creation</a:t>
            </a:r>
            <a:r>
              <a:rPr lang="en-US" altLang="en-US" sz="2000" dirty="0"/>
              <a:t>, which can lead to </a:t>
            </a:r>
            <a:r>
              <a:rPr lang="en-US" altLang="en-US" sz="2000" u="sng" dirty="0"/>
              <a:t>prevention</a:t>
            </a:r>
            <a:r>
              <a:rPr lang="en-US" altLang="en-US" sz="2000" dirty="0"/>
              <a:t> of </a:t>
            </a:r>
            <a:r>
              <a:rPr lang="en-US" altLang="en-US" sz="2000" dirty="0" smtClean="0"/>
              <a:t>overpayments.</a:t>
            </a:r>
            <a:endParaRPr lang="en-US" altLang="en-US" sz="2000" dirty="0"/>
          </a:p>
          <a:p>
            <a:endParaRPr lang="en-US" altLang="en-US" sz="2000" dirty="0" smtClean="0"/>
          </a:p>
          <a:p>
            <a:endParaRPr lang="en-US" altLang="en-US" sz="2000" dirty="0" smtClean="0"/>
          </a:p>
        </p:txBody>
      </p:sp>
    </p:spTree>
    <p:extLst>
      <p:ext uri="{BB962C8B-B14F-4D97-AF65-F5344CB8AC3E}">
        <p14:creationId xmlns:p14="http://schemas.microsoft.com/office/powerpoint/2010/main" val="3253896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z="2800" b="1" dirty="0" smtClean="0">
                <a:solidFill>
                  <a:schemeClr val="accent6"/>
                </a:solidFill>
              </a:rPr>
              <a:t>The goal of in-transaction analytics</a:t>
            </a:r>
          </a:p>
        </p:txBody>
      </p:sp>
      <p:sp>
        <p:nvSpPr>
          <p:cNvPr id="29699" name="Content Placeholder 2"/>
          <p:cNvSpPr>
            <a:spLocks noGrp="1"/>
          </p:cNvSpPr>
          <p:nvPr>
            <p:ph idx="1"/>
          </p:nvPr>
        </p:nvSpPr>
        <p:spPr/>
        <p:txBody>
          <a:bodyPr/>
          <a:lstStyle/>
          <a:p>
            <a:pPr>
              <a:buClr>
                <a:schemeClr val="bg1"/>
              </a:buClr>
            </a:pPr>
            <a:r>
              <a:rPr lang="en-US" altLang="en-US" sz="2000" i="1" dirty="0" smtClean="0"/>
              <a:t>Use analytics to achieve a more favorable outcome for a transactional event, </a:t>
            </a:r>
            <a:r>
              <a:rPr lang="en-US" altLang="en-US" sz="2000" i="1" u="sng" dirty="0" smtClean="0"/>
              <a:t>while the event is in progress</a:t>
            </a:r>
          </a:p>
        </p:txBody>
      </p:sp>
      <p:sp>
        <p:nvSpPr>
          <p:cNvPr id="29701" name="TextBox 5"/>
          <p:cNvSpPr txBox="1">
            <a:spLocks noChangeArrowheads="1"/>
          </p:cNvSpPr>
          <p:nvPr/>
        </p:nvSpPr>
        <p:spPr bwMode="auto">
          <a:xfrm>
            <a:off x="1005840" y="3027631"/>
            <a:ext cx="265938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sz="2000" dirty="0">
                <a:solidFill>
                  <a:srgbClr val="005E82"/>
                </a:solidFill>
              </a:rPr>
              <a:t>The person shopping at a store buys more than he or she otherwise would have</a:t>
            </a:r>
          </a:p>
        </p:txBody>
      </p:sp>
      <p:sp>
        <p:nvSpPr>
          <p:cNvPr id="29702" name="TextBox 7"/>
          <p:cNvSpPr txBox="1">
            <a:spLocks noChangeArrowheads="1"/>
          </p:cNvSpPr>
          <p:nvPr/>
        </p:nvSpPr>
        <p:spPr bwMode="auto">
          <a:xfrm>
            <a:off x="8078788" y="3027631"/>
            <a:ext cx="3060065"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sz="2000" dirty="0">
                <a:solidFill>
                  <a:srgbClr val="336600"/>
                </a:solidFill>
              </a:rPr>
              <a:t>The person on the phone, who was calling with a complaint, hangs up as a satisfied and loyal customer</a:t>
            </a:r>
          </a:p>
          <a:p>
            <a:endParaRPr lang="en-US" sz="1600" dirty="0">
              <a:solidFill>
                <a:srgbClr val="336600"/>
              </a:solidFill>
            </a:endParaRPr>
          </a:p>
        </p:txBody>
      </p:sp>
      <p:sp>
        <p:nvSpPr>
          <p:cNvPr id="29704" name="TextBox 9"/>
          <p:cNvSpPr txBox="1">
            <a:spLocks noChangeArrowheads="1"/>
          </p:cNvSpPr>
          <p:nvPr/>
        </p:nvSpPr>
        <p:spPr bwMode="auto">
          <a:xfrm>
            <a:off x="1002189" y="4971708"/>
            <a:ext cx="303276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000" dirty="0"/>
              <a:t>What would have been an over-payment is stopped before the money gets out the door</a:t>
            </a:r>
          </a:p>
        </p:txBody>
      </p:sp>
      <p:sp>
        <p:nvSpPr>
          <p:cNvPr id="29706" name="TextBox 11"/>
          <p:cNvSpPr txBox="1">
            <a:spLocks noChangeArrowheads="1"/>
          </p:cNvSpPr>
          <p:nvPr/>
        </p:nvSpPr>
        <p:spPr bwMode="auto">
          <a:xfrm>
            <a:off x="8078788" y="5005388"/>
            <a:ext cx="2286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000" dirty="0">
                <a:solidFill>
                  <a:srgbClr val="FF6600"/>
                </a:solidFill>
              </a:rPr>
              <a:t>A commission of fraud is stopped before it is effected</a:t>
            </a:r>
          </a:p>
        </p:txBody>
      </p:sp>
      <p:pic>
        <p:nvPicPr>
          <p:cNvPr id="29703" name="Picture 8"/>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725704" y="4819650"/>
            <a:ext cx="2209800"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987151" y="5005388"/>
            <a:ext cx="2065338"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12"/>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30479" y="2603501"/>
            <a:ext cx="2105025"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13"/>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281738" y="2879725"/>
            <a:ext cx="179705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2461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z="2800" b="1" dirty="0" smtClean="0">
                <a:solidFill>
                  <a:schemeClr val="accent6"/>
                </a:solidFill>
              </a:rPr>
              <a:t>SPSS Scoring Adapter, for </a:t>
            </a:r>
            <a:r>
              <a:rPr lang="en-US" altLang="en-US" sz="2800" b="1" u="sng" dirty="0" smtClean="0">
                <a:solidFill>
                  <a:schemeClr val="accent6"/>
                </a:solidFill>
              </a:rPr>
              <a:t>in-transaction scoring</a:t>
            </a:r>
          </a:p>
        </p:txBody>
      </p:sp>
      <p:sp>
        <p:nvSpPr>
          <p:cNvPr id="45059" name="Content Placeholder 2"/>
          <p:cNvSpPr>
            <a:spLocks noGrp="1"/>
          </p:cNvSpPr>
          <p:nvPr>
            <p:ph idx="1"/>
          </p:nvPr>
        </p:nvSpPr>
        <p:spPr/>
        <p:txBody>
          <a:bodyPr/>
          <a:lstStyle/>
          <a:p>
            <a:r>
              <a:rPr lang="en-US" altLang="en-US" sz="2000" dirty="0" smtClean="0"/>
              <a:t>Via the </a:t>
            </a:r>
            <a:r>
              <a:rPr lang="en-US" altLang="en-US" sz="2000" i="1" dirty="0" smtClean="0"/>
              <a:t>IBM SPSS Modeler with Scoring Adapter for zEnterprise</a:t>
            </a:r>
            <a:r>
              <a:rPr lang="en-US" altLang="en-US" sz="2000" dirty="0" smtClean="0"/>
              <a:t>, a predictive model developed with SPSS can be published to DB2 for z/OS in the form of a user-defined function (UDF)</a:t>
            </a:r>
          </a:p>
          <a:p>
            <a:r>
              <a:rPr lang="en-US" altLang="en-US" sz="2000" dirty="0" smtClean="0"/>
              <a:t>By pushing predictive model functionality into the </a:t>
            </a:r>
            <a:r>
              <a:rPr lang="en-US" altLang="en-US" sz="2000" u="sng" dirty="0" smtClean="0"/>
              <a:t>on-platform</a:t>
            </a:r>
            <a:r>
              <a:rPr lang="en-US" altLang="en-US" sz="2000" dirty="0" smtClean="0"/>
              <a:t> data layer of an application, the SPSS Scoring Adapter provides high-performance, highly scalable, </a:t>
            </a:r>
            <a:r>
              <a:rPr lang="en-US" altLang="en-US" sz="2000" u="sng" dirty="0" smtClean="0"/>
              <a:t>in-transaction</a:t>
            </a:r>
            <a:r>
              <a:rPr lang="en-US" altLang="en-US" sz="2000" dirty="0" smtClean="0"/>
              <a:t> scoring</a:t>
            </a:r>
          </a:p>
          <a:p>
            <a:pPr lvl="1"/>
            <a:r>
              <a:rPr lang="en-US" altLang="en-US" sz="2000" dirty="0" smtClean="0"/>
              <a:t>A transaction is given a score </a:t>
            </a:r>
            <a:r>
              <a:rPr lang="en-US" altLang="en-US" sz="2000" i="1" dirty="0" smtClean="0"/>
              <a:t>while it is in-flight</a:t>
            </a:r>
          </a:p>
          <a:p>
            <a:pPr lvl="1"/>
            <a:r>
              <a:rPr lang="en-US" altLang="en-US" sz="2000" dirty="0" smtClean="0"/>
              <a:t>Scales to thousands of transactions per second, adds milliseconds (or less) to a transaction’s processing time</a:t>
            </a:r>
          </a:p>
          <a:p>
            <a:pPr lvl="1"/>
            <a:r>
              <a:rPr lang="en-US" altLang="en-US" sz="2000" dirty="0" smtClean="0"/>
              <a:t>Allows an action to be taken </a:t>
            </a:r>
            <a:r>
              <a:rPr lang="en-US" altLang="en-US" sz="2000" i="1" dirty="0" smtClean="0"/>
              <a:t>before a transaction completes processing</a:t>
            </a:r>
            <a:r>
              <a:rPr lang="en-US" altLang="en-US" sz="2000" dirty="0" smtClean="0"/>
              <a:t>, versus “after the fact”</a:t>
            </a:r>
          </a:p>
          <a:p>
            <a:pPr lvl="2"/>
            <a:r>
              <a:rPr lang="en-US" altLang="en-US" sz="2000" dirty="0" smtClean="0"/>
              <a:t>The action could be “Do not process this electronic payment in the usual way – it is likely to be fraudulent in nature,” or, “Offer to this individual product XYZ in addition to ABC – probability of cross-sell success is high”</a:t>
            </a:r>
          </a:p>
        </p:txBody>
      </p:sp>
    </p:spTree>
    <p:extLst>
      <p:ext uri="{BB962C8B-B14F-4D97-AF65-F5344CB8AC3E}">
        <p14:creationId xmlns:p14="http://schemas.microsoft.com/office/powerpoint/2010/main" val="409378316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solidFill>
                  <a:srgbClr val="FF0000"/>
                </a:solidFill>
              </a:rPr>
              <a:t>PRESENTER GUIDANCE: contents, programs, target markets. </a:t>
            </a:r>
            <a:r>
              <a:rPr lang="en-US" sz="2400" b="1" dirty="0" smtClean="0">
                <a:solidFill>
                  <a:srgbClr val="FF0000"/>
                </a:solidFill>
              </a:rPr>
              <a:t/>
            </a:r>
            <a:br>
              <a:rPr lang="en-US" sz="2400" b="1" dirty="0" smtClean="0">
                <a:solidFill>
                  <a:srgbClr val="FF0000"/>
                </a:solidFill>
              </a:rPr>
            </a:br>
            <a:r>
              <a:rPr lang="en-US" sz="2400" b="1" dirty="0" smtClean="0">
                <a:solidFill>
                  <a:srgbClr val="FF0000"/>
                </a:solidFill>
              </a:rPr>
              <a:t>DELETE </a:t>
            </a:r>
            <a:r>
              <a:rPr lang="en-US" sz="2400" b="1" dirty="0">
                <a:solidFill>
                  <a:srgbClr val="FF0000"/>
                </a:solidFill>
              </a:rPr>
              <a:t>BEFORE PRESENTING</a:t>
            </a:r>
            <a:endParaRPr lang="en-US" b="1" dirty="0"/>
          </a:p>
        </p:txBody>
      </p:sp>
      <p:sp>
        <p:nvSpPr>
          <p:cNvPr id="3" name="Content Placeholder 2"/>
          <p:cNvSpPr>
            <a:spLocks noGrp="1"/>
          </p:cNvSpPr>
          <p:nvPr>
            <p:ph idx="1"/>
          </p:nvPr>
        </p:nvSpPr>
        <p:spPr/>
        <p:txBody>
          <a:bodyPr/>
          <a:lstStyle/>
          <a:p>
            <a:pPr marL="0" indent="0">
              <a:buNone/>
            </a:pPr>
            <a:r>
              <a:rPr lang="en-US" sz="2000" dirty="0"/>
              <a:t>This presentation contains charts that describe the benefits of using </a:t>
            </a:r>
            <a:r>
              <a:rPr lang="en-US" sz="2000" dirty="0" smtClean="0"/>
              <a:t>z Systems as </a:t>
            </a:r>
            <a:r>
              <a:rPr lang="en-US" sz="2000" dirty="0"/>
              <a:t>your customer’s analytics platform. </a:t>
            </a:r>
          </a:p>
          <a:p>
            <a:pPr marL="0" indent="0">
              <a:buNone/>
            </a:pPr>
            <a:endParaRPr lang="en-US" sz="2000" dirty="0" smtClean="0"/>
          </a:p>
          <a:p>
            <a:pPr marL="0" indent="0">
              <a:buNone/>
            </a:pPr>
            <a:r>
              <a:rPr lang="en-US" sz="2000" dirty="0" smtClean="0"/>
              <a:t>Be </a:t>
            </a:r>
            <a:r>
              <a:rPr lang="en-US" sz="2000" dirty="0"/>
              <a:t>sure to tailor the presentation to your customer's </a:t>
            </a:r>
            <a:r>
              <a:rPr lang="en-US" sz="2000" dirty="0" smtClean="0"/>
              <a:t>situation and the solution your are offering. </a:t>
            </a:r>
            <a:endParaRPr lang="en-US" sz="2000" dirty="0"/>
          </a:p>
          <a:p>
            <a:pPr marL="0" indent="0">
              <a:buNone/>
            </a:pPr>
            <a:endParaRPr lang="en-US" sz="2000" dirty="0" smtClean="0"/>
          </a:p>
          <a:p>
            <a:pPr marL="0" indent="0">
              <a:buNone/>
            </a:pPr>
            <a:r>
              <a:rPr lang="en-US" sz="2000" dirty="0" smtClean="0"/>
              <a:t>Select</a:t>
            </a:r>
            <a:r>
              <a:rPr lang="en-US" sz="2000" b="1" dirty="0" smtClean="0"/>
              <a:t> </a:t>
            </a:r>
            <a:r>
              <a:rPr lang="en-US" sz="2000" b="1" dirty="0"/>
              <a:t>Edit – Delete Slide </a:t>
            </a:r>
            <a:r>
              <a:rPr lang="en-US" sz="2000" dirty="0"/>
              <a:t>on the MS PowerPoint menu bar to remove this slide before presenting the slide show.</a:t>
            </a:r>
          </a:p>
        </p:txBody>
      </p:sp>
    </p:spTree>
    <p:extLst>
      <p:ext uri="{BB962C8B-B14F-4D97-AF65-F5344CB8AC3E}">
        <p14:creationId xmlns:p14="http://schemas.microsoft.com/office/powerpoint/2010/main" val="605208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sz="2800" b="1" dirty="0" smtClean="0">
                <a:solidFill>
                  <a:schemeClr val="accent6"/>
                </a:solidFill>
              </a:rPr>
              <a:t>Analyzing data where it lives</a:t>
            </a:r>
          </a:p>
        </p:txBody>
      </p:sp>
      <p:sp>
        <p:nvSpPr>
          <p:cNvPr id="25603" name="Content Placeholder 2"/>
          <p:cNvSpPr>
            <a:spLocks noGrp="1"/>
          </p:cNvSpPr>
          <p:nvPr>
            <p:ph idx="1"/>
          </p:nvPr>
        </p:nvSpPr>
        <p:spPr>
          <a:xfrm>
            <a:off x="357716" y="1471613"/>
            <a:ext cx="11171031" cy="4495800"/>
          </a:xfrm>
        </p:spPr>
        <p:txBody>
          <a:bodyPr/>
          <a:lstStyle/>
          <a:p>
            <a:pPr marL="0" indent="0">
              <a:buNone/>
            </a:pPr>
            <a:r>
              <a:rPr lang="en-US" altLang="en-US" sz="2000" dirty="0" smtClean="0"/>
              <a:t>In addition to enabling the ultimate in “real-time” and “right-time” analytics capabilities, analyzing z-based data on the z Systems platform provides these benefits:</a:t>
            </a:r>
          </a:p>
          <a:p>
            <a:pPr marL="0" indent="0">
              <a:buNone/>
            </a:pPr>
            <a:endParaRPr lang="en-US" altLang="en-US" sz="2000" dirty="0" smtClean="0"/>
          </a:p>
          <a:p>
            <a:r>
              <a:rPr lang="en-US" altLang="en-US" sz="2000" dirty="0" smtClean="0"/>
              <a:t>Reduced latency – data being analyzed can be more current</a:t>
            </a:r>
          </a:p>
          <a:p>
            <a:r>
              <a:rPr lang="en-US" altLang="en-US" sz="2000" dirty="0" smtClean="0"/>
              <a:t>Enhanced data security – analytics on the most secure-</a:t>
            </a:r>
            <a:r>
              <a:rPr lang="en-US" altLang="en-US" sz="2000" u="sng" dirty="0" smtClean="0"/>
              <a:t>able</a:t>
            </a:r>
            <a:r>
              <a:rPr lang="en-US" altLang="en-US" sz="2000" dirty="0" smtClean="0"/>
              <a:t> platform in the </a:t>
            </a:r>
            <a:br>
              <a:rPr lang="en-US" altLang="en-US" sz="2000" dirty="0" smtClean="0"/>
            </a:br>
            <a:r>
              <a:rPr lang="en-US" altLang="en-US" sz="2000" dirty="0" smtClean="0"/>
              <a:t>enterprise</a:t>
            </a:r>
          </a:p>
          <a:p>
            <a:r>
              <a:rPr lang="en-US" altLang="en-US" sz="2000" dirty="0" smtClean="0"/>
              <a:t>Reduced data replication costs – these costs can be very substantial</a:t>
            </a:r>
          </a:p>
          <a:p>
            <a:r>
              <a:rPr lang="en-US" altLang="en-US" sz="2000" dirty="0" smtClean="0"/>
              <a:t>Improved data governance – fewer copies of data aids governance</a:t>
            </a:r>
          </a:p>
        </p:txBody>
      </p:sp>
      <p:pic>
        <p:nvPicPr>
          <p:cNvPr id="6" name="Picture 5"/>
          <p:cNvPicPr>
            <a:picLocks noChangeAspect="1"/>
          </p:cNvPicPr>
          <p:nvPr/>
        </p:nvPicPr>
        <p:blipFill>
          <a:blip r:embed="rId3"/>
          <a:stretch>
            <a:fillRect/>
          </a:stretch>
        </p:blipFill>
        <p:spPr>
          <a:xfrm>
            <a:off x="9414461" y="2228937"/>
            <a:ext cx="2114286" cy="2504762"/>
          </a:xfrm>
          <a:prstGeom prst="rect">
            <a:avLst/>
          </a:prstGeom>
        </p:spPr>
      </p:pic>
    </p:spTree>
    <p:extLst>
      <p:ext uri="{BB962C8B-B14F-4D97-AF65-F5344CB8AC3E}">
        <p14:creationId xmlns:p14="http://schemas.microsoft.com/office/powerpoint/2010/main" val="30057978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z="2800" b="1" dirty="0" smtClean="0">
                <a:solidFill>
                  <a:schemeClr val="accent6"/>
                </a:solidFill>
              </a:rPr>
              <a:t>Broadly speaking, objectives fall into 2 categories</a:t>
            </a:r>
          </a:p>
        </p:txBody>
      </p:sp>
      <p:sp>
        <p:nvSpPr>
          <p:cNvPr id="15363" name="Content Placeholder 2"/>
          <p:cNvSpPr>
            <a:spLocks noGrp="1"/>
          </p:cNvSpPr>
          <p:nvPr>
            <p:ph idx="1"/>
          </p:nvPr>
        </p:nvSpPr>
        <p:spPr>
          <a:xfrm>
            <a:off x="355600" y="1873250"/>
            <a:ext cx="8628380" cy="4495800"/>
          </a:xfrm>
        </p:spPr>
        <p:txBody>
          <a:bodyPr/>
          <a:lstStyle/>
          <a:p>
            <a:pPr>
              <a:defRPr/>
            </a:pPr>
            <a:r>
              <a:rPr lang="en-US" altLang="en-US" sz="2000" dirty="0" smtClean="0">
                <a:ea typeface="ＭＳ Ｐゴシック" panose="020B0600070205080204" pitchFamily="34" charset="-128"/>
              </a:rPr>
              <a:t>Through in-transaction analytics, you are trying to…</a:t>
            </a:r>
          </a:p>
          <a:p>
            <a:pPr lvl="1">
              <a:defRPr/>
            </a:pPr>
            <a:r>
              <a:rPr lang="en-US" altLang="en-US" sz="2000" dirty="0" smtClean="0">
                <a:ea typeface="ＭＳ Ｐゴシック" panose="020B0600070205080204" pitchFamily="34" charset="-128"/>
              </a:rPr>
              <a:t>Detect an </a:t>
            </a:r>
            <a:r>
              <a:rPr lang="en-US" altLang="en-US" sz="2000" i="1" dirty="0" smtClean="0">
                <a:ea typeface="ＭＳ Ｐゴシック" panose="020B0600070205080204" pitchFamily="34" charset="-128"/>
              </a:rPr>
              <a:t>undesirable occurrence</a:t>
            </a:r>
            <a:r>
              <a:rPr lang="en-US" altLang="en-US" sz="2000" dirty="0" smtClean="0">
                <a:ea typeface="ＭＳ Ｐゴシック" panose="020B0600070205080204" pitchFamily="34" charset="-128"/>
              </a:rPr>
              <a:t> </a:t>
            </a:r>
            <a:r>
              <a:rPr lang="en-US" altLang="en-US" sz="2000" u="sng" dirty="0" smtClean="0">
                <a:ea typeface="ＭＳ Ｐゴシック" panose="020B0600070205080204" pitchFamily="34" charset="-128"/>
              </a:rPr>
              <a:t>in time to prevent it</a:t>
            </a:r>
          </a:p>
          <a:p>
            <a:pPr lvl="1">
              <a:buClr>
                <a:schemeClr val="bg1"/>
              </a:buClr>
              <a:defRPr/>
            </a:pPr>
            <a:r>
              <a:rPr lang="en-US" altLang="en-US" sz="2000" dirty="0" smtClean="0">
                <a:solidFill>
                  <a:srgbClr val="FF6600"/>
                </a:solidFill>
                <a:ea typeface="ＭＳ Ｐゴシック" panose="020B0600070205080204" pitchFamily="34" charset="-128"/>
              </a:rPr>
              <a:t>and/or</a:t>
            </a:r>
          </a:p>
          <a:p>
            <a:pPr lvl="1">
              <a:defRPr/>
            </a:pPr>
            <a:r>
              <a:rPr lang="en-US" altLang="en-US" sz="2000" dirty="0" smtClean="0">
                <a:ea typeface="ＭＳ Ｐゴシック" panose="020B0600070205080204" pitchFamily="34" charset="-128"/>
              </a:rPr>
              <a:t>Recognize an </a:t>
            </a:r>
            <a:r>
              <a:rPr lang="en-US" altLang="en-US" sz="2000" i="1" dirty="0" smtClean="0">
                <a:ea typeface="ＭＳ Ｐゴシック" panose="020B0600070205080204" pitchFamily="34" charset="-128"/>
              </a:rPr>
              <a:t>opportunity</a:t>
            </a:r>
            <a:r>
              <a:rPr lang="en-US" altLang="en-US" sz="2000" dirty="0" smtClean="0">
                <a:ea typeface="ＭＳ Ｐゴシック" panose="020B0600070205080204" pitchFamily="34" charset="-128"/>
              </a:rPr>
              <a:t> </a:t>
            </a:r>
            <a:r>
              <a:rPr lang="en-US" altLang="en-US" sz="2000" u="sng" dirty="0" smtClean="0">
                <a:ea typeface="ＭＳ Ｐゴシック" panose="020B0600070205080204" pitchFamily="34" charset="-128"/>
              </a:rPr>
              <a:t>in time to act on it</a:t>
            </a:r>
          </a:p>
          <a:p>
            <a:pPr>
              <a:defRPr/>
            </a:pPr>
            <a:r>
              <a:rPr lang="en-US" altLang="en-US" sz="2000" dirty="0" smtClean="0">
                <a:ea typeface="ＭＳ Ｐゴシック" panose="020B0600070205080204" pitchFamily="34" charset="-128"/>
              </a:rPr>
              <a:t>In either case, analytics can uncover the threat or opportunity, but </a:t>
            </a:r>
            <a:r>
              <a:rPr lang="en-US" altLang="en-US" sz="2000" u="sng" dirty="0" smtClean="0">
                <a:ea typeface="ＭＳ Ｐゴシック" panose="020B0600070205080204" pitchFamily="34" charset="-128"/>
              </a:rPr>
              <a:t>time is of the essence</a:t>
            </a:r>
          </a:p>
          <a:p>
            <a:pPr lvl="1">
              <a:defRPr/>
            </a:pPr>
            <a:r>
              <a:rPr lang="en-US" altLang="en-US" sz="2000" i="1" dirty="0" smtClean="0">
                <a:ea typeface="ＭＳ Ｐゴシック" panose="020B0600070205080204" pitchFamily="34" charset="-128"/>
              </a:rPr>
              <a:t>You </a:t>
            </a:r>
            <a:r>
              <a:rPr lang="en-US" altLang="en-US" sz="2000" i="1" dirty="0">
                <a:ea typeface="ＭＳ Ｐゴシック" panose="020B0600070205080204" pitchFamily="34" charset="-128"/>
              </a:rPr>
              <a:t>are looking to tag (as a threat or </a:t>
            </a:r>
            <a:r>
              <a:rPr lang="en-US" altLang="en-US" sz="2000" i="1" dirty="0" smtClean="0">
                <a:ea typeface="ＭＳ Ｐゴシック" panose="020B0600070205080204" pitchFamily="34" charset="-128"/>
              </a:rPr>
              <a:t>an </a:t>
            </a:r>
            <a:r>
              <a:rPr lang="en-US" altLang="en-US" sz="2000" i="1" dirty="0">
                <a:ea typeface="ＭＳ Ｐゴシック" panose="020B0600070205080204" pitchFamily="34" charset="-128"/>
              </a:rPr>
              <a:t>opportunity</a:t>
            </a:r>
            <a:r>
              <a:rPr lang="en-US" altLang="en-US" sz="2000" i="1" dirty="0" smtClean="0">
                <a:ea typeface="ＭＳ Ｐゴシック" panose="020B0600070205080204" pitchFamily="34" charset="-128"/>
              </a:rPr>
              <a:t>) </a:t>
            </a:r>
            <a:r>
              <a:rPr lang="en-US" altLang="en-US" sz="2000" i="1" dirty="0">
                <a:ea typeface="ＭＳ Ｐゴシック" panose="020B0600070205080204" pitchFamily="34" charset="-128"/>
              </a:rPr>
              <a:t>and act on something </a:t>
            </a:r>
            <a:r>
              <a:rPr lang="en-US" altLang="en-US" sz="2000" i="1" dirty="0" smtClean="0">
                <a:ea typeface="ＭＳ Ｐゴシック" panose="020B0600070205080204" pitchFamily="34" charset="-128"/>
              </a:rPr>
              <a:t>that will not be </a:t>
            </a:r>
            <a:r>
              <a:rPr lang="en-US" altLang="en-US" sz="2000" i="1" dirty="0">
                <a:ea typeface="ＭＳ Ｐゴシック" panose="020B0600070205080204" pitchFamily="34" charset="-128"/>
              </a:rPr>
              <a:t>there for </a:t>
            </a:r>
            <a:r>
              <a:rPr lang="en-US" altLang="en-US" sz="2000" i="1" dirty="0" smtClean="0">
                <a:ea typeface="ＭＳ Ｐゴシック" panose="020B0600070205080204" pitchFamily="34" charset="-128"/>
              </a:rPr>
              <a:t>long</a:t>
            </a:r>
          </a:p>
          <a:p>
            <a:pPr lvl="1">
              <a:defRPr/>
            </a:pPr>
            <a:r>
              <a:rPr lang="en-US" altLang="en-US" sz="2000" i="1" dirty="0">
                <a:ea typeface="ＭＳ Ｐゴシック" panose="020B0600070205080204" pitchFamily="34" charset="-128"/>
              </a:rPr>
              <a:t>If the transactional event in question </a:t>
            </a:r>
            <a:r>
              <a:rPr lang="en-US" altLang="en-US" sz="2000" i="1" dirty="0" smtClean="0">
                <a:ea typeface="ＭＳ Ｐゴシック" panose="020B0600070205080204" pitchFamily="34" charset="-128"/>
              </a:rPr>
              <a:t>involves </a:t>
            </a:r>
            <a:r>
              <a:rPr lang="en-US" altLang="en-US" sz="2000" i="1" dirty="0">
                <a:ea typeface="ＭＳ Ｐゴシック" panose="020B0600070205080204" pitchFamily="34" charset="-128"/>
              </a:rPr>
              <a:t>something like insurance claim adjudication </a:t>
            </a:r>
            <a:r>
              <a:rPr lang="en-US" altLang="en-US" sz="2000" i="1" dirty="0" smtClean="0">
                <a:ea typeface="ＭＳ Ｐゴシック" panose="020B0600070205080204" pitchFamily="34" charset="-128"/>
              </a:rPr>
              <a:t>or an electronic </a:t>
            </a:r>
            <a:r>
              <a:rPr lang="en-US" altLang="en-US" sz="2000" i="1" dirty="0">
                <a:ea typeface="ＭＳ Ｐゴシック" panose="020B0600070205080204" pitchFamily="34" charset="-128"/>
              </a:rPr>
              <a:t>payment or a credit card purchase</a:t>
            </a:r>
            <a:r>
              <a:rPr lang="en-US" altLang="en-US" sz="2000" i="1" dirty="0" smtClean="0">
                <a:ea typeface="ＭＳ Ｐゴシック" panose="020B0600070205080204" pitchFamily="34" charset="-128"/>
              </a:rPr>
              <a:t>, the </a:t>
            </a:r>
            <a:r>
              <a:rPr lang="en-US" altLang="en-US" sz="2000" i="1" dirty="0">
                <a:ea typeface="ＭＳ Ｐゴシック" panose="020B0600070205080204" pitchFamily="34" charset="-128"/>
              </a:rPr>
              <a:t>window in which you can act may be exceedingly </a:t>
            </a:r>
            <a:r>
              <a:rPr lang="en-US" altLang="en-US" sz="2000" i="1" dirty="0" smtClean="0">
                <a:ea typeface="ＭＳ Ｐゴシック" panose="020B0600070205080204" pitchFamily="34" charset="-128"/>
              </a:rPr>
              <a:t>small </a:t>
            </a:r>
            <a:r>
              <a:rPr lang="en-US" altLang="en-US" sz="2000" i="1" dirty="0">
                <a:ea typeface="ＭＳ Ｐゴシック" panose="020B0600070205080204" pitchFamily="34" charset="-128"/>
              </a:rPr>
              <a:t>– </a:t>
            </a:r>
            <a:r>
              <a:rPr lang="en-US" altLang="en-US" sz="2000" i="1" dirty="0" smtClean="0">
                <a:ea typeface="ＭＳ Ｐゴシック" panose="020B0600070205080204" pitchFamily="34" charset="-128"/>
              </a:rPr>
              <a:t>perhaps </a:t>
            </a:r>
            <a:r>
              <a:rPr lang="en-US" altLang="en-US" sz="2000" i="1" dirty="0">
                <a:ea typeface="ＭＳ Ｐゴシック" panose="020B0600070205080204" pitchFamily="34" charset="-128"/>
              </a:rPr>
              <a:t>a tiny fraction of a second</a:t>
            </a:r>
          </a:p>
          <a:p>
            <a:pPr marL="847725" lvl="1" indent="0">
              <a:buNone/>
              <a:defRPr/>
            </a:pPr>
            <a:endParaRPr lang="en-US" altLang="en-US" i="1" dirty="0">
              <a:ea typeface="ＭＳ Ｐゴシック" panose="020B0600070205080204" pitchFamily="34" charset="-128"/>
            </a:endParaRPr>
          </a:p>
        </p:txBody>
      </p:sp>
      <p:pic>
        <p:nvPicPr>
          <p:cNvPr id="31749" name="Picture 4" descr="Image of a clock with the hands one minute away from the top. Instead on hours, there is text that reads, The time is n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9087" y="1873250"/>
            <a:ext cx="2538413" cy="252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741390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sz="2800" b="1" dirty="0" smtClean="0">
                <a:solidFill>
                  <a:schemeClr val="accent6"/>
                </a:solidFill>
              </a:rPr>
              <a:t>Building analytics-driven functionality into an application</a:t>
            </a:r>
          </a:p>
        </p:txBody>
      </p:sp>
      <p:sp>
        <p:nvSpPr>
          <p:cNvPr id="49155" name="Content Placeholder 2"/>
          <p:cNvSpPr>
            <a:spLocks noGrp="1"/>
          </p:cNvSpPr>
          <p:nvPr>
            <p:ph idx="1"/>
          </p:nvPr>
        </p:nvSpPr>
        <p:spPr>
          <a:xfrm>
            <a:off x="347664" y="1247775"/>
            <a:ext cx="10943188" cy="5038725"/>
          </a:xfrm>
        </p:spPr>
        <p:txBody>
          <a:bodyPr/>
          <a:lstStyle/>
          <a:p>
            <a:r>
              <a:rPr lang="en-US" altLang="en-US" sz="2000" dirty="0" smtClean="0">
                <a:solidFill>
                  <a:schemeClr val="tx1"/>
                </a:solidFill>
              </a:rPr>
              <a:t>Scenario: predictive model is invoked within a transaction – </a:t>
            </a:r>
            <a:r>
              <a:rPr lang="en-US" altLang="en-US" sz="2000" i="1" dirty="0" smtClean="0">
                <a:solidFill>
                  <a:schemeClr val="tx1"/>
                </a:solidFill>
              </a:rPr>
              <a:t>now what?</a:t>
            </a:r>
          </a:p>
          <a:p>
            <a:pPr lvl="1"/>
            <a:r>
              <a:rPr lang="en-US" altLang="en-US" sz="2000" dirty="0" smtClean="0"/>
              <a:t>If you want a certain score to drive a certain action, how will that be done?</a:t>
            </a:r>
          </a:p>
          <a:p>
            <a:pPr lvl="1"/>
            <a:r>
              <a:rPr lang="en-US" altLang="en-US" sz="2000" dirty="0" smtClean="0"/>
              <a:t>Operational Decision Manager for z/OS (ODM), a rules engine (and more), can be used to build new functionality with greater </a:t>
            </a:r>
            <a:r>
              <a:rPr lang="en-US" altLang="en-US" sz="2000" u="sng" dirty="0" smtClean="0"/>
              <a:t>speed</a:t>
            </a:r>
            <a:r>
              <a:rPr lang="en-US" altLang="en-US" sz="2000" dirty="0" smtClean="0"/>
              <a:t> and </a:t>
            </a:r>
            <a:r>
              <a:rPr lang="en-US" altLang="en-US" sz="2000" u="sng" dirty="0" smtClean="0"/>
              <a:t>consistency</a:t>
            </a:r>
          </a:p>
        </p:txBody>
      </p:sp>
      <p:pic>
        <p:nvPicPr>
          <p:cNvPr id="2" name="Picture 1" descr="This graphic shows how decision logic is managed more effectively using Operational Decision Manager (ODM). There are two parts to this graphic. On the left side is the text Without ODM. Below that is a box with the label, Application. Within this box are four diamonds that are labeled as Decision logic. This represents decision logic that is coded into the application. Below the label, Decision logic, are two bullets:&#10;Hard coded decisions: difficult to change&#10;Impedes rules re-use by other systems&#10;&#10;On the right side of the graphic is the label, With ODM. Below that is a box labeled Application. Below that is another separate box labeled Operational decisions. Below the second box are the following bullets:&#10;Externalized decisions: easy to change&#10;Centralized decisions enable reuse and consistency.&#10;&#10;"/>
          <p:cNvPicPr>
            <a:picLocks noChangeAspect="1"/>
          </p:cNvPicPr>
          <p:nvPr/>
        </p:nvPicPr>
        <p:blipFill>
          <a:blip r:embed="rId3"/>
          <a:stretch>
            <a:fillRect/>
          </a:stretch>
        </p:blipFill>
        <p:spPr>
          <a:xfrm>
            <a:off x="1550492" y="2701496"/>
            <a:ext cx="9000000" cy="4009524"/>
          </a:xfrm>
          <a:prstGeom prst="rect">
            <a:avLst/>
          </a:prstGeom>
        </p:spPr>
      </p:pic>
    </p:spTree>
    <p:extLst>
      <p:ext uri="{BB962C8B-B14F-4D97-AF65-F5344CB8AC3E}">
        <p14:creationId xmlns:p14="http://schemas.microsoft.com/office/powerpoint/2010/main" val="187470525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sz="2800" b="1" dirty="0" smtClean="0">
                <a:solidFill>
                  <a:schemeClr val="accent6"/>
                </a:solidFill>
              </a:rPr>
              <a:t>A new option for z Systems analytics: Apache Spark</a:t>
            </a:r>
            <a:endParaRPr lang="en-US" altLang="en-US" sz="2800" b="1" dirty="0">
              <a:solidFill>
                <a:schemeClr val="accent6"/>
              </a:solidFill>
            </a:endParaRPr>
          </a:p>
        </p:txBody>
      </p:sp>
      <p:sp>
        <p:nvSpPr>
          <p:cNvPr id="48131" name="Content Placeholder 2"/>
          <p:cNvSpPr>
            <a:spLocks noGrp="1"/>
          </p:cNvSpPr>
          <p:nvPr>
            <p:ph idx="1"/>
          </p:nvPr>
        </p:nvSpPr>
        <p:spPr>
          <a:xfrm>
            <a:off x="559903" y="1638385"/>
            <a:ext cx="10558669" cy="3175795"/>
          </a:xfrm>
        </p:spPr>
        <p:txBody>
          <a:bodyPr/>
          <a:lstStyle/>
          <a:p>
            <a:pPr>
              <a:defRPr/>
            </a:pPr>
            <a:r>
              <a:rPr lang="en-US" altLang="en-US" sz="2000" dirty="0" smtClean="0">
                <a:ea typeface="ＭＳ Ｐゴシック" panose="020B0600070205080204" pitchFamily="34" charset="-128"/>
              </a:rPr>
              <a:t>A technology for </a:t>
            </a:r>
            <a:r>
              <a:rPr lang="en-US" altLang="en-US" sz="2000" u="sng" dirty="0" smtClean="0">
                <a:ea typeface="ＭＳ Ｐゴシック" panose="020B0600070205080204" pitchFamily="34" charset="-128"/>
              </a:rPr>
              <a:t>working with data</a:t>
            </a:r>
            <a:r>
              <a:rPr lang="en-US" altLang="en-US" sz="2000" dirty="0" smtClean="0">
                <a:ea typeface="ＭＳ Ｐゴシック" panose="020B0600070205080204" pitchFamily="34" charset="-128"/>
              </a:rPr>
              <a:t> (versus </a:t>
            </a:r>
            <a:r>
              <a:rPr lang="en-US" altLang="en-US" sz="2000" u="sng" dirty="0" smtClean="0">
                <a:ea typeface="ＭＳ Ｐゴシック" panose="020B0600070205080204" pitchFamily="34" charset="-128"/>
              </a:rPr>
              <a:t>persisting data</a:t>
            </a:r>
            <a:r>
              <a:rPr lang="en-US" altLang="en-US" sz="2000" dirty="0" smtClean="0">
                <a:ea typeface="ＭＳ Ｐゴシック" panose="020B0600070205080204" pitchFamily="34" charset="-128"/>
              </a:rPr>
              <a:t>)</a:t>
            </a:r>
          </a:p>
          <a:p>
            <a:pPr>
              <a:defRPr/>
            </a:pPr>
            <a:r>
              <a:rPr lang="en-US" altLang="en-US" sz="2000" dirty="0" smtClean="0">
                <a:ea typeface="ＭＳ Ｐゴシック" panose="020B0600070205080204" pitchFamily="34" charset="-128"/>
              </a:rPr>
              <a:t>Available for Linux on z </a:t>
            </a:r>
            <a:r>
              <a:rPr lang="en-US" altLang="en-US" sz="2000" u="sng" dirty="0" smtClean="0">
                <a:ea typeface="ＭＳ Ｐゴシック" panose="020B0600070205080204" pitchFamily="34" charset="-128"/>
              </a:rPr>
              <a:t>and</a:t>
            </a:r>
            <a:r>
              <a:rPr lang="en-US" altLang="en-US" sz="2000" dirty="0" smtClean="0">
                <a:ea typeface="ＭＳ Ｐゴシック" panose="020B0600070205080204" pitchFamily="34" charset="-128"/>
              </a:rPr>
              <a:t> z/OS </a:t>
            </a:r>
            <a:r>
              <a:rPr lang="en-US" altLang="en-US" sz="2000" u="sng" dirty="0" smtClean="0">
                <a:ea typeface="ＭＳ Ｐゴシック" panose="020B0600070205080204" pitchFamily="34" charset="-128"/>
              </a:rPr>
              <a:t>now</a:t>
            </a:r>
          </a:p>
          <a:p>
            <a:pPr marL="346075" lvl="1" indent="0">
              <a:buNone/>
              <a:defRPr/>
            </a:pPr>
            <a:r>
              <a:rPr lang="en-US" altLang="en-US" sz="2000" dirty="0">
                <a:ea typeface="ＭＳ Ｐゴシック" panose="020B0600070205080204" pitchFamily="34" charset="-128"/>
              </a:rPr>
              <a:t>https://www.ibm.com/developerworks/java/jdk/spark/</a:t>
            </a:r>
            <a:endParaRPr lang="en-US" altLang="en-US" sz="2000" dirty="0" smtClean="0">
              <a:ea typeface="ＭＳ Ｐゴシック" panose="020B0600070205080204" pitchFamily="34" charset="-128"/>
            </a:endParaRPr>
          </a:p>
          <a:p>
            <a:pPr>
              <a:defRPr/>
            </a:pPr>
            <a:r>
              <a:rPr lang="en-US" altLang="en-US" sz="2000" dirty="0" smtClean="0">
                <a:ea typeface="ＭＳ Ｐゴシック" panose="020B0600070205080204" pitchFamily="34" charset="-128"/>
              </a:rPr>
              <a:t>Can be a tool for data integration, thanks to ability to ingest data from multiple sources, including relational and Hadoop</a:t>
            </a:r>
          </a:p>
          <a:p>
            <a:pPr>
              <a:defRPr/>
            </a:pPr>
            <a:r>
              <a:rPr lang="en-US" altLang="en-US" sz="2000" dirty="0" smtClean="0">
                <a:ea typeface="ＭＳ Ｐゴシック" panose="020B0600070205080204" pitchFamily="34" charset="-128"/>
              </a:rPr>
              <a:t>The real-time analytics angle: in-memory data structures provide fast access to data</a:t>
            </a:r>
          </a:p>
          <a:p>
            <a:pPr lvl="1">
              <a:defRPr/>
            </a:pPr>
            <a:r>
              <a:rPr lang="en-US" altLang="en-US" sz="2000" dirty="0" smtClean="0">
                <a:ea typeface="ＭＳ Ｐゴシック" panose="020B0600070205080204" pitchFamily="34" charset="-128"/>
              </a:rPr>
              <a:t>When source data is Hadoop-managed, access via Spark much faster than MapReduce</a:t>
            </a:r>
          </a:p>
        </p:txBody>
      </p:sp>
      <p:pic>
        <p:nvPicPr>
          <p:cNvPr id="2" name="Picture 1" descr="This graphic shows two items with arrows pointing to a Spark logo. &#10;On the left is a DB2 database and, on the right, is the hadoop logo. "/>
          <p:cNvPicPr>
            <a:picLocks noChangeAspect="1"/>
          </p:cNvPicPr>
          <p:nvPr/>
        </p:nvPicPr>
        <p:blipFill>
          <a:blip r:embed="rId3"/>
          <a:stretch>
            <a:fillRect/>
          </a:stretch>
        </p:blipFill>
        <p:spPr>
          <a:xfrm>
            <a:off x="1726682" y="4356466"/>
            <a:ext cx="8647619" cy="2238095"/>
          </a:xfrm>
          <a:prstGeom prst="rect">
            <a:avLst/>
          </a:prstGeom>
        </p:spPr>
      </p:pic>
    </p:spTree>
    <p:extLst>
      <p:ext uri="{BB962C8B-B14F-4D97-AF65-F5344CB8AC3E}">
        <p14:creationId xmlns:p14="http://schemas.microsoft.com/office/powerpoint/2010/main" val="160456330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title"/>
          </p:nvPr>
        </p:nvSpPr>
        <p:spPr/>
        <p:txBody>
          <a:bodyPr/>
          <a:lstStyle/>
          <a:p>
            <a:pPr eaLnBrk="1" hangingPunct="1"/>
            <a:r>
              <a:rPr lang="en-US" altLang="en-US" sz="2800" b="1" dirty="0" smtClean="0">
                <a:solidFill>
                  <a:schemeClr val="accent6"/>
                </a:solidFill>
              </a:rPr>
              <a:t>The Value of z Systems to Information Management</a:t>
            </a:r>
          </a:p>
        </p:txBody>
      </p:sp>
      <p:sp>
        <p:nvSpPr>
          <p:cNvPr id="51203" name="Rectangle 8"/>
          <p:cNvSpPr>
            <a:spLocks noGrp="1" noChangeArrowheads="1"/>
          </p:cNvSpPr>
          <p:nvPr>
            <p:ph type="body" idx="1"/>
          </p:nvPr>
        </p:nvSpPr>
        <p:spPr>
          <a:xfrm>
            <a:off x="353484" y="1611314"/>
            <a:ext cx="6318780" cy="3849687"/>
          </a:xfrm>
        </p:spPr>
        <p:txBody>
          <a:bodyPr/>
          <a:lstStyle/>
          <a:p>
            <a:pPr eaLnBrk="1" hangingPunct="1"/>
            <a:r>
              <a:rPr lang="en-US" altLang="en-US" sz="2400" dirty="0" smtClean="0"/>
              <a:t>z Systems supports your information management initiatives by:</a:t>
            </a:r>
          </a:p>
          <a:p>
            <a:pPr lvl="1" eaLnBrk="1" hangingPunct="1"/>
            <a:r>
              <a:rPr lang="en-US" altLang="en-US" sz="2400" dirty="0" smtClean="0"/>
              <a:t>Evolving to handle your changing business demands</a:t>
            </a:r>
          </a:p>
          <a:p>
            <a:pPr lvl="1" eaLnBrk="1" hangingPunct="1"/>
            <a:r>
              <a:rPr lang="en-US" altLang="en-US" sz="2400" dirty="0" smtClean="0"/>
              <a:t>Addressing IT cost growth</a:t>
            </a:r>
          </a:p>
          <a:p>
            <a:pPr lvl="1" eaLnBrk="1" hangingPunct="1"/>
            <a:r>
              <a:rPr lang="en-US" altLang="en-US" sz="2400" dirty="0" smtClean="0"/>
              <a:t>Providing continuous availability</a:t>
            </a:r>
          </a:p>
          <a:p>
            <a:pPr lvl="1" eaLnBrk="1" hangingPunct="1"/>
            <a:r>
              <a:rPr lang="en-US" altLang="en-US" sz="2400" dirty="0" smtClean="0"/>
              <a:t>Supporting workload balancing </a:t>
            </a:r>
          </a:p>
          <a:p>
            <a:pPr lvl="1" eaLnBrk="1" hangingPunct="1"/>
            <a:r>
              <a:rPr lang="en-US" altLang="en-US" sz="2400" dirty="0" smtClean="0"/>
              <a:t>Offering the ultimate consolidation platform</a:t>
            </a:r>
          </a:p>
          <a:p>
            <a:pPr lvl="1" eaLnBrk="1" hangingPunct="1"/>
            <a:r>
              <a:rPr lang="en-US" altLang="en-US" sz="2400" dirty="0" smtClean="0"/>
              <a:t>Providing customer value</a:t>
            </a:r>
          </a:p>
          <a:p>
            <a:pPr lvl="1" eaLnBrk="1" hangingPunct="1"/>
            <a:r>
              <a:rPr lang="en-US" altLang="en-US" sz="2400" dirty="0" smtClean="0"/>
              <a:t>Supporting your success</a:t>
            </a:r>
          </a:p>
        </p:txBody>
      </p:sp>
      <p:sp>
        <p:nvSpPr>
          <p:cNvPr id="51204" name="Rectangle 14"/>
          <p:cNvSpPr>
            <a:spLocks noChangeArrowheads="1"/>
          </p:cNvSpPr>
          <p:nvPr/>
        </p:nvSpPr>
        <p:spPr bwMode="auto">
          <a:xfrm>
            <a:off x="6896100" y="1598613"/>
            <a:ext cx="4851400"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99CC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600" b="1">
                <a:solidFill>
                  <a:schemeClr val="tx1"/>
                </a:solidFill>
                <a:latin typeface="Arial" panose="020B0604020202020204" pitchFamily="34" charset="0"/>
              </a:defRPr>
            </a:lvl1pPr>
            <a:lvl2pPr marL="742950" indent="-285750">
              <a:defRPr sz="1600" b="1">
                <a:solidFill>
                  <a:schemeClr val="tx1"/>
                </a:solidFill>
                <a:latin typeface="Arial" panose="020B0604020202020204" pitchFamily="34" charset="0"/>
              </a:defRPr>
            </a:lvl2pPr>
            <a:lvl3pPr marL="1143000" indent="-228600">
              <a:defRPr sz="1600" b="1">
                <a:solidFill>
                  <a:schemeClr val="tx1"/>
                </a:solidFill>
                <a:latin typeface="Arial" panose="020B0604020202020204" pitchFamily="34" charset="0"/>
              </a:defRPr>
            </a:lvl3pPr>
            <a:lvl4pPr marL="1600200" indent="-228600">
              <a:defRPr sz="1600" b="1">
                <a:solidFill>
                  <a:schemeClr val="tx1"/>
                </a:solidFill>
                <a:latin typeface="Arial" panose="020B0604020202020204" pitchFamily="34" charset="0"/>
              </a:defRPr>
            </a:lvl4pPr>
            <a:lvl5pPr marL="2057400" indent="-228600">
              <a:defRPr sz="1600" b="1">
                <a:solidFill>
                  <a:schemeClr val="tx1"/>
                </a:solidFill>
                <a:latin typeface="Arial" panose="020B0604020202020204" pitchFamily="34" charset="0"/>
              </a:defRPr>
            </a:lvl5pPr>
            <a:lvl6pPr marL="2514600" indent="-228600" eaLnBrk="0" fontAlgn="base" hangingPunct="0">
              <a:spcBef>
                <a:spcPct val="0"/>
              </a:spcBef>
              <a:spcAft>
                <a:spcPct val="0"/>
              </a:spcAft>
              <a:defRPr sz="1600" b="1">
                <a:solidFill>
                  <a:schemeClr val="tx1"/>
                </a:solidFill>
                <a:latin typeface="Arial" panose="020B0604020202020204" pitchFamily="34" charset="0"/>
              </a:defRPr>
            </a:lvl6pPr>
            <a:lvl7pPr marL="2971800" indent="-228600" eaLnBrk="0" fontAlgn="base" hangingPunct="0">
              <a:spcBef>
                <a:spcPct val="0"/>
              </a:spcBef>
              <a:spcAft>
                <a:spcPct val="0"/>
              </a:spcAft>
              <a:defRPr sz="1600" b="1">
                <a:solidFill>
                  <a:schemeClr val="tx1"/>
                </a:solidFill>
                <a:latin typeface="Arial" panose="020B0604020202020204" pitchFamily="34" charset="0"/>
              </a:defRPr>
            </a:lvl7pPr>
            <a:lvl8pPr marL="3429000" indent="-228600" eaLnBrk="0" fontAlgn="base" hangingPunct="0">
              <a:spcBef>
                <a:spcPct val="0"/>
              </a:spcBef>
              <a:spcAft>
                <a:spcPct val="0"/>
              </a:spcAft>
              <a:defRPr sz="1600" b="1">
                <a:solidFill>
                  <a:schemeClr val="tx1"/>
                </a:solidFill>
                <a:latin typeface="Arial" panose="020B0604020202020204" pitchFamily="34" charset="0"/>
              </a:defRPr>
            </a:lvl8pPr>
            <a:lvl9pPr marL="3886200" indent="-228600" eaLnBrk="0" fontAlgn="base" hangingPunct="0">
              <a:spcBef>
                <a:spcPct val="0"/>
              </a:spcBef>
              <a:spcAft>
                <a:spcPct val="0"/>
              </a:spcAft>
              <a:defRPr sz="1600" b="1">
                <a:solidFill>
                  <a:schemeClr val="tx1"/>
                </a:solidFill>
                <a:latin typeface="Arial" panose="020B0604020202020204" pitchFamily="34" charset="0"/>
              </a:defRPr>
            </a:lvl9pPr>
          </a:lstStyle>
          <a:p>
            <a:pPr eaLnBrk="1" hangingPunct="1"/>
            <a:r>
              <a:rPr lang="en-US" altLang="en-US" b="0" i="1" dirty="0"/>
              <a:t>“IBM provides us with tools that align with smarter commerce, enabling us to deliver the right message to the right person at the right time, to understand product affinities and intelligently drive the sale, all in a customer-centric way.”</a:t>
            </a:r>
            <a:r>
              <a:rPr lang="en-US" altLang="en-US" b="0" dirty="0"/>
              <a:t> </a:t>
            </a:r>
            <a:endParaRPr lang="en-US" altLang="en-US" sz="800" b="0" dirty="0"/>
          </a:p>
          <a:p>
            <a:pPr algn="r" eaLnBrk="1" hangingPunct="1"/>
            <a:r>
              <a:rPr lang="en-US" altLang="en-US" b="0" dirty="0"/>
              <a:t>– Pavel Batista, CIO, Petrol d.d.</a:t>
            </a:r>
          </a:p>
        </p:txBody>
      </p:sp>
      <p:pic>
        <p:nvPicPr>
          <p:cNvPr id="51205" name="Picture 1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081839" y="3171827"/>
            <a:ext cx="4441825"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9455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lstStyle/>
          <a:p>
            <a:r>
              <a:rPr lang="en-US" sz="2800" b="1" dirty="0" smtClean="0">
                <a:solidFill>
                  <a:schemeClr val="accent6"/>
                </a:solidFill>
              </a:rPr>
              <a:t>Advantage of keeping data on z Systems</a:t>
            </a:r>
            <a:endParaRPr lang="en-US" sz="2800" b="1" dirty="0">
              <a:solidFill>
                <a:schemeClr val="accent6"/>
              </a:solidFill>
            </a:endParaRPr>
          </a:p>
        </p:txBody>
      </p:sp>
      <p:pic>
        <p:nvPicPr>
          <p:cNvPr id="344069" name="Picture 5" descr="This graphic shows a z13. On the left side of the z13 is a picture of two people entering data into their computers. Below is an arrow pointing toward the z13. The arrow is labeled “customer interaction, data in.” &#10;On the left side of the z13 is a text box with this text:&#10;Transactional Data&#10;• ERP Systems&#10;• Workforce management&#10;• Order systems&#10;• Claims processing&#10;• eCommerce&#10;• ATM/credit card&#10;On the right side of the z13 are three text boxes with this text:&#10;Data Movement, Cleansing &amp; Management &#10;• Replicate, integrate, cleanse, manage&#10;Data Warehousing&#10;• Data warehouse, operational data store, data mart&#10;Data Analysis&#10;• Business intelligence, predictive analytics, performance management&#10;On the right side of the z13 is a picture of three call center employees above an arrow leaving the z13. The arrow is labeled “Business insight ou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564" y="1508125"/>
            <a:ext cx="8620125"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9613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20" name="Rectangle 4"/>
          <p:cNvSpPr>
            <a:spLocks noGrp="1" noChangeArrowheads="1"/>
          </p:cNvSpPr>
          <p:nvPr>
            <p:ph type="title" idx="4294967295"/>
          </p:nvPr>
        </p:nvSpPr>
        <p:spPr>
          <a:xfrm>
            <a:off x="411480" y="609601"/>
            <a:ext cx="12275820" cy="647699"/>
          </a:xfrm>
        </p:spPr>
        <p:txBody>
          <a:bodyPr/>
          <a:lstStyle/>
          <a:p>
            <a:pPr eaLnBrk="1" hangingPunct="1"/>
            <a:r>
              <a:rPr lang="en-US" altLang="en-US" sz="2400" b="1" dirty="0" smtClean="0">
                <a:solidFill>
                  <a:schemeClr val="accent6"/>
                </a:solidFill>
              </a:rPr>
              <a:t>Analytics benefit from the same qualities of service as </a:t>
            </a:r>
            <a:br>
              <a:rPr lang="en-US" altLang="en-US" sz="2400" b="1" dirty="0" smtClean="0">
                <a:solidFill>
                  <a:schemeClr val="accent6"/>
                </a:solidFill>
              </a:rPr>
            </a:br>
            <a:r>
              <a:rPr lang="en-US" altLang="en-US" sz="2400" b="1" dirty="0" smtClean="0">
                <a:solidFill>
                  <a:schemeClr val="accent6"/>
                </a:solidFill>
              </a:rPr>
              <a:t>transactional applications</a:t>
            </a:r>
          </a:p>
        </p:txBody>
      </p:sp>
      <p:pic>
        <p:nvPicPr>
          <p:cNvPr id="316421" name="Picture 5" descr="The graphic lists the following benefits:&#10;Timely, accurate, and secure information:&#10;Co-location of data warehousing, business analytics, transactional data&#10;Reduced data movement &#10;Lower latency and near real-time data &#10;Rapid acceleration of complex queries &#10;Real-time scoring&#10;&#10;Superior availability, scalability, and performance:&#10;High security (EAL5+)&#10;High availability (99.999% )&#10;Performs at 100% capacity&#10;Prioritization of critical queries and workloads&#10;Integrated disaster recovery&#10;&#10;Reduced costs and complexity:&#10;Non-disruptive growth: processors, disk, memory added dynamically without outage&#10;Pre-install, then activate as needed&#10;Flexible deployment options&#10;&#10;Rapid deployment and expansion:&#10;Centralized, scalable infrastructure&#10;Virtualization&#10;Start with your final architecture&#1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60103" y="1587261"/>
            <a:ext cx="7885045" cy="504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595300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680" y="635631"/>
            <a:ext cx="11459633" cy="1045717"/>
          </a:xfrm>
        </p:spPr>
        <p:txBody>
          <a:bodyPr/>
          <a:lstStyle/>
          <a:p>
            <a:r>
              <a:rPr lang="en-US" altLang="en-US" sz="2800" b="1" dirty="0" smtClean="0">
                <a:solidFill>
                  <a:schemeClr val="accent6"/>
                </a:solidFill>
              </a:rPr>
              <a:t>The IBM z Analytics Solution</a:t>
            </a:r>
            <a:br>
              <a:rPr lang="en-US" altLang="en-US" sz="2800" b="1" dirty="0" smtClean="0">
                <a:solidFill>
                  <a:schemeClr val="accent6"/>
                </a:solidFill>
              </a:rPr>
            </a:br>
            <a:r>
              <a:rPr lang="en-US" altLang="en-US" sz="2400" b="1" i="1" dirty="0" smtClean="0">
                <a:solidFill>
                  <a:schemeClr val="bg1">
                    <a:lumMod val="50000"/>
                  </a:schemeClr>
                </a:solidFill>
              </a:rPr>
              <a:t>Drive </a:t>
            </a:r>
            <a:r>
              <a:rPr lang="en-US" altLang="en-US" sz="2400" b="1" i="1" dirty="0">
                <a:solidFill>
                  <a:schemeClr val="bg1">
                    <a:lumMod val="50000"/>
                  </a:schemeClr>
                </a:solidFill>
              </a:rPr>
              <a:t>revolutionary </a:t>
            </a:r>
            <a:r>
              <a:rPr lang="en-US" altLang="en-US" sz="2400" b="1" i="1" dirty="0" smtClean="0">
                <a:solidFill>
                  <a:schemeClr val="bg1">
                    <a:lumMod val="50000"/>
                  </a:schemeClr>
                </a:solidFill>
              </a:rPr>
              <a:t>transformation</a:t>
            </a:r>
            <a:endParaRPr lang="en-US" sz="2400" b="1" i="1" dirty="0">
              <a:solidFill>
                <a:schemeClr val="bg1">
                  <a:lumMod val="50000"/>
                </a:schemeClr>
              </a:solidFill>
            </a:endParaRPr>
          </a:p>
        </p:txBody>
      </p:sp>
      <p:sp>
        <p:nvSpPr>
          <p:cNvPr id="35845" name="Rectangle 29"/>
          <p:cNvSpPr>
            <a:spLocks noChangeArrowheads="1"/>
          </p:cNvSpPr>
          <p:nvPr/>
        </p:nvSpPr>
        <p:spPr bwMode="auto">
          <a:xfrm>
            <a:off x="7641771" y="2448542"/>
            <a:ext cx="4178304" cy="3247328"/>
          </a:xfrm>
          <a:prstGeom prst="rect">
            <a:avLst/>
          </a:prstGeom>
          <a:noFill/>
          <a:ln w="9525" algn="ctr">
            <a:solidFill>
              <a:srgbClr val="003F69"/>
            </a:solidFill>
            <a:miter lim="800000"/>
            <a:headEnd/>
            <a:tailEnd/>
          </a:ln>
          <a:extLst>
            <a:ext uri="{909E8E84-426E-40dd-AFC4-6F175D3DCCD1}">
              <a14:hiddenFill xmlns="" xmlns:a14="http://schemas.microsoft.com/office/drawing/2010/main">
                <a:solidFill>
                  <a:srgbClr val="FFFFFF"/>
                </a:solidFill>
              </a14:hiddenFill>
            </a:ext>
          </a:extLst>
        </p:spPr>
        <p:txBody>
          <a:bodyPr wrap="none" lIns="91429" tIns="45714" rIns="91429" bIns="45714" anchor="ctr"/>
          <a:lstStyle>
            <a:lvl1pPr>
              <a:defRPr sz="2200">
                <a:solidFill>
                  <a:schemeClr val="hlink"/>
                </a:solidFill>
                <a:latin typeface="Arial" panose="020B0604020202020204" pitchFamily="34" charset="0"/>
              </a:defRPr>
            </a:lvl1pPr>
            <a:lvl2pPr marL="742950" indent="-285750">
              <a:defRPr sz="2200">
                <a:solidFill>
                  <a:schemeClr val="hlink"/>
                </a:solidFill>
                <a:latin typeface="Arial" panose="020B0604020202020204" pitchFamily="34" charset="0"/>
              </a:defRPr>
            </a:lvl2pPr>
            <a:lvl3pPr marL="1143000" indent="-228600">
              <a:defRPr sz="2200">
                <a:solidFill>
                  <a:schemeClr val="hlink"/>
                </a:solidFill>
                <a:latin typeface="Arial" panose="020B0604020202020204" pitchFamily="34" charset="0"/>
              </a:defRPr>
            </a:lvl3pPr>
            <a:lvl4pPr marL="1600200" indent="-228600">
              <a:defRPr sz="2200">
                <a:solidFill>
                  <a:schemeClr val="hlink"/>
                </a:solidFill>
                <a:latin typeface="Arial" panose="020B0604020202020204" pitchFamily="34" charset="0"/>
              </a:defRPr>
            </a:lvl4pPr>
            <a:lvl5pPr marL="2057400" indent="-228600">
              <a:defRPr sz="2200">
                <a:solidFill>
                  <a:schemeClr val="hlink"/>
                </a:solidFill>
                <a:latin typeface="Arial" panose="020B0604020202020204" pitchFamily="34" charset="0"/>
              </a:defRPr>
            </a:lvl5pPr>
            <a:lvl6pPr marL="2514600" indent="-228600" eaLnBrk="0" fontAlgn="base" hangingPunct="0">
              <a:spcBef>
                <a:spcPct val="0"/>
              </a:spcBef>
              <a:spcAft>
                <a:spcPct val="0"/>
              </a:spcAft>
              <a:defRPr sz="2200">
                <a:solidFill>
                  <a:schemeClr val="hlink"/>
                </a:solidFill>
                <a:latin typeface="Arial" panose="020B0604020202020204" pitchFamily="34" charset="0"/>
              </a:defRPr>
            </a:lvl6pPr>
            <a:lvl7pPr marL="2971800" indent="-228600" eaLnBrk="0" fontAlgn="base" hangingPunct="0">
              <a:spcBef>
                <a:spcPct val="0"/>
              </a:spcBef>
              <a:spcAft>
                <a:spcPct val="0"/>
              </a:spcAft>
              <a:defRPr sz="2200">
                <a:solidFill>
                  <a:schemeClr val="hlink"/>
                </a:solidFill>
                <a:latin typeface="Arial" panose="020B0604020202020204" pitchFamily="34" charset="0"/>
              </a:defRPr>
            </a:lvl7pPr>
            <a:lvl8pPr marL="3429000" indent="-228600" eaLnBrk="0" fontAlgn="base" hangingPunct="0">
              <a:spcBef>
                <a:spcPct val="0"/>
              </a:spcBef>
              <a:spcAft>
                <a:spcPct val="0"/>
              </a:spcAft>
              <a:defRPr sz="2200">
                <a:solidFill>
                  <a:schemeClr val="hlink"/>
                </a:solidFill>
                <a:latin typeface="Arial" panose="020B0604020202020204" pitchFamily="34" charset="0"/>
              </a:defRPr>
            </a:lvl8pPr>
            <a:lvl9pPr marL="3886200" indent="-228600" eaLnBrk="0" fontAlgn="base" hangingPunct="0">
              <a:spcBef>
                <a:spcPct val="0"/>
              </a:spcBef>
              <a:spcAft>
                <a:spcPct val="0"/>
              </a:spcAft>
              <a:defRPr sz="2200">
                <a:solidFill>
                  <a:schemeClr val="hlink"/>
                </a:solidFill>
                <a:latin typeface="Arial" panose="020B0604020202020204" pitchFamily="34" charset="0"/>
              </a:defRPr>
            </a:lvl9pPr>
          </a:lstStyle>
          <a:p>
            <a:pPr eaLnBrk="1" hangingPunct="1">
              <a:lnSpc>
                <a:spcPct val="90000"/>
              </a:lnSpc>
            </a:pPr>
            <a:endParaRPr lang="de-DE" altLang="en-US">
              <a:ea typeface="MS PGothic" panose="020B0600070205080204" pitchFamily="34" charset="-128"/>
            </a:endParaRPr>
          </a:p>
        </p:txBody>
      </p:sp>
      <p:sp>
        <p:nvSpPr>
          <p:cNvPr id="35846" name="Rectangle 30"/>
          <p:cNvSpPr>
            <a:spLocks noChangeArrowheads="1"/>
          </p:cNvSpPr>
          <p:nvPr/>
        </p:nvSpPr>
        <p:spPr bwMode="auto">
          <a:xfrm>
            <a:off x="8088048" y="2373401"/>
            <a:ext cx="3731683" cy="793750"/>
          </a:xfrm>
          <a:prstGeom prst="rect">
            <a:avLst/>
          </a:prstGeom>
          <a:noFill/>
          <a:ln>
            <a:noFill/>
          </a:ln>
          <a:extLst>
            <a:ext uri="{91240B29-F687-4f45-9708-019B960494DF}">
              <a14:hiddenLine xmlns="" xmlns:a14="http://schemas.microsoft.com/office/drawing/2010/main" w="9525" algn="ctr">
                <a:solidFill>
                  <a:srgbClr val="000000"/>
                </a:solidFill>
                <a:miter lim="800000"/>
                <a:headEnd/>
                <a:tailEnd/>
              </a14:hiddenLine>
            </a:ext>
          </a:extLst>
        </p:spPr>
        <p:txBody>
          <a:bodyPr wrap="none" lIns="91429" tIns="45714" rIns="91429" bIns="45714" anchor="ctr"/>
          <a:lstStyle>
            <a:lvl1pPr>
              <a:defRPr sz="2200">
                <a:solidFill>
                  <a:schemeClr val="hlink"/>
                </a:solidFill>
                <a:latin typeface="Arial" panose="020B0604020202020204" pitchFamily="34" charset="0"/>
              </a:defRPr>
            </a:lvl1pPr>
            <a:lvl2pPr marL="742950" indent="-285750">
              <a:defRPr sz="2200">
                <a:solidFill>
                  <a:schemeClr val="hlink"/>
                </a:solidFill>
                <a:latin typeface="Arial" panose="020B0604020202020204" pitchFamily="34" charset="0"/>
              </a:defRPr>
            </a:lvl2pPr>
            <a:lvl3pPr marL="1143000" indent="-228600">
              <a:defRPr sz="2200">
                <a:solidFill>
                  <a:schemeClr val="hlink"/>
                </a:solidFill>
                <a:latin typeface="Arial" panose="020B0604020202020204" pitchFamily="34" charset="0"/>
              </a:defRPr>
            </a:lvl3pPr>
            <a:lvl4pPr marL="1600200" indent="-228600">
              <a:defRPr sz="2200">
                <a:solidFill>
                  <a:schemeClr val="hlink"/>
                </a:solidFill>
                <a:latin typeface="Arial" panose="020B0604020202020204" pitchFamily="34" charset="0"/>
              </a:defRPr>
            </a:lvl4pPr>
            <a:lvl5pPr marL="2057400" indent="-228600">
              <a:defRPr sz="2200">
                <a:solidFill>
                  <a:schemeClr val="hlink"/>
                </a:solidFill>
                <a:latin typeface="Arial" panose="020B0604020202020204" pitchFamily="34" charset="0"/>
              </a:defRPr>
            </a:lvl5pPr>
            <a:lvl6pPr marL="2514600" indent="-228600" eaLnBrk="0" fontAlgn="base" hangingPunct="0">
              <a:spcBef>
                <a:spcPct val="0"/>
              </a:spcBef>
              <a:spcAft>
                <a:spcPct val="0"/>
              </a:spcAft>
              <a:defRPr sz="2200">
                <a:solidFill>
                  <a:schemeClr val="hlink"/>
                </a:solidFill>
                <a:latin typeface="Arial" panose="020B0604020202020204" pitchFamily="34" charset="0"/>
              </a:defRPr>
            </a:lvl6pPr>
            <a:lvl7pPr marL="2971800" indent="-228600" eaLnBrk="0" fontAlgn="base" hangingPunct="0">
              <a:spcBef>
                <a:spcPct val="0"/>
              </a:spcBef>
              <a:spcAft>
                <a:spcPct val="0"/>
              </a:spcAft>
              <a:defRPr sz="2200">
                <a:solidFill>
                  <a:schemeClr val="hlink"/>
                </a:solidFill>
                <a:latin typeface="Arial" panose="020B0604020202020204" pitchFamily="34" charset="0"/>
              </a:defRPr>
            </a:lvl7pPr>
            <a:lvl8pPr marL="3429000" indent="-228600" eaLnBrk="0" fontAlgn="base" hangingPunct="0">
              <a:spcBef>
                <a:spcPct val="0"/>
              </a:spcBef>
              <a:spcAft>
                <a:spcPct val="0"/>
              </a:spcAft>
              <a:defRPr sz="2200">
                <a:solidFill>
                  <a:schemeClr val="hlink"/>
                </a:solidFill>
                <a:latin typeface="Arial" panose="020B0604020202020204" pitchFamily="34" charset="0"/>
              </a:defRPr>
            </a:lvl8pPr>
            <a:lvl9pPr marL="3886200" indent="-228600" eaLnBrk="0" fontAlgn="base" hangingPunct="0">
              <a:spcBef>
                <a:spcPct val="0"/>
              </a:spcBef>
              <a:spcAft>
                <a:spcPct val="0"/>
              </a:spcAft>
              <a:defRPr sz="2200">
                <a:solidFill>
                  <a:schemeClr val="hlink"/>
                </a:solidFill>
                <a:latin typeface="Arial" panose="020B0604020202020204" pitchFamily="34" charset="0"/>
              </a:defRPr>
            </a:lvl9pPr>
          </a:lstStyle>
          <a:p>
            <a:pPr eaLnBrk="1" hangingPunct="1">
              <a:lnSpc>
                <a:spcPct val="90000"/>
              </a:lnSpc>
            </a:pPr>
            <a:endParaRPr lang="de-DE" altLang="en-US">
              <a:ea typeface="MS PGothic" panose="020B0600070205080204" pitchFamily="34" charset="-128"/>
            </a:endParaRPr>
          </a:p>
        </p:txBody>
      </p:sp>
      <p:sp>
        <p:nvSpPr>
          <p:cNvPr id="35847" name="Text Box 35"/>
          <p:cNvSpPr txBox="1">
            <a:spLocks noChangeArrowheads="1"/>
          </p:cNvSpPr>
          <p:nvPr/>
        </p:nvSpPr>
        <p:spPr bwMode="auto">
          <a:xfrm>
            <a:off x="7641770" y="2446655"/>
            <a:ext cx="4198181" cy="646319"/>
          </a:xfrm>
          <a:prstGeom prst="rect">
            <a:avLst/>
          </a:prstGeom>
          <a:solidFill>
            <a:schemeClr val="accent1">
              <a:lumMod val="50000"/>
            </a:schemeClr>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91429" tIns="45714" rIns="91429" bIns="45714">
            <a:spAutoFit/>
          </a:bodyPr>
          <a:lstStyle>
            <a:lvl1pPr marL="177800">
              <a:defRPr sz="2200">
                <a:solidFill>
                  <a:schemeClr val="hlink"/>
                </a:solidFill>
                <a:latin typeface="Arial" panose="020B0604020202020204" pitchFamily="34" charset="0"/>
              </a:defRPr>
            </a:lvl1pPr>
            <a:lvl2pPr marL="742950" indent="-285750">
              <a:defRPr sz="2200">
                <a:solidFill>
                  <a:schemeClr val="hlink"/>
                </a:solidFill>
                <a:latin typeface="Arial" panose="020B0604020202020204" pitchFamily="34" charset="0"/>
              </a:defRPr>
            </a:lvl2pPr>
            <a:lvl3pPr marL="1143000" indent="-228600">
              <a:defRPr sz="2200">
                <a:solidFill>
                  <a:schemeClr val="hlink"/>
                </a:solidFill>
                <a:latin typeface="Arial" panose="020B0604020202020204" pitchFamily="34" charset="0"/>
              </a:defRPr>
            </a:lvl3pPr>
            <a:lvl4pPr marL="1600200" indent="-228600">
              <a:defRPr sz="2200">
                <a:solidFill>
                  <a:schemeClr val="hlink"/>
                </a:solidFill>
                <a:latin typeface="Arial" panose="020B0604020202020204" pitchFamily="34" charset="0"/>
              </a:defRPr>
            </a:lvl4pPr>
            <a:lvl5pPr marL="2057400" indent="-228600">
              <a:defRPr sz="2200">
                <a:solidFill>
                  <a:schemeClr val="hlink"/>
                </a:solidFill>
                <a:latin typeface="Arial" panose="020B0604020202020204" pitchFamily="34" charset="0"/>
              </a:defRPr>
            </a:lvl5pPr>
            <a:lvl6pPr marL="2514600" indent="-228600" eaLnBrk="0" fontAlgn="base" hangingPunct="0">
              <a:spcBef>
                <a:spcPct val="0"/>
              </a:spcBef>
              <a:spcAft>
                <a:spcPct val="0"/>
              </a:spcAft>
              <a:defRPr sz="2200">
                <a:solidFill>
                  <a:schemeClr val="hlink"/>
                </a:solidFill>
                <a:latin typeface="Arial" panose="020B0604020202020204" pitchFamily="34" charset="0"/>
              </a:defRPr>
            </a:lvl6pPr>
            <a:lvl7pPr marL="2971800" indent="-228600" eaLnBrk="0" fontAlgn="base" hangingPunct="0">
              <a:spcBef>
                <a:spcPct val="0"/>
              </a:spcBef>
              <a:spcAft>
                <a:spcPct val="0"/>
              </a:spcAft>
              <a:defRPr sz="2200">
                <a:solidFill>
                  <a:schemeClr val="hlink"/>
                </a:solidFill>
                <a:latin typeface="Arial" panose="020B0604020202020204" pitchFamily="34" charset="0"/>
              </a:defRPr>
            </a:lvl7pPr>
            <a:lvl8pPr marL="3429000" indent="-228600" eaLnBrk="0" fontAlgn="base" hangingPunct="0">
              <a:spcBef>
                <a:spcPct val="0"/>
              </a:spcBef>
              <a:spcAft>
                <a:spcPct val="0"/>
              </a:spcAft>
              <a:defRPr sz="2200">
                <a:solidFill>
                  <a:schemeClr val="hlink"/>
                </a:solidFill>
                <a:latin typeface="Arial" panose="020B0604020202020204" pitchFamily="34" charset="0"/>
              </a:defRPr>
            </a:lvl8pPr>
            <a:lvl9pPr marL="3886200" indent="-228600" eaLnBrk="0" fontAlgn="base" hangingPunct="0">
              <a:spcBef>
                <a:spcPct val="0"/>
              </a:spcBef>
              <a:spcAft>
                <a:spcPct val="0"/>
              </a:spcAft>
              <a:defRPr sz="2200">
                <a:solidFill>
                  <a:schemeClr val="hlink"/>
                </a:solidFill>
                <a:latin typeface="Arial" panose="020B0604020202020204" pitchFamily="34" charset="0"/>
              </a:defRPr>
            </a:lvl9pPr>
          </a:lstStyle>
          <a:p>
            <a:pPr algn="ctr" eaLnBrk="1" hangingPunct="1">
              <a:buClr>
                <a:schemeClr val="accent2"/>
              </a:buClr>
            </a:pPr>
            <a:r>
              <a:rPr lang="en-US" altLang="en-US" sz="1800" b="1" i="1" dirty="0" smtClean="0">
                <a:solidFill>
                  <a:schemeClr val="bg1"/>
                </a:solidFill>
                <a:ea typeface="MS PGothic" panose="020B0600070205080204" pitchFamily="34" charset="-128"/>
              </a:rPr>
              <a:t>Transactional &amp; analytics processing on z Systems</a:t>
            </a:r>
            <a:endParaRPr lang="en-US" altLang="en-US" sz="1600" b="1" i="1" dirty="0">
              <a:solidFill>
                <a:schemeClr val="bg1"/>
              </a:solidFill>
              <a:ea typeface="MS PGothic" panose="020B0600070205080204" pitchFamily="34" charset="-128"/>
            </a:endParaRPr>
          </a:p>
        </p:txBody>
      </p:sp>
      <p:sp>
        <p:nvSpPr>
          <p:cNvPr id="13" name="TextBox 12"/>
          <p:cNvSpPr txBox="1"/>
          <p:nvPr/>
        </p:nvSpPr>
        <p:spPr>
          <a:xfrm>
            <a:off x="7765339" y="3204725"/>
            <a:ext cx="4015950" cy="2277547"/>
          </a:xfrm>
          <a:prstGeom prst="rect">
            <a:avLst/>
          </a:prstGeom>
          <a:noFill/>
        </p:spPr>
        <p:txBody>
          <a:bodyPr wrap="square" rtlCol="0">
            <a:spAutoFit/>
          </a:bodyPr>
          <a:lstStyle/>
          <a:p>
            <a:pPr marL="230188" lvl="0" indent="-230188">
              <a:spcBef>
                <a:spcPts val="600"/>
              </a:spcBef>
              <a:spcAft>
                <a:spcPts val="600"/>
              </a:spcAft>
              <a:buFont typeface="Wingdings" pitchFamily="2" charset="2"/>
              <a:buChar char="§"/>
            </a:pPr>
            <a:r>
              <a:rPr lang="en-US" sz="1400" b="1" dirty="0" smtClean="0"/>
              <a:t>Infuse transactional data into critical analytic applications</a:t>
            </a:r>
          </a:p>
          <a:p>
            <a:pPr marL="230188" lvl="0" indent="-230188">
              <a:spcBef>
                <a:spcPts val="600"/>
              </a:spcBef>
              <a:spcAft>
                <a:spcPts val="600"/>
              </a:spcAft>
              <a:buFont typeface="Wingdings" pitchFamily="2" charset="2"/>
              <a:buChar char="§"/>
            </a:pPr>
            <a:r>
              <a:rPr lang="en-US" sz="1400" b="1" dirty="0" smtClean="0"/>
              <a:t>Offer fast, accurate responses to analytic queries &amp; predictive scores</a:t>
            </a:r>
          </a:p>
          <a:p>
            <a:pPr marL="230188" lvl="0" indent="-230188">
              <a:spcBef>
                <a:spcPts val="600"/>
              </a:spcBef>
              <a:spcAft>
                <a:spcPts val="600"/>
              </a:spcAft>
              <a:buFont typeface="Wingdings" pitchFamily="2" charset="2"/>
              <a:buChar char="§"/>
            </a:pPr>
            <a:r>
              <a:rPr lang="en-US" sz="1400" b="1" dirty="0" smtClean="0"/>
              <a:t>Give data scientists a holistic view of enterprise data never before possibl</a:t>
            </a:r>
            <a:r>
              <a:rPr lang="en-US" sz="1400" dirty="0" smtClean="0"/>
              <a:t>e</a:t>
            </a:r>
          </a:p>
          <a:p>
            <a:pPr marL="230188" indent="-230188">
              <a:spcBef>
                <a:spcPts val="600"/>
              </a:spcBef>
              <a:spcAft>
                <a:spcPts val="600"/>
              </a:spcAft>
              <a:buFont typeface="Wingdings" pitchFamily="2" charset="2"/>
              <a:buChar char="§"/>
            </a:pPr>
            <a:r>
              <a:rPr lang="en-US" sz="1400" b="1" dirty="0" smtClean="0"/>
              <a:t>Ease analytics deployment, contains costs &amp; improves time to analysis</a:t>
            </a:r>
            <a:endParaRPr lang="en-US" dirty="0"/>
          </a:p>
        </p:txBody>
      </p:sp>
      <p:pic>
        <p:nvPicPr>
          <p:cNvPr id="4" name="Picture 3" descr="This image shows a z13 next to an IBM DB2 Analytics Accelerator. Inside the z13, a DB2 icon is streaming data to the  IBM DB2 Analytics Accelerator. &#10;Two the left of the z13 are two arrows labeled Transactional Processing and Analytics Workload."/>
          <p:cNvPicPr>
            <a:picLocks noChangeAspect="1"/>
          </p:cNvPicPr>
          <p:nvPr/>
        </p:nvPicPr>
        <p:blipFill>
          <a:blip r:embed="rId3"/>
          <a:stretch>
            <a:fillRect/>
          </a:stretch>
        </p:blipFill>
        <p:spPr>
          <a:xfrm>
            <a:off x="339680" y="2053158"/>
            <a:ext cx="6847619" cy="4038095"/>
          </a:xfrm>
          <a:prstGeom prst="rect">
            <a:avLst/>
          </a:prstGeom>
        </p:spPr>
      </p:pic>
    </p:spTree>
    <p:extLst>
      <p:ext uri="{BB962C8B-B14F-4D97-AF65-F5344CB8AC3E}">
        <p14:creationId xmlns:p14="http://schemas.microsoft.com/office/powerpoint/2010/main" val="1263490753"/>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355107" y="544607"/>
            <a:ext cx="11836894" cy="831104"/>
          </a:xfrm>
        </p:spPr>
        <p:txBody>
          <a:bodyPr/>
          <a:lstStyle/>
          <a:p>
            <a:pPr>
              <a:lnSpc>
                <a:spcPct val="100000"/>
              </a:lnSpc>
              <a:spcBef>
                <a:spcPts val="600"/>
              </a:spcBef>
              <a:defRPr/>
            </a:pPr>
            <a:r>
              <a:rPr lang="en-US" sz="2800" b="1" dirty="0" smtClean="0">
                <a:solidFill>
                  <a:schemeClr val="accent6"/>
                </a:solidFill>
                <a:latin typeface="Arial" pitchFamily="34" charset="0"/>
                <a:cs typeface="Arial" pitchFamily="34" charset="0"/>
              </a:rPr>
              <a:t>IBM z Analytics – Improved cost savings &amp; better performance </a:t>
            </a:r>
            <a:r>
              <a:rPr lang="en-US" dirty="0" smtClean="0">
                <a:solidFill>
                  <a:srgbClr val="34558B"/>
                </a:solidFill>
                <a:latin typeface="Arial" pitchFamily="34" charset="0"/>
                <a:cs typeface="Arial" pitchFamily="34" charset="0"/>
              </a:rPr>
              <a:t/>
            </a:r>
            <a:br>
              <a:rPr lang="en-US" dirty="0" smtClean="0">
                <a:solidFill>
                  <a:srgbClr val="34558B"/>
                </a:solidFill>
                <a:latin typeface="Arial" pitchFamily="34" charset="0"/>
                <a:cs typeface="Arial" pitchFamily="34" charset="0"/>
              </a:rPr>
            </a:br>
            <a:endParaRPr lang="en-US" sz="2000" i="1" dirty="0">
              <a:solidFill>
                <a:srgbClr val="34558B"/>
              </a:solidFill>
              <a:latin typeface="Arial" pitchFamily="34" charset="0"/>
              <a:cs typeface="Arial" pitchFamily="34" charset="0"/>
            </a:endParaRPr>
          </a:p>
        </p:txBody>
      </p:sp>
      <p:pic>
        <p:nvPicPr>
          <p:cNvPr id="2" name="Picture 1" descr="This graphic has two boxes. In the left box is the following information.&#10;Keeping analytics data on z Systems can save significant costs&#10;88% cost savings&#10;Source: IBM CPO internal study &#10;&#10;In the right box is the following information.&#10;z Systems plus the DB2 Analytics Accelerator beats the competition&#10;2X faster throughput&#10;4X better price performance&#10;Source: IBM Internal Study; 10TB  BI Day Analytics; 161,166 reports 80 users &#10;&#10;&#10;&#10;&#10;&#10;&#10;&#10; "/>
          <p:cNvPicPr>
            <a:picLocks noChangeAspect="1"/>
          </p:cNvPicPr>
          <p:nvPr/>
        </p:nvPicPr>
        <p:blipFill>
          <a:blip r:embed="rId3"/>
          <a:stretch>
            <a:fillRect/>
          </a:stretch>
        </p:blipFill>
        <p:spPr>
          <a:xfrm>
            <a:off x="355107" y="1375711"/>
            <a:ext cx="11046708" cy="4729372"/>
          </a:xfrm>
          <a:prstGeom prst="rect">
            <a:avLst/>
          </a:prstGeom>
        </p:spPr>
      </p:pic>
    </p:spTree>
    <p:extLst>
      <p:ext uri="{BB962C8B-B14F-4D97-AF65-F5344CB8AC3E}">
        <p14:creationId xmlns:p14="http://schemas.microsoft.com/office/powerpoint/2010/main" val="22552785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330673" y="655372"/>
            <a:ext cx="11459633" cy="415636"/>
          </a:xfrm>
          <a:prstGeom prst="rect">
            <a:avLst/>
          </a:prstGeom>
        </p:spPr>
        <p:txBody>
          <a:bodyPr lIns="92055" tIns="46028" rIns="92055" bIns="46028" anchor="b"/>
          <a:lstStyle/>
          <a:p>
            <a:pPr eaLnBrk="1" hangingPunct="1"/>
            <a:r>
              <a:rPr lang="en-US" altLang="en-US" sz="2800" b="1" dirty="0" smtClean="0">
                <a:solidFill>
                  <a:schemeClr val="accent6"/>
                </a:solidFill>
              </a:rPr>
              <a:t>DB2 Analytics Accelerator Version 5.1</a:t>
            </a:r>
            <a:endParaRPr lang="en-US" altLang="en-US" sz="4000" b="1" i="1" dirty="0" smtClean="0">
              <a:solidFill>
                <a:schemeClr val="accent6"/>
              </a:solidFill>
            </a:endParaRPr>
          </a:p>
        </p:txBody>
      </p:sp>
      <p:sp>
        <p:nvSpPr>
          <p:cNvPr id="16" name="Rectangle 3"/>
          <p:cNvSpPr>
            <a:spLocks noChangeArrowheads="1"/>
          </p:cNvSpPr>
          <p:nvPr/>
        </p:nvSpPr>
        <p:spPr bwMode="black">
          <a:xfrm>
            <a:off x="0" y="1168823"/>
            <a:ext cx="12192000" cy="852487"/>
          </a:xfrm>
          <a:prstGeom prst="rect">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18900000" scaled="1"/>
            <a:tileRect/>
          </a:gradFill>
          <a:ln w="9525">
            <a:noFill/>
            <a:miter lim="800000"/>
            <a:headEnd/>
            <a:tailEnd/>
          </a:ln>
        </p:spPr>
        <p:txBody>
          <a:bodyPr anchor="ctr"/>
          <a:lstStyle/>
          <a:p>
            <a:pPr marL="228600" indent="-228600">
              <a:spcBef>
                <a:spcPct val="25000"/>
              </a:spcBef>
              <a:spcAft>
                <a:spcPct val="15000"/>
              </a:spcAft>
              <a:buClr>
                <a:srgbClr val="7889FB"/>
              </a:buClr>
              <a:buFont typeface="Wingdings" pitchFamily="2" charset="2"/>
              <a:buChar char="§"/>
              <a:defRPr/>
            </a:pPr>
            <a:endParaRPr lang="en-CA" sz="1600" dirty="0">
              <a:solidFill>
                <a:srgbClr val="000000"/>
              </a:solidFill>
            </a:endParaRPr>
          </a:p>
        </p:txBody>
      </p:sp>
      <p:sp>
        <p:nvSpPr>
          <p:cNvPr id="6150" name="Text Box 8"/>
          <p:cNvSpPr txBox="1">
            <a:spLocks noChangeArrowheads="1"/>
          </p:cNvSpPr>
          <p:nvPr/>
        </p:nvSpPr>
        <p:spPr bwMode="auto">
          <a:xfrm>
            <a:off x="0" y="1202927"/>
            <a:ext cx="12192000" cy="7757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2442" tIns="41221" rIns="82442" bIns="41221" anchor="ctr">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111125" indent="-225425">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606550" indent="-9525">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427163" indent="-174625">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3435350" indent="-127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3892550" indent="-127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4349750" indent="-127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4806950" indent="-127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5264150" indent="-127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algn="ctr">
              <a:spcBef>
                <a:spcPts val="600"/>
              </a:spcBef>
              <a:buClrTx/>
              <a:buFontTx/>
              <a:buNone/>
            </a:pPr>
            <a:r>
              <a:rPr lang="en-US" altLang="en-US" sz="2000" b="1" i="1" dirty="0">
                <a:solidFill>
                  <a:srgbClr val="FFFFFF"/>
                </a:solidFill>
                <a:ea typeface="SimSun" panose="02010600030101010101" pitchFamily="2" charset="-122"/>
              </a:rPr>
              <a:t>Enabling real-time analytic solutions on a single, integrated system </a:t>
            </a:r>
            <a:endParaRPr lang="en-US" altLang="en-US" sz="2000" b="1" i="1" dirty="0" smtClean="0">
              <a:solidFill>
                <a:srgbClr val="FFFFFF"/>
              </a:solidFill>
              <a:ea typeface="SimSun" panose="02010600030101010101" pitchFamily="2" charset="-122"/>
            </a:endParaRPr>
          </a:p>
          <a:p>
            <a:pPr algn="ctr">
              <a:spcBef>
                <a:spcPts val="600"/>
              </a:spcBef>
              <a:buClrTx/>
              <a:buFontTx/>
              <a:buNone/>
            </a:pPr>
            <a:r>
              <a:rPr lang="en-US" altLang="en-US" sz="2000" b="1" i="1" dirty="0" smtClean="0">
                <a:solidFill>
                  <a:srgbClr val="FFFFFF"/>
                </a:solidFill>
                <a:ea typeface="SimSun" panose="02010600030101010101" pitchFamily="2" charset="-122"/>
              </a:rPr>
              <a:t>combining </a:t>
            </a:r>
            <a:r>
              <a:rPr lang="en-US" altLang="en-US" sz="2000" b="1" i="1" dirty="0">
                <a:solidFill>
                  <a:srgbClr val="FFFFFF"/>
                </a:solidFill>
                <a:ea typeface="SimSun" panose="02010600030101010101" pitchFamily="2" charset="-122"/>
              </a:rPr>
              <a:t>transactional data, historical data and predictive analytics</a:t>
            </a:r>
          </a:p>
        </p:txBody>
      </p:sp>
      <p:sp>
        <p:nvSpPr>
          <p:cNvPr id="6147" name="Text Box 4"/>
          <p:cNvSpPr txBox="1">
            <a:spLocks noChangeArrowheads="1"/>
          </p:cNvSpPr>
          <p:nvPr/>
        </p:nvSpPr>
        <p:spPr bwMode="auto">
          <a:xfrm>
            <a:off x="376582" y="2403964"/>
            <a:ext cx="11114616" cy="12327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2424" tIns="41212" rIns="82424" bIns="41212">
            <a:spAutoFit/>
          </a:bodyPr>
          <a:lstStyle>
            <a:lvl1pPr marL="176213" indent="-176213">
              <a:spcBef>
                <a:spcPct val="20000"/>
              </a:spcBef>
              <a:buClr>
                <a:schemeClr val="tx1"/>
              </a:buClr>
              <a:buFont typeface="Wingdings" panose="05000000000000000000" pitchFamily="2" charset="2"/>
              <a:buChar char="§"/>
              <a:tabLst>
                <a:tab pos="0" algn="l"/>
                <a:tab pos="2571750" algn="l"/>
              </a:tabLst>
              <a:defRPr sz="1600">
                <a:solidFill>
                  <a:srgbClr val="000000"/>
                </a:solidFill>
                <a:latin typeface="Arial" panose="020B0604020202020204" pitchFamily="34" charset="0"/>
                <a:ea typeface="MS PGothic" panose="020B0600070205080204" pitchFamily="34" charset="-128"/>
              </a:defRPr>
            </a:lvl1pPr>
            <a:lvl2pPr marL="231775">
              <a:spcBef>
                <a:spcPct val="20000"/>
              </a:spcBef>
              <a:buClr>
                <a:schemeClr val="tx1"/>
              </a:buClr>
              <a:buFont typeface="Symbol" panose="05050102010706020507" pitchFamily="18" charset="2"/>
              <a:buChar char="-"/>
              <a:tabLst>
                <a:tab pos="0" algn="l"/>
                <a:tab pos="2571750" algn="l"/>
              </a:tabLst>
              <a:defRPr sz="1600">
                <a:solidFill>
                  <a:schemeClr val="tx1"/>
                </a:solidFill>
                <a:latin typeface="Arial" panose="020B0604020202020204" pitchFamily="34" charset="0"/>
                <a:ea typeface="MS PGothic" panose="020B0600070205080204" pitchFamily="34" charset="-128"/>
              </a:defRPr>
            </a:lvl2pPr>
            <a:lvl3pPr marL="168275" indent="-168275">
              <a:spcBef>
                <a:spcPct val="20000"/>
              </a:spcBef>
              <a:buClr>
                <a:schemeClr val="tx1"/>
              </a:buClr>
              <a:buChar char="•"/>
              <a:tabLst>
                <a:tab pos="0" algn="l"/>
                <a:tab pos="2571750" algn="l"/>
              </a:tabLst>
              <a:defRPr sz="1600">
                <a:solidFill>
                  <a:schemeClr val="tx1"/>
                </a:solidFill>
                <a:latin typeface="Arial" panose="020B0604020202020204" pitchFamily="34" charset="0"/>
                <a:ea typeface="MS PGothic" panose="020B0600070205080204" pitchFamily="34" charset="-128"/>
              </a:defRPr>
            </a:lvl3pPr>
            <a:lvl4pPr marL="1895475" indent="-174625">
              <a:spcBef>
                <a:spcPct val="20000"/>
              </a:spcBef>
              <a:buClr>
                <a:schemeClr val="tx1"/>
              </a:buClr>
              <a:buChar char="•"/>
              <a:tabLst>
                <a:tab pos="0" algn="l"/>
                <a:tab pos="2571750" algn="l"/>
              </a:tabLst>
              <a:defRPr sz="1400">
                <a:solidFill>
                  <a:schemeClr val="tx1"/>
                </a:solidFill>
                <a:latin typeface="Arial" panose="020B0604020202020204" pitchFamily="34" charset="0"/>
                <a:ea typeface="MS PGothic" panose="020B0600070205080204" pitchFamily="34" charset="-128"/>
              </a:defRPr>
            </a:lvl4pPr>
            <a:lvl5pPr marL="3435350" indent="-12700">
              <a:spcBef>
                <a:spcPct val="20000"/>
              </a:spcBef>
              <a:buClr>
                <a:schemeClr val="tx1"/>
              </a:buClr>
              <a:tabLst>
                <a:tab pos="0" algn="l"/>
                <a:tab pos="2571750" algn="l"/>
              </a:tabLst>
              <a:defRPr sz="1200">
                <a:solidFill>
                  <a:schemeClr val="tx1"/>
                </a:solidFill>
                <a:latin typeface="Arial" panose="020B0604020202020204" pitchFamily="34" charset="0"/>
                <a:ea typeface="MS PGothic" panose="020B0600070205080204" pitchFamily="34" charset="-128"/>
              </a:defRPr>
            </a:lvl5pPr>
            <a:lvl6pPr marL="3892550" indent="-12700" eaLnBrk="0" fontAlgn="base" hangingPunct="0">
              <a:spcBef>
                <a:spcPct val="20000"/>
              </a:spcBef>
              <a:spcAft>
                <a:spcPct val="0"/>
              </a:spcAft>
              <a:buClr>
                <a:schemeClr val="tx1"/>
              </a:buClr>
              <a:tabLst>
                <a:tab pos="0" algn="l"/>
                <a:tab pos="2571750" algn="l"/>
              </a:tabLst>
              <a:defRPr sz="1200">
                <a:solidFill>
                  <a:schemeClr val="tx1"/>
                </a:solidFill>
                <a:latin typeface="Arial" panose="020B0604020202020204" pitchFamily="34" charset="0"/>
                <a:ea typeface="MS PGothic" panose="020B0600070205080204" pitchFamily="34" charset="-128"/>
              </a:defRPr>
            </a:lvl6pPr>
            <a:lvl7pPr marL="4349750" indent="-12700" eaLnBrk="0" fontAlgn="base" hangingPunct="0">
              <a:spcBef>
                <a:spcPct val="20000"/>
              </a:spcBef>
              <a:spcAft>
                <a:spcPct val="0"/>
              </a:spcAft>
              <a:buClr>
                <a:schemeClr val="tx1"/>
              </a:buClr>
              <a:tabLst>
                <a:tab pos="0" algn="l"/>
                <a:tab pos="2571750" algn="l"/>
              </a:tabLst>
              <a:defRPr sz="1200">
                <a:solidFill>
                  <a:schemeClr val="tx1"/>
                </a:solidFill>
                <a:latin typeface="Arial" panose="020B0604020202020204" pitchFamily="34" charset="0"/>
                <a:ea typeface="MS PGothic" panose="020B0600070205080204" pitchFamily="34" charset="-128"/>
              </a:defRPr>
            </a:lvl7pPr>
            <a:lvl8pPr marL="4806950" indent="-12700" eaLnBrk="0" fontAlgn="base" hangingPunct="0">
              <a:spcBef>
                <a:spcPct val="20000"/>
              </a:spcBef>
              <a:spcAft>
                <a:spcPct val="0"/>
              </a:spcAft>
              <a:buClr>
                <a:schemeClr val="tx1"/>
              </a:buClr>
              <a:tabLst>
                <a:tab pos="0" algn="l"/>
                <a:tab pos="2571750" algn="l"/>
              </a:tabLst>
              <a:defRPr sz="1200">
                <a:solidFill>
                  <a:schemeClr val="tx1"/>
                </a:solidFill>
                <a:latin typeface="Arial" panose="020B0604020202020204" pitchFamily="34" charset="0"/>
                <a:ea typeface="MS PGothic" panose="020B0600070205080204" pitchFamily="34" charset="-128"/>
              </a:defRPr>
            </a:lvl8pPr>
            <a:lvl9pPr marL="5264150" indent="-12700" eaLnBrk="0" fontAlgn="base" hangingPunct="0">
              <a:spcBef>
                <a:spcPct val="20000"/>
              </a:spcBef>
              <a:spcAft>
                <a:spcPct val="0"/>
              </a:spcAft>
              <a:buClr>
                <a:schemeClr val="tx1"/>
              </a:buClr>
              <a:tabLst>
                <a:tab pos="0" algn="l"/>
                <a:tab pos="2571750" algn="l"/>
              </a:tabLst>
              <a:defRPr sz="1200">
                <a:solidFill>
                  <a:schemeClr val="tx1"/>
                </a:solidFill>
                <a:latin typeface="Arial" panose="020B0604020202020204" pitchFamily="34" charset="0"/>
                <a:ea typeface="MS PGothic" panose="020B0600070205080204" pitchFamily="34" charset="-128"/>
              </a:defRPr>
            </a:lvl9pPr>
          </a:lstStyle>
          <a:p>
            <a:pPr lvl="1">
              <a:lnSpc>
                <a:spcPct val="80000"/>
              </a:lnSpc>
              <a:spcBef>
                <a:spcPct val="0"/>
              </a:spcBef>
              <a:buClrTx/>
              <a:buFont typeface="Symbol" panose="05050102010706020507" pitchFamily="18" charset="2"/>
              <a:buNone/>
            </a:pPr>
            <a:endParaRPr lang="de-DE" altLang="en-US" sz="600" dirty="0">
              <a:solidFill>
                <a:srgbClr val="000000"/>
              </a:solidFill>
              <a:ea typeface="SimSun" panose="02010600030101010101" pitchFamily="2" charset="-122"/>
              <a:cs typeface="Geneva"/>
            </a:endParaRPr>
          </a:p>
          <a:p>
            <a:pPr lvl="1" indent="-231775">
              <a:lnSpc>
                <a:spcPct val="80000"/>
              </a:lnSpc>
              <a:spcBef>
                <a:spcPct val="0"/>
              </a:spcBef>
              <a:spcAft>
                <a:spcPts val="300"/>
              </a:spcAft>
              <a:buClr>
                <a:srgbClr val="000000"/>
              </a:buClr>
              <a:buFont typeface="Arial" panose="020B0604020202020204" pitchFamily="34" charset="0"/>
              <a:buChar char="•"/>
            </a:pPr>
            <a:r>
              <a:rPr lang="en-US" altLang="en-US" sz="1800" b="1" dirty="0">
                <a:solidFill>
                  <a:srgbClr val="007DAD"/>
                </a:solidFill>
                <a:ea typeface="SimSun" panose="02010600030101010101" pitchFamily="2" charset="-122"/>
                <a:cs typeface="Geneva"/>
              </a:rPr>
              <a:t>Business agility </a:t>
            </a:r>
            <a:r>
              <a:rPr lang="en-US" altLang="en-US" sz="1800" dirty="0">
                <a:solidFill>
                  <a:srgbClr val="000000"/>
                </a:solidFill>
                <a:ea typeface="SimSun" panose="02010600030101010101" pitchFamily="2" charset="-122"/>
                <a:cs typeface="Geneva"/>
              </a:rPr>
              <a:t>through </a:t>
            </a:r>
            <a:r>
              <a:rPr lang="en-US" altLang="en-US" sz="1800" b="1" dirty="0">
                <a:solidFill>
                  <a:srgbClr val="007DAD"/>
                </a:solidFill>
                <a:ea typeface="SimSun" panose="02010600030101010101" pitchFamily="2" charset="-122"/>
                <a:cs typeface="Geneva"/>
              </a:rPr>
              <a:t>simplified architecture </a:t>
            </a:r>
            <a:r>
              <a:rPr lang="en-US" altLang="en-US" sz="1800" dirty="0">
                <a:solidFill>
                  <a:srgbClr val="000000"/>
                </a:solidFill>
                <a:ea typeface="SimSun" panose="02010600030101010101" pitchFamily="2" charset="-122"/>
                <a:cs typeface="Geneva"/>
              </a:rPr>
              <a:t>with </a:t>
            </a:r>
            <a:r>
              <a:rPr lang="de-DE" altLang="en-US" sz="1800" dirty="0">
                <a:solidFill>
                  <a:srgbClr val="000000"/>
                </a:solidFill>
                <a:ea typeface="SimSun" panose="02010600030101010101" pitchFamily="2" charset="-122"/>
                <a:cs typeface="Geneva"/>
              </a:rPr>
              <a:t>in-database transformation and multi-step processing</a:t>
            </a:r>
          </a:p>
          <a:p>
            <a:pPr lvl="1" indent="-231775">
              <a:lnSpc>
                <a:spcPct val="80000"/>
              </a:lnSpc>
              <a:spcBef>
                <a:spcPct val="0"/>
              </a:spcBef>
              <a:spcAft>
                <a:spcPts val="300"/>
              </a:spcAft>
              <a:buClr>
                <a:srgbClr val="000000"/>
              </a:buClr>
              <a:buFont typeface="Symbol" panose="05050102010706020507" pitchFamily="18" charset="2"/>
              <a:buNone/>
            </a:pPr>
            <a:endParaRPr lang="de-DE" altLang="en-US" sz="1200" dirty="0">
              <a:solidFill>
                <a:srgbClr val="000000"/>
              </a:solidFill>
              <a:ea typeface="SimSun" panose="02010600030101010101" pitchFamily="2" charset="-122"/>
              <a:cs typeface="Geneva"/>
            </a:endParaRPr>
          </a:p>
          <a:p>
            <a:pPr lvl="1" indent="-231775">
              <a:lnSpc>
                <a:spcPct val="80000"/>
              </a:lnSpc>
              <a:spcBef>
                <a:spcPct val="0"/>
              </a:spcBef>
              <a:spcAft>
                <a:spcPts val="300"/>
              </a:spcAft>
              <a:buClr>
                <a:srgbClr val="000000"/>
              </a:buClr>
              <a:buFont typeface="Arial" panose="020B0604020202020204" pitchFamily="34" charset="0"/>
              <a:buChar char="•"/>
            </a:pPr>
            <a:r>
              <a:rPr lang="en-US" altLang="en-US" sz="1800" b="1" dirty="0">
                <a:solidFill>
                  <a:srgbClr val="007DAD"/>
                </a:solidFill>
                <a:cs typeface="Geneva"/>
              </a:rPr>
              <a:t>Real-time, actionable business processes </a:t>
            </a:r>
            <a:r>
              <a:rPr lang="en-US" altLang="en-US" sz="1800" dirty="0">
                <a:solidFill>
                  <a:srgbClr val="000000"/>
                </a:solidFill>
                <a:cs typeface="Geneva"/>
              </a:rPr>
              <a:t>through </a:t>
            </a:r>
            <a:r>
              <a:rPr lang="de-DE" altLang="en-US" sz="1800" dirty="0">
                <a:solidFill>
                  <a:srgbClr val="000000"/>
                </a:solidFill>
                <a:ea typeface="SimSun" panose="02010600030101010101" pitchFamily="2" charset="-122"/>
                <a:cs typeface="Geneva"/>
              </a:rPr>
              <a:t>in-database analytics</a:t>
            </a:r>
          </a:p>
          <a:p>
            <a:pPr marL="231775" lvl="2" indent="-231775">
              <a:lnSpc>
                <a:spcPct val="80000"/>
              </a:lnSpc>
              <a:spcBef>
                <a:spcPct val="0"/>
              </a:spcBef>
              <a:spcAft>
                <a:spcPts val="300"/>
              </a:spcAft>
              <a:buClr>
                <a:srgbClr val="000000"/>
              </a:buClr>
              <a:buFontTx/>
              <a:buNone/>
            </a:pPr>
            <a:endParaRPr lang="de-DE" altLang="en-US" sz="1200" dirty="0">
              <a:solidFill>
                <a:srgbClr val="000000"/>
              </a:solidFill>
              <a:ea typeface="SimSun" panose="02010600030101010101" pitchFamily="2" charset="-122"/>
              <a:cs typeface="Geneva"/>
            </a:endParaRPr>
          </a:p>
        </p:txBody>
      </p:sp>
      <p:sp>
        <p:nvSpPr>
          <p:cNvPr id="13" name="Text Box 4"/>
          <p:cNvSpPr txBox="1">
            <a:spLocks noChangeArrowheads="1"/>
          </p:cNvSpPr>
          <p:nvPr/>
        </p:nvSpPr>
        <p:spPr bwMode="auto">
          <a:xfrm>
            <a:off x="385462" y="3202489"/>
            <a:ext cx="6472317" cy="33610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2424" tIns="41212" rIns="82424" bIns="41212">
            <a:spAutoFit/>
          </a:bodyPr>
          <a:lstStyle>
            <a:lvl1pPr eaLnBrk="0" hangingPunct="0">
              <a:spcBef>
                <a:spcPct val="20000"/>
              </a:spcBef>
              <a:buClr>
                <a:schemeClr val="tx1"/>
              </a:buClr>
              <a:buFont typeface="Wingdings" pitchFamily="2" charset="2"/>
              <a:buChar char="§"/>
              <a:tabLst>
                <a:tab pos="0" algn="l"/>
                <a:tab pos="2571750" algn="l"/>
              </a:tabLst>
              <a:defRPr sz="1600">
                <a:solidFill>
                  <a:srgbClr val="000000"/>
                </a:solidFill>
                <a:latin typeface="Arial" pitchFamily="34" charset="0"/>
                <a:ea typeface="MS PGothic" pitchFamily="34" charset="-128"/>
              </a:defRPr>
            </a:lvl1pPr>
            <a:lvl2pPr marL="404813" indent="-173038" eaLnBrk="0" hangingPunct="0">
              <a:spcBef>
                <a:spcPct val="20000"/>
              </a:spcBef>
              <a:buClr>
                <a:schemeClr val="tx1"/>
              </a:buClr>
              <a:buFont typeface="Symbol" pitchFamily="18" charset="2"/>
              <a:buChar char="-"/>
              <a:tabLst>
                <a:tab pos="0" algn="l"/>
                <a:tab pos="2571750" algn="l"/>
              </a:tabLst>
              <a:defRPr sz="1600">
                <a:solidFill>
                  <a:schemeClr val="tx1"/>
                </a:solidFill>
                <a:latin typeface="Arial" pitchFamily="34" charset="0"/>
                <a:ea typeface="MS PGothic" pitchFamily="34" charset="-128"/>
              </a:defRPr>
            </a:lvl2pPr>
            <a:lvl3pPr marL="977900" indent="-177800" eaLnBrk="0" hangingPunct="0">
              <a:spcBef>
                <a:spcPct val="20000"/>
              </a:spcBef>
              <a:buClr>
                <a:schemeClr val="tx1"/>
              </a:buClr>
              <a:buChar char="•"/>
              <a:tabLst>
                <a:tab pos="0" algn="l"/>
                <a:tab pos="2571750" algn="l"/>
              </a:tabLst>
              <a:defRPr sz="1600">
                <a:solidFill>
                  <a:schemeClr val="tx1"/>
                </a:solidFill>
                <a:latin typeface="Arial" pitchFamily="34" charset="0"/>
                <a:ea typeface="MS PGothic" pitchFamily="34" charset="-128"/>
              </a:defRPr>
            </a:lvl3pPr>
            <a:lvl4pPr marL="1895475" indent="-174625" eaLnBrk="0" hangingPunct="0">
              <a:spcBef>
                <a:spcPct val="20000"/>
              </a:spcBef>
              <a:buClr>
                <a:schemeClr val="tx1"/>
              </a:buClr>
              <a:buChar char="•"/>
              <a:tabLst>
                <a:tab pos="0" algn="l"/>
                <a:tab pos="2571750" algn="l"/>
              </a:tabLst>
              <a:defRPr sz="1400">
                <a:solidFill>
                  <a:schemeClr val="tx1"/>
                </a:solidFill>
                <a:latin typeface="Arial" pitchFamily="34" charset="0"/>
                <a:ea typeface="MS PGothic" pitchFamily="34" charset="-128"/>
              </a:defRPr>
            </a:lvl4pPr>
            <a:lvl5pPr marL="3435350" indent="-12700" eaLnBrk="0" hangingPunct="0">
              <a:spcBef>
                <a:spcPct val="20000"/>
              </a:spcBef>
              <a:buClr>
                <a:schemeClr val="tx1"/>
              </a:buClr>
              <a:tabLst>
                <a:tab pos="0" algn="l"/>
                <a:tab pos="2571750" algn="l"/>
              </a:tabLst>
              <a:defRPr sz="1200">
                <a:solidFill>
                  <a:schemeClr val="tx1"/>
                </a:solidFill>
                <a:latin typeface="Arial" pitchFamily="34" charset="0"/>
                <a:ea typeface="MS PGothic" pitchFamily="34" charset="-128"/>
              </a:defRPr>
            </a:lvl5pPr>
            <a:lvl6pPr marL="3892550" indent="-12700" defTabSz="912813" eaLnBrk="0" fontAlgn="base" hangingPunct="0">
              <a:spcBef>
                <a:spcPct val="20000"/>
              </a:spcBef>
              <a:spcAft>
                <a:spcPct val="0"/>
              </a:spcAft>
              <a:buClr>
                <a:schemeClr val="tx1"/>
              </a:buClr>
              <a:tabLst>
                <a:tab pos="0" algn="l"/>
                <a:tab pos="2571750" algn="l"/>
              </a:tabLst>
              <a:defRPr sz="1200">
                <a:solidFill>
                  <a:schemeClr val="tx1"/>
                </a:solidFill>
                <a:latin typeface="Arial" pitchFamily="34" charset="0"/>
                <a:ea typeface="MS PGothic" pitchFamily="34" charset="-128"/>
              </a:defRPr>
            </a:lvl6pPr>
            <a:lvl7pPr marL="4349750" indent="-12700" defTabSz="912813" eaLnBrk="0" fontAlgn="base" hangingPunct="0">
              <a:spcBef>
                <a:spcPct val="20000"/>
              </a:spcBef>
              <a:spcAft>
                <a:spcPct val="0"/>
              </a:spcAft>
              <a:buClr>
                <a:schemeClr val="tx1"/>
              </a:buClr>
              <a:tabLst>
                <a:tab pos="0" algn="l"/>
                <a:tab pos="2571750" algn="l"/>
              </a:tabLst>
              <a:defRPr sz="1200">
                <a:solidFill>
                  <a:schemeClr val="tx1"/>
                </a:solidFill>
                <a:latin typeface="Arial" pitchFamily="34" charset="0"/>
                <a:ea typeface="MS PGothic" pitchFamily="34" charset="-128"/>
              </a:defRPr>
            </a:lvl7pPr>
            <a:lvl8pPr marL="4806950" indent="-12700" defTabSz="912813" eaLnBrk="0" fontAlgn="base" hangingPunct="0">
              <a:spcBef>
                <a:spcPct val="20000"/>
              </a:spcBef>
              <a:spcAft>
                <a:spcPct val="0"/>
              </a:spcAft>
              <a:buClr>
                <a:schemeClr val="tx1"/>
              </a:buClr>
              <a:tabLst>
                <a:tab pos="0" algn="l"/>
                <a:tab pos="2571750" algn="l"/>
              </a:tabLst>
              <a:defRPr sz="1200">
                <a:solidFill>
                  <a:schemeClr val="tx1"/>
                </a:solidFill>
                <a:latin typeface="Arial" pitchFamily="34" charset="0"/>
                <a:ea typeface="MS PGothic" pitchFamily="34" charset="-128"/>
              </a:defRPr>
            </a:lvl8pPr>
            <a:lvl9pPr marL="5264150" indent="-12700" defTabSz="912813" eaLnBrk="0" fontAlgn="base" hangingPunct="0">
              <a:spcBef>
                <a:spcPct val="20000"/>
              </a:spcBef>
              <a:spcAft>
                <a:spcPct val="0"/>
              </a:spcAft>
              <a:buClr>
                <a:schemeClr val="tx1"/>
              </a:buClr>
              <a:tabLst>
                <a:tab pos="0" algn="l"/>
                <a:tab pos="2571750" algn="l"/>
              </a:tabLst>
              <a:defRPr sz="1200">
                <a:solidFill>
                  <a:schemeClr val="tx1"/>
                </a:solidFill>
                <a:latin typeface="Arial" pitchFamily="34" charset="0"/>
                <a:ea typeface="MS PGothic" pitchFamily="34" charset="-128"/>
              </a:defRPr>
            </a:lvl9pPr>
          </a:lstStyle>
          <a:p>
            <a:pPr marL="231775" lvl="1" indent="0" eaLnBrk="1" hangingPunct="1">
              <a:spcBef>
                <a:spcPct val="0"/>
              </a:spcBef>
              <a:buClrTx/>
              <a:buFont typeface="Symbol" pitchFamily="18" charset="2"/>
              <a:buNone/>
              <a:defRPr/>
            </a:pPr>
            <a:endParaRPr lang="de-DE" altLang="en-US" sz="600" dirty="0">
              <a:solidFill>
                <a:srgbClr val="000000"/>
              </a:solidFill>
              <a:ea typeface="SimSun" pitchFamily="2" charset="-122"/>
              <a:cs typeface="Geneva"/>
            </a:endParaRPr>
          </a:p>
          <a:p>
            <a:pPr marL="0" lvl="1" indent="0" eaLnBrk="1" hangingPunct="1">
              <a:spcBef>
                <a:spcPct val="0"/>
              </a:spcBef>
              <a:spcAft>
                <a:spcPts val="300"/>
              </a:spcAft>
              <a:buClr>
                <a:srgbClr val="007DAD"/>
              </a:buClr>
              <a:buFont typeface="Symbol" pitchFamily="18" charset="2"/>
              <a:buNone/>
              <a:tabLst>
                <a:tab pos="0" algn="l"/>
                <a:tab pos="573088" algn="l"/>
                <a:tab pos="2571750" algn="l"/>
              </a:tabLst>
              <a:defRPr/>
            </a:pPr>
            <a:endParaRPr lang="de-DE" altLang="en-US" sz="1800" dirty="0">
              <a:solidFill>
                <a:srgbClr val="000000"/>
              </a:solidFill>
              <a:ea typeface="SimSun" pitchFamily="2" charset="-122"/>
            </a:endParaRPr>
          </a:p>
          <a:p>
            <a:pPr marL="168275" lvl="1" indent="-168275" eaLnBrk="1" hangingPunct="1">
              <a:spcBef>
                <a:spcPct val="0"/>
              </a:spcBef>
              <a:spcAft>
                <a:spcPts val="300"/>
              </a:spcAft>
              <a:buClr>
                <a:srgbClr val="000000"/>
              </a:buClr>
              <a:buFont typeface="Arial" panose="020B0604020202020204" pitchFamily="34" charset="0"/>
              <a:buChar char="•"/>
              <a:tabLst>
                <a:tab pos="55563" algn="l"/>
                <a:tab pos="2571750" algn="l"/>
              </a:tabLst>
              <a:defRPr/>
            </a:pPr>
            <a:r>
              <a:rPr lang="en-US" altLang="en-US" sz="1800" b="1" i="1" dirty="0" smtClean="0">
                <a:solidFill>
                  <a:srgbClr val="007DAD"/>
                </a:solidFill>
                <a:cs typeface="Geneva"/>
              </a:rPr>
              <a:t>Insight into now to maximize business opportunities </a:t>
            </a:r>
            <a:r>
              <a:rPr lang="en-US" altLang="en-US" sz="1800" dirty="0" smtClean="0">
                <a:solidFill>
                  <a:srgbClr val="000000"/>
                </a:solidFill>
                <a:cs typeface="Geneva"/>
              </a:rPr>
              <a:t>through enterprise I</a:t>
            </a:r>
            <a:r>
              <a:rPr lang="de-DE" altLang="en-US" sz="1800" dirty="0" smtClean="0">
                <a:solidFill>
                  <a:srgbClr val="000000"/>
                </a:solidFill>
                <a:ea typeface="SimSun" panose="02010600030101010101" pitchFamily="2" charset="-122"/>
                <a:cs typeface="Geneva"/>
              </a:rPr>
              <a:t>ncremental Update enhancements</a:t>
            </a:r>
            <a:endParaRPr lang="en-US" altLang="en-US" sz="1800" dirty="0" smtClean="0">
              <a:solidFill>
                <a:srgbClr val="000000"/>
              </a:solidFill>
              <a:ea typeface="SimSun" panose="02010600030101010101" pitchFamily="2" charset="-122"/>
              <a:cs typeface="Geneva"/>
            </a:endParaRPr>
          </a:p>
          <a:p>
            <a:pPr marL="168275" indent="-168275" eaLnBrk="1" hangingPunct="1">
              <a:spcBef>
                <a:spcPct val="0"/>
              </a:spcBef>
              <a:spcAft>
                <a:spcPts val="300"/>
              </a:spcAft>
              <a:buClr>
                <a:srgbClr val="000000"/>
              </a:buClr>
              <a:buFont typeface="Arial" panose="020B0604020202020204" pitchFamily="34" charset="0"/>
              <a:buChar char="•"/>
              <a:tabLst>
                <a:tab pos="55563" algn="l"/>
                <a:tab pos="2571750" algn="l"/>
              </a:tabLst>
              <a:defRPr/>
            </a:pPr>
            <a:endParaRPr lang="en-US" altLang="en-US" sz="1800" b="1" i="1" dirty="0" smtClean="0">
              <a:solidFill>
                <a:srgbClr val="007DAD"/>
              </a:solidFill>
              <a:ea typeface="SimSun" pitchFamily="2" charset="-122"/>
            </a:endParaRPr>
          </a:p>
          <a:p>
            <a:pPr marL="168275" indent="-168275" eaLnBrk="1" hangingPunct="1">
              <a:spcBef>
                <a:spcPct val="0"/>
              </a:spcBef>
              <a:spcAft>
                <a:spcPts val="300"/>
              </a:spcAft>
              <a:buClr>
                <a:srgbClr val="000000"/>
              </a:buClr>
              <a:buFont typeface="Arial" panose="020B0604020202020204" pitchFamily="34" charset="0"/>
              <a:buChar char="•"/>
              <a:tabLst>
                <a:tab pos="55563" algn="l"/>
                <a:tab pos="2571750" algn="l"/>
              </a:tabLst>
              <a:defRPr/>
            </a:pPr>
            <a:r>
              <a:rPr lang="en-US" altLang="en-US" sz="1800" b="1" i="1" dirty="0" smtClean="0">
                <a:solidFill>
                  <a:srgbClr val="007DAD"/>
                </a:solidFill>
                <a:ea typeface="SimSun" pitchFamily="2" charset="-122"/>
              </a:rPr>
              <a:t>Extended security </a:t>
            </a:r>
            <a:r>
              <a:rPr lang="en-US" altLang="en-US" sz="1800" dirty="0" smtClean="0">
                <a:ea typeface="SimSun" pitchFamily="2" charset="-122"/>
              </a:rPr>
              <a:t>through</a:t>
            </a:r>
            <a:r>
              <a:rPr lang="en-US" altLang="en-US" sz="1800" b="1" dirty="0" smtClean="0">
                <a:ea typeface="SimSun" pitchFamily="2" charset="-122"/>
              </a:rPr>
              <a:t> </a:t>
            </a:r>
            <a:r>
              <a:rPr lang="en-US" altLang="en-US" sz="1800" dirty="0" smtClean="0">
                <a:ea typeface="SimSun" pitchFamily="2" charset="-122"/>
              </a:rPr>
              <a:t>encryption </a:t>
            </a:r>
            <a:r>
              <a:rPr lang="en-US" altLang="en-US" sz="1800" dirty="0">
                <a:ea typeface="SimSun" pitchFamily="2" charset="-122"/>
              </a:rPr>
              <a:t>of </a:t>
            </a:r>
            <a:r>
              <a:rPr lang="en-US" altLang="en-US" sz="1800" dirty="0" smtClean="0">
                <a:ea typeface="SimSun" pitchFamily="2" charset="-122"/>
              </a:rPr>
              <a:t>data at rest and in motion while taking </a:t>
            </a:r>
            <a:r>
              <a:rPr lang="en-US" altLang="en-US" sz="1800" dirty="0">
                <a:ea typeface="SimSun" pitchFamily="2" charset="-122"/>
              </a:rPr>
              <a:t>advantage of the </a:t>
            </a:r>
            <a:r>
              <a:rPr lang="en-US" altLang="en-US" sz="1800" b="1" i="1" dirty="0" smtClean="0">
                <a:solidFill>
                  <a:srgbClr val="007DAD"/>
                </a:solidFill>
                <a:ea typeface="SimSun" pitchFamily="2" charset="-122"/>
              </a:rPr>
              <a:t>renowned </a:t>
            </a:r>
            <a:r>
              <a:rPr lang="en-US" altLang="en-US" sz="1800" b="1" i="1" dirty="0">
                <a:solidFill>
                  <a:srgbClr val="007DAD"/>
                </a:solidFill>
                <a:ea typeface="SimSun" pitchFamily="2" charset="-122"/>
              </a:rPr>
              <a:t>built-in security of </a:t>
            </a:r>
            <a:r>
              <a:rPr lang="en-US" altLang="en-US" sz="1800" b="1" i="1" dirty="0" smtClean="0">
                <a:solidFill>
                  <a:srgbClr val="007DAD"/>
                </a:solidFill>
                <a:ea typeface="SimSun" pitchFamily="2" charset="-122"/>
              </a:rPr>
              <a:t>z Systems</a:t>
            </a:r>
          </a:p>
          <a:p>
            <a:pPr marL="454025" lvl="1" indent="-171450" eaLnBrk="1" hangingPunct="1">
              <a:spcBef>
                <a:spcPct val="0"/>
              </a:spcBef>
              <a:spcAft>
                <a:spcPts val="300"/>
              </a:spcAft>
              <a:buClr>
                <a:srgbClr val="000000"/>
              </a:buClr>
              <a:tabLst>
                <a:tab pos="169863" algn="l"/>
                <a:tab pos="2571750" algn="l"/>
              </a:tabLst>
              <a:defRPr/>
            </a:pPr>
            <a:endParaRPr lang="en-US" altLang="en-US" sz="1200" dirty="0">
              <a:solidFill>
                <a:srgbClr val="000000"/>
              </a:solidFill>
              <a:ea typeface="SimSun" pitchFamily="2" charset="-122"/>
            </a:endParaRPr>
          </a:p>
          <a:p>
            <a:pPr marL="168275" indent="-168275" eaLnBrk="1" hangingPunct="1">
              <a:spcBef>
                <a:spcPct val="0"/>
              </a:spcBef>
              <a:spcAft>
                <a:spcPts val="300"/>
              </a:spcAft>
              <a:buClr>
                <a:srgbClr val="000000"/>
              </a:buClr>
              <a:buFont typeface="Arial" panose="020B0604020202020204" pitchFamily="34" charset="0"/>
              <a:buChar char="•"/>
              <a:tabLst>
                <a:tab pos="168275" algn="l"/>
                <a:tab pos="169863" algn="l"/>
                <a:tab pos="2571750" algn="l"/>
              </a:tabLst>
              <a:defRPr/>
            </a:pPr>
            <a:r>
              <a:rPr lang="en-US" altLang="en-US" sz="1800" b="1" i="1" dirty="0" smtClean="0">
                <a:solidFill>
                  <a:srgbClr val="007DAD"/>
                </a:solidFill>
                <a:ea typeface="SimSun" pitchFamily="2" charset="-122"/>
              </a:rPr>
              <a:t>Enriched systems management capabilities </a:t>
            </a:r>
            <a:r>
              <a:rPr lang="en-US" altLang="en-US" sz="1800" dirty="0" smtClean="0">
                <a:ea typeface="SimSun" pitchFamily="2" charset="-122"/>
              </a:rPr>
              <a:t>and improved serviceability through IBM Call Home</a:t>
            </a:r>
            <a:endParaRPr lang="en-US" altLang="en-US" sz="1800" dirty="0">
              <a:ea typeface="SimSun" pitchFamily="2" charset="-122"/>
            </a:endParaRPr>
          </a:p>
          <a:p>
            <a:pPr marL="285750" indent="-285750" eaLnBrk="1" hangingPunct="1">
              <a:spcBef>
                <a:spcPct val="0"/>
              </a:spcBef>
              <a:buClr>
                <a:srgbClr val="000000"/>
              </a:buClr>
              <a:defRPr/>
            </a:pPr>
            <a:endParaRPr lang="en-US" altLang="en-US" sz="1800" dirty="0">
              <a:ea typeface="SimSun" pitchFamily="2" charset="-122"/>
            </a:endParaRPr>
          </a:p>
        </p:txBody>
      </p:sp>
      <p:pic>
        <p:nvPicPr>
          <p:cNvPr id="7" name="Picture 6" descr="Image which looks like the aperture of a camera lens. In the opening of the aperture is the text DB2 for z/OS. On each aperture blade is text. Starting at the top:&#10;In-database Transformation&#10;Query Accelerator&#10;Storage Saver&#10;OLTP&#10;Advanced Analytics&#10;&#10;"/>
          <p:cNvPicPr>
            <a:picLocks noChangeAspect="1"/>
          </p:cNvPicPr>
          <p:nvPr/>
        </p:nvPicPr>
        <p:blipFill>
          <a:blip r:embed="rId3"/>
          <a:stretch>
            <a:fillRect/>
          </a:stretch>
        </p:blipFill>
        <p:spPr>
          <a:xfrm>
            <a:off x="7031631" y="3392537"/>
            <a:ext cx="4285714" cy="2980952"/>
          </a:xfrm>
          <a:prstGeom prst="rect">
            <a:avLst/>
          </a:prstGeom>
        </p:spPr>
      </p:pic>
    </p:spTree>
    <p:extLst>
      <p:ext uri="{BB962C8B-B14F-4D97-AF65-F5344CB8AC3E}">
        <p14:creationId xmlns:p14="http://schemas.microsoft.com/office/powerpoint/2010/main" val="307407825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2"/>
          <p:cNvSpPr>
            <a:spLocks noGrp="1"/>
          </p:cNvSpPr>
          <p:nvPr>
            <p:ph type="title"/>
          </p:nvPr>
        </p:nvSpPr>
        <p:spPr>
          <a:xfrm>
            <a:off x="306988" y="609508"/>
            <a:ext cx="10475383" cy="941387"/>
          </a:xfrm>
        </p:spPr>
        <p:txBody>
          <a:bodyPr/>
          <a:lstStyle/>
          <a:p>
            <a:r>
              <a:rPr lang="en-US" sz="2800" b="1" dirty="0" smtClean="0">
                <a:solidFill>
                  <a:schemeClr val="accent6"/>
                </a:solidFill>
                <a:latin typeface="Arial" pitchFamily="34" charset="0"/>
                <a:cs typeface="Arial" pitchFamily="34" charset="0"/>
              </a:rPr>
              <a:t>The era of Cognitive Computing has arrived…</a:t>
            </a:r>
            <a:endParaRPr lang="en-US" sz="2800" b="1" i="1" dirty="0">
              <a:solidFill>
                <a:schemeClr val="accent6"/>
              </a:solidFill>
              <a:latin typeface="Arial" charset="0"/>
            </a:endParaRPr>
          </a:p>
        </p:txBody>
      </p:sp>
      <p:sp>
        <p:nvSpPr>
          <p:cNvPr id="8" name="Rectangle 7"/>
          <p:cNvSpPr/>
          <p:nvPr/>
        </p:nvSpPr>
        <p:spPr>
          <a:xfrm>
            <a:off x="398352" y="1651644"/>
            <a:ext cx="11452634" cy="350667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818" name="Content Placeholder 3"/>
          <p:cNvSpPr>
            <a:spLocks noGrp="1"/>
          </p:cNvSpPr>
          <p:nvPr>
            <p:ph idx="1"/>
          </p:nvPr>
        </p:nvSpPr>
        <p:spPr>
          <a:xfrm>
            <a:off x="4861711" y="2282642"/>
            <a:ext cx="6953062" cy="2815691"/>
          </a:xfrm>
        </p:spPr>
        <p:txBody>
          <a:bodyPr/>
          <a:lstStyle/>
          <a:p>
            <a:pPr marL="860425" indent="-398463">
              <a:spcBef>
                <a:spcPts val="600"/>
              </a:spcBef>
              <a:buNone/>
            </a:pPr>
            <a:r>
              <a:rPr lang="en-US" sz="2800" b="1" dirty="0" smtClean="0">
                <a:solidFill>
                  <a:schemeClr val="accent6">
                    <a:lumMod val="50000"/>
                  </a:schemeClr>
                </a:solidFill>
                <a:latin typeface="Arial" charset="0"/>
              </a:rPr>
              <a:t>What is Cognitive Computing?</a:t>
            </a:r>
            <a:endParaRPr lang="en-US" sz="2800" dirty="0" smtClean="0">
              <a:solidFill>
                <a:schemeClr val="tx1"/>
              </a:solidFill>
              <a:latin typeface="Arial" charset="0"/>
            </a:endParaRPr>
          </a:p>
          <a:p>
            <a:pPr marL="860425" indent="-398463">
              <a:spcBef>
                <a:spcPts val="600"/>
              </a:spcBef>
            </a:pPr>
            <a:r>
              <a:rPr lang="en-US" sz="2800" dirty="0" smtClean="0">
                <a:solidFill>
                  <a:schemeClr val="tx1"/>
                </a:solidFill>
                <a:latin typeface="Arial" charset="0"/>
              </a:rPr>
              <a:t>Putting data into context</a:t>
            </a:r>
          </a:p>
          <a:p>
            <a:pPr marL="860425" indent="-398463">
              <a:spcBef>
                <a:spcPts val="600"/>
              </a:spcBef>
            </a:pPr>
            <a:r>
              <a:rPr lang="en-US" sz="2800" dirty="0" smtClean="0">
                <a:solidFill>
                  <a:schemeClr val="tx1"/>
                </a:solidFill>
                <a:latin typeface="Arial" charset="0"/>
              </a:rPr>
              <a:t>Accelerating the dissemination of info</a:t>
            </a:r>
            <a:endParaRPr lang="en-US" sz="2800" dirty="0" smtClean="0">
              <a:solidFill>
                <a:schemeClr val="tx1"/>
              </a:solidFill>
              <a:latin typeface="Arial"/>
              <a:cs typeface="Arial"/>
            </a:endParaRPr>
          </a:p>
          <a:p>
            <a:pPr marL="860425" indent="-398463">
              <a:spcBef>
                <a:spcPts val="600"/>
              </a:spcBef>
            </a:pPr>
            <a:r>
              <a:rPr lang="en-US" sz="2800" dirty="0" smtClean="0">
                <a:solidFill>
                  <a:schemeClr val="tx1"/>
                </a:solidFill>
                <a:latin typeface="Arial" charset="0"/>
              </a:rPr>
              <a:t>Identifying new patterns &amp; insights</a:t>
            </a:r>
          </a:p>
          <a:p>
            <a:endParaRPr lang="en-US" dirty="0">
              <a:solidFill>
                <a:schemeClr val="tx1"/>
              </a:solidFill>
              <a:latin typeface="Arial" charset="0"/>
            </a:endParaRPr>
          </a:p>
        </p:txBody>
      </p:sp>
      <p:sp>
        <p:nvSpPr>
          <p:cNvPr id="7" name="Content Placeholder 3"/>
          <p:cNvSpPr txBox="1">
            <a:spLocks/>
          </p:cNvSpPr>
          <p:nvPr/>
        </p:nvSpPr>
        <p:spPr>
          <a:xfrm>
            <a:off x="810828" y="5720453"/>
            <a:ext cx="11381172" cy="631254"/>
          </a:xfrm>
          <a:prstGeom prst="rect">
            <a:avLst/>
          </a:prstGeom>
        </p:spPr>
        <p:txBody>
          <a:bodyPr/>
          <a:lstStyle>
            <a:lvl1pPr marL="173038" indent="-173038" algn="l" rtl="0" eaLnBrk="0" fontAlgn="base" hangingPunct="0">
              <a:spcBef>
                <a:spcPct val="50000"/>
              </a:spcBef>
              <a:spcAft>
                <a:spcPct val="0"/>
              </a:spcAft>
              <a:buClr>
                <a:schemeClr val="tx1"/>
              </a:buClr>
              <a:buFont typeface="Wingdings" pitchFamily="2" charset="2"/>
              <a:buChar char="§"/>
              <a:defRPr sz="1600" kern="1200">
                <a:solidFill>
                  <a:schemeClr val="tx1"/>
                </a:solidFill>
                <a:latin typeface="+mn-lt"/>
                <a:ea typeface="MS PGothic" panose="020B0600070205080204" pitchFamily="34" charset="-128"/>
                <a:cs typeface="+mn-cs"/>
              </a:defRPr>
            </a:lvl1pPr>
            <a:lvl2pPr marL="509588" indent="-163513" algn="l" rtl="0" eaLnBrk="0" fontAlgn="base" hangingPunct="0">
              <a:spcBef>
                <a:spcPct val="0"/>
              </a:spcBef>
              <a:spcAft>
                <a:spcPct val="0"/>
              </a:spcAft>
              <a:buClr>
                <a:schemeClr val="tx1"/>
              </a:buClr>
              <a:buFont typeface="Arial" charset="0"/>
              <a:buChar char="–"/>
              <a:defRPr sz="1600" kern="1200">
                <a:solidFill>
                  <a:schemeClr val="tx1"/>
                </a:solidFill>
                <a:latin typeface="+mn-lt"/>
                <a:ea typeface="MS PGothic" panose="020B0600070205080204" pitchFamily="34" charset="-128"/>
                <a:cs typeface="+mn-cs"/>
              </a:defRPr>
            </a:lvl2pPr>
            <a:lvl3pPr marL="855663" indent="-173038" algn="l" rtl="0" eaLnBrk="0" fontAlgn="base" hangingPunct="0">
              <a:spcBef>
                <a:spcPct val="0"/>
              </a:spcBef>
              <a:spcAft>
                <a:spcPct val="0"/>
              </a:spcAft>
              <a:buClr>
                <a:schemeClr val="tx1"/>
              </a:buClr>
              <a:buChar char="•"/>
              <a:defRPr sz="1600" kern="1200">
                <a:solidFill>
                  <a:schemeClr val="tx1"/>
                </a:solidFill>
                <a:latin typeface="+mn-lt"/>
                <a:ea typeface="MS PGothic" panose="020B0600070205080204" pitchFamily="34" charset="-128"/>
                <a:cs typeface="+mn-cs"/>
              </a:defRPr>
            </a:lvl3pPr>
            <a:lvl4pPr marL="1203325" indent="-173038" algn="l" rtl="0" eaLnBrk="0" fontAlgn="base" hangingPunct="0">
              <a:spcBef>
                <a:spcPct val="20000"/>
              </a:spcBef>
              <a:spcAft>
                <a:spcPct val="0"/>
              </a:spcAft>
              <a:buClr>
                <a:schemeClr val="bg1"/>
              </a:buClr>
              <a:buChar char="–"/>
              <a:defRPr sz="1600" kern="1200">
                <a:solidFill>
                  <a:schemeClr val="bg1"/>
                </a:solidFill>
                <a:latin typeface="+mn-lt"/>
                <a:ea typeface="MS PGothic" panose="020B0600070205080204" pitchFamily="34" charset="-128"/>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2800" b="1" i="1" dirty="0" smtClean="0">
                <a:solidFill>
                  <a:schemeClr val="accent2">
                    <a:lumMod val="75000"/>
                  </a:schemeClr>
                </a:solidFill>
                <a:latin typeface="Arial" charset="0"/>
              </a:rPr>
              <a:t>The journey to cognitive analytics starts with data...</a:t>
            </a:r>
            <a:endParaRPr lang="en-US" sz="2800" b="1" dirty="0">
              <a:solidFill>
                <a:schemeClr val="accent2">
                  <a:lumMod val="75000"/>
                </a:schemeClr>
              </a:solidFill>
              <a:latin typeface="Arial" charset="0"/>
            </a:endParaRPr>
          </a:p>
        </p:txBody>
      </p:sp>
      <p:pic>
        <p:nvPicPr>
          <p:cNvPr id="6" name="Picture 5"/>
          <p:cNvPicPr>
            <a:picLocks noChangeAspect="1"/>
          </p:cNvPicPr>
          <p:nvPr/>
        </p:nvPicPr>
        <p:blipFill>
          <a:blip r:embed="rId3"/>
          <a:stretch>
            <a:fillRect/>
          </a:stretch>
        </p:blipFill>
        <p:spPr>
          <a:xfrm>
            <a:off x="403433" y="1660522"/>
            <a:ext cx="4765919" cy="3516128"/>
          </a:xfrm>
          <a:prstGeom prst="rect">
            <a:avLst/>
          </a:prstGeom>
        </p:spPr>
      </p:pic>
    </p:spTree>
    <p:extLst>
      <p:ext uri="{BB962C8B-B14F-4D97-AF65-F5344CB8AC3E}">
        <p14:creationId xmlns:p14="http://schemas.microsoft.com/office/powerpoint/2010/main" val="2584758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88513" y="573309"/>
            <a:ext cx="11671300" cy="547969"/>
          </a:xfrm>
        </p:spPr>
        <p:txBody>
          <a:bodyPr/>
          <a:lstStyle/>
          <a:p>
            <a:r>
              <a:rPr lang="en-US" sz="2800" b="1" dirty="0" smtClean="0">
                <a:solidFill>
                  <a:schemeClr val="accent6"/>
                </a:solidFill>
                <a:latin typeface="Arial" pitchFamily="34" charset="0"/>
                <a:cs typeface="Arial" pitchFamily="34" charset="0"/>
              </a:rPr>
              <a:t>Organizations benefiting from z Analytics today</a:t>
            </a:r>
          </a:p>
        </p:txBody>
      </p:sp>
      <p:sp>
        <p:nvSpPr>
          <p:cNvPr id="16" name="Rectangle 15"/>
          <p:cNvSpPr/>
          <p:nvPr/>
        </p:nvSpPr>
        <p:spPr>
          <a:xfrm>
            <a:off x="0" y="1129107"/>
            <a:ext cx="12192000" cy="5442175"/>
          </a:xfrm>
          <a:prstGeom prst="rect">
            <a:avLst/>
          </a:prstGeom>
          <a:solidFill>
            <a:srgbClr val="37578B"/>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5" descr="Banco Do Brasil logo"/>
          <p:cNvPicPr>
            <a:picLocks noChangeAspect="1"/>
          </p:cNvPicPr>
          <p:nvPr/>
        </p:nvPicPr>
        <p:blipFill>
          <a:blip r:embed="rId3"/>
          <a:srcRect/>
          <a:stretch>
            <a:fillRect/>
          </a:stretch>
        </p:blipFill>
        <p:spPr bwMode="auto">
          <a:xfrm>
            <a:off x="-12070" y="1115841"/>
            <a:ext cx="1871049" cy="743930"/>
          </a:xfrm>
          <a:prstGeom prst="rect">
            <a:avLst/>
          </a:prstGeom>
          <a:noFill/>
          <a:ln w="9525">
            <a:noFill/>
            <a:miter lim="800000"/>
            <a:headEnd/>
            <a:tailEnd/>
          </a:ln>
        </p:spPr>
      </p:pic>
      <p:sp>
        <p:nvSpPr>
          <p:cNvPr id="21" name="TextBox 13"/>
          <p:cNvSpPr txBox="1">
            <a:spLocks noChangeArrowheads="1"/>
          </p:cNvSpPr>
          <p:nvPr/>
        </p:nvSpPr>
        <p:spPr bwMode="auto">
          <a:xfrm>
            <a:off x="3073401" y="1299212"/>
            <a:ext cx="9118599" cy="584775"/>
          </a:xfrm>
          <a:prstGeom prst="rect">
            <a:avLst/>
          </a:prstGeom>
          <a:noFill/>
          <a:ln w="9525">
            <a:noFill/>
            <a:miter lim="800000"/>
            <a:headEnd/>
            <a:tailEnd/>
          </a:ln>
        </p:spPr>
        <p:txBody>
          <a:bodyPr wrap="square" anchor="ctr">
            <a:spAutoFit/>
          </a:bodyPr>
          <a:lstStyle/>
          <a:p>
            <a:pPr marL="0" lvl="2" indent="-228600">
              <a:buFont typeface="Wingdings" pitchFamily="2" charset="2"/>
              <a:buChar char="§"/>
            </a:pPr>
            <a:r>
              <a:rPr lang="en-US" sz="1600" b="1" dirty="0" smtClean="0">
                <a:solidFill>
                  <a:schemeClr val="bg1"/>
                </a:solidFill>
              </a:rPr>
              <a:t>Analytics queries 1500+ times faster</a:t>
            </a:r>
          </a:p>
          <a:p>
            <a:pPr marL="0" lvl="2" indent="-228600">
              <a:buFont typeface="Wingdings" pitchFamily="2" charset="2"/>
              <a:buChar char="§"/>
            </a:pPr>
            <a:r>
              <a:rPr lang="en-US" sz="1600" b="1" dirty="0" smtClean="0">
                <a:solidFill>
                  <a:schemeClr val="bg1"/>
                </a:solidFill>
              </a:rPr>
              <a:t>Query response times shortened from 11 hours to 26 seconds</a:t>
            </a:r>
            <a:endParaRPr lang="en-US" sz="1400" b="1" dirty="0">
              <a:solidFill>
                <a:schemeClr val="bg1"/>
              </a:solidFill>
            </a:endParaRPr>
          </a:p>
        </p:txBody>
      </p:sp>
      <p:pic>
        <p:nvPicPr>
          <p:cNvPr id="19459" name="Picture 2" descr="Petrol Oil Company Logo"/>
          <p:cNvPicPr>
            <a:picLocks noGrp="1" noChangeAspect="1" noChangeArrowheads="1"/>
          </p:cNvPicPr>
          <p:nvPr>
            <p:ph idx="1"/>
          </p:nvPr>
        </p:nvPicPr>
        <p:blipFill>
          <a:blip r:embed="rId4" cstate="print"/>
          <a:srcRect/>
          <a:stretch>
            <a:fillRect/>
          </a:stretch>
        </p:blipFill>
        <p:spPr>
          <a:xfrm>
            <a:off x="2" y="2247900"/>
            <a:ext cx="1846905" cy="728024"/>
          </a:xfrm>
          <a:prstGeom prst="rect">
            <a:avLst/>
          </a:prstGeom>
        </p:spPr>
      </p:pic>
      <p:sp>
        <p:nvSpPr>
          <p:cNvPr id="18437" name="Rectangle 2"/>
          <p:cNvSpPr>
            <a:spLocks noChangeArrowheads="1"/>
          </p:cNvSpPr>
          <p:nvPr/>
        </p:nvSpPr>
        <p:spPr bwMode="auto">
          <a:xfrm>
            <a:off x="3060699" y="2345208"/>
            <a:ext cx="9167876" cy="712186"/>
          </a:xfrm>
          <a:prstGeom prst="rect">
            <a:avLst/>
          </a:prstGeom>
          <a:noFill/>
          <a:ln w="9525">
            <a:noFill/>
            <a:miter lim="800000"/>
            <a:headEnd/>
            <a:tailEnd/>
          </a:ln>
        </p:spPr>
        <p:txBody>
          <a:bodyPr wrap="square" lIns="57598" tIns="28799" rIns="57598" bIns="28799">
            <a:spAutoFit/>
          </a:bodyPr>
          <a:lstStyle/>
          <a:p>
            <a:pPr marL="228600" indent="-173038">
              <a:buFont typeface="Wingdings" pitchFamily="2" charset="2"/>
              <a:buChar char="§"/>
            </a:pPr>
            <a:r>
              <a:rPr lang="en-US" sz="1600" b="1" dirty="0" smtClean="0">
                <a:solidFill>
                  <a:schemeClr val="bg1"/>
                </a:solidFill>
                <a:ea typeface="MS Gothic" pitchFamily="49" charset="-128"/>
              </a:rPr>
              <a:t>Retail </a:t>
            </a:r>
            <a:r>
              <a:rPr lang="en-US" sz="1600" b="1" dirty="0">
                <a:solidFill>
                  <a:schemeClr val="bg1"/>
                </a:solidFill>
                <a:ea typeface="MS Gothic" pitchFamily="49" charset="-128"/>
              </a:rPr>
              <a:t>sales </a:t>
            </a:r>
            <a:r>
              <a:rPr lang="en-US" sz="1600" b="1" dirty="0" smtClean="0">
                <a:solidFill>
                  <a:schemeClr val="bg1"/>
                </a:solidFill>
                <a:ea typeface="MS Gothic" pitchFamily="49" charset="-128"/>
              </a:rPr>
              <a:t>revenue increased at point-of </a:t>
            </a:r>
            <a:r>
              <a:rPr lang="en-US" sz="1600" b="1" dirty="0">
                <a:solidFill>
                  <a:schemeClr val="bg1"/>
                </a:solidFill>
                <a:ea typeface="MS Gothic" pitchFamily="49" charset="-128"/>
              </a:rPr>
              <a:t>-sale </a:t>
            </a:r>
            <a:endParaRPr lang="en-US" sz="1600" b="1" dirty="0" smtClean="0">
              <a:solidFill>
                <a:schemeClr val="bg1"/>
              </a:solidFill>
              <a:ea typeface="MS Gothic" pitchFamily="49" charset="-128"/>
            </a:endParaRPr>
          </a:p>
          <a:p>
            <a:pPr marL="228600" indent="-173038">
              <a:buFont typeface="Wingdings" pitchFamily="2" charset="2"/>
              <a:buChar char="§"/>
            </a:pPr>
            <a:r>
              <a:rPr lang="en-US" sz="1600" b="1" dirty="0" smtClean="0">
                <a:solidFill>
                  <a:schemeClr val="bg1"/>
                </a:solidFill>
              </a:rPr>
              <a:t>Analytics on complementary products delivered in seconds across 570 service stations</a:t>
            </a:r>
            <a:r>
              <a:rPr lang="en-US" sz="1050" dirty="0" smtClean="0">
                <a:solidFill>
                  <a:srgbClr val="000000"/>
                </a:solidFill>
              </a:rPr>
              <a:t/>
            </a:r>
            <a:br>
              <a:rPr lang="en-US" sz="1050" dirty="0" smtClean="0">
                <a:solidFill>
                  <a:srgbClr val="000000"/>
                </a:solidFill>
              </a:rPr>
            </a:br>
            <a:endParaRPr lang="en-US" sz="1050" dirty="0" smtClean="0">
              <a:solidFill>
                <a:srgbClr val="000000"/>
              </a:solidFill>
            </a:endParaRPr>
          </a:p>
        </p:txBody>
      </p:sp>
      <p:pic>
        <p:nvPicPr>
          <p:cNvPr id="19469" name="Picture 8" descr="Miami-Dade County logo"/>
          <p:cNvPicPr>
            <a:picLocks noChangeAspect="1" noChangeArrowheads="1"/>
          </p:cNvPicPr>
          <p:nvPr/>
        </p:nvPicPr>
        <p:blipFill>
          <a:blip r:embed="rId5" cstate="print"/>
          <a:srcRect/>
          <a:stretch>
            <a:fillRect/>
          </a:stretch>
        </p:blipFill>
        <p:spPr bwMode="auto">
          <a:xfrm>
            <a:off x="-12071" y="3334222"/>
            <a:ext cx="1858977" cy="658388"/>
          </a:xfrm>
          <a:prstGeom prst="rect">
            <a:avLst/>
          </a:prstGeom>
          <a:noFill/>
          <a:ln w="9525">
            <a:noFill/>
            <a:miter lim="800000"/>
            <a:headEnd/>
            <a:tailEnd/>
          </a:ln>
        </p:spPr>
      </p:pic>
      <p:sp>
        <p:nvSpPr>
          <p:cNvPr id="15" name="Text Placeholder 50"/>
          <p:cNvSpPr txBox="1">
            <a:spLocks/>
          </p:cNvSpPr>
          <p:nvPr/>
        </p:nvSpPr>
        <p:spPr bwMode="auto">
          <a:xfrm>
            <a:off x="3073400" y="3458004"/>
            <a:ext cx="9082533" cy="742522"/>
          </a:xfrm>
          <a:prstGeom prst="rect">
            <a:avLst/>
          </a:prstGeom>
          <a:noFill/>
          <a:ln w="9525">
            <a:noFill/>
            <a:miter lim="800000"/>
            <a:headEnd/>
            <a:tailEnd/>
          </a:ln>
        </p:spPr>
        <p:txBody>
          <a:bodyPr lIns="92075" tIns="46038" rIns="92075" bIns="46038"/>
          <a:lstStyle/>
          <a:p>
            <a:pPr marL="228600" indent="-228600" defTabSz="914400">
              <a:buFont typeface="Wingdings" pitchFamily="2" charset="2"/>
              <a:buChar char="§"/>
              <a:defRPr/>
            </a:pPr>
            <a:r>
              <a:rPr lang="en-US" sz="1600" b="1" kern="0" dirty="0" smtClean="0">
                <a:solidFill>
                  <a:schemeClr val="bg1"/>
                </a:solidFill>
              </a:rPr>
              <a:t>Gave public services teams 24/7 </a:t>
            </a:r>
            <a:r>
              <a:rPr lang="en-US" sz="1600" b="1" kern="0" dirty="0">
                <a:solidFill>
                  <a:schemeClr val="bg1"/>
                </a:solidFill>
              </a:rPr>
              <a:t>access to </a:t>
            </a:r>
            <a:r>
              <a:rPr lang="en-US" sz="1600" b="1" kern="0" dirty="0" smtClean="0">
                <a:solidFill>
                  <a:schemeClr val="bg1"/>
                </a:solidFill>
              </a:rPr>
              <a:t>critical analytics</a:t>
            </a:r>
          </a:p>
          <a:p>
            <a:pPr marL="228600" indent="-228600" defTabSz="914400">
              <a:buFont typeface="Wingdings" pitchFamily="2" charset="2"/>
              <a:buChar char="§"/>
              <a:defRPr/>
            </a:pPr>
            <a:r>
              <a:rPr lang="en-US" sz="1600" b="1" kern="0" dirty="0" smtClean="0">
                <a:solidFill>
                  <a:schemeClr val="bg1"/>
                </a:solidFill>
              </a:rPr>
              <a:t>Provided 3 </a:t>
            </a:r>
            <a:r>
              <a:rPr lang="en-US" sz="1600" b="1" kern="0" dirty="0">
                <a:solidFill>
                  <a:schemeClr val="bg1"/>
                </a:solidFill>
              </a:rPr>
              <a:t>million citizens </a:t>
            </a:r>
            <a:r>
              <a:rPr lang="en-US" sz="1600" b="1" kern="0" dirty="0" smtClean="0">
                <a:solidFill>
                  <a:schemeClr val="bg1"/>
                </a:solidFill>
              </a:rPr>
              <a:t>insight </a:t>
            </a:r>
            <a:r>
              <a:rPr lang="en-US" sz="1600" b="1" kern="0" dirty="0">
                <a:solidFill>
                  <a:schemeClr val="bg1"/>
                </a:solidFill>
              </a:rPr>
              <a:t>into the county’s </a:t>
            </a:r>
            <a:r>
              <a:rPr lang="en-US" sz="1600" b="1" kern="0" dirty="0" smtClean="0">
                <a:solidFill>
                  <a:schemeClr val="bg1"/>
                </a:solidFill>
              </a:rPr>
              <a:t>finances</a:t>
            </a:r>
            <a:endParaRPr lang="en-US" sz="1600" b="1" kern="0" dirty="0">
              <a:solidFill>
                <a:schemeClr val="bg1"/>
              </a:solidFill>
            </a:endParaRPr>
          </a:p>
        </p:txBody>
      </p:sp>
      <p:pic>
        <p:nvPicPr>
          <p:cNvPr id="19464" name="Picture 13" descr="Swiss Mobilar Insurance and Pensions logo"/>
          <p:cNvPicPr>
            <a:picLocks noChangeAspect="1" noChangeArrowheads="1"/>
          </p:cNvPicPr>
          <p:nvPr/>
        </p:nvPicPr>
        <p:blipFill>
          <a:blip r:embed="rId6"/>
          <a:srcRect/>
          <a:stretch>
            <a:fillRect/>
          </a:stretch>
        </p:blipFill>
        <p:spPr bwMode="auto">
          <a:xfrm>
            <a:off x="0" y="4333875"/>
            <a:ext cx="1846907" cy="674650"/>
          </a:xfrm>
          <a:prstGeom prst="rect">
            <a:avLst/>
          </a:prstGeom>
          <a:noFill/>
          <a:ln w="9525">
            <a:noFill/>
            <a:miter lim="800000"/>
            <a:headEnd/>
            <a:tailEnd/>
          </a:ln>
        </p:spPr>
      </p:pic>
      <p:sp>
        <p:nvSpPr>
          <p:cNvPr id="18441" name="Rectangle 2"/>
          <p:cNvSpPr>
            <a:spLocks noChangeArrowheads="1"/>
          </p:cNvSpPr>
          <p:nvPr/>
        </p:nvSpPr>
        <p:spPr bwMode="auto">
          <a:xfrm>
            <a:off x="3073400" y="4405252"/>
            <a:ext cx="9118600" cy="827602"/>
          </a:xfrm>
          <a:prstGeom prst="rect">
            <a:avLst/>
          </a:prstGeom>
          <a:noFill/>
          <a:ln w="9525">
            <a:noFill/>
            <a:miter lim="800000"/>
            <a:headEnd/>
            <a:tailEnd/>
          </a:ln>
        </p:spPr>
        <p:txBody>
          <a:bodyPr wrap="square" lIns="57598" tIns="28799" rIns="57598" bIns="28799">
            <a:spAutoFit/>
          </a:bodyPr>
          <a:lstStyle/>
          <a:p>
            <a:pPr marL="292100" indent="-236538">
              <a:spcBef>
                <a:spcPts val="0"/>
              </a:spcBef>
              <a:buFont typeface="Wingdings" pitchFamily="2" charset="2"/>
              <a:buChar char="§"/>
              <a:defRPr/>
            </a:pPr>
            <a:r>
              <a:rPr lang="en-US" sz="1600" b="1" dirty="0" smtClean="0">
                <a:solidFill>
                  <a:schemeClr val="bg1"/>
                </a:solidFill>
              </a:rPr>
              <a:t>Accelerated 50% of queries by a factor of 100</a:t>
            </a:r>
          </a:p>
          <a:p>
            <a:pPr marL="292100" indent="-236538">
              <a:spcBef>
                <a:spcPts val="0"/>
              </a:spcBef>
              <a:buFont typeface="Wingdings" pitchFamily="2" charset="2"/>
              <a:buChar char="§"/>
              <a:defRPr/>
            </a:pPr>
            <a:r>
              <a:rPr lang="en-US" sz="1600" b="1" dirty="0" smtClean="0">
                <a:solidFill>
                  <a:schemeClr val="bg1"/>
                </a:solidFill>
              </a:rPr>
              <a:t>Reduced query response times from  5 hrs. to 20 sec.</a:t>
            </a:r>
          </a:p>
          <a:p>
            <a:pPr marL="292100" indent="-236538">
              <a:spcBef>
                <a:spcPts val="0"/>
              </a:spcBef>
              <a:buFont typeface="Wingdings" pitchFamily="2" charset="2"/>
              <a:buChar char="§"/>
              <a:defRPr/>
            </a:pPr>
            <a:r>
              <a:rPr lang="en-US" sz="1600" b="1" dirty="0" smtClean="0">
                <a:solidFill>
                  <a:schemeClr val="bg1"/>
                </a:solidFill>
              </a:rPr>
              <a:t>Minimized transaction response times by 20%</a:t>
            </a:r>
            <a:endParaRPr lang="en-US" sz="1600" b="1" dirty="0">
              <a:solidFill>
                <a:schemeClr val="bg1"/>
              </a:solidFill>
              <a:ea typeface="ＭＳ Ｐゴシック" pitchFamily="34" charset="-128"/>
            </a:endParaRPr>
          </a:p>
        </p:txBody>
      </p:sp>
      <p:pic>
        <p:nvPicPr>
          <p:cNvPr id="19462" name="Picture 4" descr="Banca Carige logo"/>
          <p:cNvPicPr>
            <a:picLocks noChangeAspect="1"/>
          </p:cNvPicPr>
          <p:nvPr/>
        </p:nvPicPr>
        <p:blipFill>
          <a:blip r:embed="rId7"/>
          <a:srcRect/>
          <a:stretch>
            <a:fillRect/>
          </a:stretch>
        </p:blipFill>
        <p:spPr bwMode="auto">
          <a:xfrm>
            <a:off x="1" y="5349275"/>
            <a:ext cx="1834835" cy="783627"/>
          </a:xfrm>
          <a:prstGeom prst="rect">
            <a:avLst/>
          </a:prstGeom>
          <a:noFill/>
          <a:ln w="9525">
            <a:noFill/>
            <a:miter lim="800000"/>
            <a:headEnd/>
            <a:tailEnd/>
          </a:ln>
        </p:spPr>
      </p:pic>
      <p:sp>
        <p:nvSpPr>
          <p:cNvPr id="18439" name="Rectangle 2"/>
          <p:cNvSpPr>
            <a:spLocks noChangeArrowheads="1"/>
          </p:cNvSpPr>
          <p:nvPr/>
        </p:nvSpPr>
        <p:spPr bwMode="auto">
          <a:xfrm>
            <a:off x="3035299" y="5467643"/>
            <a:ext cx="9156700" cy="1043045"/>
          </a:xfrm>
          <a:prstGeom prst="rect">
            <a:avLst/>
          </a:prstGeom>
          <a:noFill/>
          <a:ln w="9525">
            <a:noFill/>
            <a:miter lim="800000"/>
            <a:headEnd/>
            <a:tailEnd/>
          </a:ln>
        </p:spPr>
        <p:txBody>
          <a:bodyPr wrap="square" lIns="57598" tIns="28799" rIns="57598" bIns="28799">
            <a:spAutoFit/>
          </a:bodyPr>
          <a:lstStyle/>
          <a:p>
            <a:pPr marL="284163" indent="-228600" defTabSz="576263" eaLnBrk="0" hangingPunct="0">
              <a:buFont typeface="Wingdings" pitchFamily="2" charset="2"/>
              <a:buChar char="§"/>
              <a:defRPr/>
            </a:pPr>
            <a:r>
              <a:rPr lang="en-US" sz="1600" b="1" dirty="0" smtClean="0">
                <a:solidFill>
                  <a:schemeClr val="bg1"/>
                </a:solidFill>
                <a:ea typeface="ＭＳ Ｐゴシック" pitchFamily="34" charset="-128"/>
              </a:rPr>
              <a:t>Implemented 24x7 mobile banking </a:t>
            </a:r>
          </a:p>
          <a:p>
            <a:pPr marL="284163" indent="-228600" defTabSz="576263" eaLnBrk="0" hangingPunct="0">
              <a:buFont typeface="Wingdings" pitchFamily="2" charset="2"/>
              <a:buChar char="§"/>
              <a:defRPr/>
            </a:pPr>
            <a:r>
              <a:rPr lang="en-US" sz="1600" b="1" dirty="0" smtClean="0">
                <a:solidFill>
                  <a:schemeClr val="bg1"/>
                </a:solidFill>
                <a:ea typeface="ＭＳ Ｐゴシック" pitchFamily="34" charset="-128"/>
              </a:rPr>
              <a:t>Provide real time analytics to 1000</a:t>
            </a:r>
            <a:r>
              <a:rPr lang="en-US" sz="1600" b="1" dirty="0">
                <a:solidFill>
                  <a:schemeClr val="bg1"/>
                </a:solidFill>
                <a:ea typeface="ＭＳ Ｐゴシック" pitchFamily="34" charset="-128"/>
              </a:rPr>
              <a:t>+ </a:t>
            </a:r>
            <a:r>
              <a:rPr lang="en-US" sz="1600" b="1" dirty="0" smtClean="0">
                <a:solidFill>
                  <a:schemeClr val="bg1"/>
                </a:solidFill>
                <a:ea typeface="ＭＳ Ｐゴシック" pitchFamily="34" charset="-128"/>
              </a:rPr>
              <a:t>concurrent users</a:t>
            </a:r>
          </a:p>
          <a:p>
            <a:pPr marL="284163" indent="-228600" defTabSz="576263" eaLnBrk="0" hangingPunct="0">
              <a:buFont typeface="Wingdings" pitchFamily="2" charset="2"/>
              <a:buChar char="§"/>
              <a:defRPr/>
            </a:pPr>
            <a:r>
              <a:rPr lang="en-US" sz="1600" b="1" dirty="0" smtClean="0">
                <a:solidFill>
                  <a:schemeClr val="bg1"/>
                </a:solidFill>
              </a:rPr>
              <a:t>Cut time-to-value of delivering analytics from months to weeks for new marketing campaigns</a:t>
            </a:r>
            <a:endParaRPr lang="en-US" sz="1600" b="1" dirty="0">
              <a:solidFill>
                <a:schemeClr val="bg1"/>
              </a:solidFill>
              <a:ea typeface="ＭＳ Ｐゴシック" pitchFamily="34" charset="-128"/>
            </a:endParaRPr>
          </a:p>
        </p:txBody>
      </p:sp>
      <p:cxnSp>
        <p:nvCxnSpPr>
          <p:cNvPr id="22" name="Straight Connector 21"/>
          <p:cNvCxnSpPr/>
          <p:nvPr/>
        </p:nvCxnSpPr>
        <p:spPr>
          <a:xfrm flipV="1">
            <a:off x="0" y="2212848"/>
            <a:ext cx="12192000" cy="2743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0" y="3294888"/>
            <a:ext cx="12192000" cy="274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0" y="4296882"/>
            <a:ext cx="12192000" cy="2743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0" y="5319920"/>
            <a:ext cx="12192000" cy="2743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37333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3484" y="593725"/>
            <a:ext cx="11394016" cy="480473"/>
          </a:xfrm>
        </p:spPr>
        <p:txBody>
          <a:bodyPr/>
          <a:lstStyle/>
          <a:p>
            <a:r>
              <a:rPr lang="en-US" sz="2800" b="1" dirty="0" smtClean="0">
                <a:solidFill>
                  <a:schemeClr val="accent6"/>
                </a:solidFill>
              </a:rPr>
              <a:t>IBM z Analytics Solution</a:t>
            </a:r>
            <a:endParaRPr lang="en-US" sz="2800" b="1" dirty="0">
              <a:solidFill>
                <a:schemeClr val="accent6"/>
              </a:solidFill>
            </a:endParaRPr>
          </a:p>
        </p:txBody>
      </p:sp>
      <p:sp>
        <p:nvSpPr>
          <p:cNvPr id="2" name="Content Placeholder 1"/>
          <p:cNvSpPr>
            <a:spLocks noGrp="1"/>
          </p:cNvSpPr>
          <p:nvPr>
            <p:ph idx="1"/>
          </p:nvPr>
        </p:nvSpPr>
        <p:spPr>
          <a:xfrm>
            <a:off x="334408" y="1531149"/>
            <a:ext cx="5542609" cy="4150560"/>
          </a:xfrm>
        </p:spPr>
        <p:txBody>
          <a:bodyPr/>
          <a:lstStyle/>
          <a:p>
            <a:pPr lvl="0">
              <a:spcBef>
                <a:spcPts val="600"/>
              </a:spcBef>
              <a:spcAft>
                <a:spcPts val="1200"/>
              </a:spcAft>
            </a:pPr>
            <a:r>
              <a:rPr lang="en-US" sz="1600" b="1" dirty="0" smtClean="0"/>
              <a:t>DB2 Analytics Accelerator                                              </a:t>
            </a:r>
            <a:r>
              <a:rPr lang="en-US" sz="1600" dirty="0" smtClean="0"/>
              <a:t>A workload optimized, appliance add-on to DB2 for z/OS that enables the integration of analytic insights into operational processes </a:t>
            </a:r>
          </a:p>
          <a:p>
            <a:pPr lvl="0">
              <a:spcBef>
                <a:spcPts val="600"/>
              </a:spcBef>
              <a:spcAft>
                <a:spcPts val="1200"/>
              </a:spcAft>
            </a:pPr>
            <a:r>
              <a:rPr lang="en-US" sz="1600" b="1" dirty="0" smtClean="0"/>
              <a:t>DB2 Analytics Accelerator Loader                              </a:t>
            </a:r>
            <a:r>
              <a:rPr lang="en-US" sz="1600" dirty="0" smtClean="0"/>
              <a:t>Quickly loads data from DB2 for z/OS, as well as from external sources, into IBM DB2 Analytics Accelerator, without interrupting access to production objects. </a:t>
            </a:r>
          </a:p>
          <a:p>
            <a:pPr lvl="0">
              <a:spcBef>
                <a:spcPts val="600"/>
              </a:spcBef>
              <a:spcAft>
                <a:spcPts val="1200"/>
              </a:spcAft>
            </a:pPr>
            <a:r>
              <a:rPr lang="en-US" sz="1600" b="1" dirty="0" smtClean="0"/>
              <a:t>SPSS Modeler Gold for Linux on z Systems</a:t>
            </a:r>
            <a:r>
              <a:rPr lang="en-US" sz="1600" dirty="0" smtClean="0"/>
              <a:t>                 A comprehensive predictive analytics platform designed to bring predictive intelligence to everyday business problems, enabling front-line employees or systems to make more effective decisions and improve outcomes. </a:t>
            </a:r>
          </a:p>
        </p:txBody>
      </p:sp>
      <p:sp>
        <p:nvSpPr>
          <p:cNvPr id="3" name="Content Placeholder 2"/>
          <p:cNvSpPr>
            <a:spLocks noGrp="1"/>
          </p:cNvSpPr>
          <p:nvPr>
            <p:ph idx="4294967295"/>
          </p:nvPr>
        </p:nvSpPr>
        <p:spPr>
          <a:xfrm>
            <a:off x="6356417" y="1593312"/>
            <a:ext cx="5397624" cy="4186051"/>
          </a:xfrm>
          <a:prstGeom prst="rect">
            <a:avLst/>
          </a:prstGeom>
        </p:spPr>
        <p:txBody>
          <a:bodyPr/>
          <a:lstStyle/>
          <a:p>
            <a:pPr>
              <a:spcBef>
                <a:spcPts val="600"/>
              </a:spcBef>
              <a:spcAft>
                <a:spcPts val="1200"/>
              </a:spcAft>
            </a:pPr>
            <a:r>
              <a:rPr lang="en-US" b="1" dirty="0" smtClean="0"/>
              <a:t>DB2 Query Management Facility                                  </a:t>
            </a:r>
            <a:r>
              <a:rPr lang="en-US" dirty="0" smtClean="0"/>
              <a:t>A business intelligence solution that provides interactive dashboards, graphical reports and analytics for enterprise data, including structured and unstructured data, and is optimized for DB2 for /OS.</a:t>
            </a:r>
          </a:p>
          <a:p>
            <a:pPr lvl="0">
              <a:spcBef>
                <a:spcPts val="600"/>
              </a:spcBef>
              <a:spcAft>
                <a:spcPts val="1200"/>
              </a:spcAft>
            </a:pPr>
            <a:r>
              <a:rPr lang="en-US" b="1" dirty="0" smtClean="0"/>
              <a:t>Cognos Analytics for z Systems (Linux &amp; z/OS)</a:t>
            </a:r>
            <a:r>
              <a:rPr lang="en-US" dirty="0" smtClean="0"/>
              <a:t>       The complete range of business intelligence capabilities: reporting, analysis, dashboards, real-time monitoring, collaboration and mobile BI</a:t>
            </a:r>
            <a:endParaRPr lang="en-US" sz="1400" b="1" dirty="0" smtClean="0"/>
          </a:p>
          <a:p>
            <a:pPr lvl="0">
              <a:spcBef>
                <a:spcPts val="600"/>
              </a:spcBef>
              <a:spcAft>
                <a:spcPts val="1200"/>
              </a:spcAft>
            </a:pPr>
            <a:r>
              <a:rPr lang="en-US" b="1" dirty="0" smtClean="0">
                <a:solidFill>
                  <a:schemeClr val="tx2">
                    <a:lumMod val="75000"/>
                    <a:lumOff val="25000"/>
                  </a:schemeClr>
                </a:solidFill>
              </a:rPr>
              <a:t>DB2 for z/OS engine and Tools                              </a:t>
            </a:r>
            <a:r>
              <a:rPr lang="en-US" dirty="0" smtClean="0"/>
              <a:t>Advanced database server &amp; data management tools for transactions, analytics &amp; data warehousing.</a:t>
            </a:r>
          </a:p>
          <a:p>
            <a:endParaRPr lang="en-US" b="1" dirty="0" smtClean="0"/>
          </a:p>
          <a:p>
            <a:pPr lvl="1"/>
            <a:endParaRPr lang="en-US" dirty="0" smtClean="0"/>
          </a:p>
          <a:p>
            <a:pPr>
              <a:buClrTx/>
            </a:pPr>
            <a:endParaRPr lang="en-US" sz="1400" dirty="0"/>
          </a:p>
        </p:txBody>
      </p:sp>
    </p:spTree>
    <p:extLst>
      <p:ext uri="{BB962C8B-B14F-4D97-AF65-F5344CB8AC3E}">
        <p14:creationId xmlns:p14="http://schemas.microsoft.com/office/powerpoint/2010/main" val="6523545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3484" y="593725"/>
            <a:ext cx="11394016" cy="382819"/>
          </a:xfrm>
        </p:spPr>
        <p:txBody>
          <a:bodyPr/>
          <a:lstStyle/>
          <a:p>
            <a:r>
              <a:rPr lang="en-US" sz="2800" b="1" dirty="0" smtClean="0">
                <a:solidFill>
                  <a:srgbClr val="0070C0"/>
                </a:solidFill>
              </a:rPr>
              <a:t>Related Products</a:t>
            </a:r>
            <a:endParaRPr lang="en-US" sz="2800" b="1" dirty="0">
              <a:solidFill>
                <a:srgbClr val="0070C0"/>
              </a:solidFill>
            </a:endParaRPr>
          </a:p>
        </p:txBody>
      </p:sp>
      <p:sp>
        <p:nvSpPr>
          <p:cNvPr id="2" name="Content Placeholder 1"/>
          <p:cNvSpPr>
            <a:spLocks noGrp="1"/>
          </p:cNvSpPr>
          <p:nvPr>
            <p:ph idx="1"/>
          </p:nvPr>
        </p:nvSpPr>
        <p:spPr>
          <a:xfrm>
            <a:off x="401682" y="1211575"/>
            <a:ext cx="5789013" cy="5189227"/>
          </a:xfrm>
        </p:spPr>
        <p:txBody>
          <a:bodyPr/>
          <a:lstStyle/>
          <a:p>
            <a:pPr>
              <a:spcBef>
                <a:spcPts val="600"/>
              </a:spcBef>
              <a:spcAft>
                <a:spcPts val="1200"/>
              </a:spcAft>
            </a:pPr>
            <a:r>
              <a:rPr lang="en-US" sz="1600" b="1" dirty="0" smtClean="0"/>
              <a:t>Operational Decision Manager                                           </a:t>
            </a:r>
            <a:r>
              <a:rPr lang="en-US" sz="1600" dirty="0" smtClean="0"/>
              <a:t>Automate and manage frequently occurring, repeatable business decisions within z Systems.</a:t>
            </a:r>
          </a:p>
          <a:p>
            <a:pPr lvl="0">
              <a:spcBef>
                <a:spcPts val="600"/>
              </a:spcBef>
              <a:spcAft>
                <a:spcPts val="1200"/>
              </a:spcAft>
            </a:pPr>
            <a:r>
              <a:rPr lang="en-US" sz="1600" b="1" dirty="0" smtClean="0"/>
              <a:t>Cognos TM1 for Linux on z Systems                         </a:t>
            </a:r>
            <a:r>
              <a:rPr lang="en-US" sz="1600" dirty="0" smtClean="0"/>
              <a:t>Budgeting, planning and forecasting to ensure that goals are consistently being met in an effective and efficient manner</a:t>
            </a:r>
          </a:p>
          <a:p>
            <a:pPr lvl="0">
              <a:spcBef>
                <a:spcPts val="600"/>
              </a:spcBef>
              <a:spcAft>
                <a:spcPts val="1200"/>
              </a:spcAft>
            </a:pPr>
            <a:r>
              <a:rPr lang="en-US" sz="1600" b="1" dirty="0" smtClean="0"/>
              <a:t>SPSS Statistics for Linux on z Systems                          </a:t>
            </a:r>
            <a:r>
              <a:rPr lang="en-US" sz="1600" dirty="0" smtClean="0"/>
              <a:t>Apply math to decision making and research for commercial, government, and academic users</a:t>
            </a:r>
          </a:p>
          <a:p>
            <a:pPr lvl="0">
              <a:spcBef>
                <a:spcPts val="600"/>
              </a:spcBef>
              <a:spcAft>
                <a:spcPts val="1200"/>
              </a:spcAft>
            </a:pPr>
            <a:r>
              <a:rPr lang="en-US" sz="1600" b="1" dirty="0" smtClean="0"/>
              <a:t>InfoSphere Information Server for Linux on z Systems     </a:t>
            </a:r>
            <a:r>
              <a:rPr lang="en-US" sz="1600" dirty="0" smtClean="0"/>
              <a:t>A data integration offering that helps enterprises understand, cleanse, transform, and deliver trusted information to critical business initiatives.</a:t>
            </a:r>
          </a:p>
          <a:p>
            <a:pPr lvl="1">
              <a:buNone/>
            </a:pPr>
            <a:endParaRPr lang="en-US" sz="1600" dirty="0" smtClean="0"/>
          </a:p>
          <a:p>
            <a:endParaRPr lang="en-US" sz="1600" dirty="0" smtClean="0"/>
          </a:p>
          <a:p>
            <a:endParaRPr lang="en-US" sz="1600" dirty="0"/>
          </a:p>
        </p:txBody>
      </p:sp>
    </p:spTree>
    <p:extLst>
      <p:ext uri="{BB962C8B-B14F-4D97-AF65-F5344CB8AC3E}">
        <p14:creationId xmlns:p14="http://schemas.microsoft.com/office/powerpoint/2010/main" val="22772610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407988">
              <a:defRPr/>
            </a:pPr>
            <a:r>
              <a:rPr lang="en-US" sz="3200" b="1" dirty="0">
                <a:solidFill>
                  <a:schemeClr val="accent6"/>
                </a:solidFill>
              </a:rPr>
              <a:t>IBM z Analytics</a:t>
            </a:r>
            <a:r>
              <a:rPr lang="en-US" sz="3200" dirty="0">
                <a:solidFill>
                  <a:schemeClr val="accent6"/>
                </a:solidFill>
              </a:rPr>
              <a:t>: Are you </a:t>
            </a:r>
            <a:r>
              <a:rPr lang="en-US" sz="3200" dirty="0" smtClean="0">
                <a:solidFill>
                  <a:schemeClr val="accent6"/>
                </a:solidFill>
              </a:rPr>
              <a:t>ready to… </a:t>
            </a:r>
            <a:endParaRPr lang="en-US" sz="3200" dirty="0">
              <a:solidFill>
                <a:schemeClr val="accent6"/>
              </a:solidFill>
            </a:endParaRPr>
          </a:p>
        </p:txBody>
      </p:sp>
      <p:sp>
        <p:nvSpPr>
          <p:cNvPr id="3" name="Title 1"/>
          <p:cNvSpPr txBox="1">
            <a:spLocks/>
          </p:cNvSpPr>
          <p:nvPr/>
        </p:nvSpPr>
        <p:spPr bwMode="auto">
          <a:xfrm>
            <a:off x="6526445" y="952502"/>
            <a:ext cx="5308600" cy="901700"/>
          </a:xfrm>
          <a:prstGeom prst="rect">
            <a:avLst/>
          </a:prstGeom>
          <a:noFill/>
          <a:ln w="9525">
            <a:noFill/>
            <a:miter lim="800000"/>
            <a:headEnd/>
            <a:tailEnd/>
          </a:ln>
        </p:spPr>
        <p:txBody>
          <a:bodyPr/>
          <a:lstStyle/>
          <a:p>
            <a:pPr defTabSz="407988" eaLnBrk="0" hangingPunct="0">
              <a:lnSpc>
                <a:spcPct val="90000"/>
              </a:lnSpc>
              <a:defRPr/>
            </a:pPr>
            <a:r>
              <a:rPr lang="en-US" sz="6600" dirty="0">
                <a:latin typeface="Lubalin Demi for IBM"/>
                <a:ea typeface="MS PGothic" pitchFamily="34" charset="-128"/>
              </a:rPr>
              <a:t>  </a:t>
            </a:r>
            <a:r>
              <a:rPr lang="en-US" sz="6600" dirty="0">
                <a:solidFill>
                  <a:schemeClr val="accent6"/>
                </a:solidFill>
                <a:latin typeface="+mn-lt"/>
                <a:ea typeface="MS PGothic" pitchFamily="34" charset="-128"/>
              </a:rPr>
              <a:t>seize</a:t>
            </a:r>
          </a:p>
        </p:txBody>
      </p:sp>
      <p:sp>
        <p:nvSpPr>
          <p:cNvPr id="4" name="Title 1"/>
          <p:cNvSpPr txBox="1">
            <a:spLocks/>
          </p:cNvSpPr>
          <p:nvPr/>
        </p:nvSpPr>
        <p:spPr bwMode="auto">
          <a:xfrm>
            <a:off x="4942109" y="1875631"/>
            <a:ext cx="7522633" cy="1011237"/>
          </a:xfrm>
          <a:prstGeom prst="rect">
            <a:avLst/>
          </a:prstGeom>
          <a:noFill/>
          <a:ln w="9525">
            <a:noFill/>
            <a:miter lim="800000"/>
            <a:headEnd/>
            <a:tailEnd/>
          </a:ln>
        </p:spPr>
        <p:txBody>
          <a:bodyPr/>
          <a:lstStyle/>
          <a:p>
            <a:pPr defTabSz="407988" eaLnBrk="0" hangingPunct="0">
              <a:lnSpc>
                <a:spcPct val="90000"/>
              </a:lnSpc>
              <a:defRPr/>
            </a:pPr>
            <a:r>
              <a:rPr lang="en-US" sz="6000" dirty="0" smtClean="0">
                <a:solidFill>
                  <a:schemeClr val="accent6"/>
                </a:solidFill>
                <a:latin typeface="+mn-lt"/>
                <a:ea typeface="MS PGothic" pitchFamily="34" charset="-128"/>
              </a:rPr>
              <a:t>the </a:t>
            </a:r>
            <a:r>
              <a:rPr lang="en-US" sz="1400" b="1" dirty="0" smtClean="0">
                <a:solidFill>
                  <a:schemeClr val="accent6"/>
                </a:solidFill>
                <a:latin typeface="+mn-lt"/>
                <a:ea typeface="MS PGothic" pitchFamily="34" charset="-128"/>
              </a:rPr>
              <a:t> </a:t>
            </a:r>
            <a:r>
              <a:rPr lang="en-US" sz="6000" dirty="0">
                <a:solidFill>
                  <a:schemeClr val="accent6"/>
                </a:solidFill>
                <a:latin typeface="+mn-lt"/>
                <a:ea typeface="MS PGothic" pitchFamily="34" charset="-128"/>
              </a:rPr>
              <a:t>moment? </a:t>
            </a:r>
          </a:p>
        </p:txBody>
      </p:sp>
      <p:pic>
        <p:nvPicPr>
          <p:cNvPr id="5" name="Picture 12"/>
          <p:cNvPicPr>
            <a:picLocks noChangeAspect="1"/>
          </p:cNvPicPr>
          <p:nvPr/>
        </p:nvPicPr>
        <p:blipFill>
          <a:blip r:embed="rId3" cstate="print"/>
          <a:srcRect l="10472" t="307" r="11896" b="-307"/>
          <a:stretch>
            <a:fillRect/>
          </a:stretch>
        </p:blipFill>
        <p:spPr bwMode="auto">
          <a:xfrm>
            <a:off x="0" y="2662238"/>
            <a:ext cx="12192000" cy="3694112"/>
          </a:xfrm>
          <a:prstGeom prst="rect">
            <a:avLst/>
          </a:prstGeom>
          <a:noFill/>
          <a:ln w="9525">
            <a:noFill/>
            <a:miter lim="800000"/>
            <a:headEnd/>
            <a:tailEnd/>
          </a:ln>
        </p:spPr>
      </p:pic>
      <p:sp>
        <p:nvSpPr>
          <p:cNvPr id="6" name="Title 1"/>
          <p:cNvSpPr>
            <a:spLocks/>
          </p:cNvSpPr>
          <p:nvPr/>
        </p:nvSpPr>
        <p:spPr bwMode="auto">
          <a:xfrm>
            <a:off x="3636540" y="3009901"/>
            <a:ext cx="8481484" cy="1084263"/>
          </a:xfrm>
          <a:prstGeom prst="rect">
            <a:avLst/>
          </a:prstGeom>
          <a:noFill/>
          <a:ln w="9525">
            <a:noFill/>
            <a:miter lim="800000"/>
            <a:headEnd/>
            <a:tailEnd/>
          </a:ln>
        </p:spPr>
        <p:txBody>
          <a:bodyPr anchor="ctr"/>
          <a:lstStyle/>
          <a:p>
            <a:pPr defTabSz="407988" eaLnBrk="0" hangingPunct="0">
              <a:lnSpc>
                <a:spcPct val="90000"/>
              </a:lnSpc>
            </a:pPr>
            <a:r>
              <a:rPr lang="en-US" sz="2400" b="1" dirty="0">
                <a:solidFill>
                  <a:srgbClr val="000000"/>
                </a:solidFill>
                <a:latin typeface="Calibri" pitchFamily="34" charset="0"/>
                <a:ea typeface="MS PGothic" pitchFamily="34" charset="-128"/>
              </a:rPr>
              <a:t>Compete on speed to insight and action  </a:t>
            </a:r>
          </a:p>
        </p:txBody>
      </p:sp>
      <p:sp>
        <p:nvSpPr>
          <p:cNvPr id="7" name="Title 1"/>
          <p:cNvSpPr>
            <a:spLocks/>
          </p:cNvSpPr>
          <p:nvPr/>
        </p:nvSpPr>
        <p:spPr bwMode="auto">
          <a:xfrm>
            <a:off x="4147792" y="3979748"/>
            <a:ext cx="7683500" cy="1084263"/>
          </a:xfrm>
          <a:prstGeom prst="rect">
            <a:avLst/>
          </a:prstGeom>
          <a:noFill/>
          <a:ln w="9525">
            <a:noFill/>
            <a:miter lim="800000"/>
            <a:headEnd/>
            <a:tailEnd/>
          </a:ln>
        </p:spPr>
        <p:txBody>
          <a:bodyPr anchor="ctr"/>
          <a:lstStyle/>
          <a:p>
            <a:pPr defTabSz="407988" eaLnBrk="0" hangingPunct="0">
              <a:lnSpc>
                <a:spcPct val="90000"/>
              </a:lnSpc>
            </a:pPr>
            <a:r>
              <a:rPr lang="en-US" sz="2400" b="1" dirty="0">
                <a:solidFill>
                  <a:srgbClr val="000000"/>
                </a:solidFill>
                <a:latin typeface="Calibri" pitchFamily="34" charset="0"/>
                <a:ea typeface="MS PGothic" pitchFamily="34" charset="-128"/>
              </a:rPr>
              <a:t>Evolve your architecture for higher value </a:t>
            </a:r>
          </a:p>
        </p:txBody>
      </p:sp>
      <p:sp>
        <p:nvSpPr>
          <p:cNvPr id="8" name="Title 1"/>
          <p:cNvSpPr>
            <a:spLocks/>
          </p:cNvSpPr>
          <p:nvPr/>
        </p:nvSpPr>
        <p:spPr bwMode="auto">
          <a:xfrm>
            <a:off x="4683177" y="4947736"/>
            <a:ext cx="7549789" cy="1084263"/>
          </a:xfrm>
          <a:prstGeom prst="rect">
            <a:avLst/>
          </a:prstGeom>
          <a:noFill/>
          <a:ln w="9525">
            <a:noFill/>
            <a:miter lim="800000"/>
            <a:headEnd/>
            <a:tailEnd/>
          </a:ln>
        </p:spPr>
        <p:txBody>
          <a:bodyPr anchor="ctr"/>
          <a:lstStyle/>
          <a:p>
            <a:pPr defTabSz="407988" eaLnBrk="0" hangingPunct="0">
              <a:lnSpc>
                <a:spcPct val="90000"/>
              </a:lnSpc>
            </a:pPr>
            <a:r>
              <a:rPr lang="en-US" sz="2400" b="1" dirty="0">
                <a:solidFill>
                  <a:srgbClr val="000000"/>
                </a:solidFill>
                <a:latin typeface="Calibri" pitchFamily="34" charset="0"/>
                <a:ea typeface="MS PGothic" pitchFamily="34" charset="-128"/>
              </a:rPr>
              <a:t>Get started today</a:t>
            </a:r>
            <a:r>
              <a:rPr lang="en-US" sz="2400" b="1" dirty="0" smtClean="0">
                <a:solidFill>
                  <a:srgbClr val="000000"/>
                </a:solidFill>
                <a:latin typeface="Calibri" pitchFamily="34" charset="0"/>
                <a:ea typeface="MS PGothic" pitchFamily="34" charset="-128"/>
              </a:rPr>
              <a:t>: Learn more about </a:t>
            </a:r>
            <a:r>
              <a:rPr lang="en-US" sz="2400" b="1" dirty="0" smtClean="0">
                <a:solidFill>
                  <a:srgbClr val="336699"/>
                </a:solidFill>
                <a:latin typeface="Calibri" pitchFamily="34" charset="0"/>
                <a:ea typeface="MS PGothic" pitchFamily="34" charset="-128"/>
                <a:hlinkClick r:id="rId4"/>
              </a:rPr>
              <a:t>Real Time Analytics</a:t>
            </a:r>
            <a:endParaRPr lang="en-US" altLang="en-US" sz="2400" b="1" dirty="0">
              <a:solidFill>
                <a:srgbClr val="336699"/>
              </a:solidFill>
              <a:latin typeface="Calibri" pitchFamily="34" charset="0"/>
              <a:ea typeface="MS PGothic" pitchFamily="34" charset="-128"/>
            </a:endParaRPr>
          </a:p>
        </p:txBody>
      </p:sp>
      <p:pic>
        <p:nvPicPr>
          <p:cNvPr id="9" name="Picture 3" descr="19 copy"/>
          <p:cNvPicPr>
            <a:picLocks noChangeAspect="1" noChangeArrowheads="1"/>
          </p:cNvPicPr>
          <p:nvPr/>
        </p:nvPicPr>
        <p:blipFill>
          <a:blip r:embed="rId5" cstate="print"/>
          <a:srcRect/>
          <a:stretch>
            <a:fillRect/>
          </a:stretch>
        </p:blipFill>
        <p:spPr bwMode="auto">
          <a:xfrm>
            <a:off x="0" y="1266534"/>
            <a:ext cx="3213717" cy="5038725"/>
          </a:xfrm>
          <a:prstGeom prst="rect">
            <a:avLst/>
          </a:prstGeom>
          <a:noFill/>
          <a:ln w="9525">
            <a:noFill/>
            <a:miter lim="800000"/>
            <a:headEnd/>
            <a:tailEnd/>
          </a:ln>
        </p:spPr>
      </p:pic>
    </p:spTree>
    <p:extLst>
      <p:ext uri="{BB962C8B-B14F-4D97-AF65-F5344CB8AC3E}">
        <p14:creationId xmlns:p14="http://schemas.microsoft.com/office/powerpoint/2010/main" val="10279987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title"/>
          </p:nvPr>
        </p:nvSpPr>
        <p:spPr>
          <a:xfrm>
            <a:off x="3341525" y="1303114"/>
            <a:ext cx="5508950" cy="1004888"/>
          </a:xfrm>
        </p:spPr>
        <p:txBody>
          <a:bodyPr/>
          <a:lstStyle/>
          <a:p>
            <a:r>
              <a:rPr lang="en-US" sz="6000" b="1" dirty="0" smtClean="0">
                <a:solidFill>
                  <a:srgbClr val="0066CC"/>
                </a:solidFill>
              </a:rPr>
              <a:t> </a:t>
            </a:r>
            <a:r>
              <a:rPr lang="en-US" sz="7200" i="1" dirty="0" smtClean="0">
                <a:solidFill>
                  <a:srgbClr val="336699"/>
                </a:solidFill>
              </a:rPr>
              <a:t>Thank you!</a:t>
            </a:r>
            <a:endParaRPr lang="en-US" sz="7200" i="1" dirty="0">
              <a:solidFill>
                <a:srgbClr val="336699"/>
              </a:solidFill>
            </a:endParaRPr>
          </a:p>
        </p:txBody>
      </p:sp>
      <p:pic>
        <p:nvPicPr>
          <p:cNvPr id="5" name="Picture 6" descr="IBM logo "/>
          <p:cNvPicPr>
            <a:picLocks noChangeAspect="1" noChangeArrowheads="1"/>
          </p:cNvPicPr>
          <p:nvPr/>
        </p:nvPicPr>
        <p:blipFill>
          <a:blip r:embed="rId3"/>
          <a:srcRect/>
          <a:stretch>
            <a:fillRect/>
          </a:stretch>
        </p:blipFill>
        <p:spPr bwMode="auto">
          <a:xfrm>
            <a:off x="4682068" y="3009900"/>
            <a:ext cx="2961217" cy="831850"/>
          </a:xfrm>
          <a:prstGeom prst="rect">
            <a:avLst/>
          </a:prstGeom>
          <a:noFill/>
          <a:ln w="9525">
            <a:noFill/>
            <a:miter lim="800000"/>
            <a:headEnd/>
            <a:tailEnd/>
          </a:ln>
        </p:spPr>
      </p:pic>
    </p:spTree>
    <p:extLst>
      <p:ext uri="{BB962C8B-B14F-4D97-AF65-F5344CB8AC3E}">
        <p14:creationId xmlns:p14="http://schemas.microsoft.com/office/powerpoint/2010/main" val="3380861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solidFill>
                  <a:schemeClr val="accent6"/>
                </a:solidFill>
              </a:rPr>
              <a:t>Emerging capabilities &amp; key opportunities for Cognitive Computing</a:t>
            </a:r>
            <a:endParaRPr lang="en-US" sz="2400" dirty="0"/>
          </a:p>
        </p:txBody>
      </p:sp>
      <p:pic>
        <p:nvPicPr>
          <p:cNvPr id="3" name="Picture 2" descr="This graphic has two boxes. The left box is labeled Emerging Capabilities. Inside the box is a triangle with labels on each corner of the triangle. The top label reads Discovery and has this text next to it, Medical Research and Fraud Detection. On the left corner of the triangle is the label, Decision. Beneath this label is the text, New Customer Insight and Identify Business Value. On the right corner of the triangle is the label, Engagement. Beneath this label is the text, Free Form Dialogue and Reasoning and Expert Assistance and Understanding. &#10;The second box on the right is labeled Key Opportunity Areas. Inside the box are three icons labeled, Big Data and Analytics, Machine Learning and the last icon, Natural Language and Speech."/>
          <p:cNvPicPr>
            <a:picLocks noChangeAspect="1"/>
          </p:cNvPicPr>
          <p:nvPr/>
        </p:nvPicPr>
        <p:blipFill>
          <a:blip r:embed="rId3"/>
          <a:stretch>
            <a:fillRect/>
          </a:stretch>
        </p:blipFill>
        <p:spPr>
          <a:xfrm>
            <a:off x="122454" y="1598612"/>
            <a:ext cx="12034449" cy="3916817"/>
          </a:xfrm>
          <a:prstGeom prst="rect">
            <a:avLst/>
          </a:prstGeom>
        </p:spPr>
      </p:pic>
    </p:spTree>
    <p:extLst>
      <p:ext uri="{BB962C8B-B14F-4D97-AF65-F5344CB8AC3E}">
        <p14:creationId xmlns:p14="http://schemas.microsoft.com/office/powerpoint/2010/main" val="731510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9096" y="620358"/>
            <a:ext cx="11394016" cy="711292"/>
          </a:xfrm>
        </p:spPr>
        <p:txBody>
          <a:bodyPr/>
          <a:lstStyle/>
          <a:p>
            <a:pPr lvl="0"/>
            <a:r>
              <a:rPr lang="en-US" sz="2800" b="1" dirty="0" smtClean="0">
                <a:solidFill>
                  <a:schemeClr val="accent6"/>
                </a:solidFill>
              </a:rPr>
              <a:t>Real-time Analytics -- a Game Changer</a:t>
            </a:r>
            <a:br>
              <a:rPr lang="en-US" sz="2800" b="1" dirty="0" smtClean="0">
                <a:solidFill>
                  <a:schemeClr val="accent6"/>
                </a:solidFill>
              </a:rPr>
            </a:br>
            <a:endParaRPr lang="en-US" sz="2800" b="1" dirty="0">
              <a:solidFill>
                <a:schemeClr val="accent6"/>
              </a:solidFill>
            </a:endParaRPr>
          </a:p>
        </p:txBody>
      </p:sp>
      <p:sp>
        <p:nvSpPr>
          <p:cNvPr id="38" name="TextBox 37"/>
          <p:cNvSpPr txBox="1"/>
          <p:nvPr/>
        </p:nvSpPr>
        <p:spPr>
          <a:xfrm>
            <a:off x="478077" y="1651401"/>
            <a:ext cx="4733116" cy="4031873"/>
          </a:xfrm>
          <a:prstGeom prst="rect">
            <a:avLst/>
          </a:prstGeom>
          <a:noFill/>
        </p:spPr>
        <p:txBody>
          <a:bodyPr wrap="square" rtlCol="0">
            <a:spAutoFit/>
          </a:bodyPr>
          <a:lstStyle/>
          <a:p>
            <a:pPr marL="230188" indent="-230188">
              <a:spcBef>
                <a:spcPts val="600"/>
              </a:spcBef>
              <a:buClr>
                <a:srgbClr val="2AA3D0"/>
              </a:buClr>
              <a:buFont typeface="Wingdings" pitchFamily="2" charset="2"/>
              <a:buChar char="§"/>
            </a:pPr>
            <a:r>
              <a:rPr lang="en-US" sz="2800" dirty="0" smtClean="0"/>
              <a:t>Deliver analytics in real-time at </a:t>
            </a:r>
            <a:r>
              <a:rPr lang="en-US" sz="2800" dirty="0"/>
              <a:t>the </a:t>
            </a:r>
            <a:r>
              <a:rPr lang="en-US" sz="2800" dirty="0" smtClean="0"/>
              <a:t>point of </a:t>
            </a:r>
            <a:r>
              <a:rPr lang="en-US" sz="2800" dirty="0"/>
              <a:t>the </a:t>
            </a:r>
            <a:r>
              <a:rPr lang="en-US" sz="2800" dirty="0" smtClean="0"/>
              <a:t>transaction</a:t>
            </a:r>
          </a:p>
          <a:p>
            <a:pPr marL="230188" indent="-230188">
              <a:spcBef>
                <a:spcPts val="600"/>
              </a:spcBef>
              <a:buClr>
                <a:srgbClr val="2AA3D0"/>
              </a:buClr>
              <a:buFont typeface="Wingdings" pitchFamily="2" charset="2"/>
              <a:buChar char="§"/>
            </a:pPr>
            <a:endParaRPr lang="en-US" sz="1400" dirty="0" smtClean="0"/>
          </a:p>
          <a:p>
            <a:pPr marL="230188" lvl="0" indent="-230188">
              <a:spcBef>
                <a:spcPts val="600"/>
              </a:spcBef>
              <a:buClr>
                <a:srgbClr val="2AA3D0"/>
              </a:buClr>
              <a:buFont typeface="Wingdings" pitchFamily="2" charset="2"/>
              <a:buChar char="§"/>
            </a:pPr>
            <a:r>
              <a:rPr lang="en-US" sz="2800" dirty="0" smtClean="0"/>
              <a:t>Uncover new insights and understanding</a:t>
            </a:r>
          </a:p>
          <a:p>
            <a:pPr marL="230188" lvl="0" indent="-230188">
              <a:spcBef>
                <a:spcPts val="600"/>
              </a:spcBef>
              <a:buClr>
                <a:srgbClr val="2AA3D0"/>
              </a:buClr>
              <a:buFont typeface="Wingdings" pitchFamily="2" charset="2"/>
              <a:buChar char="§"/>
            </a:pPr>
            <a:endParaRPr lang="en-US" sz="1400" dirty="0"/>
          </a:p>
          <a:p>
            <a:pPr marL="230188" lvl="0" indent="-230188">
              <a:spcBef>
                <a:spcPts val="600"/>
              </a:spcBef>
              <a:buClr>
                <a:srgbClr val="2AA3D0"/>
              </a:buClr>
              <a:buFont typeface="Wingdings" pitchFamily="2" charset="2"/>
              <a:buChar char="§"/>
            </a:pPr>
            <a:r>
              <a:rPr lang="en-US" sz="2800" dirty="0" smtClean="0"/>
              <a:t>Predict what is going to happen</a:t>
            </a:r>
          </a:p>
          <a:p>
            <a:pPr lvl="0">
              <a:spcAft>
                <a:spcPts val="1200"/>
              </a:spcAft>
              <a:buClr>
                <a:srgbClr val="2AA3D0"/>
              </a:buClr>
            </a:pPr>
            <a:endParaRPr lang="en-US" sz="1200" dirty="0" smtClean="0">
              <a:solidFill>
                <a:srgbClr val="34558B"/>
              </a:solidFill>
            </a:endParaRPr>
          </a:p>
        </p:txBody>
      </p:sp>
      <p:pic>
        <p:nvPicPr>
          <p:cNvPr id="2" name="Picture 1" descr="This graphic shows a man in front of a billboard with the word Data on it. Beside it is the quote for Ginni Rometty,”The cognitive journey begins with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1619" y="1651401"/>
            <a:ext cx="5661493" cy="3782791"/>
          </a:xfrm>
          <a:prstGeom prst="rect">
            <a:avLst/>
          </a:prstGeom>
        </p:spPr>
      </p:pic>
    </p:spTree>
    <p:extLst>
      <p:ext uri="{BB962C8B-B14F-4D97-AF65-F5344CB8AC3E}">
        <p14:creationId xmlns:p14="http://schemas.microsoft.com/office/powerpoint/2010/main" val="14776441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2"/>
          <p:cNvSpPr>
            <a:spLocks noGrp="1"/>
          </p:cNvSpPr>
          <p:nvPr>
            <p:ph type="title"/>
          </p:nvPr>
        </p:nvSpPr>
        <p:spPr bwMode="auto">
          <a:xfrm>
            <a:off x="344606" y="593725"/>
            <a:ext cx="11186334" cy="1004888"/>
          </a:xfrm>
          <a:prstGeom prst="rect">
            <a:avLst/>
          </a:prstGeom>
          <a:noFill/>
          <a:ln>
            <a:miter lim="800000"/>
            <a:headEnd/>
            <a:tailEnd/>
          </a:ln>
        </p:spPr>
        <p:txBody>
          <a:bodyPr lIns="0" tIns="0"/>
          <a:lstStyle/>
          <a:p>
            <a:r>
              <a:rPr lang="en-US" sz="2800" b="1" dirty="0" smtClean="0">
                <a:solidFill>
                  <a:schemeClr val="accent6"/>
                </a:solidFill>
                <a:latin typeface="Arial" pitchFamily="34" charset="0"/>
                <a:cs typeface="Arial" pitchFamily="34" charset="0"/>
              </a:rPr>
              <a:t>However, existing IT infrastructures are not designed for </a:t>
            </a:r>
            <a:br>
              <a:rPr lang="en-US" sz="2800" b="1" dirty="0" smtClean="0">
                <a:solidFill>
                  <a:schemeClr val="accent6"/>
                </a:solidFill>
                <a:latin typeface="Arial" pitchFamily="34" charset="0"/>
                <a:cs typeface="Arial" pitchFamily="34" charset="0"/>
              </a:rPr>
            </a:br>
            <a:r>
              <a:rPr lang="en-US" sz="2800" b="1" dirty="0" smtClean="0">
                <a:solidFill>
                  <a:schemeClr val="accent6"/>
                </a:solidFill>
                <a:latin typeface="Arial" pitchFamily="34" charset="0"/>
                <a:cs typeface="Arial" pitchFamily="34" charset="0"/>
              </a:rPr>
              <a:t>Real-time Analytics</a:t>
            </a:r>
          </a:p>
        </p:txBody>
      </p:sp>
      <p:pic>
        <p:nvPicPr>
          <p:cNvPr id="7" name="Picture 6" descr="This image includes a messy and complex drawing of an IT infrastructure on a whiteboard. Text next to it includes three bullets: analytics latency, significant cost and complexity, and heightened security risks."/>
          <p:cNvPicPr>
            <a:picLocks noChangeAspect="1"/>
          </p:cNvPicPr>
          <p:nvPr/>
        </p:nvPicPr>
        <p:blipFill>
          <a:blip r:embed="rId3"/>
          <a:stretch>
            <a:fillRect/>
          </a:stretch>
        </p:blipFill>
        <p:spPr>
          <a:xfrm>
            <a:off x="750441" y="1712686"/>
            <a:ext cx="10374663" cy="4546790"/>
          </a:xfrm>
          <a:prstGeom prst="rect">
            <a:avLst/>
          </a:prstGeom>
        </p:spPr>
      </p:pic>
    </p:spTree>
    <p:extLst>
      <p:ext uri="{BB962C8B-B14F-4D97-AF65-F5344CB8AC3E}">
        <p14:creationId xmlns:p14="http://schemas.microsoft.com/office/powerpoint/2010/main" val="2813538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rgbClr val="0070C0"/>
                </a:solidFill>
              </a:rPr>
              <a:t>The Evolution of </a:t>
            </a:r>
            <a:r>
              <a:rPr lang="en-US" sz="2800" b="1" dirty="0" smtClean="0">
                <a:solidFill>
                  <a:srgbClr val="0070C0"/>
                </a:solidFill>
              </a:rPr>
              <a:t>Analytics: From </a:t>
            </a:r>
            <a:r>
              <a:rPr lang="en-US" sz="2800" b="1" dirty="0">
                <a:solidFill>
                  <a:srgbClr val="0070C0"/>
                </a:solidFill>
              </a:rPr>
              <a:t>Historical View to Real-time View</a:t>
            </a:r>
          </a:p>
        </p:txBody>
      </p:sp>
      <p:sp>
        <p:nvSpPr>
          <p:cNvPr id="7" name="TextBox 6"/>
          <p:cNvSpPr txBox="1"/>
          <p:nvPr/>
        </p:nvSpPr>
        <p:spPr>
          <a:xfrm>
            <a:off x="353484" y="1958067"/>
            <a:ext cx="1997831" cy="2584905"/>
          </a:xfrm>
          <a:prstGeom prst="rect">
            <a:avLst/>
          </a:prstGeom>
          <a:noFill/>
          <a:ln>
            <a:solidFill>
              <a:srgbClr val="FF8000"/>
            </a:solidFill>
          </a:ln>
        </p:spPr>
        <p:txBody>
          <a:bodyPr wrap="square" rtlCol="0">
            <a:spAutoFit/>
          </a:bodyPr>
          <a:lstStyle/>
          <a:p>
            <a:r>
              <a:rPr lang="en-US" sz="2000" dirty="0">
                <a:solidFill>
                  <a:schemeClr val="accent2">
                    <a:lumMod val="75000"/>
                  </a:schemeClr>
                </a:solidFill>
              </a:rPr>
              <a:t>Successful analytics depends on having the correct insight at the moment when it is needed</a:t>
            </a:r>
            <a:r>
              <a:rPr lang="en-US" sz="2000" dirty="0" smtClean="0">
                <a:solidFill>
                  <a:schemeClr val="accent2">
                    <a:lumMod val="75000"/>
                  </a:schemeClr>
                </a:solidFill>
              </a:rPr>
              <a:t>.</a:t>
            </a:r>
            <a:endParaRPr lang="en-US" sz="2000" dirty="0">
              <a:solidFill>
                <a:schemeClr val="accent2">
                  <a:lumMod val="75000"/>
                </a:schemeClr>
              </a:solidFill>
            </a:endParaRPr>
          </a:p>
        </p:txBody>
      </p:sp>
      <p:pic>
        <p:nvPicPr>
          <p:cNvPr id="6" name="Content Placeholder 5" descr="This graphic has a central arrow pointing up. Text on the arrow says “Advantage.” Next to the arrow on the right side, starting from the bottom to the top, are circles labeled historical view, predictive view, and real-time view.  On the left side of the arrow are just the labels, historical view, predictive view, and real-time view. These are lined up with the circles on the right. &#10;&#10;Under Historical view:&#10;Data warehouses, marts, etc. &#10;These data sources support reporting and predictive model creation.&#10;What happened?&#10;How many, how often, where?&#10;What is the problem, exactly?&#10;What actions are needed?&#10;&#10;Under Predictive view:&#10;Analytics models and software&#10;These are tools that deliver actionable insights from data.&#10;What happens if trends continue?&#10;What happens if…?&#10;What is likely to happen next?&#10;How to achieve the best outcome?&#10;&#10;Under Real-time view&#10;Combine the operational systems that house the book of record with predictive analytics in transaction scoring.&#10;What is happening now?&#10;What kind of threat is this?&#10;What kind of opportunity is this?&#10;Is there time to act?&#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636495" y="1096169"/>
            <a:ext cx="8555505" cy="5412974"/>
          </a:xfrm>
        </p:spPr>
      </p:pic>
    </p:spTree>
    <p:extLst>
      <p:ext uri="{BB962C8B-B14F-4D97-AF65-F5344CB8AC3E}">
        <p14:creationId xmlns:p14="http://schemas.microsoft.com/office/powerpoint/2010/main" val="3832096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b="1" dirty="0">
                <a:solidFill>
                  <a:schemeClr val="accent6"/>
                </a:solidFill>
              </a:rPr>
              <a:t>Mobile</a:t>
            </a:r>
            <a:endParaRPr lang="en-US" sz="2800" dirty="0"/>
          </a:p>
        </p:txBody>
      </p:sp>
      <p:sp>
        <p:nvSpPr>
          <p:cNvPr id="4" name="Rectangle 3"/>
          <p:cNvSpPr txBox="1">
            <a:spLocks noChangeArrowheads="1"/>
          </p:cNvSpPr>
          <p:nvPr/>
        </p:nvSpPr>
        <p:spPr bwMode="auto">
          <a:xfrm>
            <a:off x="353483" y="2090420"/>
            <a:ext cx="7002039" cy="194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spcAft>
                <a:spcPct val="30000"/>
              </a:spcAft>
              <a:buClr>
                <a:schemeClr val="tx1"/>
              </a:buClr>
              <a:buFont typeface="Wingdings" panose="05000000000000000000" pitchFamily="2" charset="2"/>
              <a:defRPr sz="1600">
                <a:solidFill>
                  <a:schemeClr val="tx1"/>
                </a:solidFill>
                <a:latin typeface="Arial" panose="020B0604020202020204" pitchFamily="34" charset="0"/>
              </a:defRPr>
            </a:lvl1pPr>
            <a:lvl2pPr marL="395288" indent="-163513">
              <a:spcBef>
                <a:spcPct val="20000"/>
              </a:spcBef>
              <a:spcAft>
                <a:spcPct val="30000"/>
              </a:spcAft>
              <a:buClr>
                <a:schemeClr val="tx1"/>
              </a:buClr>
              <a:buFont typeface="Wingdings" panose="05000000000000000000" pitchFamily="2" charset="2"/>
              <a:buChar char="§"/>
              <a:defRPr sz="1600">
                <a:solidFill>
                  <a:schemeClr val="tx1"/>
                </a:solidFill>
                <a:latin typeface="Arial" panose="020B0604020202020204" pitchFamily="34" charset="0"/>
              </a:defRPr>
            </a:lvl2pPr>
            <a:lvl3pPr marL="741363" indent="-173038">
              <a:spcBef>
                <a:spcPct val="20000"/>
              </a:spcBef>
              <a:spcAft>
                <a:spcPct val="30000"/>
              </a:spcAft>
              <a:buClr>
                <a:schemeClr val="tx1"/>
              </a:buClr>
              <a:buFont typeface="Arial" panose="020B0604020202020204" pitchFamily="34" charset="0"/>
              <a:buChar char="–"/>
              <a:defRPr sz="1600">
                <a:solidFill>
                  <a:schemeClr val="tx1"/>
                </a:solidFill>
                <a:latin typeface="Arial" panose="020B0604020202020204" pitchFamily="34" charset="0"/>
              </a:defRPr>
            </a:lvl3pPr>
            <a:lvl4pPr marL="1203325" indent="-173038">
              <a:spcBef>
                <a:spcPct val="20000"/>
              </a:spcBef>
              <a:spcAft>
                <a:spcPct val="30000"/>
              </a:spcAft>
              <a:buClr>
                <a:schemeClr val="tx1"/>
              </a:buClr>
              <a:buChar char="•"/>
              <a:defRPr sz="1600">
                <a:solidFill>
                  <a:schemeClr val="tx1"/>
                </a:solidFill>
                <a:latin typeface="Arial" panose="020B0604020202020204" pitchFamily="34" charset="0"/>
              </a:defRPr>
            </a:lvl4pPr>
            <a:lvl5pPr marL="1539875" indent="-163513">
              <a:spcBef>
                <a:spcPct val="20000"/>
              </a:spcBef>
              <a:buClr>
                <a:schemeClr val="bg1"/>
              </a:buClr>
              <a:buChar char="»"/>
              <a:defRPr sz="1600">
                <a:solidFill>
                  <a:schemeClr val="bg1"/>
                </a:solidFill>
                <a:latin typeface="Arial" panose="020B0604020202020204" pitchFamily="34" charset="0"/>
              </a:defRPr>
            </a:lvl5pPr>
            <a:lvl6pPr marL="19970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6pPr>
            <a:lvl7pPr marL="24542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7pPr>
            <a:lvl8pPr marL="29114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8pPr>
            <a:lvl9pPr marL="3368675" indent="-163513" eaLnBrk="0" fontAlgn="base" hangingPunct="0">
              <a:spcBef>
                <a:spcPct val="20000"/>
              </a:spcBef>
              <a:spcAft>
                <a:spcPct val="0"/>
              </a:spcAft>
              <a:buClr>
                <a:schemeClr val="bg1"/>
              </a:buClr>
              <a:buChar char="»"/>
              <a:defRPr sz="1600">
                <a:solidFill>
                  <a:schemeClr val="bg1"/>
                </a:solidFill>
                <a:latin typeface="Arial" panose="020B0604020202020204" pitchFamily="34" charset="0"/>
              </a:defRPr>
            </a:lvl9pPr>
          </a:lstStyle>
          <a:p>
            <a:pPr eaLnBrk="1" hangingPunct="1"/>
            <a:r>
              <a:rPr lang="en-US" altLang="en-US" sz="2400" dirty="0">
                <a:cs typeface="Arial" panose="020B0604020202020204" pitchFamily="34" charset="0"/>
              </a:rPr>
              <a:t>Mobile is more than just another channel; it is fundamentally changing the business landscape and the way companies do business.</a:t>
            </a:r>
            <a:endParaRPr lang="en-US" altLang="en-US" sz="2400" dirty="0"/>
          </a:p>
          <a:p>
            <a:pPr eaLnBrk="1" hangingPunct="1">
              <a:buFont typeface="Wingdings" panose="05000000000000000000" pitchFamily="2" charset="2"/>
              <a:buChar char="§"/>
            </a:pPr>
            <a:endParaRPr lang="en-US" altLang="en-US" dirty="0"/>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55523" y="1461770"/>
            <a:ext cx="397351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3836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chemeClr val="accent6"/>
                </a:solidFill>
              </a:rPr>
              <a:t>Where is your data?</a:t>
            </a:r>
            <a:endParaRPr lang="en-US" sz="2800" dirty="0"/>
          </a:p>
        </p:txBody>
      </p:sp>
      <p:pic>
        <p:nvPicPr>
          <p:cNvPr id="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8326" y="1508126"/>
            <a:ext cx="3209925" cy="4048125"/>
          </a:xfrm>
          <a:prstGeom prst="rect">
            <a:avLst/>
          </a:prstGeom>
          <a:noFill/>
          <a:extLst>
            <a:ext uri="{909E8E84-426E-40DD-AFC4-6F175D3DCCD1}">
              <a14:hiddenFill xmlns:a14="http://schemas.microsoft.com/office/drawing/2010/main">
                <a:solidFill>
                  <a:srgbClr val="FFFFFF"/>
                </a:solidFill>
              </a14:hiddenFill>
            </a:ext>
          </a:extLst>
        </p:spPr>
      </p:pic>
      <p:sp>
        <p:nvSpPr>
          <p:cNvPr id="3" name="Right Arrow 2"/>
          <p:cNvSpPr/>
          <p:nvPr/>
        </p:nvSpPr>
        <p:spPr>
          <a:xfrm>
            <a:off x="653143" y="1793987"/>
            <a:ext cx="7068457" cy="3447371"/>
          </a:xfrm>
          <a:prstGeom prst="rightArrow">
            <a:avLst/>
          </a:prstGeom>
          <a:solidFill>
            <a:srgbClr val="006892">
              <a:alpha val="51765"/>
            </a:srgbClr>
          </a:solidFill>
        </p:spPr>
        <p:style>
          <a:lnRef idx="1">
            <a:schemeClr val="accent1"/>
          </a:lnRef>
          <a:fillRef idx="3">
            <a:schemeClr val="accent1"/>
          </a:fillRef>
          <a:effectRef idx="2">
            <a:schemeClr val="accent1"/>
          </a:effectRef>
          <a:fontRef idx="minor">
            <a:schemeClr val="lt1"/>
          </a:fontRef>
        </p:style>
        <p:txBody>
          <a:bodyPr rtlCol="0" anchor="ctr"/>
          <a:lstStyle/>
          <a:p>
            <a:pPr>
              <a:lnSpc>
                <a:spcPct val="90000"/>
              </a:lnSpc>
              <a:buFont typeface="Wingdings" panose="05000000000000000000" pitchFamily="2" charset="2"/>
              <a:buNone/>
            </a:pPr>
            <a:r>
              <a:rPr lang="en-US" sz="2400" dirty="0">
                <a:solidFill>
                  <a:schemeClr val="bg1"/>
                </a:solidFill>
              </a:rPr>
              <a:t>Approximately 80% of the data that feeds data warehousing and business analytics solutions, originates </a:t>
            </a:r>
            <a:r>
              <a:rPr lang="en-US" sz="2400" b="1" dirty="0" smtClean="0">
                <a:solidFill>
                  <a:schemeClr val="bg1"/>
                </a:solidFill>
              </a:rPr>
              <a:t>HERE</a:t>
            </a:r>
            <a:endParaRPr lang="en-US" sz="2400" b="1" dirty="0">
              <a:solidFill>
                <a:schemeClr val="bg1"/>
              </a:solidFill>
            </a:endParaRPr>
          </a:p>
        </p:txBody>
      </p:sp>
    </p:spTree>
    <p:extLst>
      <p:ext uri="{BB962C8B-B14F-4D97-AF65-F5344CB8AC3E}">
        <p14:creationId xmlns:p14="http://schemas.microsoft.com/office/powerpoint/2010/main" val="1094074081"/>
      </p:ext>
    </p:extLst>
  </p:cSld>
  <p:clrMapOvr>
    <a:masterClrMapping/>
  </p:clrMapOvr>
</p:sld>
</file>

<file path=ppt/theme/theme1.xml><?xml version="1.0" encoding="utf-8"?>
<a:theme xmlns:a="http://schemas.openxmlformats.org/drawingml/2006/main" name="IBM Analytics_wht_template">
  <a:themeElements>
    <a:clrScheme name="Custom 40">
      <a:dk1>
        <a:srgbClr val="000000"/>
      </a:dk1>
      <a:lt1>
        <a:srgbClr val="FFFFFF"/>
      </a:lt1>
      <a:dk2>
        <a:srgbClr val="000000"/>
      </a:dk2>
      <a:lt2>
        <a:srgbClr val="808080"/>
      </a:lt2>
      <a:accent1>
        <a:srgbClr val="83D1F5"/>
      </a:accent1>
      <a:accent2>
        <a:srgbClr val="008ABF"/>
      </a:accent2>
      <a:accent3>
        <a:srgbClr val="FFFFFF"/>
      </a:accent3>
      <a:accent4>
        <a:srgbClr val="000000"/>
      </a:accent4>
      <a:accent5>
        <a:srgbClr val="C1E5F9"/>
      </a:accent5>
      <a:accent6>
        <a:srgbClr val="007DAD"/>
      </a:accent6>
      <a:hlink>
        <a:srgbClr val="003E56"/>
      </a:hlink>
      <a:folHlink>
        <a:srgbClr val="7030A0"/>
      </a:folHlink>
    </a:clrScheme>
    <a:fontScheme name="Big_Data_&amp;_Analytics_Brand_wht_templa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Big_Data_&amp;_Analytics_Brand_wht_template 1">
        <a:dk1>
          <a:srgbClr val="000000"/>
        </a:dk1>
        <a:lt1>
          <a:srgbClr val="FFFFFF"/>
        </a:lt1>
        <a:dk2>
          <a:srgbClr val="000000"/>
        </a:dk2>
        <a:lt2>
          <a:srgbClr val="808080"/>
        </a:lt2>
        <a:accent1>
          <a:srgbClr val="83D1F5"/>
        </a:accent1>
        <a:accent2>
          <a:srgbClr val="008ABF"/>
        </a:accent2>
        <a:accent3>
          <a:srgbClr val="FFFFFF"/>
        </a:accent3>
        <a:accent4>
          <a:srgbClr val="000000"/>
        </a:accent4>
        <a:accent5>
          <a:srgbClr val="C1E5F9"/>
        </a:accent5>
        <a:accent6>
          <a:srgbClr val="007DAD"/>
        </a:accent6>
        <a:hlink>
          <a:srgbClr val="007670"/>
        </a:hlink>
        <a:folHlink>
          <a:srgbClr val="FDB81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72100</TotalTime>
  <Words>5887</Words>
  <Application>Microsoft Office PowerPoint</Application>
  <PresentationFormat>Widescreen</PresentationFormat>
  <Paragraphs>471</Paragraphs>
  <Slides>34</Slides>
  <Notes>30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34</vt:i4>
      </vt:variant>
    </vt:vector>
  </HeadingPairs>
  <TitlesOfParts>
    <vt:vector size="48" baseType="lpstr">
      <vt:lpstr>Arial Unicode MS</vt:lpstr>
      <vt:lpstr>MS Gothic</vt:lpstr>
      <vt:lpstr>MS PGothic</vt:lpstr>
      <vt:lpstr>MS PGothic</vt:lpstr>
      <vt:lpstr>SimSun</vt:lpstr>
      <vt:lpstr>Arial</vt:lpstr>
      <vt:lpstr>Calibri</vt:lpstr>
      <vt:lpstr>Geneva</vt:lpstr>
      <vt:lpstr>Gill Sans</vt:lpstr>
      <vt:lpstr>Lubalin Demi for IBM</vt:lpstr>
      <vt:lpstr>Symbol</vt:lpstr>
      <vt:lpstr>Times New Roman</vt:lpstr>
      <vt:lpstr>Wingdings</vt:lpstr>
      <vt:lpstr>IBM Analytics_wht_template</vt:lpstr>
      <vt:lpstr>The Value of Analytics on z Systems </vt:lpstr>
      <vt:lpstr>PRESENTER GUIDANCE: contents, programs, target markets.  DELETE BEFORE PRESENTING</vt:lpstr>
      <vt:lpstr>The era of Cognitive Computing has arrived…</vt:lpstr>
      <vt:lpstr>Emerging capabilities &amp; key opportunities for Cognitive Computing</vt:lpstr>
      <vt:lpstr>Real-time Analytics -- a Game Changer </vt:lpstr>
      <vt:lpstr>However, existing IT infrastructures are not designed for  Real-time Analytics</vt:lpstr>
      <vt:lpstr>The Evolution of Analytics: From Historical View to Real-time View</vt:lpstr>
      <vt:lpstr>Mobile</vt:lpstr>
      <vt:lpstr>Where is your data?</vt:lpstr>
      <vt:lpstr>Weaving analytics into the fabric of the business for improved insight</vt:lpstr>
      <vt:lpstr>Analytics address key business challenges across industries and departments</vt:lpstr>
      <vt:lpstr>PowerPoint Presentation</vt:lpstr>
      <vt:lpstr>Real Time Predictive Analytics &amp; Data Modeling</vt:lpstr>
      <vt:lpstr>SPSS – Empowering predictive analytics</vt:lpstr>
      <vt:lpstr>What is “real-time” analytics?</vt:lpstr>
      <vt:lpstr>Real-time analytics, in-transaction analytics, in-transaction scoring</vt:lpstr>
      <vt:lpstr>“Real-time analytics” and “right-time analytics”</vt:lpstr>
      <vt:lpstr>The goal of in-transaction analytics</vt:lpstr>
      <vt:lpstr>SPSS Scoring Adapter, for in-transaction scoring</vt:lpstr>
      <vt:lpstr>Analyzing data where it lives</vt:lpstr>
      <vt:lpstr>Broadly speaking, objectives fall into 2 categories</vt:lpstr>
      <vt:lpstr>Building analytics-driven functionality into an application</vt:lpstr>
      <vt:lpstr>A new option for z Systems analytics: Apache Spark</vt:lpstr>
      <vt:lpstr>The Value of z Systems to Information Management</vt:lpstr>
      <vt:lpstr>Advantage of keeping data on z Systems</vt:lpstr>
      <vt:lpstr>Analytics benefit from the same qualities of service as  transactional applications</vt:lpstr>
      <vt:lpstr>The IBM z Analytics Solution Drive revolutionary transformation</vt:lpstr>
      <vt:lpstr>IBM z Analytics – Improved cost savings &amp; better performance  </vt:lpstr>
      <vt:lpstr>DB2 Analytics Accelerator Version 5.1</vt:lpstr>
      <vt:lpstr>Organizations benefiting from z Analytics today</vt:lpstr>
      <vt:lpstr>IBM z Analytics Solution</vt:lpstr>
      <vt:lpstr>Related Products</vt:lpstr>
      <vt:lpstr>IBM z Analytics: Are you ready to… </vt:lpstr>
      <vt:lpstr> Thank you!</vt:lpstr>
    </vt:vector>
  </TitlesOfParts>
  <Company>IBM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Citibank flow</dc:title>
  <dc:creator>ADMINIBM</dc:creator>
  <cp:lastModifiedBy>Tamieka Geter</cp:lastModifiedBy>
  <cp:revision>811</cp:revision>
  <cp:lastPrinted>2015-08-21T17:21:46Z</cp:lastPrinted>
  <dcterms:created xsi:type="dcterms:W3CDTF">2015-02-09T18:29:06Z</dcterms:created>
  <dcterms:modified xsi:type="dcterms:W3CDTF">2016-08-24T16:18:34Z</dcterms:modified>
</cp:coreProperties>
</file>