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  <p:sldMasterId id="2147483675" r:id="rId2"/>
  </p:sldMasterIdLst>
  <p:notesMasterIdLst>
    <p:notesMasterId r:id="rId42"/>
  </p:notesMasterIdLst>
  <p:handoutMasterIdLst>
    <p:handoutMasterId r:id="rId43"/>
  </p:handoutMasterIdLst>
  <p:sldIdLst>
    <p:sldId id="365" r:id="rId3"/>
    <p:sldId id="415" r:id="rId4"/>
    <p:sldId id="332" r:id="rId5"/>
    <p:sldId id="272" r:id="rId6"/>
    <p:sldId id="273" r:id="rId7"/>
    <p:sldId id="451" r:id="rId8"/>
    <p:sldId id="452" r:id="rId9"/>
    <p:sldId id="419" r:id="rId10"/>
    <p:sldId id="420" r:id="rId11"/>
    <p:sldId id="421" r:id="rId12"/>
    <p:sldId id="422" r:id="rId13"/>
    <p:sldId id="423" r:id="rId14"/>
    <p:sldId id="424" r:id="rId15"/>
    <p:sldId id="430" r:id="rId16"/>
    <p:sldId id="427" r:id="rId17"/>
    <p:sldId id="428" r:id="rId18"/>
    <p:sldId id="429" r:id="rId19"/>
    <p:sldId id="453" r:id="rId20"/>
    <p:sldId id="454" r:id="rId21"/>
    <p:sldId id="450" r:id="rId22"/>
    <p:sldId id="433" r:id="rId23"/>
    <p:sldId id="434" r:id="rId24"/>
    <p:sldId id="435" r:id="rId25"/>
    <p:sldId id="436" r:id="rId26"/>
    <p:sldId id="438" r:id="rId27"/>
    <p:sldId id="439" r:id="rId28"/>
    <p:sldId id="440" r:id="rId29"/>
    <p:sldId id="441" r:id="rId30"/>
    <p:sldId id="442" r:id="rId31"/>
    <p:sldId id="437" r:id="rId32"/>
    <p:sldId id="443" r:id="rId33"/>
    <p:sldId id="444" r:id="rId34"/>
    <p:sldId id="455" r:id="rId35"/>
    <p:sldId id="445" r:id="rId36"/>
    <p:sldId id="446" r:id="rId37"/>
    <p:sldId id="448" r:id="rId38"/>
    <p:sldId id="447" r:id="rId39"/>
    <p:sldId id="449" r:id="rId40"/>
    <p:sldId id="390" r:id="rId4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17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3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5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7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5886" algn="l" defTabSz="914354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063" algn="l" defTabSz="914354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240" algn="l" defTabSz="914354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417" algn="l" defTabSz="914354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orient="horz" pos="886">
          <p15:clr>
            <a:srgbClr val="A4A3A4"/>
          </p15:clr>
        </p15:guide>
        <p15:guide id="3" orient="horz" pos="476">
          <p15:clr>
            <a:srgbClr val="A4A3A4"/>
          </p15:clr>
        </p15:guide>
        <p15:guide id="4" orient="horz" pos="173">
          <p15:clr>
            <a:srgbClr val="A4A3A4"/>
          </p15:clr>
        </p15:guide>
        <p15:guide id="5" orient="horz" pos="2916">
          <p15:clr>
            <a:srgbClr val="A4A3A4"/>
          </p15:clr>
        </p15:guide>
        <p15:guide id="6" orient="horz" pos="3154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pos="1956">
          <p15:clr>
            <a:srgbClr val="A4A3A4"/>
          </p15:clr>
        </p15:guide>
        <p15:guide id="9" pos="230">
          <p15:clr>
            <a:srgbClr val="A4A3A4"/>
          </p15:clr>
        </p15:guide>
        <p15:guide id="10" pos="5587">
          <p15:clr>
            <a:srgbClr val="A4A3A4"/>
          </p15:clr>
        </p15:guide>
        <p15:guide id="11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6687"/>
    <a:srgbClr val="F19027"/>
    <a:srgbClr val="666666"/>
    <a:srgbClr val="FFFFFF"/>
    <a:srgbClr val="104069"/>
    <a:srgbClr val="191919"/>
    <a:srgbClr val="AB1A86"/>
    <a:srgbClr val="F04E3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50" autoAdjust="0"/>
    <p:restoredTop sz="94660"/>
  </p:normalViewPr>
  <p:slideViewPr>
    <p:cSldViewPr snapToGrid="0">
      <p:cViewPr varScale="1">
        <p:scale>
          <a:sx n="235" d="100"/>
          <a:sy n="235" d="100"/>
        </p:scale>
        <p:origin x="-96" y="-1088"/>
      </p:cViewPr>
      <p:guideLst>
        <p:guide orient="horz" pos="1620"/>
        <p:guide orient="horz" pos="886"/>
        <p:guide orient="horz" pos="476"/>
        <p:guide orient="horz" pos="173"/>
        <p:guide orient="horz" pos="2916"/>
        <p:guide orient="horz" pos="3154"/>
        <p:guide orient="horz" pos="2160"/>
        <p:guide pos="1956"/>
        <p:guide pos="230"/>
        <p:guide pos="558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720" cy="4572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382EA-BFD4-9243-8B03-6DA84AED4EA9}" type="datetimeFigureOut">
              <a:rPr lang="en-US" smtClean="0"/>
              <a:t>11/8/16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F05C4-EFA6-4E4E-A026-C579BDB32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06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ED82855-2EA6-4E64-86E8-DBA4C3544393}" type="datetimeFigureOut">
              <a:rPr lang="en-US"/>
              <a:pPr>
                <a:defRPr/>
              </a:pPr>
              <a:t>11/8/16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EF05B18-4DED-4981-9753-102D4B1BD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33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1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3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53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70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B8CB8C-F8ED-4B9D-A2E6-F95935D9ACF2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79692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5917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63269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7608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9429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295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56807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76825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38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83108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B8CB8C-F8ED-4B9D-A2E6-F95935D9ACF2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95387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0393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8091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8041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79072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5077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32981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C5B713-7CFF-4BAC-837A-AAC634C14649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20256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1.wdp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eg"/><Relationship Id="rId3" Type="http://schemas.openxmlformats.org/officeDocument/2006/relationships/image" Target="../media/image1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eg"/><Relationship Id="rId3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eg"/><Relationship Id="rId3" Type="http://schemas.openxmlformats.org/officeDocument/2006/relationships/image" Target="../media/image15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eg"/><Relationship Id="rId3" Type="http://schemas.openxmlformats.org/officeDocument/2006/relationships/image" Target="../media/image16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eg"/><Relationship Id="rId3" Type="http://schemas.openxmlformats.org/officeDocument/2006/relationships/image" Target="../media/image17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491" y="225644"/>
            <a:ext cx="8436385" cy="685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2 - Title slide log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" y="-80010"/>
            <a:ext cx="9144000" cy="270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6" descr="blue-tri-color-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3000" contrast="-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412163" y="4761266"/>
            <a:ext cx="469900" cy="19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2" y="3874770"/>
            <a:ext cx="8413115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rgbClr val="F1902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2 - Section p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2 - last slide IBM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FFFFF">
                    <a:alpha val="80000"/>
                  </a:srgbClr>
                </a:solidFill>
              </a:rPr>
              <a:t>©2015 IBM Corporation</a:t>
            </a: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L 1 - Title slide log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cover-wallpaper.jpg"/>
          <p:cNvPicPr>
            <a:picLocks noChangeAspect="1"/>
          </p:cNvPicPr>
          <p:nvPr userDrawn="1"/>
        </p:nvPicPr>
        <p:blipFill>
          <a:blip r:embed="rId2" cstate="print"/>
          <a:srcRect b="36177"/>
          <a:stretch>
            <a:fillRect/>
          </a:stretch>
        </p:blipFill>
        <p:spPr bwMode="auto">
          <a:xfrm>
            <a:off x="0" y="0"/>
            <a:ext cx="9144000" cy="27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2" y="3874770"/>
            <a:ext cx="8413115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5" descr="teal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0" y="4761268"/>
            <a:ext cx="464058" cy="18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L 1 - Section p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L1 - last slide IBM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FFFFF">
                    <a:alpha val="80000"/>
                  </a:srgbClr>
                </a:solidFill>
              </a:rPr>
              <a:t>©2015 IBM Corporation</a:t>
            </a: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1 - Title slid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cover-wallpaper.jpg"/>
          <p:cNvPicPr>
            <a:picLocks noChangeAspect="1"/>
          </p:cNvPicPr>
          <p:nvPr userDrawn="1"/>
        </p:nvPicPr>
        <p:blipFill>
          <a:blip r:embed="rId2" cstate="print"/>
          <a:srcRect b="36177"/>
          <a:stretch>
            <a:fillRect/>
          </a:stretch>
        </p:blipFill>
        <p:spPr bwMode="auto">
          <a:xfrm>
            <a:off x="0" y="0"/>
            <a:ext cx="9144000" cy="27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2" y="3874770"/>
            <a:ext cx="8413115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5" descr="green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0" y="4761268"/>
            <a:ext cx="464058" cy="18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1 - Section p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1 - last slide IBM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FFFFF">
                    <a:alpha val="80000"/>
                  </a:srgbClr>
                </a:solidFill>
              </a:rPr>
              <a:t>©2015 IBM Corporation</a:t>
            </a: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3 - Title slid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cover-wallpaper.jpg"/>
          <p:cNvPicPr>
            <a:picLocks noChangeAspect="1"/>
          </p:cNvPicPr>
          <p:nvPr userDrawn="1"/>
        </p:nvPicPr>
        <p:blipFill>
          <a:blip r:embed="rId2" cstate="print"/>
          <a:srcRect b="36177"/>
          <a:stretch>
            <a:fillRect/>
          </a:stretch>
        </p:blipFill>
        <p:spPr bwMode="auto">
          <a:xfrm>
            <a:off x="0" y="0"/>
            <a:ext cx="9144000" cy="27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2" y="3874770"/>
            <a:ext cx="8413115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5" descr="yellow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0" y="4761266"/>
            <a:ext cx="464058" cy="190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45" y="1373358"/>
            <a:ext cx="8442931" cy="3267752"/>
          </a:xfrm>
        </p:spPr>
        <p:txBody>
          <a:bodyPr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>
                <a:solidFill>
                  <a:schemeClr val="tx2"/>
                </a:solidFill>
              </a:defRPr>
            </a:lvl1pPr>
            <a:lvl2pPr marL="457177" indent="-228589">
              <a:spcBef>
                <a:spcPts val="0"/>
              </a:spcBef>
              <a:defRPr sz="1600">
                <a:solidFill>
                  <a:schemeClr val="tx2"/>
                </a:solidFill>
              </a:defRPr>
            </a:lvl2pPr>
            <a:lvl3pPr marL="685766" indent="-228589">
              <a:spcBef>
                <a:spcPts val="0"/>
              </a:spcBef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342491" y="225644"/>
            <a:ext cx="8436385" cy="685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YELLOW 3 - 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3 - last slide IBM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©2015 IBM Corporation</a:t>
            </a:r>
          </a:p>
        </p:txBody>
      </p:sp>
      <p:pic>
        <p:nvPicPr>
          <p:cNvPr id="5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GE 1 - Title slid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cover-wallpaper.jpg"/>
          <p:cNvPicPr>
            <a:picLocks noChangeAspect="1"/>
          </p:cNvPicPr>
          <p:nvPr userDrawn="1"/>
        </p:nvPicPr>
        <p:blipFill>
          <a:blip r:embed="rId2" cstate="print"/>
          <a:srcRect b="36177"/>
          <a:stretch>
            <a:fillRect/>
          </a:stretch>
        </p:blipFill>
        <p:spPr bwMode="auto">
          <a:xfrm>
            <a:off x="0" y="0"/>
            <a:ext cx="9144000" cy="27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1" y="3874770"/>
            <a:ext cx="8404529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5" descr="orange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0" y="4761268"/>
            <a:ext cx="464058" cy="18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GE 1 - Section page">
    <p:bg>
      <p:bgPr>
        <a:solidFill>
          <a:srgbClr val="66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GE1 - last slide IBMR">
    <p:bg>
      <p:bgPr>
        <a:solidFill>
          <a:srgbClr val="66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2F2F2"/>
                </a:solidFill>
              </a:rPr>
              <a:t>©2016 IBM Corporation</a:t>
            </a: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1 - Title pag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cover-wallpaper.jpg"/>
          <p:cNvPicPr>
            <a:picLocks noChangeAspect="1"/>
          </p:cNvPicPr>
          <p:nvPr userDrawn="1"/>
        </p:nvPicPr>
        <p:blipFill>
          <a:blip r:embed="rId2" cstate="print"/>
          <a:srcRect b="36177"/>
          <a:stretch>
            <a:fillRect/>
          </a:stretch>
        </p:blipFill>
        <p:spPr bwMode="auto">
          <a:xfrm>
            <a:off x="0" y="0"/>
            <a:ext cx="9144000" cy="27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2" y="3874770"/>
            <a:ext cx="8413115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3" y="2231808"/>
            <a:ext cx="8466785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5" descr="red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0" y="4761268"/>
            <a:ext cx="464058" cy="18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1 - Section pag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1 - last slide IBM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FFFFF">
                    <a:alpha val="80000"/>
                  </a:srgbClr>
                </a:solidFill>
              </a:rPr>
              <a:t>©2015 IBM Corporation</a:t>
            </a: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1 - Title pag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cover-wallpaper.jpg"/>
          <p:cNvPicPr>
            <a:picLocks noChangeAspect="1"/>
          </p:cNvPicPr>
          <p:nvPr userDrawn="1"/>
        </p:nvPicPr>
        <p:blipFill>
          <a:blip r:embed="rId2" cstate="print"/>
          <a:srcRect b="36177"/>
          <a:stretch>
            <a:fillRect/>
          </a:stretch>
        </p:blipFill>
        <p:spPr bwMode="auto">
          <a:xfrm>
            <a:off x="0" y="0"/>
            <a:ext cx="9144000" cy="27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0" y="3874770"/>
            <a:ext cx="8410734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3" name="Picture 5" descr="purple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480" y="4761268"/>
            <a:ext cx="464058" cy="18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1 - Section pag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aded-logo-wallpap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18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8342" y="1373674"/>
            <a:ext cx="4232700" cy="3265727"/>
          </a:xfrm>
        </p:spPr>
        <p:txBody>
          <a:bodyPr rIns="91435">
            <a:normAutofit/>
          </a:bodyPr>
          <a:lstStyle>
            <a:lvl1pPr marL="228589" indent="-228589">
              <a:spcBef>
                <a:spcPts val="900"/>
              </a:spcBef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1pPr>
            <a:lvl2pPr marL="457177" indent="-228589">
              <a:spcBef>
                <a:spcPts val="0"/>
              </a:spcBef>
              <a:defRPr sz="1600">
                <a:solidFill>
                  <a:schemeClr val="tx2"/>
                </a:solidFill>
              </a:defRPr>
            </a:lvl2pPr>
            <a:lvl3pPr marL="685766" indent="-228589">
              <a:spcBef>
                <a:spcPts val="0"/>
              </a:spcBef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686" y="1370408"/>
            <a:ext cx="4206875" cy="3266250"/>
          </a:xfrm>
        </p:spPr>
        <p:txBody>
          <a:bodyPr>
            <a:normAutofit/>
          </a:bodyPr>
          <a:lstStyle>
            <a:lvl1pPr marL="228589" indent="-228589">
              <a:spcBef>
                <a:spcPts val="900"/>
              </a:spcBef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1pPr>
            <a:lvl2pPr marL="457177" indent="-228589">
              <a:spcBef>
                <a:spcPts val="0"/>
              </a:spcBef>
              <a:defRPr sz="1600">
                <a:solidFill>
                  <a:schemeClr val="tx2"/>
                </a:solidFill>
              </a:defRPr>
            </a:lvl2pPr>
            <a:lvl3pPr marL="685766" indent="-228589">
              <a:spcBef>
                <a:spcPts val="0"/>
              </a:spcBef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342491" y="225644"/>
            <a:ext cx="8436385" cy="685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1 - last slide IBM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5"/>
          <p:cNvSpPr txBox="1">
            <a:spLocks/>
          </p:cNvSpPr>
          <p:nvPr userDrawn="1"/>
        </p:nvSpPr>
        <p:spPr>
          <a:xfrm>
            <a:off x="365125" y="4932761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chemeClr val="bg1">
                    <a:alpha val="80000"/>
                  </a:schemeClr>
                </a:solidFill>
              </a:rPr>
              <a:t>©2015 IBM Corporation</a:t>
            </a:r>
          </a:p>
        </p:txBody>
      </p:sp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428" y="2206328"/>
            <a:ext cx="1547812" cy="57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/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105150" y="1366115"/>
            <a:ext cx="5661454" cy="3257550"/>
          </a:xfrm>
        </p:spPr>
        <p:txBody>
          <a:bodyPr tIns="73149"/>
          <a:lstStyle>
            <a:lvl1pPr marL="0" indent="0">
              <a:lnSpc>
                <a:spcPct val="100000"/>
              </a:lnSpc>
              <a:spcBef>
                <a:spcPts val="900"/>
              </a:spcBef>
              <a:buNone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347472" y="1371664"/>
            <a:ext cx="2743200" cy="326645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342491" y="225644"/>
            <a:ext cx="8436385" cy="6858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TYLE - white IBV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/>
          <p:cNvPicPr>
            <a:picLocks noChangeAspect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358777" y="4901312"/>
            <a:ext cx="333375" cy="123825"/>
          </a:xfrm>
          <a:prstGeom prst="rect">
            <a:avLst/>
          </a:prstGeom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75530A4C-99A5-4626-AE7F-7D752AE89BB3}" type="slidenum">
              <a:rPr lang="en-US" sz="800" smtClean="0">
                <a:solidFill>
                  <a:srgbClr val="F2F2F2"/>
                </a:solidFill>
              </a:rPr>
              <a:pPr eaLnBrk="1" hangingPunct="1">
                <a:defRPr/>
              </a:pPr>
              <a:t>‹#›</a:t>
            </a:fld>
            <a:endParaRPr lang="en-US" sz="800" dirty="0" smtClean="0">
              <a:solidFill>
                <a:srgbClr val="F2F2F2"/>
              </a:solidFill>
            </a:endParaRPr>
          </a:p>
        </p:txBody>
      </p:sp>
      <p:sp>
        <p:nvSpPr>
          <p:cNvPr id="7" name="Date Placeholder 5"/>
          <p:cNvSpPr txBox="1">
            <a:spLocks/>
          </p:cNvSpPr>
          <p:nvPr userDrawn="1"/>
        </p:nvSpPr>
        <p:spPr>
          <a:xfrm>
            <a:off x="744538" y="4901314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©2015 IBM Corporation</a:t>
            </a:r>
          </a:p>
        </p:txBody>
      </p:sp>
      <p:sp>
        <p:nvSpPr>
          <p:cNvPr id="9" name="Date Placeholder 2"/>
          <p:cNvSpPr txBox="1">
            <a:spLocks/>
          </p:cNvSpPr>
          <p:nvPr userDrawn="1"/>
        </p:nvSpPr>
        <p:spPr>
          <a:xfrm>
            <a:off x="2090739" y="4901313"/>
            <a:ext cx="1004887" cy="10358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9CC3CF4-A92B-4148-9785-EB4D496C09A1}" type="datetime3">
              <a:rPr lang="en-US" smtClean="0">
                <a:solidFill>
                  <a:schemeClr val="bg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8 November 2016</a:t>
            </a:fld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93883"/>
            <a:ext cx="6400800" cy="1314450"/>
          </a:xfrm>
        </p:spPr>
        <p:txBody>
          <a:bodyPr>
            <a:normAutofit/>
          </a:bodyPr>
          <a:lstStyle>
            <a:lvl1pPr marL="137153" indent="-137153" algn="l">
              <a:lnSpc>
                <a:spcPts val="3600"/>
              </a:lnSpc>
              <a:spcBef>
                <a:spcPts val="1800"/>
              </a:spcBef>
              <a:buNone/>
              <a:defRPr sz="3200">
                <a:solidFill>
                  <a:schemeClr val="accent3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28638" y="4586327"/>
            <a:ext cx="160159" cy="39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93883"/>
            <a:ext cx="6400800" cy="1314450"/>
          </a:xfrm>
        </p:spPr>
        <p:txBody>
          <a:bodyPr>
            <a:normAutofit/>
          </a:bodyPr>
          <a:lstStyle>
            <a:lvl1pPr marL="137153" indent="-137153" algn="l">
              <a:lnSpc>
                <a:spcPts val="3600"/>
              </a:lnSpc>
              <a:spcBef>
                <a:spcPts val="1800"/>
              </a:spcBef>
              <a:buNone/>
              <a:defRPr sz="3200">
                <a:solidFill>
                  <a:schemeClr val="accent3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ided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9144000" cy="3256915"/>
          </a:xfrm>
        </p:spPr>
        <p:txBody>
          <a:bodyPr tIns="914354" rtlCol="0" anchor="ctr">
            <a:normAutofit/>
          </a:bodyPr>
          <a:lstStyle>
            <a:lvl1pPr algn="ctr">
              <a:buNone/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548" y="3439626"/>
            <a:ext cx="8438993" cy="411480"/>
          </a:xfrm>
          <a:prstGeom prst="rect">
            <a:avLst/>
          </a:prstGeom>
        </p:spPr>
        <p:txBody>
          <a:bodyPr lIns="0" tIns="0" rIns="0" bIns="0"/>
          <a:lstStyle>
            <a:lvl1pPr>
              <a:defRPr sz="2800">
                <a:solidFill>
                  <a:srgbClr val="00B0D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58444" y="3975659"/>
            <a:ext cx="8217524" cy="685800"/>
          </a:xfrm>
        </p:spPr>
        <p:txBody>
          <a:bodyPr anchor="b"/>
          <a:lstStyle>
            <a:lvl1pPr marL="0" indent="0">
              <a:spcBef>
                <a:spcPts val="900"/>
              </a:spcBef>
              <a:buNone/>
              <a:defRPr sz="1600" kern="1200">
                <a:solidFill>
                  <a:srgbClr val="6D6E7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AL 1 - Section page"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bg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53"/>
            <a:ext cx="9144000" cy="270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4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UE 2 - Title slide image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hoto 4x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7432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1"/>
            <a:ext cx="9144000" cy="2743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  <a:gs pos="77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38330" y="2747674"/>
            <a:ext cx="8440547" cy="253746"/>
          </a:xfrm>
        </p:spPr>
        <p:txBody>
          <a:bodyPr/>
          <a:lstStyle>
            <a:lvl1pPr marL="0" indent="0">
              <a:spcBef>
                <a:spcPts val="1320"/>
              </a:spcBef>
              <a:buNone/>
              <a:defRPr sz="2200">
                <a:solidFill>
                  <a:schemeClr val="tx1"/>
                </a:solidFill>
              </a:defRPr>
            </a:lvl1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365762" y="3874770"/>
            <a:ext cx="8413115" cy="27432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040" y="2231808"/>
            <a:ext cx="8466786" cy="507831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029200" y="3394709"/>
            <a:ext cx="3977640" cy="15220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17469" indent="-117469">
              <a:buFont typeface="Arial" pitchFamily="34" charset="0"/>
              <a:buNone/>
            </a:pPr>
            <a:r>
              <a:rPr lang="en-US" sz="11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Instructions on how to replace photo/image</a:t>
            </a:r>
            <a:r>
              <a:rPr lang="en-US" sz="1100" b="1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on cover</a:t>
            </a:r>
            <a:endParaRPr lang="en-US" sz="11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117469" indent="-117469">
              <a:buFont typeface="Arial" pitchFamily="34" charset="0"/>
              <a:buChar char="•"/>
            </a:pPr>
            <a:r>
              <a:rPr lang="en-US" sz="1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Open</a:t>
            </a: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Slide Master view</a:t>
            </a:r>
            <a:endParaRPr lang="en-US" sz="11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117469" indent="-117469">
              <a:buFont typeface="Arial" pitchFamily="34" charset="0"/>
              <a:buChar char="•"/>
            </a:pPr>
            <a:r>
              <a:rPr lang="en-US" sz="11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Click on</a:t>
            </a: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white gradated overlay and send to back</a:t>
            </a:r>
          </a:p>
          <a:p>
            <a:pPr marL="117469" indent="-117469">
              <a:buFont typeface="Arial" pitchFamily="34" charset="0"/>
              <a:buChar char="•"/>
            </a:pP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Select grey logo pattern and delete</a:t>
            </a:r>
          </a:p>
          <a:p>
            <a:pPr marL="117469" indent="-117469">
              <a:buFont typeface="Arial" pitchFamily="34" charset="0"/>
              <a:buChar char="•"/>
            </a:pP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Insert photo or other graphic no larger than 10” wide by 4” tall</a:t>
            </a:r>
          </a:p>
          <a:p>
            <a:pPr marL="117469" indent="-117469">
              <a:buFont typeface="Arial" pitchFamily="34" charset="0"/>
              <a:buChar char="•"/>
            </a:pP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Move photo to top edge of slide</a:t>
            </a:r>
          </a:p>
          <a:p>
            <a:pPr marL="117469" indent="-117469">
              <a:buFont typeface="Arial" pitchFamily="34" charset="0"/>
              <a:buChar char="•"/>
            </a:pP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Send photo to back</a:t>
            </a:r>
          </a:p>
          <a:p>
            <a:pPr marL="117469" indent="-117469">
              <a:buFont typeface="Arial" pitchFamily="34" charset="0"/>
              <a:buChar char="•"/>
            </a:pPr>
            <a:r>
              <a:rPr lang="en-US" sz="1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Delete these instructions</a:t>
            </a:r>
          </a:p>
          <a:p>
            <a:endParaRPr lang="en-US" sz="1100" dirty="0" smtClean="0">
              <a:solidFill>
                <a:schemeClr val="tx2"/>
              </a:solidFill>
            </a:endParaRPr>
          </a:p>
        </p:txBody>
      </p:sp>
      <p:pic>
        <p:nvPicPr>
          <p:cNvPr id="15" name="Picture 46" descr="blue-tri-color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163" y="4761266"/>
            <a:ext cx="469900" cy="19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0.xml"/><Relationship Id="rId23" Type="http://schemas.openxmlformats.org/officeDocument/2006/relationships/theme" Target="../theme/theme2.xml"/><Relationship Id="rId24" Type="http://schemas.openxmlformats.org/officeDocument/2006/relationships/image" Target="../media/image1.jpeg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27.xml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0838" y="1371600"/>
            <a:ext cx="8420100" cy="320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Date Placeholder 5"/>
          <p:cNvSpPr txBox="1">
            <a:spLocks/>
          </p:cNvSpPr>
          <p:nvPr userDrawn="1"/>
        </p:nvSpPr>
        <p:spPr>
          <a:xfrm>
            <a:off x="744538" y="4901314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chemeClr val="tx2"/>
                </a:solidFill>
              </a:rPr>
              <a:t>©2016 IBM Corporation</a:t>
            </a:r>
          </a:p>
        </p:txBody>
      </p:sp>
      <p:sp>
        <p:nvSpPr>
          <p:cNvPr id="32" name="Slide Number Placeholder 4"/>
          <p:cNvSpPr txBox="1">
            <a:spLocks/>
          </p:cNvSpPr>
          <p:nvPr userDrawn="1"/>
        </p:nvSpPr>
        <p:spPr>
          <a:xfrm>
            <a:off x="358777" y="4901312"/>
            <a:ext cx="333375" cy="123825"/>
          </a:xfrm>
          <a:prstGeom prst="rect">
            <a:avLst/>
          </a:prstGeom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6F3FBB7E-5352-465D-A911-B38C18C499AC}" type="slidenum">
              <a:rPr lang="en-US" sz="800" smtClean="0">
                <a:solidFill>
                  <a:schemeClr val="tx2"/>
                </a:solidFill>
              </a:rPr>
              <a:pPr eaLnBrk="1" hangingPunct="1">
                <a:defRPr/>
              </a:pPr>
              <a:t>‹#›</a:t>
            </a:fld>
            <a:endParaRPr lang="en-US" sz="800" dirty="0" smtClean="0">
              <a:solidFill>
                <a:schemeClr val="tx2"/>
              </a:solidFill>
            </a:endParaRPr>
          </a:p>
        </p:txBody>
      </p:sp>
      <p:pic>
        <p:nvPicPr>
          <p:cNvPr id="7" name="Picture 53" descr="IBM-logo-50-black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831264" y="4548738"/>
            <a:ext cx="160337" cy="43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10" r:id="rId5"/>
    <p:sldLayoutId id="2147484308" r:id="rId6"/>
    <p:sldLayoutId id="2147484309" r:id="rId7"/>
    <p:sldLayoutId id="2147484333" r:id="rId8"/>
  </p:sldLayoutIdLst>
  <p:hf sldNum="0"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5pPr>
      <a:lvl6pPr marL="457177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6pPr>
      <a:lvl7pPr marL="914354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7pPr>
      <a:lvl8pPr marL="1371532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8pPr>
      <a:lvl9pPr marL="1828709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9pPr>
    </p:titleStyle>
    <p:bodyStyle>
      <a:lvl1pPr marL="228589" indent="-228589" algn="l" rtl="0" eaLnBrk="0" fontAlgn="base" hangingPunct="0">
        <a:spcBef>
          <a:spcPts val="9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1pPr>
      <a:lvl2pPr marL="457177" indent="-228589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685766" indent="-228589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600120" indent="-2285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2057297" indent="-2285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7472" y="1371601"/>
            <a:ext cx="8420100" cy="320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8" name="Date Placeholder 5"/>
          <p:cNvSpPr txBox="1">
            <a:spLocks/>
          </p:cNvSpPr>
          <p:nvPr userDrawn="1"/>
        </p:nvSpPr>
        <p:spPr>
          <a:xfrm>
            <a:off x="744538" y="4901314"/>
            <a:ext cx="1130300" cy="82153"/>
          </a:xfrm>
          <a:prstGeom prst="rect">
            <a:avLst/>
          </a:prstGeom>
          <a:noFill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chemeClr val="tx2"/>
                </a:solidFill>
              </a:rPr>
              <a:t>©2015 IBM Corporation</a:t>
            </a:r>
          </a:p>
        </p:txBody>
      </p:sp>
      <p:sp>
        <p:nvSpPr>
          <p:cNvPr id="48" name="Slide Number Placeholder 4"/>
          <p:cNvSpPr txBox="1">
            <a:spLocks/>
          </p:cNvSpPr>
          <p:nvPr userDrawn="1"/>
        </p:nvSpPr>
        <p:spPr>
          <a:xfrm>
            <a:off x="358777" y="4901312"/>
            <a:ext cx="333375" cy="123825"/>
          </a:xfrm>
          <a:prstGeom prst="rect">
            <a:avLst/>
          </a:prstGeom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0E98AB2E-B6D1-4FB4-A73B-507375FCACCD}" type="slidenum">
              <a:rPr lang="en-US" sz="800" smtClean="0">
                <a:solidFill>
                  <a:schemeClr val="tx2"/>
                </a:solidFill>
              </a:rPr>
              <a:pPr eaLnBrk="1" hangingPunct="1">
                <a:defRPr/>
              </a:pPr>
              <a:t>‹#›</a:t>
            </a:fld>
            <a:endParaRPr lang="en-US" sz="800" dirty="0" smtClean="0">
              <a:solidFill>
                <a:schemeClr val="tx2"/>
              </a:solidFill>
            </a:endParaRPr>
          </a:p>
        </p:txBody>
      </p:sp>
      <p:sp>
        <p:nvSpPr>
          <p:cNvPr id="8" name="Date Placeholder 2"/>
          <p:cNvSpPr txBox="1">
            <a:spLocks/>
          </p:cNvSpPr>
          <p:nvPr userDrawn="1"/>
        </p:nvSpPr>
        <p:spPr>
          <a:xfrm>
            <a:off x="2090739" y="4901313"/>
            <a:ext cx="1004887" cy="10358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C9968D1-C8E5-4FE3-AED4-7D4518C301B3}" type="datetime3">
              <a:rPr lang="en-US" smtClean="0">
                <a:solidFill>
                  <a:schemeClr val="tx2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8 November 2016</a:t>
            </a:fld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7" name="Picture 53" descr="IBM-logo-50-black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831264" y="4548738"/>
            <a:ext cx="160337" cy="43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1" r:id="rId2"/>
    <p:sldLayoutId id="2147484312" r:id="rId3"/>
    <p:sldLayoutId id="2147484313" r:id="rId4"/>
    <p:sldLayoutId id="2147484314" r:id="rId5"/>
    <p:sldLayoutId id="2147484315" r:id="rId6"/>
    <p:sldLayoutId id="2147484316" r:id="rId7"/>
    <p:sldLayoutId id="2147484317" r:id="rId8"/>
    <p:sldLayoutId id="2147484318" r:id="rId9"/>
    <p:sldLayoutId id="2147484319" r:id="rId10"/>
    <p:sldLayoutId id="2147484320" r:id="rId11"/>
    <p:sldLayoutId id="2147484321" r:id="rId12"/>
    <p:sldLayoutId id="2147484322" r:id="rId13"/>
    <p:sldLayoutId id="2147484323" r:id="rId14"/>
    <p:sldLayoutId id="2147484324" r:id="rId15"/>
    <p:sldLayoutId id="2147484325" r:id="rId16"/>
    <p:sldLayoutId id="2147484326" r:id="rId17"/>
    <p:sldLayoutId id="2147484327" r:id="rId18"/>
    <p:sldLayoutId id="2147484328" r:id="rId19"/>
    <p:sldLayoutId id="2147484329" r:id="rId20"/>
    <p:sldLayoutId id="2147484330" r:id="rId21"/>
    <p:sldLayoutId id="2147484331" r:id="rId22"/>
  </p:sldLayoutIdLst>
  <p:hf sldNum="0"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  <a:ea typeface="MS PGothic" pitchFamily="34" charset="-128"/>
        </a:defRPr>
      </a:lvl5pPr>
      <a:lvl6pPr marL="457177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6pPr>
      <a:lvl7pPr marL="914354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7pPr>
      <a:lvl8pPr marL="1371532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8pPr>
      <a:lvl9pPr marL="1828709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9pPr>
    </p:titleStyle>
    <p:bodyStyle>
      <a:lvl1pPr marL="228589" indent="-228589" algn="l" rtl="0" eaLnBrk="0" fontAlgn="base" hangingPunct="0">
        <a:spcBef>
          <a:spcPts val="9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1pPr>
      <a:lvl2pPr marL="457177" indent="-228589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685766" indent="-228589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600120" indent="-2285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2057297" indent="-22858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4.emf"/><Relationship Id="rId6" Type="http://schemas.openxmlformats.org/officeDocument/2006/relationships/image" Target="../media/image34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4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emf"/><Relationship Id="rId7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20.emf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5" Type="http://schemas.openxmlformats.org/officeDocument/2006/relationships/image" Target="../media/image57.emf"/><Relationship Id="rId6" Type="http://schemas.openxmlformats.org/officeDocument/2006/relationships/image" Target="../media/image58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20.emf"/><Relationship Id="rId5" Type="http://schemas.openxmlformats.org/officeDocument/2006/relationships/image" Target="../media/image5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7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emf"/><Relationship Id="rId5" Type="http://schemas.openxmlformats.org/officeDocument/2006/relationships/image" Target="../media/image65.emf"/><Relationship Id="rId6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://www.ibm.com/blockchain/" TargetMode="External"/><Relationship Id="rId3" Type="http://schemas.openxmlformats.org/officeDocument/2006/relationships/hyperlink" Target="http://www.ibm.com/systems/linuxone/solutions/blockchain-technology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0P7NM7d-ps&amp;feature=youtu.be" TargetMode="External"/><Relationship Id="rId4" Type="http://schemas.openxmlformats.org/officeDocument/2006/relationships/image" Target="../media/image20.emf"/><Relationship Id="rId5" Type="http://schemas.openxmlformats.org/officeDocument/2006/relationships/image" Target="../media/image67.emf"/><Relationship Id="rId6" Type="http://schemas.openxmlformats.org/officeDocument/2006/relationships/image" Target="../media/image68.emf"/><Relationship Id="rId7" Type="http://schemas.openxmlformats.org/officeDocument/2006/relationships/image" Target="../media/image27.emf"/><Relationship Id="rId8" Type="http://schemas.openxmlformats.org/officeDocument/2006/relationships/image" Target="../media/image6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emf"/><Relationship Id="rId12" Type="http://schemas.openxmlformats.org/officeDocument/2006/relationships/image" Target="../media/image24.emf"/><Relationship Id="rId13" Type="http://schemas.openxmlformats.org/officeDocument/2006/relationships/image" Target="../media/image22.emf"/><Relationship Id="rId1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8" Type="http://schemas.openxmlformats.org/officeDocument/2006/relationships/image" Target="../media/image28.emf"/><Relationship Id="rId9" Type="http://schemas.openxmlformats.org/officeDocument/2006/relationships/image" Target="../media/image21.emf"/><Relationship Id="rId10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emf"/><Relationship Id="rId12" Type="http://schemas.openxmlformats.org/officeDocument/2006/relationships/image" Target="../media/image24.emf"/><Relationship Id="rId13" Type="http://schemas.openxmlformats.org/officeDocument/2006/relationships/image" Target="../media/image22.emf"/><Relationship Id="rId1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8" Type="http://schemas.openxmlformats.org/officeDocument/2006/relationships/image" Target="../media/image28.emf"/><Relationship Id="rId9" Type="http://schemas.openxmlformats.org/officeDocument/2006/relationships/image" Target="../media/image21.emf"/><Relationship Id="rId10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38139" y="2747962"/>
            <a:ext cx="8440737" cy="253603"/>
          </a:xfrm>
        </p:spPr>
        <p:txBody>
          <a:bodyPr/>
          <a:lstStyle/>
          <a:p>
            <a:pPr eaLnBrk="1" hangingPunct="1">
              <a:spcBef>
                <a:spcPts val="1325"/>
              </a:spcBef>
            </a:pPr>
            <a:r>
              <a:rPr lang="en-US" dirty="0" smtClean="0">
                <a:solidFill>
                  <a:srgbClr val="F19027"/>
                </a:solidFill>
              </a:rPr>
              <a:t>Subtitle of presentation in this location as long as needed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65125" y="3874295"/>
            <a:ext cx="8413750" cy="275034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Name of presenter, Title of presenter   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Date of presentation in local format, Location of presentation</a:t>
            </a:r>
          </a:p>
        </p:txBody>
      </p:sp>
      <p:sp>
        <p:nvSpPr>
          <p:cNvPr id="25604" name="Title 3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>
                <a:solidFill>
                  <a:srgbClr val="191919"/>
                </a:solidFill>
              </a:rPr>
              <a:t>Making </a:t>
            </a:r>
            <a:r>
              <a:rPr lang="en-US" sz="4000" dirty="0" err="1">
                <a:solidFill>
                  <a:srgbClr val="191919"/>
                </a:solidFill>
              </a:rPr>
              <a:t>Blockchain</a:t>
            </a:r>
            <a:r>
              <a:rPr lang="en-US" sz="4000" dirty="0">
                <a:solidFill>
                  <a:srgbClr val="191919"/>
                </a:solidFill>
              </a:rPr>
              <a:t> Real for Business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Blockchain</a:t>
            </a:r>
            <a:r>
              <a:rPr lang="en-US" dirty="0"/>
              <a:t> benefits</a:t>
            </a:r>
            <a:endParaRPr lang="en-US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84142" y="3100427"/>
            <a:ext cx="1616709" cy="13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>
                <a:solidFill>
                  <a:srgbClr val="F19027"/>
                </a:solidFill>
              </a:rPr>
              <a:t>Saves </a:t>
            </a:r>
            <a:r>
              <a:rPr lang="en-US" b="1" dirty="0" smtClean="0">
                <a:solidFill>
                  <a:srgbClr val="F19027"/>
                </a:solidFill>
              </a:rPr>
              <a:t>time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Transaction time </a:t>
            </a:r>
            <a:br>
              <a:rPr lang="en-US" dirty="0"/>
            </a:br>
            <a:r>
              <a:rPr lang="en-US" dirty="0"/>
              <a:t>from days to near </a:t>
            </a:r>
            <a:r>
              <a:rPr lang="en-US" dirty="0" smtClean="0"/>
              <a:t>instantaneous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8154" y="1417174"/>
            <a:ext cx="1344326" cy="154951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34" y="1417174"/>
            <a:ext cx="1344326" cy="15495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274" y="1417174"/>
            <a:ext cx="1344326" cy="15495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214" y="1417174"/>
            <a:ext cx="1344326" cy="1549513"/>
          </a:xfrm>
          <a:prstGeom prst="rect">
            <a:avLst/>
          </a:prstGeom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700082" y="3100427"/>
            <a:ext cx="1734758" cy="13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F19027"/>
                </a:solidFill>
              </a:rPr>
              <a:t>Removes cost</a:t>
            </a:r>
            <a:endParaRPr lang="en-US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Overheads and </a:t>
            </a:r>
            <a:br>
              <a:rPr lang="en-US" dirty="0"/>
            </a:br>
            <a:r>
              <a:rPr lang="en-US" dirty="0" smtClean="0"/>
              <a:t>cost intermediaries</a:t>
            </a:r>
            <a:endParaRPr lang="en-US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4816022" y="3100427"/>
            <a:ext cx="1616709" cy="13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F19027"/>
                </a:solidFill>
              </a:rPr>
              <a:t>Reduces risk</a:t>
            </a:r>
            <a:endParaRPr lang="en-US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Tampering, fraud </a:t>
            </a:r>
            <a:br>
              <a:rPr lang="en-US" dirty="0"/>
            </a:br>
            <a:r>
              <a:rPr lang="en-US" dirty="0" smtClean="0"/>
              <a:t>and </a:t>
            </a:r>
            <a:r>
              <a:rPr lang="en-US" dirty="0"/>
              <a:t>cyber crime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6938254" y="3100427"/>
            <a:ext cx="1616709" cy="13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>
                <a:solidFill>
                  <a:srgbClr val="F19027"/>
                </a:solidFill>
              </a:rPr>
              <a:t>Increases </a:t>
            </a:r>
            <a:r>
              <a:rPr lang="en-US" b="1" dirty="0" smtClean="0">
                <a:solidFill>
                  <a:srgbClr val="F19027"/>
                </a:solidFill>
              </a:rPr>
              <a:t>trust</a:t>
            </a:r>
            <a:endParaRPr lang="en-US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Through shared processes and recordkeeping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430" y="1887888"/>
            <a:ext cx="1054014" cy="6080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00" y="1700502"/>
            <a:ext cx="664754" cy="9828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5778" y="1944310"/>
            <a:ext cx="1089079" cy="627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297" y="1732700"/>
            <a:ext cx="922401" cy="91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8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88" y="686925"/>
            <a:ext cx="8404224" cy="1102146"/>
          </a:xfrm>
          <a:prstGeom prst="rect">
            <a:avLst/>
          </a:prstGeom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Consensus use case – </a:t>
            </a:r>
            <a:r>
              <a:rPr lang="en-US" dirty="0" smtClean="0"/>
              <a:t>Shared </a:t>
            </a:r>
            <a:r>
              <a:rPr lang="en-US" dirty="0"/>
              <a:t>routing </a:t>
            </a:r>
            <a:r>
              <a:rPr lang="en-US" dirty="0" smtClean="0"/>
              <a:t>codes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180239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 smtClean="0">
                <a:solidFill>
                  <a:srgbClr val="F19027"/>
                </a:solidFill>
                <a:ea typeface="+mn-ea"/>
              </a:rPr>
              <a:t>How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Each participant maintains their own codes within a </a:t>
            </a:r>
            <a:br>
              <a:rPr lang="en-US" sz="1400" dirty="0">
                <a:ea typeface="+mn-ea"/>
              </a:rPr>
            </a:br>
            <a:r>
              <a:rPr lang="en-US" sz="1400" dirty="0" err="1">
                <a:ea typeface="+mn-ea"/>
              </a:rPr>
              <a:t>Blockchain</a:t>
            </a:r>
            <a:r>
              <a:rPr lang="en-US" sz="1400" dirty="0">
                <a:ea typeface="+mn-ea"/>
              </a:rPr>
              <a:t> network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 err="1">
                <a:ea typeface="+mn-ea"/>
              </a:rPr>
              <a:t>Blockchain</a:t>
            </a:r>
            <a:r>
              <a:rPr lang="en-US" sz="1400" dirty="0">
                <a:ea typeface="+mn-ea"/>
              </a:rPr>
              <a:t> creates single view of entire dataset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012815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Benefits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Consolidated, consistent dataset reduces errors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Near-real-time of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reference data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Naturally supports code editing and routing code transfers between participants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47663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 smtClean="0">
                <a:solidFill>
                  <a:srgbClr val="F19027"/>
                </a:solidFill>
                <a:ea typeface="+mn-ea"/>
              </a:rPr>
              <a:t>What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/>
              <a:t>Competitors/collaborators in a business network need to share reference data, e.g. bank routing codes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/>
              <a:t>Each member maintains their own codes, </a:t>
            </a:r>
            <a:br>
              <a:rPr lang="en-US" sz="1400" dirty="0"/>
            </a:br>
            <a:r>
              <a:rPr lang="en-US" sz="1400" dirty="0"/>
              <a:t>and forwards changes to a central authority for collection and distribution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/>
              <a:t>An information subset can be owned by organizations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499" y="938343"/>
            <a:ext cx="585458" cy="57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96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88" y="686925"/>
            <a:ext cx="8404224" cy="110214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What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Provenance of each component part in complex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system hard to track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Manufacturer, production date, batch and even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the manufacturing machine program</a:t>
            </a:r>
          </a:p>
        </p:txBody>
      </p:sp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Provenance use case – Vehicle maintenance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180239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 smtClean="0">
                <a:solidFill>
                  <a:srgbClr val="F19027"/>
                </a:solidFill>
                <a:ea typeface="+mn-ea"/>
              </a:rPr>
              <a:t>How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 err="1">
                <a:ea typeface="+mn-ea"/>
              </a:rPr>
              <a:t>Blockchain</a:t>
            </a:r>
            <a:r>
              <a:rPr lang="en-US" sz="1400" dirty="0">
                <a:ea typeface="+mn-ea"/>
              </a:rPr>
              <a:t> holds complete provenance details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of each component part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Accessible by each manufacturer in the production process, the aircraft owners, maintainers and government regulators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012815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Benefits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Trust increased, no authority "owns” provenance 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Improvement in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system utilization 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Recalls "specific"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rather than cross fleet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94" y="872651"/>
            <a:ext cx="578973" cy="66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321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88" y="686925"/>
            <a:ext cx="8404224" cy="110214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What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 smtClean="0">
                <a:ea typeface="+mn-ea"/>
              </a:rPr>
              <a:t>Financial </a:t>
            </a:r>
            <a:r>
              <a:rPr lang="en-US" sz="1400" dirty="0">
                <a:ea typeface="+mn-ea"/>
              </a:rPr>
              <a:t>data in a large organization dispersed throughout many divisions and geographies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Audit and Compliance needs indelible record of all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key transactions over reporting period</a:t>
            </a:r>
          </a:p>
        </p:txBody>
      </p:sp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Immutability use case – Financial ledger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180239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 smtClean="0">
                <a:solidFill>
                  <a:srgbClr val="F19027"/>
                </a:solidFill>
                <a:ea typeface="+mn-ea"/>
              </a:rPr>
              <a:t>How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 err="1">
                <a:ea typeface="+mn-ea"/>
              </a:rPr>
              <a:t>Blockchain</a:t>
            </a:r>
            <a:r>
              <a:rPr lang="en-US" sz="1400" dirty="0">
                <a:ea typeface="+mn-ea"/>
              </a:rPr>
              <a:t> collects transaction records from diverse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set of financial systems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Append-only and tamperproof qualities create high confidence financial audit trail 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Privacy features to ensure authorized user access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012815" y="1820465"/>
            <a:ext cx="2761297" cy="326588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Benefits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Lowers cost of audit and regulatory compliance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Provides “seek and find” access to auditors and regulators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Changes nature of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compliance from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passive to active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472" y="933912"/>
            <a:ext cx="608171" cy="60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30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2524451"/>
            <a:ext cx="2761297" cy="228048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What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Bank handling letters of credit (</a:t>
            </a:r>
            <a:r>
              <a:rPr lang="en-US" sz="1400" dirty="0" err="1">
                <a:ea typeface="+mn-ea"/>
              </a:rPr>
              <a:t>LOC</a:t>
            </a:r>
            <a:r>
              <a:rPr lang="en-US" sz="1400" dirty="0">
                <a:ea typeface="+mn-ea"/>
              </a:rPr>
              <a:t>) wants to offer them to a wider range of clients including startups 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Currently constrained by costs &amp; the time to execute</a:t>
            </a:r>
          </a:p>
        </p:txBody>
      </p:sp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Finality use case – </a:t>
            </a:r>
            <a:r>
              <a:rPr lang="en-US" dirty="0" smtClean="0"/>
              <a:t>Letter </a:t>
            </a:r>
            <a:r>
              <a:rPr lang="en-US" dirty="0"/>
              <a:t>of credit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180239" y="2524451"/>
            <a:ext cx="2761297" cy="228048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 smtClean="0">
                <a:solidFill>
                  <a:srgbClr val="F19027"/>
                </a:solidFill>
                <a:ea typeface="+mn-ea"/>
              </a:rPr>
              <a:t>How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 err="1" smtClean="0">
                <a:ea typeface="+mn-ea"/>
              </a:rPr>
              <a:t>Blockchain</a:t>
            </a:r>
            <a:r>
              <a:rPr lang="en-US" sz="1400" dirty="0" smtClean="0">
                <a:ea typeface="+mn-ea"/>
              </a:rPr>
              <a:t> </a:t>
            </a:r>
            <a:r>
              <a:rPr lang="en-US" sz="1400" dirty="0">
                <a:ea typeface="+mn-ea"/>
              </a:rPr>
              <a:t>provides common ledger for letters of credit</a:t>
            </a:r>
          </a:p>
          <a:p>
            <a:pPr marL="182871" indent="-182871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ea typeface="+mn-ea"/>
              </a:rPr>
              <a:t>Allows all counter-parties to have the same validated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record of transaction and fulfillment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012815" y="2524451"/>
            <a:ext cx="2761297" cy="228048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Benefits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Increase speed of execution (less than 1 day)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Vastly reduced cost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Reduced risk,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e.g. currency fluctuations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Value added services, </a:t>
            </a:r>
            <a:br>
              <a:rPr lang="en-US" sz="1400" dirty="0">
                <a:ea typeface="+mn-ea"/>
              </a:rPr>
            </a:br>
            <a:r>
              <a:rPr lang="en-US" sz="1400" dirty="0">
                <a:ea typeface="+mn-ea"/>
              </a:rPr>
              <a:t>e.g. incremental payment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2901" y="690368"/>
            <a:ext cx="5188791" cy="1713395"/>
            <a:chOff x="342901" y="711149"/>
            <a:chExt cx="5731669" cy="1892659"/>
          </a:xfrm>
        </p:grpSpPr>
        <p:sp>
          <p:nvSpPr>
            <p:cNvPr id="9" name="Line 32"/>
            <p:cNvSpPr>
              <a:spLocks noChangeShapeType="1"/>
            </p:cNvSpPr>
            <p:nvPr/>
          </p:nvSpPr>
          <p:spPr bwMode="auto">
            <a:xfrm>
              <a:off x="1436117" y="1656344"/>
              <a:ext cx="397538" cy="186311"/>
            </a:xfrm>
            <a:prstGeom prst="line">
              <a:avLst/>
            </a:prstGeom>
            <a:noFill/>
            <a:ln w="19050">
              <a:solidFill>
                <a:srgbClr val="6666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33"/>
            <p:cNvSpPr>
              <a:spLocks noChangeShapeType="1"/>
            </p:cNvSpPr>
            <p:nvPr/>
          </p:nvSpPr>
          <p:spPr bwMode="auto">
            <a:xfrm>
              <a:off x="3034896" y="2096856"/>
              <a:ext cx="1905119" cy="0"/>
            </a:xfrm>
            <a:prstGeom prst="line">
              <a:avLst/>
            </a:prstGeom>
            <a:noFill/>
            <a:ln w="19050">
              <a:solidFill>
                <a:srgbClr val="6666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46"/>
            <p:cNvSpPr>
              <a:spLocks noChangeShapeType="1"/>
            </p:cNvSpPr>
            <p:nvPr/>
          </p:nvSpPr>
          <p:spPr bwMode="auto">
            <a:xfrm>
              <a:off x="4530832" y="1396949"/>
              <a:ext cx="417155" cy="229810"/>
            </a:xfrm>
            <a:prstGeom prst="line">
              <a:avLst/>
            </a:prstGeom>
            <a:noFill/>
            <a:ln w="19050">
              <a:solidFill>
                <a:srgbClr val="666666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50"/>
            <p:cNvSpPr>
              <a:spLocks noChangeShapeType="1"/>
            </p:cNvSpPr>
            <p:nvPr/>
          </p:nvSpPr>
          <p:spPr bwMode="auto">
            <a:xfrm>
              <a:off x="1443013" y="1226420"/>
              <a:ext cx="1950508" cy="0"/>
            </a:xfrm>
            <a:prstGeom prst="line">
              <a:avLst/>
            </a:prstGeom>
            <a:noFill/>
            <a:ln w="19050">
              <a:solidFill>
                <a:srgbClr val="666666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3530" y="711149"/>
              <a:ext cx="1079331" cy="124407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4610" y="1359736"/>
              <a:ext cx="1079331" cy="124407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84704" y="1582716"/>
              <a:ext cx="699142" cy="699142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42301" y="953797"/>
              <a:ext cx="681788" cy="66198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5239" y="1359736"/>
              <a:ext cx="1079331" cy="124407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5333" y="1582716"/>
              <a:ext cx="699142" cy="699142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901" y="711149"/>
              <a:ext cx="1079331" cy="124407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8687" y="962148"/>
              <a:ext cx="687759" cy="681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1884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663" y="1774745"/>
            <a:ext cx="2066926" cy="326588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b="1" dirty="0" smtClean="0">
                <a:solidFill>
                  <a:srgbClr val="F19027"/>
                </a:solidFill>
                <a:ea typeface="+mn-ea"/>
              </a:rPr>
              <a:t>Compliance ledger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Real-time view of compliance, audit &amp; risk data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Provenance, immutability &amp; finality are key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Transparent access to auditor &amp; regulator </a:t>
            </a:r>
          </a:p>
        </p:txBody>
      </p:sp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Patterns for customer adoption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2462101" y="1637585"/>
            <a:ext cx="2066926" cy="326588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b="1" dirty="0" smtClean="0">
                <a:solidFill>
                  <a:srgbClr val="F19027"/>
                </a:solidFill>
                <a:ea typeface="+mn-ea"/>
              </a:rPr>
              <a:t>Consortium shared ledger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Created by a small set of participants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Share key reference data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Consolidated, consistent real-time view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576539" y="1500425"/>
            <a:ext cx="2066926" cy="326588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b="1" dirty="0" smtClean="0">
                <a:solidFill>
                  <a:srgbClr val="F19027"/>
                </a:solidFill>
                <a:ea typeface="+mn-ea"/>
              </a:rPr>
              <a:t>Asset exchange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Sharing of assets (voting, dividend notification)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Assets are information, not financial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Provenance &amp; finality are key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690978" y="1373982"/>
            <a:ext cx="2066926" cy="326588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b="1" dirty="0" smtClean="0">
                <a:solidFill>
                  <a:srgbClr val="F19027"/>
                </a:solidFill>
                <a:ea typeface="+mn-ea"/>
              </a:rPr>
              <a:t>High value market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Transfer of high value financial assets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Between many participants in a market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ea typeface="+mn-ea"/>
              </a:rPr>
              <a:t>Regulatory timeframes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42901" y="1221795"/>
            <a:ext cx="1851659" cy="528875"/>
          </a:xfrm>
          <a:prstGeom prst="rightArrow">
            <a:avLst/>
          </a:prstGeom>
          <a:gradFill flip="none" rotWithShape="1">
            <a:gsLst>
              <a:gs pos="0">
                <a:srgbClr val="406687">
                  <a:tint val="66000"/>
                  <a:satMod val="160000"/>
                </a:srgbClr>
              </a:gs>
              <a:gs pos="50000">
                <a:srgbClr val="406687">
                  <a:tint val="44500"/>
                  <a:satMod val="160000"/>
                </a:srgbClr>
              </a:gs>
              <a:gs pos="100000">
                <a:srgbClr val="406687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2458926" y="1086032"/>
            <a:ext cx="1851659" cy="528875"/>
          </a:xfrm>
          <a:prstGeom prst="rightArrow">
            <a:avLst/>
          </a:prstGeom>
          <a:gradFill flip="none" rotWithShape="1">
            <a:gsLst>
              <a:gs pos="0">
                <a:srgbClr val="406687">
                  <a:tint val="66000"/>
                  <a:satMod val="160000"/>
                </a:srgbClr>
              </a:gs>
              <a:gs pos="50000">
                <a:srgbClr val="406687">
                  <a:tint val="44500"/>
                  <a:satMod val="160000"/>
                </a:srgbClr>
              </a:gs>
              <a:gs pos="100000">
                <a:srgbClr val="406687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4574951" y="950269"/>
            <a:ext cx="1851659" cy="528875"/>
          </a:xfrm>
          <a:prstGeom prst="rightArrow">
            <a:avLst/>
          </a:prstGeom>
          <a:gradFill flip="none" rotWithShape="1">
            <a:gsLst>
              <a:gs pos="0">
                <a:srgbClr val="406687">
                  <a:tint val="66000"/>
                  <a:satMod val="160000"/>
                </a:srgbClr>
              </a:gs>
              <a:gs pos="50000">
                <a:srgbClr val="406687">
                  <a:tint val="44500"/>
                  <a:satMod val="160000"/>
                </a:srgbClr>
              </a:gs>
              <a:gs pos="100000">
                <a:srgbClr val="406687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6690977" y="814506"/>
            <a:ext cx="1851659" cy="528875"/>
          </a:xfrm>
          <a:prstGeom prst="rightArrow">
            <a:avLst/>
          </a:prstGeom>
          <a:gradFill flip="none" rotWithShape="1">
            <a:gsLst>
              <a:gs pos="0">
                <a:srgbClr val="406687">
                  <a:tint val="66000"/>
                  <a:satMod val="160000"/>
                </a:srgbClr>
              </a:gs>
              <a:gs pos="50000">
                <a:srgbClr val="406687">
                  <a:tint val="44500"/>
                  <a:satMod val="160000"/>
                </a:srgbClr>
              </a:gs>
              <a:gs pos="100000">
                <a:srgbClr val="406687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7188" y="1371600"/>
            <a:ext cx="2743200" cy="3267075"/>
          </a:xfrm>
        </p:spPr>
        <p:txBody>
          <a:bodyPr/>
          <a:lstStyle/>
          <a:p>
            <a:pPr eaLnBrk="1" hangingPunct="1">
              <a:lnSpc>
                <a:spcPts val="2100"/>
              </a:lnSpc>
              <a:spcBef>
                <a:spcPts val="1200"/>
              </a:spcBef>
            </a:pPr>
            <a:r>
              <a:rPr lang="en-US" dirty="0" smtClean="0">
                <a:solidFill>
                  <a:srgbClr val="666666"/>
                </a:solidFill>
              </a:rPr>
              <a:t>What is </a:t>
            </a:r>
            <a:r>
              <a:rPr lang="en-US" dirty="0" err="1" smtClean="0">
                <a:solidFill>
                  <a:srgbClr val="666666"/>
                </a:solidFill>
              </a:rPr>
              <a:t>Blockchain</a:t>
            </a:r>
            <a:r>
              <a:rPr lang="en-US" dirty="0" smtClean="0">
                <a:solidFill>
                  <a:srgbClr val="666666"/>
                </a:solidFill>
              </a:rPr>
              <a:t>?</a:t>
            </a:r>
          </a:p>
          <a:p>
            <a:pPr eaLnBrk="1" hangingPunct="1">
              <a:lnSpc>
                <a:spcPts val="2100"/>
              </a:lnSpc>
              <a:spcBef>
                <a:spcPts val="1200"/>
              </a:spcBef>
            </a:pPr>
            <a:r>
              <a:rPr lang="en-US" dirty="0">
                <a:solidFill>
                  <a:srgbClr val="666666"/>
                </a:solidFill>
              </a:rPr>
              <a:t>Why is it relevant </a:t>
            </a:r>
            <a:br>
              <a:rPr lang="en-US" dirty="0">
                <a:solidFill>
                  <a:srgbClr val="666666"/>
                </a:solidFill>
              </a:rPr>
            </a:br>
            <a:r>
              <a:rPr lang="en-US" dirty="0">
                <a:solidFill>
                  <a:srgbClr val="666666"/>
                </a:solidFill>
              </a:rPr>
              <a:t>for your business?</a:t>
            </a:r>
            <a:endParaRPr lang="en-US" dirty="0" smtClean="0">
              <a:solidFill>
                <a:srgbClr val="666666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en-US" dirty="0">
                <a:solidFill>
                  <a:srgbClr val="F19027"/>
                </a:solidFill>
              </a:rPr>
              <a:t>How can IBM help </a:t>
            </a:r>
            <a:br>
              <a:rPr lang="en-US" dirty="0">
                <a:solidFill>
                  <a:srgbClr val="F19027"/>
                </a:solidFill>
              </a:rPr>
            </a:br>
            <a:r>
              <a:rPr lang="en-US" dirty="0">
                <a:solidFill>
                  <a:srgbClr val="F19027"/>
                </a:solidFill>
              </a:rPr>
              <a:t>you apply </a:t>
            </a:r>
            <a:r>
              <a:rPr lang="en-US" dirty="0" err="1">
                <a:solidFill>
                  <a:srgbClr val="F19027"/>
                </a:solidFill>
              </a:rPr>
              <a:t>Blockchain</a:t>
            </a:r>
            <a:r>
              <a:rPr lang="en-US" dirty="0">
                <a:solidFill>
                  <a:srgbClr val="F19027"/>
                </a:solidFill>
              </a:rPr>
              <a:t>?</a:t>
            </a:r>
            <a:endParaRPr lang="en-US" dirty="0" smtClean="0">
              <a:solidFill>
                <a:srgbClr val="F19027"/>
              </a:solidFill>
            </a:endParaRP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Title 3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Table of contents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4568" r="5172" b="7041"/>
          <a:stretch/>
        </p:blipFill>
        <p:spPr>
          <a:xfrm>
            <a:off x="4114800" y="-34291"/>
            <a:ext cx="5029200" cy="51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3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38139" y="2747962"/>
            <a:ext cx="8440737" cy="253603"/>
          </a:xfrm>
        </p:spPr>
        <p:txBody>
          <a:bodyPr/>
          <a:lstStyle/>
          <a:p>
            <a:pPr eaLnBrk="1" hangingPunct="1">
              <a:spcBef>
                <a:spcPts val="1325"/>
              </a:spcBef>
            </a:pPr>
            <a:r>
              <a:rPr lang="en-US" dirty="0">
                <a:solidFill>
                  <a:srgbClr val="F19027"/>
                </a:solidFill>
              </a:rPr>
              <a:t>Differentiation in </a:t>
            </a:r>
            <a:r>
              <a:rPr lang="en-US" dirty="0" smtClean="0">
                <a:solidFill>
                  <a:srgbClr val="F19027"/>
                </a:solidFill>
              </a:rPr>
              <a:t>the fabric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Differentiation in the </a:t>
            </a:r>
            <a:r>
              <a:rPr lang="en-US" dirty="0" smtClean="0"/>
              <a:t>infrastructure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Differentiation in the </a:t>
            </a:r>
            <a:r>
              <a:rPr lang="en-US" dirty="0" smtClean="0"/>
              <a:t>experience</a:t>
            </a:r>
          </a:p>
        </p:txBody>
      </p:sp>
      <p:sp>
        <p:nvSpPr>
          <p:cNvPr id="46083" name="Title 3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/>
              <a:t>How can IBM help us apply </a:t>
            </a:r>
            <a:r>
              <a:rPr lang="en-US" sz="3600" dirty="0" err="1"/>
              <a:t>Blockchain</a:t>
            </a:r>
            <a:r>
              <a:rPr lang="en-US" sz="3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13435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481" y="1373982"/>
            <a:ext cx="2761297" cy="3397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First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application</a:t>
            </a:r>
          </a:p>
        </p:txBody>
      </p:sp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Blockchain</a:t>
            </a:r>
            <a:r>
              <a:rPr lang="en-US" dirty="0"/>
              <a:t> underpins </a:t>
            </a:r>
            <a:r>
              <a:rPr lang="en-US" dirty="0" err="1" smtClean="0"/>
              <a:t>Bitcoin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3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9867" y="1373982"/>
            <a:ext cx="1631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4847188" y="1980341"/>
            <a:ext cx="2066230" cy="2066230"/>
          </a:xfrm>
          <a:prstGeom prst="ellipse">
            <a:avLst/>
          </a:prstGeom>
          <a:solidFill>
            <a:srgbClr val="406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248" y="2252363"/>
            <a:ext cx="1528110" cy="1522186"/>
          </a:xfrm>
          <a:prstGeom prst="rect">
            <a:avLst/>
          </a:prstGeom>
        </p:spPr>
      </p:pic>
      <p:pic>
        <p:nvPicPr>
          <p:cNvPr id="12" name="Picture 11" descr="screen-captur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97" y="1871117"/>
            <a:ext cx="1390314" cy="2097456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sp>
        <p:nvSpPr>
          <p:cNvPr id="6" name="Flowchart: Process 5"/>
          <p:cNvSpPr/>
          <p:nvPr/>
        </p:nvSpPr>
        <p:spPr>
          <a:xfrm>
            <a:off x="2182091" y="1787236"/>
            <a:ext cx="1607127" cy="2265219"/>
          </a:xfrm>
          <a:prstGeom prst="flowChartProcess">
            <a:avLst/>
          </a:prstGeom>
          <a:noFill/>
          <a:ln w="6350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9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481" y="1373982"/>
            <a:ext cx="2761297" cy="3397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First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application</a:t>
            </a:r>
          </a:p>
        </p:txBody>
      </p:sp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Blockchain</a:t>
            </a:r>
            <a:r>
              <a:rPr lang="en-US" dirty="0"/>
              <a:t> underpins </a:t>
            </a:r>
            <a:r>
              <a:rPr lang="en-US" dirty="0" err="1" smtClean="0"/>
              <a:t>Bitcoin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3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9867" y="1373982"/>
            <a:ext cx="1631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4847188" y="1980341"/>
            <a:ext cx="2066230" cy="2066230"/>
          </a:xfrm>
          <a:prstGeom prst="ellipse">
            <a:avLst/>
          </a:prstGeom>
          <a:solidFill>
            <a:srgbClr val="406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248" y="2252363"/>
            <a:ext cx="1528110" cy="1522186"/>
          </a:xfrm>
          <a:prstGeom prst="rect">
            <a:avLst/>
          </a:prstGeom>
        </p:spPr>
      </p:pic>
      <p:pic>
        <p:nvPicPr>
          <p:cNvPr id="12" name="Picture 11" descr="screen-captur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97" y="1871117"/>
            <a:ext cx="1390314" cy="2097456"/>
          </a:xfrm>
          <a:prstGeom prst="roundRect">
            <a:avLst>
              <a:gd name="adj" fmla="val 16667"/>
            </a:avLst>
          </a:prstGeom>
          <a:ln>
            <a:noFill/>
          </a:ln>
          <a:effectLst/>
        </p:spPr>
      </p:pic>
      <p:sp>
        <p:nvSpPr>
          <p:cNvPr id="6" name="Flowchart: Process 5"/>
          <p:cNvSpPr/>
          <p:nvPr/>
        </p:nvSpPr>
        <p:spPr>
          <a:xfrm>
            <a:off x="2182091" y="1787236"/>
            <a:ext cx="1607127" cy="2265219"/>
          </a:xfrm>
          <a:prstGeom prst="flowChartProcess">
            <a:avLst/>
          </a:prstGeom>
          <a:noFill/>
          <a:ln w="6350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/>
          <p:cNvSpPr/>
          <p:nvPr/>
        </p:nvSpPr>
        <p:spPr>
          <a:xfrm>
            <a:off x="1143000" y="1156855"/>
            <a:ext cx="3316778" cy="3241963"/>
          </a:xfrm>
          <a:prstGeom prst="flowChartProcess">
            <a:avLst/>
          </a:prstGeom>
          <a:solidFill>
            <a:srgbClr val="FFFFFF">
              <a:alpha val="6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/>
          <p:cNvSpPr/>
          <p:nvPr/>
        </p:nvSpPr>
        <p:spPr>
          <a:xfrm>
            <a:off x="4677286" y="1156855"/>
            <a:ext cx="3316778" cy="3241963"/>
          </a:xfrm>
          <a:prstGeom prst="flowChartProcess">
            <a:avLst/>
          </a:prstGeom>
          <a:solidFill>
            <a:srgbClr val="FFFFFF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3091382" y="1761629"/>
            <a:ext cx="2736792" cy="145042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 smtClean="0">
                <a:solidFill>
                  <a:srgbClr val="F19027"/>
                </a:solidFill>
                <a:ea typeface="+mn-ea"/>
              </a:rPr>
              <a:t>But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b="1" dirty="0" err="1" smtClean="0">
                <a:solidFill>
                  <a:srgbClr val="666666"/>
                </a:solidFill>
                <a:ea typeface="+mn-ea"/>
              </a:rPr>
              <a:t>Blockchain</a:t>
            </a:r>
            <a:endParaRPr lang="en-US" sz="2800" b="1" dirty="0" smtClean="0">
              <a:solidFill>
                <a:srgbClr val="666666"/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800" dirty="0" smtClean="0">
                <a:solidFill>
                  <a:srgbClr val="F19027"/>
                </a:solidFill>
                <a:ea typeface="+mn-ea"/>
              </a:rPr>
              <a:t>is </a:t>
            </a:r>
            <a:r>
              <a:rPr lang="en-US" sz="2800" i="1" dirty="0" smtClean="0">
                <a:solidFill>
                  <a:srgbClr val="F19027"/>
                </a:solidFill>
                <a:ea typeface="+mn-ea"/>
              </a:rPr>
              <a:t>not</a:t>
            </a:r>
            <a:endParaRPr lang="en-US" sz="2800" i="1" dirty="0">
              <a:solidFill>
                <a:srgbClr val="F19027"/>
              </a:solidFill>
              <a:ea typeface="+mn-ea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4723" y="3437311"/>
            <a:ext cx="1631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1369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7188" y="1371600"/>
            <a:ext cx="2743200" cy="3267075"/>
          </a:xfrm>
        </p:spPr>
        <p:txBody>
          <a:bodyPr/>
          <a:lstStyle/>
          <a:p>
            <a:pPr eaLnBrk="1" hangingPunct="1">
              <a:lnSpc>
                <a:spcPts val="2100"/>
              </a:lnSpc>
              <a:spcBef>
                <a:spcPts val="1200"/>
              </a:spcBef>
            </a:pPr>
            <a:r>
              <a:rPr lang="en-US" dirty="0" smtClean="0">
                <a:solidFill>
                  <a:srgbClr val="F19027"/>
                </a:solidFill>
              </a:rPr>
              <a:t>What is </a:t>
            </a:r>
            <a:r>
              <a:rPr lang="en-US" dirty="0" err="1" smtClean="0">
                <a:solidFill>
                  <a:srgbClr val="F19027"/>
                </a:solidFill>
              </a:rPr>
              <a:t>Blockchain</a:t>
            </a:r>
            <a:r>
              <a:rPr lang="en-US" dirty="0" smtClean="0">
                <a:solidFill>
                  <a:srgbClr val="F19027"/>
                </a:solidFill>
              </a:rPr>
              <a:t>?</a:t>
            </a:r>
          </a:p>
          <a:p>
            <a:pPr eaLnBrk="1" hangingPunct="1">
              <a:lnSpc>
                <a:spcPts val="2100"/>
              </a:lnSpc>
              <a:spcBef>
                <a:spcPts val="1200"/>
              </a:spcBef>
            </a:pPr>
            <a:r>
              <a:rPr lang="en-US" dirty="0"/>
              <a:t>Why is it relevant </a:t>
            </a:r>
            <a:br>
              <a:rPr lang="en-US" dirty="0"/>
            </a:br>
            <a:r>
              <a:rPr lang="en-US" dirty="0"/>
              <a:t>for your business?</a:t>
            </a:r>
            <a:endParaRPr lang="en-US" dirty="0" smtClean="0"/>
          </a:p>
          <a:p>
            <a:pPr eaLnBrk="1" hangingPunct="1">
              <a:spcBef>
                <a:spcPts val="1200"/>
              </a:spcBef>
            </a:pPr>
            <a:r>
              <a:rPr lang="en-US" dirty="0"/>
              <a:t>How can IBM help </a:t>
            </a:r>
            <a:br>
              <a:rPr lang="en-US" dirty="0"/>
            </a:br>
            <a:r>
              <a:rPr lang="en-US" dirty="0"/>
              <a:t>you apply </a:t>
            </a:r>
            <a:r>
              <a:rPr lang="en-US" dirty="0" err="1"/>
              <a:t>Blockchain</a:t>
            </a:r>
            <a:r>
              <a:rPr lang="en-US" dirty="0"/>
              <a:t>?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Title 3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Table of contents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4568" r="5172" b="7041"/>
          <a:stretch/>
        </p:blipFill>
        <p:spPr>
          <a:xfrm>
            <a:off x="4114800" y="-34291"/>
            <a:ext cx="5029200" cy="5166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What is required to make </a:t>
            </a:r>
            <a:r>
              <a:rPr lang="en-US" dirty="0" err="1"/>
              <a:t>blockchain</a:t>
            </a:r>
            <a:r>
              <a:rPr lang="en-US" dirty="0"/>
              <a:t> ready for business?</a:t>
            </a:r>
            <a:endParaRPr lang="en-US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80405" y="3120177"/>
            <a:ext cx="1844333" cy="127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>
                <a:solidFill>
                  <a:srgbClr val="F19027"/>
                </a:solidFill>
              </a:rPr>
              <a:t>Shared ledger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/>
              <a:t>Append-only distributed system of record shared across business network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90699" y="3120177"/>
            <a:ext cx="1950901" cy="127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>
                <a:solidFill>
                  <a:srgbClr val="F19027"/>
                </a:solidFill>
              </a:rPr>
              <a:t>Smart </a:t>
            </a:r>
            <a:r>
              <a:rPr lang="en-US" sz="1400" b="1" dirty="0" smtClean="0">
                <a:solidFill>
                  <a:srgbClr val="F19027"/>
                </a:solidFill>
              </a:rPr>
              <a:t>contract</a:t>
            </a:r>
            <a:endParaRPr lang="en-US" sz="1400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/>
              <a:t>Business terms embedded in transaction database </a:t>
            </a:r>
            <a:r>
              <a:rPr lang="en-US" sz="1400" dirty="0" smtClean="0"/>
              <a:t>and </a:t>
            </a:r>
            <a:r>
              <a:rPr lang="en-US" sz="1400" dirty="0"/>
              <a:t>executed with transactions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664332" y="3120178"/>
            <a:ext cx="1797665" cy="127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>
                <a:solidFill>
                  <a:srgbClr val="F19027"/>
                </a:solidFill>
              </a:rPr>
              <a:t>Privacy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/>
              <a:t>Ensuring appropriate visibility; transactions </a:t>
            </a:r>
            <a:r>
              <a:rPr lang="en-US" sz="1400" dirty="0" smtClean="0"/>
              <a:t>secure</a:t>
            </a:r>
            <a:r>
              <a:rPr lang="en-US" sz="1400" dirty="0"/>
              <a:t>, authenticated </a:t>
            </a:r>
            <a:br>
              <a:rPr lang="en-US" sz="1400" dirty="0"/>
            </a:br>
            <a:r>
              <a:rPr lang="en-US" sz="1400" dirty="0" smtClean="0"/>
              <a:t>and </a:t>
            </a:r>
            <a:r>
              <a:rPr lang="en-US" sz="1400" dirty="0"/>
              <a:t>verifiable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4753440" y="3120178"/>
            <a:ext cx="1688426" cy="127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 smtClean="0">
                <a:solidFill>
                  <a:srgbClr val="F19027"/>
                </a:solidFill>
              </a:rPr>
              <a:t>Consensus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/>
              <a:t>All parties agree to network verified transaction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078746" y="1417174"/>
            <a:ext cx="1344326" cy="1549513"/>
            <a:chOff x="7078746" y="1417174"/>
            <a:chExt cx="1344326" cy="1549513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8746" y="1417174"/>
              <a:ext cx="1344326" cy="154951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27990" y="1755860"/>
              <a:ext cx="845838" cy="845838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676558" y="1417174"/>
            <a:ext cx="1344326" cy="1549513"/>
            <a:chOff x="504508" y="1417174"/>
            <a:chExt cx="1344326" cy="154951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508" y="1417174"/>
              <a:ext cx="1344326" cy="154951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131" y="1935654"/>
              <a:ext cx="1005081" cy="512552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2810621" y="1417174"/>
            <a:ext cx="1344326" cy="1549513"/>
            <a:chOff x="2601107" y="1417174"/>
            <a:chExt cx="1344326" cy="154951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1107" y="1417174"/>
              <a:ext cx="1344326" cy="154951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40893" y="1700502"/>
              <a:ext cx="664754" cy="982857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4944684" y="1417174"/>
            <a:ext cx="1344326" cy="1549513"/>
            <a:chOff x="4717047" y="1417174"/>
            <a:chExt cx="1344326" cy="1549513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7047" y="1417174"/>
              <a:ext cx="1344326" cy="154951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44671" y="1944310"/>
              <a:ext cx="1089079" cy="627440"/>
            </a:xfrm>
            <a:prstGeom prst="rect">
              <a:avLst/>
            </a:prstGeom>
          </p:spPr>
        </p:pic>
      </p:grp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0" y="439153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200"/>
            <a:r>
              <a:rPr lang="en-US" b="0" dirty="0" smtClean="0">
                <a:solidFill>
                  <a:srgbClr val="F19027"/>
                </a:solidFill>
              </a:rPr>
              <a:t>Broader </a:t>
            </a:r>
            <a:r>
              <a:rPr lang="en-US" b="0" dirty="0">
                <a:solidFill>
                  <a:srgbClr val="F19027"/>
                </a:solidFill>
              </a:rPr>
              <a:t>participation, lower cost, increased efficiency</a:t>
            </a:r>
          </a:p>
        </p:txBody>
      </p:sp>
    </p:spTree>
    <p:extLst>
      <p:ext uri="{BB962C8B-B14F-4D97-AF65-F5344CB8AC3E}">
        <p14:creationId xmlns:p14="http://schemas.microsoft.com/office/powerpoint/2010/main" val="2528017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Introducing the Linux Foundation’s </a:t>
            </a:r>
            <a:r>
              <a:rPr lang="en-US" dirty="0" err="1"/>
              <a:t>Hyperledger</a:t>
            </a:r>
            <a:r>
              <a:rPr lang="en-US" dirty="0"/>
              <a:t> Project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1" y="1373982"/>
            <a:ext cx="4202112" cy="357520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Create an enterprise grade, open source distributed ledger </a:t>
            </a:r>
            <a:r>
              <a:rPr lang="en-US" b="1" dirty="0">
                <a:solidFill>
                  <a:srgbClr val="F19027"/>
                </a:solidFill>
                <a:ea typeface="+mn-ea"/>
              </a:rPr>
              <a:t>framework</a:t>
            </a:r>
            <a:r>
              <a:rPr lang="en-US" dirty="0">
                <a:solidFill>
                  <a:srgbClr val="666666"/>
                </a:solidFill>
                <a:ea typeface="+mn-ea"/>
              </a:rPr>
              <a:t> and code base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.</a:t>
            </a:r>
            <a:endParaRPr lang="en-US" dirty="0">
              <a:solidFill>
                <a:srgbClr val="666666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Create an open source, technical </a:t>
            </a:r>
            <a:r>
              <a:rPr lang="en-US" b="1" dirty="0">
                <a:solidFill>
                  <a:srgbClr val="F19027"/>
                </a:solidFill>
                <a:ea typeface="+mn-ea"/>
              </a:rPr>
              <a:t>community</a:t>
            </a:r>
            <a:r>
              <a:rPr lang="en-US" dirty="0">
                <a:solidFill>
                  <a:srgbClr val="666666"/>
                </a:solidFill>
                <a:ea typeface="+mn-ea"/>
              </a:rPr>
              <a:t> focused use cases that will work across a variety of industry solutions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.</a:t>
            </a:r>
            <a:endParaRPr lang="en-US" dirty="0">
              <a:solidFill>
                <a:srgbClr val="666666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Promote</a:t>
            </a:r>
            <a:r>
              <a:rPr lang="en-US" dirty="0">
                <a:solidFill>
                  <a:srgbClr val="666666"/>
                </a:solidFill>
                <a:ea typeface="+mn-ea"/>
              </a:rPr>
              <a:t> participation of leading members of the ecosystem, including developers,</a:t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dirty="0">
                <a:solidFill>
                  <a:srgbClr val="666666"/>
                </a:solidFill>
                <a:ea typeface="+mn-ea"/>
              </a:rPr>
              <a:t>service and solution providers and end users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.</a:t>
            </a:r>
            <a:endParaRPr lang="en-US" dirty="0">
              <a:solidFill>
                <a:srgbClr val="666666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Host</a:t>
            </a:r>
            <a:r>
              <a:rPr lang="en-US" dirty="0">
                <a:solidFill>
                  <a:srgbClr val="666666"/>
                </a:solidFill>
                <a:ea typeface="+mn-ea"/>
              </a:rPr>
              <a:t> the infrastructure for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Hyperledger</a:t>
            </a:r>
            <a:r>
              <a:rPr lang="en-US" dirty="0">
                <a:solidFill>
                  <a:srgbClr val="666666"/>
                </a:solidFill>
                <a:ea typeface="+mn-ea"/>
              </a:rPr>
              <a:t>, establishing a neutral home for community activities and providing structure around the governance of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Hyperledger</a:t>
            </a:r>
            <a:r>
              <a:rPr lang="en-US" dirty="0">
                <a:solidFill>
                  <a:srgbClr val="666666"/>
                </a:solidFill>
                <a:ea typeface="+mn-ea"/>
              </a:rPr>
              <a:t>.</a:t>
            </a:r>
          </a:p>
        </p:txBody>
      </p:sp>
      <p:pic>
        <p:nvPicPr>
          <p:cNvPr id="9" name="Picture 8" descr="hyperledger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4" r="10182"/>
          <a:stretch/>
        </p:blipFill>
        <p:spPr>
          <a:xfrm>
            <a:off x="427606" y="1446706"/>
            <a:ext cx="3911741" cy="254236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12700" cap="sq">
            <a:solidFill>
              <a:srgbClr val="EAEAEA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92403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Building a </a:t>
            </a:r>
            <a:r>
              <a:rPr lang="en-US" dirty="0" err="1"/>
              <a:t>blockchain</a:t>
            </a:r>
            <a:r>
              <a:rPr lang="en-US" dirty="0"/>
              <a:t> for business – details matter</a:t>
            </a:r>
            <a:endParaRPr lang="en-US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42901" y="3111949"/>
            <a:ext cx="1997892" cy="160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 smtClean="0">
                <a:solidFill>
                  <a:srgbClr val="F19027"/>
                </a:solidFill>
              </a:rPr>
              <a:t>Permissioned network</a:t>
            </a:r>
            <a:endParaRPr lang="en-US" sz="1400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 smtClean="0"/>
              <a:t>Collectively defined membership and access rights within your business network</a:t>
            </a:r>
            <a:endParaRPr lang="en-US" sz="1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8154" y="1417174"/>
            <a:ext cx="1344326" cy="154951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34" y="1417174"/>
            <a:ext cx="1344326" cy="15495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274" y="1417174"/>
            <a:ext cx="1344326" cy="15495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214" y="1417174"/>
            <a:ext cx="1344326" cy="1549513"/>
          </a:xfrm>
          <a:prstGeom prst="rect">
            <a:avLst/>
          </a:prstGeom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04401" y="3111949"/>
            <a:ext cx="2240280" cy="1691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 smtClean="0">
                <a:solidFill>
                  <a:srgbClr val="F19027"/>
                </a:solidFill>
              </a:rPr>
              <a:t>Confidential transactions</a:t>
            </a:r>
            <a:endParaRPr lang="en-US" sz="1400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 smtClean="0"/>
              <a:t>Gives businesses the flexibility and security to make transactions visible to select parties with the correct encryption keys</a:t>
            </a:r>
            <a:endParaRPr lang="en-US" sz="1400" dirty="0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4908289" y="3111950"/>
            <a:ext cx="1996258" cy="169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 smtClean="0">
                <a:solidFill>
                  <a:srgbClr val="F19027"/>
                </a:solidFill>
              </a:rPr>
              <a:t>No </a:t>
            </a:r>
            <a:r>
              <a:rPr lang="en-US" sz="1400" b="1" dirty="0" err="1" smtClean="0">
                <a:solidFill>
                  <a:srgbClr val="F19027"/>
                </a:solidFill>
              </a:rPr>
              <a:t>cryptocurrency</a:t>
            </a:r>
            <a:endParaRPr lang="en-US" sz="1400" b="1" dirty="0">
              <a:solidFill>
                <a:srgbClr val="F19027"/>
              </a:solidFill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 smtClean="0"/>
              <a:t>Does not require mining and expensive computations to assure transactions</a:t>
            </a:r>
            <a:endParaRPr lang="en-US" sz="1400" dirty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7068154" y="3111950"/>
            <a:ext cx="1702826" cy="169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400" b="1" dirty="0" smtClean="0">
                <a:solidFill>
                  <a:srgbClr val="F19027"/>
                </a:solidFill>
              </a:rPr>
              <a:t>Programmable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400" dirty="0" smtClean="0"/>
              <a:t>Leverage the embedded logic in smart contracts to automate business processes across your network </a:t>
            </a:r>
            <a:endParaRPr lang="en-US" sz="1400" dirty="0"/>
          </a:p>
        </p:txBody>
      </p:sp>
      <p:pic>
        <p:nvPicPr>
          <p:cNvPr id="15" name="Picture 14" descr="logo_hl_new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85" y="651510"/>
            <a:ext cx="2339164" cy="5029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097" y="1744366"/>
            <a:ext cx="796801" cy="8951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2710" y="1816203"/>
            <a:ext cx="751455" cy="751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5265" y="1822818"/>
            <a:ext cx="738225" cy="738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5137" y="1889629"/>
            <a:ext cx="870360" cy="60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76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How is the </a:t>
            </a:r>
            <a:r>
              <a:rPr lang="en-US" dirty="0" err="1"/>
              <a:t>Hyperledger</a:t>
            </a:r>
            <a:r>
              <a:rPr lang="en-US" dirty="0"/>
              <a:t> Fabric different from other </a:t>
            </a:r>
            <a:r>
              <a:rPr lang="en-US" dirty="0" err="1"/>
              <a:t>blockchain</a:t>
            </a:r>
            <a:r>
              <a:rPr lang="en-US" dirty="0"/>
              <a:t> implementations?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422319"/>
              </p:ext>
            </p:extLst>
          </p:nvPr>
        </p:nvGraphicFramePr>
        <p:xfrm>
          <a:off x="342900" y="1611630"/>
          <a:ext cx="83439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5975"/>
                <a:gridCol w="2085975"/>
                <a:gridCol w="2085975"/>
                <a:gridCol w="2085975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Bitcoin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Ethereum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Hyperledger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Cryptocurrency</a:t>
                      </a:r>
                      <a:r>
                        <a:rPr lang="en-US" sz="1200" dirty="0" smtClean="0"/>
                        <a:t> required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Bitcoin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Ether, user-created</a:t>
                      </a:r>
                    </a:p>
                    <a:p>
                      <a:r>
                        <a:rPr lang="en-US" sz="1200" dirty="0" err="1" smtClean="0"/>
                        <a:t>cryptocurrency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None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Network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Public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Public or permissioned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Permissioned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Transactions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Anonymous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Anonymous or private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Public or confidential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Consensus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Proof of work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Proof of work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PBFT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Smart contracts</a:t>
                      </a:r>
                    </a:p>
                    <a:p>
                      <a:r>
                        <a:rPr lang="en-US" sz="1200" dirty="0" smtClean="0"/>
                        <a:t>(business logic)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None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 (Solidity, Serpent, </a:t>
                      </a:r>
                      <a:r>
                        <a:rPr lang="en-US" sz="1200" dirty="0" err="1" smtClean="0"/>
                        <a:t>LLL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Yes (</a:t>
                      </a:r>
                      <a:r>
                        <a:rPr lang="en-US" sz="1200" dirty="0" err="1" smtClean="0"/>
                        <a:t>chaincode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Language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C++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Golang</a:t>
                      </a:r>
                      <a:r>
                        <a:rPr lang="en-US" sz="1200" dirty="0" smtClean="0"/>
                        <a:t>, C++, Python</a:t>
                      </a:r>
                      <a:endParaRPr lang="en-US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Golang</a:t>
                      </a:r>
                      <a:r>
                        <a:rPr lang="en-US" sz="1200" dirty="0" smtClean="0"/>
                        <a:t>, Java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6687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231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38139" y="2747962"/>
            <a:ext cx="8440737" cy="253603"/>
          </a:xfrm>
        </p:spPr>
        <p:txBody>
          <a:bodyPr/>
          <a:lstStyle/>
          <a:p>
            <a:pPr eaLnBrk="1" hangingPunct="1">
              <a:spcBef>
                <a:spcPts val="1325"/>
              </a:spcBef>
            </a:pPr>
            <a:r>
              <a:rPr lang="en-US" dirty="0"/>
              <a:t>Differentiation in the </a:t>
            </a:r>
            <a:r>
              <a:rPr lang="en-US" dirty="0" smtClean="0"/>
              <a:t>fabric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19027"/>
                </a:solidFill>
              </a:rPr>
              <a:t>Differentiation in the </a:t>
            </a:r>
            <a:r>
              <a:rPr lang="en-US" dirty="0" smtClean="0">
                <a:solidFill>
                  <a:srgbClr val="F19027"/>
                </a:solidFill>
              </a:rPr>
              <a:t>infrastructure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Differentiation in the experience</a:t>
            </a:r>
            <a:endParaRPr lang="en-US" dirty="0" smtClean="0"/>
          </a:p>
        </p:txBody>
      </p:sp>
      <p:sp>
        <p:nvSpPr>
          <p:cNvPr id="46083" name="Title 3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/>
              <a:t>How can IBM help us apply </a:t>
            </a:r>
            <a:r>
              <a:rPr lang="en-US" sz="3600" dirty="0" err="1"/>
              <a:t>Blockchain</a:t>
            </a:r>
            <a:r>
              <a:rPr lang="en-US" sz="3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6189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" pitchFamily="34" charset="0"/>
                <a:cs typeface="Arial" pitchFamily="34" charset="0"/>
              </a:rPr>
              <a:t>Overview – IBM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Blockchain</a:t>
            </a:r>
            <a:r>
              <a:rPr lang="en-US" dirty="0">
                <a:latin typeface="Arial" pitchFamily="34" charset="0"/>
                <a:cs typeface="Arial" pitchFamily="34" charset="0"/>
              </a:rPr>
              <a:t> offering in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Bluemix</a:t>
            </a:r>
            <a:endParaRPr lang="en-US" dirty="0" smtClean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42901" y="1373982"/>
            <a:ext cx="2720339" cy="1517808"/>
          </a:xfrm>
        </p:spPr>
        <p:txBody>
          <a:bodyPr rtlCol="0">
            <a:normAutofit/>
          </a:bodyPr>
          <a:lstStyle/>
          <a:p>
            <a:pPr>
              <a:buClr>
                <a:schemeClr val="tx2"/>
              </a:buClr>
              <a:defRPr/>
            </a:pPr>
            <a:r>
              <a:rPr lang="en-US" sz="1200" dirty="0">
                <a:solidFill>
                  <a:srgbClr val="666666"/>
                </a:solidFill>
                <a:ea typeface="+mn-ea"/>
              </a:rPr>
              <a:t>One IBM </a:t>
            </a:r>
            <a:r>
              <a:rPr lang="en-US" sz="1200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sz="1200" dirty="0">
                <a:solidFill>
                  <a:srgbClr val="666666"/>
                </a:solidFill>
                <a:ea typeface="+mn-ea"/>
              </a:rPr>
              <a:t> Offering with two service plans</a:t>
            </a:r>
          </a:p>
          <a:p>
            <a:pPr>
              <a:buClr>
                <a:schemeClr val="tx2"/>
              </a:buClr>
              <a:defRPr/>
            </a:pPr>
            <a:r>
              <a:rPr lang="en-US" sz="1200" dirty="0">
                <a:solidFill>
                  <a:srgbClr val="666666"/>
                </a:solidFill>
                <a:ea typeface="+mn-ea"/>
              </a:rPr>
              <a:t>Same IBM Cloud &amp; </a:t>
            </a:r>
            <a:r>
              <a:rPr lang="en-US" sz="1200" dirty="0" err="1">
                <a:solidFill>
                  <a:srgbClr val="666666"/>
                </a:solidFill>
                <a:ea typeface="+mn-ea"/>
              </a:rPr>
              <a:t>Bluemix</a:t>
            </a:r>
            <a:r>
              <a:rPr lang="en-US" sz="1200" dirty="0">
                <a:solidFill>
                  <a:srgbClr val="666666"/>
                </a:solidFill>
                <a:ea typeface="+mn-ea"/>
              </a:rPr>
              <a:t> user experience</a:t>
            </a:r>
          </a:p>
          <a:p>
            <a:pPr>
              <a:buClr>
                <a:schemeClr val="tx2"/>
              </a:buClr>
              <a:defRPr/>
            </a:pPr>
            <a:r>
              <a:rPr lang="en-US" sz="1200" dirty="0">
                <a:solidFill>
                  <a:srgbClr val="666666"/>
                </a:solidFill>
                <a:ea typeface="+mn-ea"/>
              </a:rPr>
              <a:t>IBM offers unique security and compliance </a:t>
            </a:r>
            <a:r>
              <a:rPr lang="en-US" sz="1200" dirty="0" smtClean="0">
                <a:solidFill>
                  <a:srgbClr val="666666"/>
                </a:solidFill>
                <a:ea typeface="+mn-ea"/>
              </a:rPr>
              <a:t>differentiation </a:t>
            </a:r>
            <a:r>
              <a:rPr lang="en-US" sz="1200" dirty="0">
                <a:solidFill>
                  <a:srgbClr val="666666"/>
                </a:solidFill>
                <a:ea typeface="+mn-ea"/>
              </a:rPr>
              <a:t>for </a:t>
            </a:r>
            <a:r>
              <a:rPr lang="en-US" sz="1200" dirty="0" err="1" smtClean="0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sz="1200" dirty="0" smtClean="0">
                <a:solidFill>
                  <a:srgbClr val="666666"/>
                </a:solidFill>
                <a:ea typeface="+mn-ea"/>
              </a:rPr>
              <a:t> </a:t>
            </a:r>
            <a:r>
              <a:rPr lang="en-US" sz="1200" dirty="0">
                <a:solidFill>
                  <a:srgbClr val="666666"/>
                </a:solidFill>
                <a:ea typeface="+mn-ea"/>
              </a:rPr>
              <a:t>via high security plan</a:t>
            </a:r>
          </a:p>
        </p:txBody>
      </p:sp>
      <p:graphicFrame>
        <p:nvGraphicFramePr>
          <p:cNvPr id="5" name="Group 2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338436"/>
              </p:ext>
            </p:extLst>
          </p:nvPr>
        </p:nvGraphicFramePr>
        <p:xfrm>
          <a:off x="3383280" y="1373982"/>
          <a:ext cx="5043487" cy="29984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122612"/>
                <a:gridCol w="812800"/>
                <a:gridCol w="1108075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Starter Plan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High Security Plan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Client Acquires IBM </a:t>
                      </a:r>
                      <a:r>
                        <a:rPr kumimoji="0" lang="en-US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Blockchain</a:t>
                      </a: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Service through </a:t>
                      </a:r>
                      <a:r>
                        <a:rPr kumimoji="0" lang="en-US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Bluemix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Zapf Dingbats"/>
                        <a:cs typeface="Zapf Dingbats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Network Connections through </a:t>
                      </a:r>
                      <a:r>
                        <a:rPr kumimoji="0" lang="en-US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Softlayer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/>
                        <a:ea typeface="Zapf Dingbats"/>
                        <a:cs typeface="Zapf Dingbats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/>
                        <a:ea typeface="Zapf Dingbats"/>
                        <a:cs typeface="Zapf Dingbats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Cloud Provisioning &amp; Self Service Enablement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Service Management and Billing through </a:t>
                      </a:r>
                      <a:r>
                        <a:rPr kumimoji="0" lang="en-US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Bluemix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Customer Support through </a:t>
                      </a:r>
                      <a:r>
                        <a:rPr kumimoji="0" lang="en-US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Bluemix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Secure Service Container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/>
                        <a:ea typeface="Zapf Dingbats"/>
                        <a:cs typeface="Zapf Dingbats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Highest levels of isolation in industry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/>
                        <a:ea typeface="Zapf Dingbats"/>
                        <a:cs typeface="Zapf Dingbats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Compliance for highly regulated industries </a:t>
                      </a:r>
                      <a:b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(tamper proof keys in </a:t>
                      </a:r>
                      <a:r>
                        <a:rPr kumimoji="0" lang="en-US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HSM</a:t>
                      </a: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Helvetica Neue Light"/>
                        <a:cs typeface="Helvetica Neue Light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Zapf Dingbats"/>
                        <a:ea typeface="Zapf Dingbats"/>
                        <a:cs typeface="Zapf Dingbats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9027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/>
          <a:srcRect l="621" t="548" r="2926" b="49899"/>
          <a:stretch/>
        </p:blipFill>
        <p:spPr bwMode="auto">
          <a:xfrm>
            <a:off x="548640" y="3012445"/>
            <a:ext cx="2194560" cy="1360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75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" t="37" r="4032" b="-302"/>
          <a:stretch/>
        </p:blipFill>
        <p:spPr>
          <a:xfrm>
            <a:off x="5863064" y="598061"/>
            <a:ext cx="3280936" cy="4259689"/>
          </a:xfrm>
          <a:prstGeom prst="rect">
            <a:avLst/>
          </a:prstGeom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High security business network</a:t>
            </a:r>
            <a:br>
              <a:rPr lang="en-US" dirty="0"/>
            </a:br>
            <a:r>
              <a:rPr lang="en-US" sz="2000" dirty="0">
                <a:solidFill>
                  <a:srgbClr val="F19027"/>
                </a:solidFill>
              </a:rPr>
              <a:t>Service Plan on </a:t>
            </a:r>
            <a:r>
              <a:rPr lang="en-US" sz="2000" dirty="0" err="1">
                <a:solidFill>
                  <a:srgbClr val="F19027"/>
                </a:solidFill>
              </a:rPr>
              <a:t>Bluemix</a:t>
            </a:r>
            <a:endParaRPr lang="en-US" sz="2000" dirty="0">
              <a:solidFill>
                <a:srgbClr val="F19027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73982"/>
            <a:ext cx="5509260" cy="357520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Protection against misuse of privileged user credentials 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operating environments and data are protected against access and abuse by root users, system administrator credentials and other privileged user access. 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Malware protection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data and software is protected from malware being installed.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Protection of peers from one another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peers are able to run in protected, isolated environments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to </a:t>
            </a:r>
            <a:r>
              <a:rPr lang="en-US" dirty="0">
                <a:solidFill>
                  <a:srgbClr val="666666"/>
                </a:solidFill>
                <a:ea typeface="+mn-ea"/>
              </a:rPr>
              <a:t>prevent deliberate or unintentional leakage of information from one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party's </a:t>
            </a:r>
            <a:r>
              <a:rPr lang="en-US" dirty="0">
                <a:solidFill>
                  <a:srgbClr val="666666"/>
                </a:solidFill>
                <a:ea typeface="+mn-ea"/>
              </a:rPr>
              <a:t>environment to another. 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Key safety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dirty="0">
                <a:solidFill>
                  <a:srgbClr val="666666"/>
                </a:solidFill>
                <a:ea typeface="+mn-ea"/>
              </a:rPr>
              <a:t>Identity, communications, and data privacy are safeguarded by having all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keys </a:t>
            </a:r>
            <a:r>
              <a:rPr lang="en-US" dirty="0">
                <a:solidFill>
                  <a:srgbClr val="666666"/>
                </a:solidFill>
                <a:ea typeface="+mn-ea"/>
              </a:rPr>
              <a:t>held by a tamper-resistant Hardware Security Module (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HSM</a:t>
            </a:r>
            <a:r>
              <a:rPr lang="en-US" dirty="0">
                <a:solidFill>
                  <a:srgbClr val="666666"/>
                </a:solidFill>
                <a:ea typeface="+mn-ea"/>
              </a:rPr>
              <a:t>) certified to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FIPs</a:t>
            </a:r>
            <a:r>
              <a:rPr lang="en-US" dirty="0">
                <a:solidFill>
                  <a:srgbClr val="666666"/>
                </a:solidFill>
                <a:ea typeface="+mn-ea"/>
              </a:rPr>
              <a:t> 140-2 Level 4.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480" y="1417174"/>
            <a:ext cx="1344326" cy="15495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6266" y="1700502"/>
            <a:ext cx="664754" cy="98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9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Manual Operation 6"/>
          <p:cNvSpPr/>
          <p:nvPr/>
        </p:nvSpPr>
        <p:spPr>
          <a:xfrm rot="5400000">
            <a:off x="4241072" y="2653993"/>
            <a:ext cx="1890492" cy="68005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125"/>
              <a:gd name="connsiteX1" fmla="*/ 10000 w 10000"/>
              <a:gd name="connsiteY1" fmla="*/ 0 h 10125"/>
              <a:gd name="connsiteX2" fmla="*/ 8000 w 10000"/>
              <a:gd name="connsiteY2" fmla="*/ 10000 h 10125"/>
              <a:gd name="connsiteX3" fmla="*/ 3331 w 10000"/>
              <a:gd name="connsiteY3" fmla="*/ 10125 h 10125"/>
              <a:gd name="connsiteX4" fmla="*/ 0 w 10000"/>
              <a:gd name="connsiteY4" fmla="*/ 0 h 10125"/>
              <a:gd name="connsiteX0" fmla="*/ 0 w 10000"/>
              <a:gd name="connsiteY0" fmla="*/ 0 h 10125"/>
              <a:gd name="connsiteX1" fmla="*/ 10000 w 10000"/>
              <a:gd name="connsiteY1" fmla="*/ 0 h 10125"/>
              <a:gd name="connsiteX2" fmla="*/ 6624 w 10000"/>
              <a:gd name="connsiteY2" fmla="*/ 10000 h 10125"/>
              <a:gd name="connsiteX3" fmla="*/ 3331 w 10000"/>
              <a:gd name="connsiteY3" fmla="*/ 10125 h 10125"/>
              <a:gd name="connsiteX4" fmla="*/ 0 w 10000"/>
              <a:gd name="connsiteY4" fmla="*/ 0 h 1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125">
                <a:moveTo>
                  <a:pt x="0" y="0"/>
                </a:moveTo>
                <a:lnTo>
                  <a:pt x="10000" y="0"/>
                </a:lnTo>
                <a:lnTo>
                  <a:pt x="6624" y="10000"/>
                </a:lnTo>
                <a:lnTo>
                  <a:pt x="3331" y="1012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666666">
                  <a:tint val="66000"/>
                  <a:satMod val="160000"/>
                </a:srgbClr>
              </a:gs>
              <a:gs pos="50000">
                <a:srgbClr val="666666">
                  <a:tint val="44500"/>
                  <a:satMod val="160000"/>
                </a:srgbClr>
              </a:gs>
              <a:gs pos="100000">
                <a:srgbClr val="666666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918" y="2338225"/>
            <a:ext cx="1134345" cy="13032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119" y="1052721"/>
            <a:ext cx="3379503" cy="3896469"/>
          </a:xfrm>
          <a:prstGeom prst="rect">
            <a:avLst/>
          </a:prstGeom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Blockchain</a:t>
            </a:r>
            <a:r>
              <a:rPr lang="en-US" dirty="0"/>
              <a:t> security like no other</a:t>
            </a:r>
            <a:br>
              <a:rPr lang="en-US" dirty="0"/>
            </a:br>
            <a:r>
              <a:rPr lang="en-US" sz="2000" dirty="0">
                <a:solidFill>
                  <a:srgbClr val="F19027"/>
                </a:solidFill>
              </a:rPr>
              <a:t>High Security Business Network</a:t>
            </a:r>
            <a:r>
              <a:rPr lang="en-US" dirty="0"/>
              <a:t> </a:t>
            </a:r>
            <a:endParaRPr lang="en-US" dirty="0">
              <a:solidFill>
                <a:srgbClr val="F19027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73982"/>
            <a:ext cx="3224861" cy="357520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No system admin access, ever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Once the appliance image is built, OS access (</a:t>
            </a:r>
            <a:r>
              <a:rPr lang="en-US" sz="1400" dirty="0" err="1">
                <a:solidFill>
                  <a:srgbClr val="666666"/>
                </a:solidFill>
                <a:ea typeface="+mn-ea"/>
              </a:rPr>
              <a:t>ssh</a:t>
            </a:r>
            <a:r>
              <a:rPr lang="en-US" sz="1400" dirty="0">
                <a:solidFill>
                  <a:srgbClr val="666666"/>
                </a:solidFill>
                <a:ea typeface="+mn-ea"/>
              </a:rPr>
              <a:t>) is not possible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Only Remote APIs available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Memory access disabled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Encrypted disk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Debug data (dumps) </a:t>
            </a:r>
            <a:r>
              <a:rPr lang="en-US" sz="1400" dirty="0" smtClean="0">
                <a:solidFill>
                  <a:srgbClr val="666666"/>
                </a:solidFill>
                <a:ea typeface="+mn-ea"/>
              </a:rPr>
              <a:t>encrypted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dirty="0">
                <a:solidFill>
                  <a:srgbClr val="F19027"/>
                </a:solidFill>
                <a:ea typeface="+mn-ea"/>
              </a:rPr>
              <a:t>Protects against misuse of privileged user credentials, leakage of information from one party's environment to another, with keys secured in </a:t>
            </a:r>
            <a:r>
              <a:rPr lang="en-US" sz="1400" dirty="0" err="1" smtClean="0">
                <a:solidFill>
                  <a:srgbClr val="F19027"/>
                </a:solidFill>
                <a:ea typeface="+mn-ea"/>
              </a:rPr>
              <a:t>HSM</a:t>
            </a:r>
            <a:endParaRPr lang="en-US" sz="1400" dirty="0">
              <a:solidFill>
                <a:srgbClr val="F19027"/>
              </a:solidFill>
              <a:ea typeface="+mn-ea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sz="half" idx="1"/>
          </p:nvPr>
        </p:nvSpPr>
        <p:spPr>
          <a:xfrm>
            <a:off x="3520109" y="1894600"/>
            <a:ext cx="1555962" cy="502348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666666"/>
                </a:solidFill>
                <a:ea typeface="+mn-ea"/>
              </a:rPr>
              <a:t>Secure </a:t>
            </a:r>
            <a:r>
              <a:rPr lang="en-US" sz="1400" b="1" dirty="0" smtClean="0">
                <a:solidFill>
                  <a:srgbClr val="666666"/>
                </a:solidFill>
                <a:ea typeface="+mn-ea"/>
              </a:rPr>
              <a:t>Service</a:t>
            </a:r>
            <a:br>
              <a:rPr lang="en-US" sz="1400" b="1" dirty="0" smtClean="0">
                <a:solidFill>
                  <a:srgbClr val="666666"/>
                </a:solidFill>
                <a:ea typeface="+mn-ea"/>
              </a:rPr>
            </a:br>
            <a:r>
              <a:rPr lang="en-US" sz="1400" b="1" dirty="0" smtClean="0">
                <a:solidFill>
                  <a:srgbClr val="666666"/>
                </a:solidFill>
                <a:ea typeface="+mn-ea"/>
              </a:rPr>
              <a:t>Containers</a:t>
            </a:r>
            <a:endParaRPr lang="en-US" sz="1400" b="1" dirty="0">
              <a:solidFill>
                <a:srgbClr val="666666"/>
              </a:solidFill>
              <a:ea typeface="+mn-ea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091291" y="1957333"/>
            <a:ext cx="2261158" cy="2087245"/>
            <a:chOff x="5349239" y="1780909"/>
            <a:chExt cx="2424481" cy="2238006"/>
          </a:xfrm>
        </p:grpSpPr>
        <p:sp>
          <p:nvSpPr>
            <p:cNvPr id="24" name="Rounded Rectangle 23"/>
            <p:cNvSpPr>
              <a:spLocks noChangeArrowheads="1"/>
            </p:cNvSpPr>
            <p:nvPr/>
          </p:nvSpPr>
          <p:spPr bwMode="auto">
            <a:xfrm>
              <a:off x="5349240" y="3680587"/>
              <a:ext cx="2421704" cy="338328"/>
            </a:xfrm>
            <a:prstGeom prst="roundRect">
              <a:avLst>
                <a:gd name="adj" fmla="val 0"/>
              </a:avLst>
            </a:prstGeom>
            <a:solidFill>
              <a:srgbClr val="F19027">
                <a:alpha val="70000"/>
              </a:srgbClr>
            </a:solidFill>
            <a:ln w="25400" algn="ctr">
              <a:noFill/>
              <a:round/>
              <a:headEnd/>
              <a:tailEnd/>
            </a:ln>
          </p:spPr>
          <p:txBody>
            <a:bodyPr lIns="91396" tIns="45698" rIns="91396" bIns="45698" anchor="ctr"/>
            <a:lstStyle/>
            <a:p>
              <a:pPr algn="ctr" defTabSz="512763"/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  <a:sym typeface="Helvetica" pitchFamily="34" charset="0"/>
                </a:rPr>
                <a:t>Consensus Algorithm</a:t>
              </a:r>
            </a:p>
          </p:txBody>
        </p:sp>
        <p:sp>
          <p:nvSpPr>
            <p:cNvPr id="25" name="Rounded Rectangle 24"/>
            <p:cNvSpPr>
              <a:spLocks noChangeArrowheads="1"/>
            </p:cNvSpPr>
            <p:nvPr/>
          </p:nvSpPr>
          <p:spPr bwMode="auto">
            <a:xfrm>
              <a:off x="5349239" y="2925952"/>
              <a:ext cx="2421704" cy="338328"/>
            </a:xfrm>
            <a:prstGeom prst="roundRect">
              <a:avLst>
                <a:gd name="adj" fmla="val 0"/>
              </a:avLst>
            </a:prstGeom>
            <a:solidFill>
              <a:srgbClr val="F19027">
                <a:alpha val="70000"/>
              </a:srgbClr>
            </a:solidFill>
            <a:ln w="25400" algn="ctr">
              <a:noFill/>
              <a:round/>
              <a:headEnd/>
              <a:tailEnd/>
            </a:ln>
          </p:spPr>
          <p:txBody>
            <a:bodyPr lIns="91396" tIns="45698" rIns="91396" bIns="45698" anchor="ctr"/>
            <a:lstStyle/>
            <a:p>
              <a:pPr algn="ctr" defTabSz="512763"/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  <a:sym typeface="Helvetica" pitchFamily="34" charset="0"/>
                </a:rPr>
                <a:t>Cryptographic Protocols</a:t>
              </a:r>
            </a:p>
          </p:txBody>
        </p:sp>
        <p:sp>
          <p:nvSpPr>
            <p:cNvPr id="27" name="Rounded Rectangle 26"/>
            <p:cNvSpPr>
              <a:spLocks noChangeArrowheads="1"/>
            </p:cNvSpPr>
            <p:nvPr/>
          </p:nvSpPr>
          <p:spPr bwMode="auto">
            <a:xfrm>
              <a:off x="5349240" y="2548634"/>
              <a:ext cx="2422985" cy="338328"/>
            </a:xfrm>
            <a:prstGeom prst="roundRect">
              <a:avLst>
                <a:gd name="adj" fmla="val 0"/>
              </a:avLst>
            </a:prstGeom>
            <a:solidFill>
              <a:srgbClr val="F19027">
                <a:alpha val="70000"/>
              </a:srgbClr>
            </a:solidFill>
            <a:ln w="25400" algn="ctr">
              <a:noFill/>
              <a:round/>
              <a:headEnd/>
              <a:tailEnd/>
            </a:ln>
          </p:spPr>
          <p:txBody>
            <a:bodyPr lIns="91396" tIns="45698" rIns="91396" bIns="45698" anchor="ctr"/>
            <a:lstStyle/>
            <a:p>
              <a:pPr algn="ctr" defTabSz="512763"/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  <a:sym typeface="Helvetica" pitchFamily="34" charset="0"/>
                </a:rPr>
                <a:t>Smart Contracts</a:t>
              </a:r>
            </a:p>
          </p:txBody>
        </p:sp>
        <p:sp>
          <p:nvSpPr>
            <p:cNvPr id="28" name="Rounded Rectangle 27"/>
            <p:cNvSpPr>
              <a:spLocks noChangeArrowheads="1"/>
            </p:cNvSpPr>
            <p:nvPr/>
          </p:nvSpPr>
          <p:spPr bwMode="auto">
            <a:xfrm>
              <a:off x="5349240" y="3303270"/>
              <a:ext cx="2424480" cy="338328"/>
            </a:xfrm>
            <a:prstGeom prst="roundRect">
              <a:avLst>
                <a:gd name="adj" fmla="val 0"/>
              </a:avLst>
            </a:prstGeom>
            <a:solidFill>
              <a:srgbClr val="F19027">
                <a:alpha val="70000"/>
              </a:srgbClr>
            </a:solidFill>
            <a:ln w="25400" algn="ctr">
              <a:noFill/>
              <a:round/>
              <a:headEnd/>
              <a:tailEnd/>
            </a:ln>
          </p:spPr>
          <p:txBody>
            <a:bodyPr lIns="91396" tIns="45698" rIns="91396" bIns="45698" anchor="ctr"/>
            <a:lstStyle/>
            <a:p>
              <a:pPr algn="ctr" defTabSz="512763"/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  <a:sym typeface="Helvetica" pitchFamily="34" charset="0"/>
                </a:rPr>
                <a:t>Shared Replicated Ledger</a:t>
              </a:r>
            </a:p>
          </p:txBody>
        </p:sp>
        <p:sp>
          <p:nvSpPr>
            <p:cNvPr id="29" name="Rounded Rectangle 28"/>
            <p:cNvSpPr>
              <a:spLocks noChangeArrowheads="1"/>
            </p:cNvSpPr>
            <p:nvPr/>
          </p:nvSpPr>
          <p:spPr bwMode="auto">
            <a:xfrm>
              <a:off x="5349240" y="2171316"/>
              <a:ext cx="2422985" cy="338328"/>
            </a:xfrm>
            <a:prstGeom prst="roundRect">
              <a:avLst>
                <a:gd name="adj" fmla="val 0"/>
              </a:avLst>
            </a:prstGeom>
            <a:solidFill>
              <a:srgbClr val="F19027">
                <a:alpha val="70000"/>
              </a:srgbClr>
            </a:solidFill>
            <a:ln w="25400" algn="ctr">
              <a:noFill/>
              <a:round/>
              <a:headEnd/>
              <a:tailEnd/>
            </a:ln>
          </p:spPr>
          <p:txBody>
            <a:bodyPr lIns="91396" tIns="45698" rIns="91396" bIns="45698" anchor="ctr"/>
            <a:lstStyle/>
            <a:p>
              <a:pPr algn="ctr" defTabSz="512763"/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  <a:sym typeface="Helvetica" pitchFamily="34" charset="0"/>
                </a:rPr>
                <a:t>API Layer</a:t>
              </a: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349240" y="1780909"/>
              <a:ext cx="548640" cy="403869"/>
            </a:xfrm>
            <a:custGeom>
              <a:avLst/>
              <a:gdLst>
                <a:gd name="T0" fmla="*/ 0 w 230"/>
                <a:gd name="T1" fmla="*/ 0 h 401"/>
                <a:gd name="T2" fmla="*/ 0 w 230"/>
                <a:gd name="T3" fmla="*/ 2147483646 h 401"/>
                <a:gd name="T4" fmla="*/ 2147483646 w 230"/>
                <a:gd name="T5" fmla="*/ 2147483646 h 401"/>
                <a:gd name="T6" fmla="*/ 2147483646 w 230"/>
                <a:gd name="T7" fmla="*/ 2147483646 h 401"/>
                <a:gd name="T8" fmla="*/ 2147483646 w 230"/>
                <a:gd name="T9" fmla="*/ 2147483646 h 401"/>
                <a:gd name="T10" fmla="*/ 2147483646 w 230"/>
                <a:gd name="T11" fmla="*/ 2147483646 h 401"/>
                <a:gd name="T12" fmla="*/ 2147483646 w 230"/>
                <a:gd name="T13" fmla="*/ 2147483646 h 401"/>
                <a:gd name="T14" fmla="*/ 2147483646 w 230"/>
                <a:gd name="T15" fmla="*/ 2147483646 h 401"/>
                <a:gd name="T16" fmla="*/ 2147483646 w 230"/>
                <a:gd name="T17" fmla="*/ 2147483646 h 401"/>
                <a:gd name="T18" fmla="*/ 2147483646 w 230"/>
                <a:gd name="T19" fmla="*/ 2147483646 h 401"/>
                <a:gd name="T20" fmla="*/ 2147483646 w 230"/>
                <a:gd name="T21" fmla="*/ 0 h 401"/>
                <a:gd name="T22" fmla="*/ 0 w 230"/>
                <a:gd name="T23" fmla="*/ 0 h 4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0"/>
                <a:gd name="T37" fmla="*/ 0 h 401"/>
                <a:gd name="T38" fmla="*/ 230 w 230"/>
                <a:gd name="T39" fmla="*/ 401 h 4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0" h="401">
                  <a:moveTo>
                    <a:pt x="0" y="0"/>
                  </a:moveTo>
                  <a:cubicBezTo>
                    <a:pt x="0" y="328"/>
                    <a:pt x="0" y="328"/>
                    <a:pt x="0" y="328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93" y="328"/>
                    <a:pt x="98" y="334"/>
                    <a:pt x="95" y="340"/>
                  </a:cubicBezTo>
                  <a:cubicBezTo>
                    <a:pt x="90" y="353"/>
                    <a:pt x="80" y="354"/>
                    <a:pt x="82" y="372"/>
                  </a:cubicBezTo>
                  <a:cubicBezTo>
                    <a:pt x="87" y="401"/>
                    <a:pt x="134" y="401"/>
                    <a:pt x="139" y="372"/>
                  </a:cubicBezTo>
                  <a:cubicBezTo>
                    <a:pt x="142" y="354"/>
                    <a:pt x="132" y="353"/>
                    <a:pt x="126" y="340"/>
                  </a:cubicBezTo>
                  <a:cubicBezTo>
                    <a:pt x="124" y="334"/>
                    <a:pt x="127" y="330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230" y="328"/>
                    <a:pt x="230" y="328"/>
                    <a:pt x="230" y="328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6687"/>
            </a:solidFill>
            <a:ln>
              <a:noFill/>
            </a:ln>
            <a:extLst/>
          </p:spPr>
          <p:txBody>
            <a:bodyPr lIns="91396" tIns="45698" rIns="91396" bIns="45698"/>
            <a:lstStyle>
              <a:lvl1pPr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kern="0" dirty="0" smtClean="0">
                  <a:solidFill>
                    <a:schemeClr val="bg1"/>
                  </a:solidFill>
                  <a:latin typeface="Arial"/>
                  <a:cs typeface="Arial"/>
                  <a:sym typeface="Helvetica" panose="00000400000000000000" pitchFamily="2" charset="0"/>
                </a:rPr>
                <a:t>App 1</a:t>
              </a: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974022" y="1780909"/>
              <a:ext cx="548640" cy="403869"/>
            </a:xfrm>
            <a:custGeom>
              <a:avLst/>
              <a:gdLst>
                <a:gd name="T0" fmla="*/ 0 w 230"/>
                <a:gd name="T1" fmla="*/ 0 h 401"/>
                <a:gd name="T2" fmla="*/ 0 w 230"/>
                <a:gd name="T3" fmla="*/ 2147483646 h 401"/>
                <a:gd name="T4" fmla="*/ 2147483646 w 230"/>
                <a:gd name="T5" fmla="*/ 2147483646 h 401"/>
                <a:gd name="T6" fmla="*/ 2147483646 w 230"/>
                <a:gd name="T7" fmla="*/ 2147483646 h 401"/>
                <a:gd name="T8" fmla="*/ 2147483646 w 230"/>
                <a:gd name="T9" fmla="*/ 2147483646 h 401"/>
                <a:gd name="T10" fmla="*/ 2147483646 w 230"/>
                <a:gd name="T11" fmla="*/ 2147483646 h 401"/>
                <a:gd name="T12" fmla="*/ 2147483646 w 230"/>
                <a:gd name="T13" fmla="*/ 2147483646 h 401"/>
                <a:gd name="T14" fmla="*/ 2147483646 w 230"/>
                <a:gd name="T15" fmla="*/ 2147483646 h 401"/>
                <a:gd name="T16" fmla="*/ 2147483646 w 230"/>
                <a:gd name="T17" fmla="*/ 2147483646 h 401"/>
                <a:gd name="T18" fmla="*/ 2147483646 w 230"/>
                <a:gd name="T19" fmla="*/ 2147483646 h 401"/>
                <a:gd name="T20" fmla="*/ 2147483646 w 230"/>
                <a:gd name="T21" fmla="*/ 0 h 401"/>
                <a:gd name="T22" fmla="*/ 0 w 230"/>
                <a:gd name="T23" fmla="*/ 0 h 4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0"/>
                <a:gd name="T37" fmla="*/ 0 h 401"/>
                <a:gd name="T38" fmla="*/ 230 w 230"/>
                <a:gd name="T39" fmla="*/ 401 h 4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0" h="401">
                  <a:moveTo>
                    <a:pt x="0" y="0"/>
                  </a:moveTo>
                  <a:cubicBezTo>
                    <a:pt x="0" y="328"/>
                    <a:pt x="0" y="328"/>
                    <a:pt x="0" y="328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93" y="328"/>
                    <a:pt x="98" y="334"/>
                    <a:pt x="95" y="340"/>
                  </a:cubicBezTo>
                  <a:cubicBezTo>
                    <a:pt x="90" y="353"/>
                    <a:pt x="80" y="354"/>
                    <a:pt x="82" y="372"/>
                  </a:cubicBezTo>
                  <a:cubicBezTo>
                    <a:pt x="87" y="401"/>
                    <a:pt x="134" y="401"/>
                    <a:pt x="139" y="372"/>
                  </a:cubicBezTo>
                  <a:cubicBezTo>
                    <a:pt x="142" y="354"/>
                    <a:pt x="132" y="353"/>
                    <a:pt x="126" y="340"/>
                  </a:cubicBezTo>
                  <a:cubicBezTo>
                    <a:pt x="124" y="334"/>
                    <a:pt x="127" y="330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230" y="328"/>
                    <a:pt x="230" y="328"/>
                    <a:pt x="230" y="328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6687"/>
            </a:solidFill>
            <a:ln>
              <a:noFill/>
            </a:ln>
            <a:extLst/>
          </p:spPr>
          <p:txBody>
            <a:bodyPr lIns="91396" tIns="45698" rIns="91396" bIns="45698"/>
            <a:lstStyle>
              <a:lvl1pPr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kern="0" dirty="0" smtClean="0">
                  <a:solidFill>
                    <a:schemeClr val="bg1"/>
                  </a:solidFill>
                  <a:latin typeface="Arial"/>
                  <a:cs typeface="Arial"/>
                  <a:sym typeface="Helvetica" panose="00000400000000000000" pitchFamily="2" charset="0"/>
                </a:rPr>
                <a:t>App 2</a:t>
              </a: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6598804" y="1780909"/>
              <a:ext cx="548640" cy="403869"/>
            </a:xfrm>
            <a:custGeom>
              <a:avLst/>
              <a:gdLst>
                <a:gd name="T0" fmla="*/ 0 w 230"/>
                <a:gd name="T1" fmla="*/ 0 h 401"/>
                <a:gd name="T2" fmla="*/ 0 w 230"/>
                <a:gd name="T3" fmla="*/ 2147483646 h 401"/>
                <a:gd name="T4" fmla="*/ 2147483646 w 230"/>
                <a:gd name="T5" fmla="*/ 2147483646 h 401"/>
                <a:gd name="T6" fmla="*/ 2147483646 w 230"/>
                <a:gd name="T7" fmla="*/ 2147483646 h 401"/>
                <a:gd name="T8" fmla="*/ 2147483646 w 230"/>
                <a:gd name="T9" fmla="*/ 2147483646 h 401"/>
                <a:gd name="T10" fmla="*/ 2147483646 w 230"/>
                <a:gd name="T11" fmla="*/ 2147483646 h 401"/>
                <a:gd name="T12" fmla="*/ 2147483646 w 230"/>
                <a:gd name="T13" fmla="*/ 2147483646 h 401"/>
                <a:gd name="T14" fmla="*/ 2147483646 w 230"/>
                <a:gd name="T15" fmla="*/ 2147483646 h 401"/>
                <a:gd name="T16" fmla="*/ 2147483646 w 230"/>
                <a:gd name="T17" fmla="*/ 2147483646 h 401"/>
                <a:gd name="T18" fmla="*/ 2147483646 w 230"/>
                <a:gd name="T19" fmla="*/ 2147483646 h 401"/>
                <a:gd name="T20" fmla="*/ 2147483646 w 230"/>
                <a:gd name="T21" fmla="*/ 0 h 401"/>
                <a:gd name="T22" fmla="*/ 0 w 230"/>
                <a:gd name="T23" fmla="*/ 0 h 4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0"/>
                <a:gd name="T37" fmla="*/ 0 h 401"/>
                <a:gd name="T38" fmla="*/ 230 w 230"/>
                <a:gd name="T39" fmla="*/ 401 h 4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0" h="401">
                  <a:moveTo>
                    <a:pt x="0" y="0"/>
                  </a:moveTo>
                  <a:cubicBezTo>
                    <a:pt x="0" y="328"/>
                    <a:pt x="0" y="328"/>
                    <a:pt x="0" y="328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93" y="328"/>
                    <a:pt x="98" y="334"/>
                    <a:pt x="95" y="340"/>
                  </a:cubicBezTo>
                  <a:cubicBezTo>
                    <a:pt x="90" y="353"/>
                    <a:pt x="80" y="354"/>
                    <a:pt x="82" y="372"/>
                  </a:cubicBezTo>
                  <a:cubicBezTo>
                    <a:pt x="87" y="401"/>
                    <a:pt x="134" y="401"/>
                    <a:pt x="139" y="372"/>
                  </a:cubicBezTo>
                  <a:cubicBezTo>
                    <a:pt x="142" y="354"/>
                    <a:pt x="132" y="353"/>
                    <a:pt x="126" y="340"/>
                  </a:cubicBezTo>
                  <a:cubicBezTo>
                    <a:pt x="124" y="334"/>
                    <a:pt x="127" y="330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230" y="328"/>
                    <a:pt x="230" y="328"/>
                    <a:pt x="230" y="328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6687"/>
            </a:solidFill>
            <a:ln>
              <a:noFill/>
            </a:ln>
            <a:extLst/>
          </p:spPr>
          <p:txBody>
            <a:bodyPr lIns="91396" tIns="45698" rIns="91396" bIns="45698"/>
            <a:lstStyle>
              <a:lvl1pPr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kern="0" dirty="0" smtClean="0">
                  <a:solidFill>
                    <a:schemeClr val="bg1"/>
                  </a:solidFill>
                  <a:latin typeface="Arial"/>
                  <a:cs typeface="Arial"/>
                  <a:sym typeface="Helvetica" panose="00000400000000000000" pitchFamily="2" charset="0"/>
                </a:rPr>
                <a:t>App 3</a:t>
              </a: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7223585" y="1780909"/>
              <a:ext cx="548640" cy="403869"/>
            </a:xfrm>
            <a:custGeom>
              <a:avLst/>
              <a:gdLst>
                <a:gd name="T0" fmla="*/ 0 w 230"/>
                <a:gd name="T1" fmla="*/ 0 h 401"/>
                <a:gd name="T2" fmla="*/ 0 w 230"/>
                <a:gd name="T3" fmla="*/ 2147483646 h 401"/>
                <a:gd name="T4" fmla="*/ 2147483646 w 230"/>
                <a:gd name="T5" fmla="*/ 2147483646 h 401"/>
                <a:gd name="T6" fmla="*/ 2147483646 w 230"/>
                <a:gd name="T7" fmla="*/ 2147483646 h 401"/>
                <a:gd name="T8" fmla="*/ 2147483646 w 230"/>
                <a:gd name="T9" fmla="*/ 2147483646 h 401"/>
                <a:gd name="T10" fmla="*/ 2147483646 w 230"/>
                <a:gd name="T11" fmla="*/ 2147483646 h 401"/>
                <a:gd name="T12" fmla="*/ 2147483646 w 230"/>
                <a:gd name="T13" fmla="*/ 2147483646 h 401"/>
                <a:gd name="T14" fmla="*/ 2147483646 w 230"/>
                <a:gd name="T15" fmla="*/ 2147483646 h 401"/>
                <a:gd name="T16" fmla="*/ 2147483646 w 230"/>
                <a:gd name="T17" fmla="*/ 2147483646 h 401"/>
                <a:gd name="T18" fmla="*/ 2147483646 w 230"/>
                <a:gd name="T19" fmla="*/ 2147483646 h 401"/>
                <a:gd name="T20" fmla="*/ 2147483646 w 230"/>
                <a:gd name="T21" fmla="*/ 0 h 401"/>
                <a:gd name="T22" fmla="*/ 0 w 230"/>
                <a:gd name="T23" fmla="*/ 0 h 4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0"/>
                <a:gd name="T37" fmla="*/ 0 h 401"/>
                <a:gd name="T38" fmla="*/ 230 w 230"/>
                <a:gd name="T39" fmla="*/ 401 h 4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0" h="401">
                  <a:moveTo>
                    <a:pt x="0" y="0"/>
                  </a:moveTo>
                  <a:cubicBezTo>
                    <a:pt x="0" y="328"/>
                    <a:pt x="0" y="328"/>
                    <a:pt x="0" y="328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93" y="328"/>
                    <a:pt x="98" y="334"/>
                    <a:pt x="95" y="340"/>
                  </a:cubicBezTo>
                  <a:cubicBezTo>
                    <a:pt x="90" y="353"/>
                    <a:pt x="80" y="354"/>
                    <a:pt x="82" y="372"/>
                  </a:cubicBezTo>
                  <a:cubicBezTo>
                    <a:pt x="87" y="401"/>
                    <a:pt x="134" y="401"/>
                    <a:pt x="139" y="372"/>
                  </a:cubicBezTo>
                  <a:cubicBezTo>
                    <a:pt x="142" y="354"/>
                    <a:pt x="132" y="353"/>
                    <a:pt x="126" y="340"/>
                  </a:cubicBezTo>
                  <a:cubicBezTo>
                    <a:pt x="124" y="334"/>
                    <a:pt x="127" y="330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230" y="328"/>
                    <a:pt x="230" y="328"/>
                    <a:pt x="230" y="328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6687"/>
            </a:solidFill>
            <a:ln>
              <a:noFill/>
            </a:ln>
            <a:extLst/>
          </p:spPr>
          <p:txBody>
            <a:bodyPr lIns="91396" tIns="45698" rIns="91396" bIns="45698"/>
            <a:lstStyle>
              <a:lvl1pPr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512763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kern="0" dirty="0" smtClean="0">
                  <a:solidFill>
                    <a:schemeClr val="bg1"/>
                  </a:solidFill>
                  <a:cs typeface="+mn-cs"/>
                  <a:sym typeface="Helvetica" panose="00000400000000000000" pitchFamily="2" charset="0"/>
                </a:rPr>
                <a:t>…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0601" y="1085848"/>
            <a:ext cx="344446" cy="49491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834" y="2764782"/>
            <a:ext cx="630512" cy="381313"/>
          </a:xfrm>
          <a:prstGeom prst="rect">
            <a:avLst/>
          </a:prstGeom>
        </p:spPr>
      </p:pic>
      <p:sp>
        <p:nvSpPr>
          <p:cNvPr id="35" name="Freeform 89"/>
          <p:cNvSpPr>
            <a:spLocks/>
          </p:cNvSpPr>
          <p:nvPr/>
        </p:nvSpPr>
        <p:spPr bwMode="auto">
          <a:xfrm rot="3011555">
            <a:off x="5460541" y="1629945"/>
            <a:ext cx="289013" cy="3436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" y="0"/>
              </a:cxn>
              <a:cxn ang="0">
                <a:pos x="0" y="132"/>
              </a:cxn>
            </a:cxnLst>
            <a:rect l="0" t="0" r="r" b="b"/>
            <a:pathLst>
              <a:path w="111" h="132">
                <a:moveTo>
                  <a:pt x="0" y="0"/>
                </a:moveTo>
                <a:lnTo>
                  <a:pt x="111" y="0"/>
                </a:lnTo>
                <a:lnTo>
                  <a:pt x="0" y="132"/>
                </a:lnTo>
              </a:path>
            </a:pathLst>
          </a:custGeom>
          <a:noFill/>
          <a:ln w="19050" cap="flat" cmpd="sng">
            <a:solidFill>
              <a:srgbClr val="666666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00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" t="37" r="4032" b="-302"/>
          <a:stretch/>
        </p:blipFill>
        <p:spPr>
          <a:xfrm>
            <a:off x="5863064" y="598061"/>
            <a:ext cx="3280936" cy="4259689"/>
          </a:xfrm>
          <a:prstGeom prst="rect">
            <a:avLst/>
          </a:prstGeom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High security business network</a:t>
            </a:r>
            <a:br>
              <a:rPr lang="en-US" dirty="0"/>
            </a:br>
            <a:r>
              <a:rPr lang="en-US" sz="2000" dirty="0">
                <a:solidFill>
                  <a:srgbClr val="F19027"/>
                </a:solidFill>
              </a:rPr>
              <a:t>Service Plan on </a:t>
            </a:r>
            <a:r>
              <a:rPr lang="en-US" sz="2000" dirty="0" err="1">
                <a:solidFill>
                  <a:srgbClr val="F19027"/>
                </a:solidFill>
              </a:rPr>
              <a:t>Bluemix</a:t>
            </a:r>
            <a:endParaRPr lang="en-US" sz="2000" dirty="0">
              <a:solidFill>
                <a:srgbClr val="F19027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73982"/>
            <a:ext cx="5509260" cy="3575208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b="1" dirty="0"/>
              <a:t>Additional expected benefits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 smtClean="0">
                <a:solidFill>
                  <a:srgbClr val="F19027"/>
                </a:solidFill>
                <a:ea typeface="+mn-ea"/>
              </a:rPr>
              <a:t>Performance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b="1" dirty="0">
                <a:solidFill>
                  <a:srgbClr val="666666"/>
                </a:solidFill>
                <a:ea typeface="+mn-ea"/>
              </a:rPr>
              <a:t>Hardware accelerators:</a:t>
            </a:r>
            <a:r>
              <a:rPr lang="en-US" dirty="0">
                <a:solidFill>
                  <a:srgbClr val="666666"/>
                </a:solidFill>
                <a:ea typeface="+mn-ea"/>
              </a:rPr>
              <a:t> Crypto optimization  supports an environment that moves hashing and symmetric encryption to accelerators and optimizes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digital </a:t>
            </a:r>
            <a:r>
              <a:rPr lang="en-US" dirty="0">
                <a:solidFill>
                  <a:srgbClr val="666666"/>
                </a:solidFill>
                <a:ea typeface="+mn-ea"/>
              </a:rPr>
              <a:t>signatures to reduce drain on CPU performance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.</a:t>
            </a:r>
            <a:endParaRPr lang="en-US" dirty="0">
              <a:solidFill>
                <a:srgbClr val="666666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Compliance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b="1" dirty="0" smtClean="0">
                <a:solidFill>
                  <a:srgbClr val="666666"/>
                </a:solidFill>
                <a:ea typeface="+mn-ea"/>
              </a:rPr>
              <a:t>Highly auditable operating environment: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 </a:t>
            </a:r>
            <a:r>
              <a:rPr lang="en-US" dirty="0">
                <a:solidFill>
                  <a:srgbClr val="666666"/>
                </a:solidFill>
                <a:ea typeface="+mn-ea"/>
              </a:rPr>
              <a:t>Hardware and firmware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audit </a:t>
            </a:r>
            <a:r>
              <a:rPr lang="en-US" dirty="0">
                <a:solidFill>
                  <a:srgbClr val="666666"/>
                </a:solidFill>
                <a:ea typeface="+mn-ea"/>
              </a:rPr>
              <a:t>logs provide information about any critical actions done to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system </a:t>
            </a:r>
            <a:r>
              <a:rPr lang="en-US" dirty="0">
                <a:solidFill>
                  <a:srgbClr val="666666"/>
                </a:solidFill>
                <a:ea typeface="+mn-ea"/>
              </a:rPr>
              <a:t>such as replacing hardware or changing configurations.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This </a:t>
            </a:r>
            <a:r>
              <a:rPr lang="en-US" dirty="0">
                <a:solidFill>
                  <a:srgbClr val="666666"/>
                </a:solidFill>
                <a:ea typeface="+mn-ea"/>
              </a:rPr>
              <a:t>allows such changes to be audited, including verification of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unauthorized </a:t>
            </a:r>
            <a:r>
              <a:rPr lang="en-US" dirty="0">
                <a:solidFill>
                  <a:srgbClr val="666666"/>
                </a:solidFill>
                <a:ea typeface="+mn-ea"/>
              </a:rPr>
              <a:t>actions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.</a:t>
            </a:r>
            <a:endParaRPr lang="en-US" dirty="0">
              <a:solidFill>
                <a:srgbClr val="666666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Simplicity</a:t>
            </a:r>
            <a:r>
              <a:rPr lang="en-US" dirty="0">
                <a:solidFill>
                  <a:srgbClr val="666666"/>
                </a:solidFill>
                <a:ea typeface="+mn-ea"/>
              </a:rPr>
              <a:t/>
            </a:r>
            <a:br>
              <a:rPr lang="en-US" dirty="0">
                <a:solidFill>
                  <a:srgbClr val="666666"/>
                </a:solidFill>
                <a:ea typeface="+mn-ea"/>
              </a:rPr>
            </a:br>
            <a:r>
              <a:rPr lang="en-US" dirty="0">
                <a:solidFill>
                  <a:srgbClr val="666666"/>
                </a:solidFill>
                <a:ea typeface="+mn-ea"/>
              </a:rPr>
              <a:t>Open-source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Hyperledger</a:t>
            </a:r>
            <a:r>
              <a:rPr lang="en-US" dirty="0">
                <a:solidFill>
                  <a:srgbClr val="666666"/>
                </a:solidFill>
                <a:ea typeface="+mn-ea"/>
              </a:rPr>
              <a:t> code along with a </a:t>
            </a:r>
            <a:r>
              <a:rPr lang="en-US" b="1" dirty="0">
                <a:solidFill>
                  <a:srgbClr val="666666"/>
                </a:solidFill>
                <a:ea typeface="+mn-ea"/>
              </a:rPr>
              <a:t>single, integrated stack.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480" y="1417174"/>
            <a:ext cx="1344326" cy="15495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0075" y="1938164"/>
            <a:ext cx="837135" cy="50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57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Building a secure </a:t>
            </a:r>
            <a:r>
              <a:rPr lang="en-US" dirty="0" err="1" smtClean="0"/>
              <a:t>blockchain</a:t>
            </a:r>
            <a:r>
              <a:rPr lang="en-US" dirty="0" smtClean="0"/>
              <a:t> </a:t>
            </a:r>
            <a:r>
              <a:rPr lang="en-US" dirty="0"/>
              <a:t>– details matter</a:t>
            </a:r>
            <a:endParaRPr lang="en-US" dirty="0">
              <a:solidFill>
                <a:srgbClr val="F19027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73982"/>
            <a:ext cx="5006340" cy="35752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 err="1">
                <a:solidFill>
                  <a:srgbClr val="666666"/>
                </a:solidFill>
                <a:ea typeface="+mn-ea"/>
              </a:rPr>
              <a:t>Everledger</a:t>
            </a:r>
            <a:r>
              <a:rPr lang="en-US" dirty="0">
                <a:solidFill>
                  <a:srgbClr val="666666"/>
                </a:solidFill>
                <a:ea typeface="+mn-ea"/>
              </a:rPr>
              <a:t> is a digital global ledger that tracks the provenance of diamonds and protects against fraud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They use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to record ownership and origin, and the IBM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service powered by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LinuxONE</a:t>
            </a:r>
            <a:r>
              <a:rPr lang="en-US" dirty="0">
                <a:solidFill>
                  <a:srgbClr val="666666"/>
                </a:solidFill>
                <a:ea typeface="+mn-ea"/>
              </a:rPr>
              <a:t> provided the right level of security to prevent thieves and cyber hackers from accessing and then altering the digital ledger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The ledger makes it harder for thieves to sell  the diamonds without re-cutting them to obscure their identifying features or serial code — and lowering their value in the process</a:t>
            </a: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5464218" y="1373982"/>
            <a:ext cx="3258820" cy="1663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2" b="30479"/>
          <a:stretch/>
        </p:blipFill>
        <p:spPr>
          <a:xfrm>
            <a:off x="5344626" y="4034790"/>
            <a:ext cx="1999698" cy="4556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99995" y="3074241"/>
            <a:ext cx="33872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666666"/>
                </a:solidFill>
              </a:rPr>
              <a:t>“We have to deliver this technology with security, from the ground up, from the root source to the front end</a:t>
            </a:r>
            <a:r>
              <a:rPr lang="en-US" sz="1200" dirty="0" smtClean="0">
                <a:solidFill>
                  <a:srgbClr val="666666"/>
                </a:solidFill>
              </a:rPr>
              <a:t>. IBM </a:t>
            </a:r>
            <a:r>
              <a:rPr lang="en-US" sz="1200" dirty="0">
                <a:solidFill>
                  <a:srgbClr val="666666"/>
                </a:solidFill>
              </a:rPr>
              <a:t>has taken the time to sew together the right security fabric.”  Leanne Kemp, CEO </a:t>
            </a:r>
            <a:r>
              <a:rPr lang="en-US" sz="1200" dirty="0" err="1">
                <a:solidFill>
                  <a:srgbClr val="666666"/>
                </a:solidFill>
              </a:rPr>
              <a:t>Everledger</a:t>
            </a:r>
            <a:endParaRPr lang="en-US" sz="12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6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663" y="1705052"/>
            <a:ext cx="3299937" cy="3335578"/>
          </a:xfrm>
          <a:prstGeom prst="rect">
            <a:avLst/>
          </a:prstGeom>
        </p:spPr>
      </p:pic>
      <p:sp>
        <p:nvSpPr>
          <p:cNvPr id="37889" name="Content Placeholder 2"/>
          <p:cNvSpPr>
            <a:spLocks noGrp="1"/>
          </p:cNvSpPr>
          <p:nvPr>
            <p:ph idx="1"/>
          </p:nvPr>
        </p:nvSpPr>
        <p:spPr>
          <a:xfrm>
            <a:off x="349251" y="1372791"/>
            <a:ext cx="8442325" cy="329184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n-US" dirty="0"/>
              <a:t>Wealth is generated by the flow of goods </a:t>
            </a:r>
            <a:r>
              <a:rPr lang="en-US" dirty="0" smtClean="0"/>
              <a:t>and </a:t>
            </a:r>
            <a:r>
              <a:rPr lang="en-US" dirty="0"/>
              <a:t>services across a business network</a:t>
            </a:r>
          </a:p>
          <a:p>
            <a:pPr fontAlgn="base">
              <a:spcAft>
                <a:spcPct val="0"/>
              </a:spcAft>
              <a:defRPr/>
            </a:pPr>
            <a:endParaRPr lang="en-US" dirty="0"/>
          </a:p>
          <a:p>
            <a:pPr fontAlgn="base">
              <a:spcAft>
                <a:spcPct val="0"/>
              </a:spcAft>
              <a:defRPr/>
            </a:pPr>
            <a:r>
              <a:rPr lang="en-US" dirty="0"/>
              <a:t>Business networks benefit from connectivity</a:t>
            </a:r>
          </a:p>
          <a:p>
            <a:pPr lvl="1">
              <a:defRPr/>
            </a:pPr>
            <a:r>
              <a:rPr lang="en-US" dirty="0"/>
              <a:t>Participants are customers, suppliers, </a:t>
            </a:r>
            <a:br>
              <a:rPr lang="en-US" dirty="0"/>
            </a:br>
            <a:r>
              <a:rPr lang="en-US" dirty="0"/>
              <a:t>banks, partners </a:t>
            </a:r>
          </a:p>
          <a:p>
            <a:pPr lvl="1">
              <a:defRPr/>
            </a:pPr>
            <a:r>
              <a:rPr lang="en-US" dirty="0"/>
              <a:t>Cross geography </a:t>
            </a:r>
            <a:r>
              <a:rPr lang="en-US" dirty="0" smtClean="0"/>
              <a:t>and </a:t>
            </a:r>
            <a:r>
              <a:rPr lang="en-US" dirty="0"/>
              <a:t>regulatory boundary</a:t>
            </a:r>
          </a:p>
          <a:p>
            <a:pPr fontAlgn="base">
              <a:spcAft>
                <a:spcPct val="0"/>
              </a:spcAft>
              <a:defRPr/>
            </a:pPr>
            <a:endParaRPr lang="en-US" dirty="0"/>
          </a:p>
          <a:p>
            <a:pPr fontAlgn="base">
              <a:spcAft>
                <a:spcPct val="0"/>
              </a:spcAft>
              <a:defRPr/>
            </a:pPr>
            <a:r>
              <a:rPr lang="en-US" dirty="0"/>
              <a:t>Markets are central to this process:</a:t>
            </a:r>
          </a:p>
          <a:p>
            <a:pPr lvl="1">
              <a:defRPr/>
            </a:pPr>
            <a:r>
              <a:rPr lang="en-US" dirty="0"/>
              <a:t>Public (fruit market, car auction), or</a:t>
            </a:r>
          </a:p>
          <a:p>
            <a:pPr lvl="1">
              <a:defRPr/>
            </a:pPr>
            <a:r>
              <a:rPr lang="en-US" dirty="0"/>
              <a:t>Private (supply chain financing, bonds)</a:t>
            </a:r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 bwMode="auto">
          <a:xfrm>
            <a:off x="347472" y="228600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Business networks, wealth </a:t>
            </a:r>
            <a:r>
              <a:rPr lang="en-US" dirty="0" smtClean="0"/>
              <a:t>and </a:t>
            </a:r>
            <a:r>
              <a:rPr lang="en-US" dirty="0"/>
              <a:t>markets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444" y="3446330"/>
            <a:ext cx="1079331" cy="12440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240" y="1822870"/>
            <a:ext cx="1079331" cy="12440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191" y="3066942"/>
            <a:ext cx="1079331" cy="12440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9141" y="1983010"/>
            <a:ext cx="1079331" cy="1244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9018" y="2205990"/>
            <a:ext cx="699142" cy="6991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289" y="3446330"/>
            <a:ext cx="747134" cy="5651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9002" y="2176021"/>
            <a:ext cx="739805" cy="5377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9215" y="3688978"/>
            <a:ext cx="681788" cy="661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38139" y="2747962"/>
            <a:ext cx="8440737" cy="253603"/>
          </a:xfrm>
        </p:spPr>
        <p:txBody>
          <a:bodyPr/>
          <a:lstStyle/>
          <a:p>
            <a:pPr eaLnBrk="1" hangingPunct="1">
              <a:spcBef>
                <a:spcPts val="1325"/>
              </a:spcBef>
            </a:pPr>
            <a:r>
              <a:rPr lang="en-US" dirty="0"/>
              <a:t>Differentiation in the </a:t>
            </a:r>
            <a:r>
              <a:rPr lang="en-US" dirty="0" smtClean="0"/>
              <a:t>fabric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Differentiation in the </a:t>
            </a:r>
            <a:r>
              <a:rPr lang="en-US" dirty="0" smtClean="0"/>
              <a:t>infrastructure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19027"/>
                </a:solidFill>
              </a:rPr>
              <a:t>Differentiation in the experience</a:t>
            </a:r>
            <a:endParaRPr lang="en-US" dirty="0" smtClean="0">
              <a:solidFill>
                <a:srgbClr val="F19027"/>
              </a:solidFill>
            </a:endParaRPr>
          </a:p>
        </p:txBody>
      </p:sp>
      <p:sp>
        <p:nvSpPr>
          <p:cNvPr id="46083" name="Title 3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/>
              <a:t>How can IBM help us apply </a:t>
            </a:r>
            <a:r>
              <a:rPr lang="en-US" sz="3600" dirty="0" err="1"/>
              <a:t>Blockchain</a:t>
            </a:r>
            <a:r>
              <a:rPr lang="en-US" sz="3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63206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IBM knows </a:t>
            </a:r>
            <a:r>
              <a:rPr lang="en-US" dirty="0" err="1"/>
              <a:t>blockchain</a:t>
            </a:r>
            <a:endParaRPr lang="en-US" dirty="0">
              <a:solidFill>
                <a:srgbClr val="F19027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73982"/>
            <a:ext cx="4640580" cy="3118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IBM has amassed a wealth of real experience with scores of real customers across industries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We know that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usage only makes sense if a business network involved, and we’ve experimented with different approaches to network formation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We offer objective advice on what, how, when to build business network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Choice of first use case is critical! Our ideation approach quickly cuts through the hype</a:t>
            </a:r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7840" y="1373982"/>
            <a:ext cx="3126560" cy="296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2767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owchart: Process 21"/>
          <p:cNvSpPr/>
          <p:nvPr/>
        </p:nvSpPr>
        <p:spPr>
          <a:xfrm>
            <a:off x="2456698" y="4018534"/>
            <a:ext cx="1711354" cy="779969"/>
          </a:xfrm>
          <a:prstGeom prst="flowChartProcess">
            <a:avLst/>
          </a:prstGeom>
          <a:gradFill flip="none" rotWithShape="1">
            <a:gsLst>
              <a:gs pos="0">
                <a:srgbClr val="F19027">
                  <a:tint val="66000"/>
                  <a:satMod val="160000"/>
                </a:srgbClr>
              </a:gs>
              <a:gs pos="50000">
                <a:srgbClr val="F19027">
                  <a:tint val="44500"/>
                  <a:satMod val="160000"/>
                </a:srgbClr>
              </a:gs>
              <a:gs pos="100000">
                <a:srgbClr val="F19027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Process 24"/>
          <p:cNvSpPr/>
          <p:nvPr/>
        </p:nvSpPr>
        <p:spPr>
          <a:xfrm>
            <a:off x="4703671" y="4018534"/>
            <a:ext cx="1711354" cy="779969"/>
          </a:xfrm>
          <a:prstGeom prst="flowChartProcess">
            <a:avLst/>
          </a:prstGeom>
          <a:gradFill flip="none" rotWithShape="1">
            <a:gsLst>
              <a:gs pos="0">
                <a:srgbClr val="F19027">
                  <a:tint val="66000"/>
                  <a:satMod val="160000"/>
                </a:srgbClr>
              </a:gs>
              <a:gs pos="50000">
                <a:srgbClr val="F19027">
                  <a:tint val="44500"/>
                  <a:satMod val="160000"/>
                </a:srgbClr>
              </a:gs>
              <a:gs pos="100000">
                <a:srgbClr val="F19027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Process 28"/>
          <p:cNvSpPr/>
          <p:nvPr/>
        </p:nvSpPr>
        <p:spPr>
          <a:xfrm>
            <a:off x="6823955" y="4018534"/>
            <a:ext cx="1711354" cy="779969"/>
          </a:xfrm>
          <a:prstGeom prst="flowChartProcess">
            <a:avLst/>
          </a:prstGeom>
          <a:gradFill flip="none" rotWithShape="1">
            <a:gsLst>
              <a:gs pos="0">
                <a:srgbClr val="F19027">
                  <a:tint val="66000"/>
                  <a:satMod val="160000"/>
                </a:srgbClr>
              </a:gs>
              <a:gs pos="50000">
                <a:srgbClr val="F19027">
                  <a:tint val="44500"/>
                  <a:satMod val="160000"/>
                </a:srgbClr>
              </a:gs>
              <a:gs pos="100000">
                <a:srgbClr val="F19027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/>
          <p:cNvSpPr/>
          <p:nvPr/>
        </p:nvSpPr>
        <p:spPr>
          <a:xfrm>
            <a:off x="209725" y="4018534"/>
            <a:ext cx="1711354" cy="779969"/>
          </a:xfrm>
          <a:prstGeom prst="flowChartProcess">
            <a:avLst/>
          </a:prstGeom>
          <a:gradFill flip="none" rotWithShape="1">
            <a:gsLst>
              <a:gs pos="0">
                <a:srgbClr val="F19027">
                  <a:tint val="66000"/>
                  <a:satMod val="160000"/>
                </a:srgbClr>
              </a:gs>
              <a:gs pos="50000">
                <a:srgbClr val="F19027">
                  <a:tint val="44500"/>
                  <a:satMod val="160000"/>
                </a:srgbClr>
              </a:gs>
              <a:gs pos="100000">
                <a:srgbClr val="F19027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IBM is prepared to engage on any level</a:t>
            </a:r>
            <a:endParaRPr lang="en-US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74320" y="2289354"/>
            <a:ext cx="2194560" cy="131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  <a:buNone/>
            </a:pPr>
            <a:r>
              <a:rPr lang="en-US" sz="1200" b="1" dirty="0" smtClean="0">
                <a:solidFill>
                  <a:srgbClr val="F19027"/>
                </a:solidFill>
              </a:rPr>
              <a:t>Let’s talk</a:t>
            </a:r>
            <a:endParaRPr lang="en-US" sz="1200" b="1" dirty="0">
              <a:solidFill>
                <a:srgbClr val="F19027"/>
              </a:solidFill>
            </a:endParaRP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/>
              <a:t>Client Center Briefings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/>
              <a:t>Customer visits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/>
              <a:t>Industry Conferences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 err="1"/>
              <a:t>Blockchain</a:t>
            </a:r>
            <a:r>
              <a:rPr lang="en-US" sz="1200" dirty="0"/>
              <a:t> Application </a:t>
            </a:r>
            <a:r>
              <a:rPr lang="en-US" sz="1200" dirty="0" smtClean="0"/>
              <a:t>demonstrations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504401" y="2289355"/>
            <a:ext cx="2067599" cy="141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  <a:buNone/>
            </a:pPr>
            <a:r>
              <a:rPr lang="en-US" sz="1200" b="1" dirty="0" err="1" smtClean="0">
                <a:solidFill>
                  <a:srgbClr val="F19027"/>
                </a:solidFill>
              </a:rPr>
              <a:t>Blockchain</a:t>
            </a:r>
            <a:r>
              <a:rPr lang="en-US" sz="1200" b="1" dirty="0" smtClean="0">
                <a:solidFill>
                  <a:srgbClr val="F19027"/>
                </a:solidFill>
              </a:rPr>
              <a:t> detailed</a:t>
            </a:r>
            <a:endParaRPr lang="en-US" sz="1200" b="1" dirty="0">
              <a:solidFill>
                <a:srgbClr val="F19027"/>
              </a:solidFill>
            </a:endParaRP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 err="1"/>
              <a:t>Blockchain</a:t>
            </a:r>
            <a:r>
              <a:rPr lang="en-US" sz="1200" dirty="0"/>
              <a:t> Exploration Days (IT Focus)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 smtClean="0"/>
              <a:t>Use Case Exploration Workshop (Business Focus)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4801427" y="2289356"/>
            <a:ext cx="1996258" cy="149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  <a:buNone/>
            </a:pPr>
            <a:r>
              <a:rPr lang="en-US" sz="1200" b="1" dirty="0" smtClean="0">
                <a:solidFill>
                  <a:srgbClr val="F19027"/>
                </a:solidFill>
              </a:rPr>
              <a:t>First project</a:t>
            </a:r>
            <a:endParaRPr lang="en-US" sz="1200" b="1" dirty="0">
              <a:solidFill>
                <a:srgbClr val="F19027"/>
              </a:solidFill>
            </a:endParaRPr>
          </a:p>
          <a:p>
            <a:pPr marL="0" indent="0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  <a:buNone/>
            </a:pPr>
            <a:r>
              <a:rPr lang="en-US" sz="1200" dirty="0" err="1"/>
              <a:t>Blockchain</a:t>
            </a:r>
            <a:r>
              <a:rPr lang="en-US" sz="1200" dirty="0"/>
              <a:t> Garage Engagement: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/>
              <a:t>2-3 day detailed use case workshop using design thinking, 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 smtClean="0"/>
              <a:t>2-8 </a:t>
            </a:r>
            <a:r>
              <a:rPr lang="en-US" sz="1200" dirty="0" err="1" smtClean="0"/>
              <a:t>wk</a:t>
            </a:r>
            <a:r>
              <a:rPr lang="en-US" sz="1200" dirty="0" smtClean="0"/>
              <a:t> </a:t>
            </a:r>
            <a:r>
              <a:rPr lang="en-US" sz="1200" dirty="0"/>
              <a:t>agile application development </a:t>
            </a:r>
            <a:endParaRPr lang="en-US" sz="1200" dirty="0" smtClean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6904547" y="2289356"/>
            <a:ext cx="1866433" cy="165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  <a:buNone/>
            </a:pPr>
            <a:r>
              <a:rPr lang="en-US" sz="1200" b="1" dirty="0" smtClean="0">
                <a:solidFill>
                  <a:srgbClr val="F19027"/>
                </a:solidFill>
              </a:rPr>
              <a:t>Scale</a:t>
            </a:r>
          </a:p>
          <a:p>
            <a:pPr marL="0" indent="0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  <a:buNone/>
            </a:pPr>
            <a:r>
              <a:rPr lang="en-US" sz="1200" dirty="0"/>
              <a:t>Large Scale deployments supplemented by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/>
              <a:t>Use case expansion, costs </a:t>
            </a:r>
            <a:r>
              <a:rPr lang="en-US" sz="1200" dirty="0" smtClean="0"/>
              <a:t>and </a:t>
            </a:r>
            <a:r>
              <a:rPr lang="en-US" sz="1200" dirty="0"/>
              <a:t>benefits analysis</a:t>
            </a:r>
          </a:p>
          <a:p>
            <a:pPr marL="117475" indent="-117475" fontAlgn="base">
              <a:lnSpc>
                <a:spcPts val="13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sz="1200" dirty="0"/>
              <a:t>Design Workshops deployment and </a:t>
            </a:r>
            <a:r>
              <a:rPr lang="en-US" sz="1200" dirty="0" smtClean="0"/>
              <a:t>integration</a:t>
            </a:r>
            <a:endParaRPr lang="en-US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430" y="882092"/>
            <a:ext cx="1152559" cy="13284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80" y="882092"/>
            <a:ext cx="1152559" cy="13284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096" y="882092"/>
            <a:ext cx="1152559" cy="13284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713" y="882092"/>
            <a:ext cx="1152559" cy="13284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71" y="1244799"/>
            <a:ext cx="711777" cy="7117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091" y="1199354"/>
            <a:ext cx="554570" cy="693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3653" y="1227459"/>
            <a:ext cx="640680" cy="6377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8836" y="1222001"/>
            <a:ext cx="645748" cy="6486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320" y="4098997"/>
            <a:ext cx="1790340" cy="6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Onsite, virtual or in  Client Center</a:t>
            </a:r>
          </a:p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Free of charge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504401" y="4098997"/>
            <a:ext cx="1790340" cy="6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Onsite or in Client Center</a:t>
            </a:r>
          </a:p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Free of charge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04177" y="4098997"/>
            <a:ext cx="17903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Face to face</a:t>
            </a:r>
          </a:p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For fee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04547" y="4098997"/>
            <a:ext cx="17903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Face to face</a:t>
            </a:r>
          </a:p>
          <a:p>
            <a:pPr>
              <a:lnSpc>
                <a:spcPts val="1300"/>
              </a:lnSpc>
              <a:spcBef>
                <a:spcPts val="400"/>
              </a:spcBef>
            </a:pPr>
            <a:r>
              <a:rPr lang="en-US" sz="1200" dirty="0">
                <a:solidFill>
                  <a:srgbClr val="666666"/>
                </a:solidFill>
              </a:rPr>
              <a:t>For fee</a:t>
            </a:r>
          </a:p>
        </p:txBody>
      </p:sp>
    </p:spTree>
    <p:extLst>
      <p:ext uri="{BB962C8B-B14F-4D97-AF65-F5344CB8AC3E}">
        <p14:creationId xmlns:p14="http://schemas.microsoft.com/office/powerpoint/2010/main" val="1925978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Holder for specific call to action tailored for each geo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3997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itle 3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>
                <a:solidFill>
                  <a:srgbClr val="666666"/>
                </a:solidFill>
              </a:rPr>
              <a:t>Summary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2900" y="2739628"/>
            <a:ext cx="4274820" cy="2209561"/>
          </a:xfrm>
          <a:prstGeom prst="rect">
            <a:avLst/>
          </a:prstGeom>
        </p:spPr>
        <p:txBody>
          <a:bodyPr lIns="0" rtlCol="0">
            <a:noAutofit/>
          </a:bodyPr>
          <a:lstStyle>
            <a:lvl1pPr marL="228589" indent="-228589" algn="l" rtl="0" eaLnBrk="0" fontAlgn="base" hangingPunct="0">
              <a:spcBef>
                <a:spcPts val="9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 err="1">
                <a:solidFill>
                  <a:srgbClr val="F19027"/>
                </a:solidFill>
                <a:ea typeface="+mn-ea"/>
              </a:rPr>
              <a:t>Blockchain</a:t>
            </a:r>
            <a:r>
              <a:rPr lang="en-US" sz="1400" b="1" dirty="0">
                <a:solidFill>
                  <a:srgbClr val="F19027"/>
                </a:solidFill>
                <a:ea typeface="+mn-ea"/>
              </a:rPr>
              <a:t> …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is a shared, replicated, permissioned ledger technology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can open up business networks by taking out cost, improving efficiencies and increase accessibility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1400" dirty="0">
                <a:solidFill>
                  <a:srgbClr val="666666"/>
                </a:solidFill>
                <a:ea typeface="+mn-ea"/>
              </a:rPr>
              <a:t>addresses an exciting and topical set </a:t>
            </a:r>
            <a:r>
              <a:rPr lang="en-US" sz="1400" dirty="0" smtClean="0">
                <a:solidFill>
                  <a:srgbClr val="666666"/>
                </a:solidFill>
                <a:ea typeface="+mn-ea"/>
              </a:rPr>
              <a:t>of </a:t>
            </a:r>
            <a:r>
              <a:rPr lang="en-US" sz="1400" dirty="0">
                <a:solidFill>
                  <a:srgbClr val="666666"/>
                </a:solidFill>
                <a:ea typeface="+mn-ea"/>
              </a:rPr>
              <a:t>business challenges, which cross every industry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17720" y="2739628"/>
            <a:ext cx="4274820" cy="2209561"/>
          </a:xfrm>
          <a:prstGeom prst="rect">
            <a:avLst/>
          </a:prstGeom>
        </p:spPr>
        <p:txBody>
          <a:bodyPr lIns="0" rtlCol="0">
            <a:normAutofit fontScale="85000" lnSpcReduction="20000"/>
          </a:bodyPr>
          <a:lstStyle>
            <a:lvl1pPr marL="228589" indent="-228589" algn="l" rtl="0" eaLnBrk="0" fontAlgn="base" hangingPunct="0">
              <a:spcBef>
                <a:spcPts val="9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b="1" dirty="0">
                <a:solidFill>
                  <a:srgbClr val="F19027"/>
                </a:solidFill>
                <a:ea typeface="+mn-ea"/>
              </a:rPr>
              <a:t>IBM …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supports the Linux Foundation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Hyperledger</a:t>
            </a:r>
            <a:r>
              <a:rPr lang="en-US" dirty="0">
                <a:solidFill>
                  <a:srgbClr val="666666"/>
                </a:solidFill>
                <a:ea typeface="+mn-ea"/>
              </a:rPr>
              <a:t>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/>
            </a:r>
            <a:br>
              <a:rPr lang="en-US" dirty="0" smtClean="0">
                <a:solidFill>
                  <a:srgbClr val="666666"/>
                </a:solidFill>
                <a:ea typeface="+mn-ea"/>
              </a:rPr>
            </a:br>
            <a:r>
              <a:rPr lang="en-US" dirty="0" smtClean="0">
                <a:solidFill>
                  <a:srgbClr val="666666"/>
                </a:solidFill>
                <a:ea typeface="+mn-ea"/>
              </a:rPr>
              <a:t>open </a:t>
            </a:r>
            <a:r>
              <a:rPr lang="en-US" dirty="0">
                <a:solidFill>
                  <a:srgbClr val="666666"/>
                </a:solidFill>
                <a:ea typeface="+mn-ea"/>
              </a:rPr>
              <a:t>standard, open source, open governance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endParaRPr lang="en-US" dirty="0">
              <a:solidFill>
                <a:srgbClr val="666666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delivers an enterprise-grade </a:t>
            </a:r>
            <a:r>
              <a:rPr lang="en-US" dirty="0" err="1">
                <a:solidFill>
                  <a:srgbClr val="666666"/>
                </a:solidFill>
                <a:ea typeface="+mn-ea"/>
              </a:rPr>
              <a:t>blockchain</a:t>
            </a:r>
            <a:r>
              <a:rPr lang="en-US" dirty="0">
                <a:solidFill>
                  <a:srgbClr val="666666"/>
                </a:solidFill>
                <a:ea typeface="+mn-ea"/>
              </a:rPr>
              <a:t> service underpinned by the industry’s most secure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/>
            </a:r>
            <a:br>
              <a:rPr lang="en-US" dirty="0" smtClean="0">
                <a:solidFill>
                  <a:srgbClr val="666666"/>
                </a:solidFill>
                <a:ea typeface="+mn-ea"/>
              </a:rPr>
            </a:br>
            <a:r>
              <a:rPr lang="en-US" dirty="0" smtClean="0">
                <a:solidFill>
                  <a:srgbClr val="666666"/>
                </a:solidFill>
                <a:ea typeface="+mn-ea"/>
              </a:rPr>
              <a:t>Linux </a:t>
            </a:r>
            <a:r>
              <a:rPr lang="en-US" dirty="0">
                <a:solidFill>
                  <a:srgbClr val="666666"/>
                </a:solidFill>
                <a:ea typeface="+mn-ea"/>
              </a:rPr>
              <a:t>server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dirty="0">
                <a:solidFill>
                  <a:srgbClr val="666666"/>
                </a:solidFill>
                <a:ea typeface="+mn-ea"/>
              </a:rPr>
              <a:t>has an easy to access, proven and incremental engagement model giving customers the confidence to get </a:t>
            </a:r>
            <a:r>
              <a:rPr lang="en-US" dirty="0" smtClean="0">
                <a:solidFill>
                  <a:srgbClr val="666666"/>
                </a:solidFill>
                <a:ea typeface="+mn-ea"/>
              </a:rPr>
              <a:t>started </a:t>
            </a:r>
            <a:r>
              <a:rPr lang="en-US" dirty="0">
                <a:solidFill>
                  <a:srgbClr val="666666"/>
                </a:solidFill>
                <a:ea typeface="+mn-ea"/>
              </a:rPr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387432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38139" y="2747962"/>
            <a:ext cx="8440737" cy="253603"/>
          </a:xfrm>
        </p:spPr>
        <p:txBody>
          <a:bodyPr/>
          <a:lstStyle/>
          <a:p>
            <a:pPr eaLnBrk="1" hangingPunct="1">
              <a:spcBef>
                <a:spcPts val="1325"/>
              </a:spcBef>
            </a:pPr>
            <a:r>
              <a:rPr lang="en-US" sz="2000" dirty="0" smtClean="0">
                <a:hlinkClick r:id="rId2"/>
              </a:rPr>
              <a:t>ibm.com/</a:t>
            </a:r>
            <a:r>
              <a:rPr lang="en-US" sz="2000" dirty="0" err="1" smtClean="0">
                <a:hlinkClick r:id="rId2"/>
              </a:rPr>
              <a:t>blockchain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>
                <a:hlinkClick r:id="rId3"/>
              </a:rPr>
              <a:t>ibm.com/systems/</a:t>
            </a:r>
            <a:r>
              <a:rPr lang="en-US" sz="2000" dirty="0" err="1" smtClean="0">
                <a:hlinkClick r:id="rId3"/>
              </a:rPr>
              <a:t>linuxone</a:t>
            </a:r>
            <a:r>
              <a:rPr lang="en-US" sz="2000" dirty="0" smtClean="0">
                <a:hlinkClick r:id="rId3"/>
              </a:rPr>
              <a:t>/solutions/blockchain-technology.html</a:t>
            </a:r>
            <a:endParaRPr lang="en-US" sz="2000" dirty="0" smtClean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72747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320675" y="2231232"/>
            <a:ext cx="8466138" cy="508397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Backup: Additional References</a:t>
            </a:r>
          </a:p>
        </p:txBody>
      </p:sp>
    </p:spTree>
    <p:extLst>
      <p:ext uri="{BB962C8B-B14F-4D97-AF65-F5344CB8AC3E}">
        <p14:creationId xmlns:p14="http://schemas.microsoft.com/office/powerpoint/2010/main" val="242469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/>
              <a:t>Blockchain</a:t>
            </a:r>
            <a:r>
              <a:rPr lang="en-US" dirty="0"/>
              <a:t> </a:t>
            </a:r>
            <a:r>
              <a:rPr lang="en-US" dirty="0" smtClean="0"/>
              <a:t>for IBM </a:t>
            </a:r>
            <a:r>
              <a:rPr lang="en-US" dirty="0"/>
              <a:t>Global Financing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49252" y="2891883"/>
            <a:ext cx="2158948" cy="194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US" sz="1400" b="1" dirty="0" smtClean="0">
                <a:solidFill>
                  <a:srgbClr val="F19027"/>
                </a:solidFill>
              </a:rPr>
              <a:t>What</a:t>
            </a:r>
            <a:endParaRPr lang="en-US" sz="1400" dirty="0">
              <a:solidFill>
                <a:srgbClr val="F19027"/>
              </a:solidFill>
            </a:endParaRPr>
          </a:p>
          <a:p>
            <a:pPr marL="0" indent="0" fontAlgn="base">
              <a:buNone/>
            </a:pPr>
            <a:r>
              <a:rPr lang="en-US" sz="1400" dirty="0"/>
              <a:t>Improve the efficiency of our commercial financing business by sharing data in a secure and transparent manner on </a:t>
            </a:r>
            <a:r>
              <a:rPr lang="en-US" sz="1400" dirty="0" err="1"/>
              <a:t>Blockchain</a:t>
            </a:r>
            <a:endParaRPr lang="en-US" sz="14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873987" y="2891883"/>
            <a:ext cx="2546341" cy="194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US" sz="1400" b="1" dirty="0">
                <a:solidFill>
                  <a:srgbClr val="F19027"/>
                </a:solidFill>
              </a:rPr>
              <a:t>How</a:t>
            </a:r>
          </a:p>
          <a:p>
            <a:pPr marL="0" indent="0" fontAlgn="t">
              <a:buNone/>
            </a:pPr>
            <a:r>
              <a:rPr lang="en-US" sz="1400" dirty="0" err="1"/>
              <a:t>Blockchain</a:t>
            </a:r>
            <a:r>
              <a:rPr lang="en-US" sz="1400" dirty="0"/>
              <a:t> enables </a:t>
            </a:r>
            <a:r>
              <a:rPr lang="en-US" sz="1400" dirty="0" smtClean="0"/>
              <a:t>comprehensive view </a:t>
            </a:r>
            <a:r>
              <a:rPr lang="en-US" sz="1400" dirty="0"/>
              <a:t>of key operational data:</a:t>
            </a:r>
            <a:br>
              <a:rPr lang="en-US" sz="1400" dirty="0"/>
            </a:br>
            <a:r>
              <a:rPr lang="en-US" sz="1400" dirty="0">
                <a:solidFill>
                  <a:srgbClr val="406687"/>
                </a:solidFill>
              </a:rPr>
              <a:t>Purchase Order &gt; Transaction Approval &gt; Shipments &gt; Invoices &gt; Remittances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5705545" y="2891884"/>
            <a:ext cx="3196273" cy="203967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b="1" dirty="0">
                <a:solidFill>
                  <a:srgbClr val="F19027"/>
                </a:solidFill>
                <a:ea typeface="+mn-ea"/>
              </a:rPr>
              <a:t>Benefits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Fewer disputes &amp; faster settlement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>
                <a:ea typeface="+mn-ea"/>
              </a:rPr>
              <a:t>Reduction in dispute resolution time: 40+ days to under 10 days</a:t>
            </a:r>
          </a:p>
          <a:p>
            <a:pPr marL="227013" indent="-227013" eaLnBrk="1" fontAlgn="auto" hangingPunct="1"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1400" dirty="0" smtClean="0">
                <a:ea typeface="+mn-ea"/>
              </a:rPr>
              <a:t>Improved capital efficiency; freer flow of capital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1400" dirty="0">
                <a:solidFill>
                  <a:srgbClr val="406687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Full Demo on YouTube</a:t>
            </a:r>
            <a:endParaRPr lang="en-US" sz="1400" dirty="0">
              <a:solidFill>
                <a:srgbClr val="4066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endParaRPr lang="en-US" sz="1400" dirty="0">
              <a:ea typeface="+mn-ea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49251" y="741845"/>
            <a:ext cx="8424862" cy="50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Commercial Financing business provides working capital to IT suppliers, distributors and partners through financing of inventory and accounts receivables</a:t>
            </a:r>
          </a:p>
        </p:txBody>
      </p:sp>
      <p:grpSp>
        <p:nvGrpSpPr>
          <p:cNvPr id="33816" name="Group 33815"/>
          <p:cNvGrpSpPr/>
          <p:nvPr/>
        </p:nvGrpSpPr>
        <p:grpSpPr>
          <a:xfrm>
            <a:off x="342902" y="1194365"/>
            <a:ext cx="4498998" cy="1504734"/>
            <a:chOff x="2142467" y="1171284"/>
            <a:chExt cx="4838430" cy="1618260"/>
          </a:xfrm>
        </p:grpSpPr>
        <p:grpSp>
          <p:nvGrpSpPr>
            <p:cNvPr id="4" name="Group 3"/>
            <p:cNvGrpSpPr/>
            <p:nvPr/>
          </p:nvGrpSpPr>
          <p:grpSpPr>
            <a:xfrm>
              <a:off x="2142467" y="1674839"/>
              <a:ext cx="731520" cy="843173"/>
              <a:chOff x="7068154" y="1417174"/>
              <a:chExt cx="1344326" cy="1549513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8154" y="1417174"/>
                <a:ext cx="1344326" cy="1549513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42190" y="1911031"/>
                <a:ext cx="1196255" cy="690668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6249377" y="1674839"/>
              <a:ext cx="731520" cy="843173"/>
              <a:chOff x="4892040" y="1441050"/>
              <a:chExt cx="465318" cy="536340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92040" y="1441050"/>
                <a:ext cx="465318" cy="53634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7146" y="1522442"/>
                <a:ext cx="375106" cy="373556"/>
              </a:xfrm>
              <a:prstGeom prst="rect">
                <a:avLst/>
              </a:prstGeom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4195923" y="1674839"/>
              <a:ext cx="731520" cy="843173"/>
              <a:chOff x="3200400" y="1441050"/>
              <a:chExt cx="465318" cy="536340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00400" y="1441050"/>
                <a:ext cx="465318" cy="536340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58205" y="1608343"/>
                <a:ext cx="349709" cy="201755"/>
              </a:xfrm>
              <a:prstGeom prst="rect">
                <a:avLst/>
              </a:prstGeom>
            </p:spPr>
          </p:pic>
        </p:grpSp>
        <p:cxnSp>
          <p:nvCxnSpPr>
            <p:cNvPr id="25" name="Straight Arrow Connector 24"/>
            <p:cNvCxnSpPr/>
            <p:nvPr/>
          </p:nvCxnSpPr>
          <p:spPr>
            <a:xfrm>
              <a:off x="3754321" y="2096425"/>
              <a:ext cx="430604" cy="0"/>
            </a:xfrm>
            <a:prstGeom prst="straightConnector1">
              <a:avLst/>
            </a:prstGeom>
            <a:ln w="12700">
              <a:solidFill>
                <a:srgbClr val="6666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615137" y="1504819"/>
              <a:ext cx="0" cy="170020"/>
            </a:xfrm>
            <a:prstGeom prst="straightConnector1">
              <a:avLst/>
            </a:prstGeom>
            <a:ln w="12700">
              <a:solidFill>
                <a:srgbClr val="6666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2508227" y="2518012"/>
              <a:ext cx="0" cy="269772"/>
            </a:xfrm>
            <a:prstGeom prst="straightConnector1">
              <a:avLst/>
            </a:prstGeom>
            <a:ln w="12700">
              <a:solidFill>
                <a:srgbClr val="6666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94" name="Straight Connector 33793"/>
            <p:cNvCxnSpPr/>
            <p:nvPr/>
          </p:nvCxnSpPr>
          <p:spPr>
            <a:xfrm flipH="1">
              <a:off x="2508199" y="1504819"/>
              <a:ext cx="4106939" cy="0"/>
            </a:xfrm>
            <a:prstGeom prst="line">
              <a:avLst/>
            </a:prstGeom>
            <a:ln w="12700">
              <a:solidFill>
                <a:srgbClr val="66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99" name="Straight Connector 33798"/>
            <p:cNvCxnSpPr>
              <a:endCxn id="13" idx="0"/>
            </p:cNvCxnSpPr>
            <p:nvPr/>
          </p:nvCxnSpPr>
          <p:spPr>
            <a:xfrm>
              <a:off x="2508227" y="1504819"/>
              <a:ext cx="0" cy="170020"/>
            </a:xfrm>
            <a:prstGeom prst="line">
              <a:avLst/>
            </a:prstGeom>
            <a:ln w="12700">
              <a:solidFill>
                <a:srgbClr val="66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615083" y="2511311"/>
              <a:ext cx="0" cy="276473"/>
            </a:xfrm>
            <a:prstGeom prst="line">
              <a:avLst/>
            </a:prstGeom>
            <a:ln w="12700">
              <a:solidFill>
                <a:srgbClr val="66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2508226" y="2781082"/>
              <a:ext cx="4106912" cy="6702"/>
            </a:xfrm>
            <a:prstGeom prst="line">
              <a:avLst/>
            </a:prstGeom>
            <a:ln w="12700">
              <a:solidFill>
                <a:srgbClr val="6666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801" name="Picture 3380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26587" y="1888057"/>
              <a:ext cx="416736" cy="416736"/>
            </a:xfrm>
            <a:prstGeom prst="rect">
              <a:avLst/>
            </a:prstGeom>
          </p:spPr>
        </p:pic>
        <p:cxnSp>
          <p:nvCxnSpPr>
            <p:cNvPr id="51" name="Straight Arrow Connector 50"/>
            <p:cNvCxnSpPr/>
            <p:nvPr/>
          </p:nvCxnSpPr>
          <p:spPr>
            <a:xfrm>
              <a:off x="2884985" y="2096425"/>
              <a:ext cx="430604" cy="0"/>
            </a:xfrm>
            <a:prstGeom prst="straightConnector1">
              <a:avLst/>
            </a:prstGeom>
            <a:ln w="12700">
              <a:solidFill>
                <a:srgbClr val="6666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5807777" y="2096425"/>
              <a:ext cx="430604" cy="0"/>
            </a:xfrm>
            <a:prstGeom prst="straightConnector1">
              <a:avLst/>
            </a:prstGeom>
            <a:ln w="12700">
              <a:solidFill>
                <a:srgbClr val="6666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80043" y="1888057"/>
              <a:ext cx="416736" cy="416736"/>
            </a:xfrm>
            <a:prstGeom prst="rect">
              <a:avLst/>
            </a:prstGeom>
          </p:spPr>
        </p:pic>
        <p:cxnSp>
          <p:nvCxnSpPr>
            <p:cNvPr id="54" name="Straight Arrow Connector 53"/>
            <p:cNvCxnSpPr/>
            <p:nvPr/>
          </p:nvCxnSpPr>
          <p:spPr>
            <a:xfrm>
              <a:off x="4938441" y="2096425"/>
              <a:ext cx="430604" cy="0"/>
            </a:xfrm>
            <a:prstGeom prst="straightConnector1">
              <a:avLst/>
            </a:prstGeom>
            <a:ln w="12700">
              <a:solidFill>
                <a:srgbClr val="6666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07" name="Rectangle 33806"/>
            <p:cNvSpPr/>
            <p:nvPr/>
          </p:nvSpPr>
          <p:spPr>
            <a:xfrm>
              <a:off x="2519223" y="2481767"/>
              <a:ext cx="9124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F19027"/>
                  </a:solidFill>
                </a:rPr>
                <a:t>Partners</a:t>
              </a:r>
              <a:endParaRPr lang="en-US" sz="1400" dirty="0">
                <a:solidFill>
                  <a:srgbClr val="F19027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562099" y="2481768"/>
              <a:ext cx="1000595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F19027"/>
                  </a:solidFill>
                </a:rPr>
                <a:t>Suppliers</a:t>
              </a:r>
              <a:endParaRPr lang="en-US" sz="1400" dirty="0">
                <a:solidFill>
                  <a:srgbClr val="F19027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305908" y="2481768"/>
              <a:ext cx="482824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err="1" smtClean="0">
                  <a:solidFill>
                    <a:srgbClr val="F19027"/>
                  </a:solidFill>
                </a:rPr>
                <a:t>IGF</a:t>
              </a:r>
              <a:endParaRPr lang="en-US" sz="1400" dirty="0">
                <a:solidFill>
                  <a:srgbClr val="F19027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56333" y="1171284"/>
              <a:ext cx="772969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F19027"/>
                  </a:solidFill>
                </a:rPr>
                <a:t>Orders</a:t>
              </a:r>
              <a:endParaRPr lang="en-US" sz="1400" dirty="0">
                <a:solidFill>
                  <a:srgbClr val="F19027"/>
                </a:solidFill>
              </a:endParaRPr>
            </a:p>
          </p:txBody>
        </p:sp>
      </p:grp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072394"/>
              </p:ext>
            </p:extLst>
          </p:nvPr>
        </p:nvGraphicFramePr>
        <p:xfrm>
          <a:off x="5299000" y="1171284"/>
          <a:ext cx="3630097" cy="171831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9383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54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51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12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385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F19027"/>
                          </a:solidFill>
                          <a:latin typeface="+mj-lt"/>
                          <a:cs typeface="Helvetica Neue Thin"/>
                        </a:rPr>
                        <a:t>IGF world-wide</a:t>
                      </a:r>
                      <a:r>
                        <a:rPr lang="en-US" sz="1400" b="1" i="0" baseline="0" dirty="0">
                          <a:solidFill>
                            <a:srgbClr val="F19027"/>
                          </a:solidFill>
                          <a:latin typeface="+mj-lt"/>
                          <a:cs typeface="Helvetica Neue Thin"/>
                        </a:rPr>
                        <a:t> </a:t>
                      </a:r>
                      <a:r>
                        <a:rPr lang="en-US" sz="1400" b="1" i="0" dirty="0">
                          <a:solidFill>
                            <a:srgbClr val="F19027"/>
                          </a:solidFill>
                          <a:latin typeface="+mj-lt"/>
                          <a:cs typeface="Helvetica Neue Thin"/>
                        </a:rPr>
                        <a:t>statistics</a:t>
                      </a:r>
                    </a:p>
                  </a:txBody>
                  <a:tcPr marL="57150" marR="57150" marT="28575" marB="285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Helvetica Neue Thin"/>
                        <a:cs typeface="Helvetica Neue Thi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i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Helvetica Neue Thin"/>
                        <a:cs typeface="Helvetica Neue Thi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4000+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Partners</a:t>
                      </a:r>
                      <a:r>
                        <a:rPr lang="en-US" sz="1000" b="0" i="0" baseline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 and Suppliers</a:t>
                      </a:r>
                      <a:endParaRPr lang="en-US" sz="1000" b="0" i="0" dirty="0">
                        <a:solidFill>
                          <a:srgbClr val="666666"/>
                        </a:solidFill>
                        <a:latin typeface="+mj-lt"/>
                        <a:cs typeface="Helvetica Neue Thin"/>
                      </a:endParaRP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2.9</a:t>
                      </a:r>
                      <a:r>
                        <a:rPr lang="en-US" sz="1400" b="1" i="0" baseline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M</a:t>
                      </a:r>
                    </a:p>
                    <a:p>
                      <a:pPr algn="ctr"/>
                      <a:r>
                        <a:rPr lang="en-US" sz="1000" b="0" i="0" baseline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Invoices / year</a:t>
                      </a:r>
                      <a:endParaRPr lang="en-US" sz="1000" b="0" i="0" dirty="0">
                        <a:solidFill>
                          <a:srgbClr val="666666"/>
                        </a:solidFill>
                        <a:latin typeface="+mj-lt"/>
                        <a:cs typeface="Helvetica Neue Thin"/>
                      </a:endParaRP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$44B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Financed</a:t>
                      </a:r>
                      <a:r>
                        <a:rPr lang="en-US" sz="1000" b="0" i="0" baseline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 / Year</a:t>
                      </a:r>
                      <a:endParaRPr lang="en-US" sz="1000" b="0" i="0" dirty="0">
                        <a:solidFill>
                          <a:srgbClr val="666666"/>
                        </a:solidFill>
                        <a:latin typeface="+mj-lt"/>
                        <a:cs typeface="Helvetica Neue Thin"/>
                      </a:endParaRP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$100M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Capital tied up any time!</a:t>
                      </a: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25,000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Disputes / year</a:t>
                      </a: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$31K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Avg. disputed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invoice value</a:t>
                      </a: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rgbClr val="666666"/>
                          </a:solidFill>
                          <a:latin typeface="+mj-lt"/>
                          <a:cs typeface="Helvetica Neue"/>
                        </a:rPr>
                        <a:t>44 days</a:t>
                      </a:r>
                    </a:p>
                    <a:p>
                      <a:pPr algn="ctr"/>
                      <a:r>
                        <a:rPr lang="en-US" sz="1000" b="0" i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Avg. time</a:t>
                      </a:r>
                      <a:r>
                        <a:rPr lang="en-US" sz="1000" b="0" i="0" baseline="0" dirty="0">
                          <a:solidFill>
                            <a:srgbClr val="666666"/>
                          </a:solidFill>
                          <a:latin typeface="+mj-lt"/>
                          <a:cs typeface="Helvetica Neue Thin"/>
                        </a:rPr>
                        <a:t> to resolve a dispute</a:t>
                      </a:r>
                      <a:endParaRPr lang="en-US" sz="1000" b="0" i="0" dirty="0">
                        <a:solidFill>
                          <a:srgbClr val="666666"/>
                        </a:solidFill>
                        <a:latin typeface="+mj-lt"/>
                        <a:cs typeface="Helvetica Neue Thin"/>
                      </a:endParaRPr>
                    </a:p>
                  </a:txBody>
                  <a:tcPr marL="57150" marR="57150" marT="28575" marB="285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2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Public References</a:t>
            </a:r>
            <a:endParaRPr lang="en-US" dirty="0">
              <a:solidFill>
                <a:srgbClr val="F19027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10" y="819485"/>
            <a:ext cx="1768290" cy="6167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134" y="782355"/>
            <a:ext cx="1770141" cy="5925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15" y="2266467"/>
            <a:ext cx="2396579" cy="5318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1" y="3577590"/>
            <a:ext cx="1576013" cy="5975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5018" y="1346538"/>
            <a:ext cx="416225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dirty="0">
                <a:solidFill>
                  <a:srgbClr val="666666"/>
                </a:solidFill>
              </a:rPr>
              <a:t>Exploring how payments can be instantaneously swapped by incorporating blockchain into virtual trade settlements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5018" y="2798283"/>
            <a:ext cx="4019910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dirty="0">
                <a:solidFill>
                  <a:srgbClr val="666666"/>
                </a:solidFill>
              </a:rPr>
              <a:t>Building a business network for global certification system that tracks life span of diamonds, art and luxury goods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5018" y="4148056"/>
            <a:ext cx="4019910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dirty="0">
                <a:solidFill>
                  <a:srgbClr val="666666"/>
                </a:solidFill>
              </a:rPr>
              <a:t>Developing application for securities lending using blockchain to securely trade and transfer assets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76172" y="1346538"/>
            <a:ext cx="4272747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dirty="0">
                <a:solidFill>
                  <a:srgbClr val="666666"/>
                </a:solidFill>
              </a:rPr>
              <a:t>Verifying customer identity by creating a permissioned blockchain to comply with Know Your Customer (KYC) requirements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76172" y="2798283"/>
            <a:ext cx="427274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dirty="0">
                <a:solidFill>
                  <a:srgbClr val="666666"/>
                </a:solidFill>
              </a:rPr>
              <a:t>Exploring blockchain to transform logistics value and </a:t>
            </a:r>
            <a:r>
              <a:rPr lang="en-US" sz="1200" dirty="0" err="1">
                <a:solidFill>
                  <a:srgbClr val="666666"/>
                </a:solidFill>
              </a:rPr>
              <a:t>IoT</a:t>
            </a:r>
            <a:r>
              <a:rPr lang="en-US" sz="1200" dirty="0">
                <a:solidFill>
                  <a:srgbClr val="666666"/>
                </a:solidFill>
              </a:rPr>
              <a:t> through tracing cargo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6172" y="4148056"/>
            <a:ext cx="4279253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dirty="0" err="1">
                <a:solidFill>
                  <a:srgbClr val="666666"/>
                </a:solidFill>
              </a:rPr>
              <a:t>PoC</a:t>
            </a:r>
            <a:r>
              <a:rPr lang="en-US" sz="1200" dirty="0">
                <a:solidFill>
                  <a:srgbClr val="666666"/>
                </a:solidFill>
              </a:rPr>
              <a:t> to reduce post-trade settlements by automating the end-to-end multi party interactions from execution to settlement on the blockchain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6134" y="3617278"/>
            <a:ext cx="2367865" cy="5578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6134" y="2336449"/>
            <a:ext cx="1838266" cy="38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31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66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077" y="1429660"/>
            <a:ext cx="1344326" cy="15495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34" y="1429660"/>
            <a:ext cx="1344326" cy="1549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725" y="1429660"/>
            <a:ext cx="1344326" cy="1549513"/>
          </a:xfrm>
          <a:prstGeom prst="rect">
            <a:avLst/>
          </a:prstGeom>
        </p:spPr>
      </p:pic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349251" y="1098472"/>
            <a:ext cx="8442325" cy="284559"/>
          </a:xfrm>
        </p:spPr>
        <p:txBody>
          <a:bodyPr/>
          <a:lstStyle/>
          <a:p>
            <a:pPr marL="0" indent="0">
              <a:buClr>
                <a:schemeClr val="tx2"/>
              </a:buClr>
              <a:buNone/>
              <a:defRPr/>
            </a:pPr>
            <a:r>
              <a:rPr lang="en-US" dirty="0"/>
              <a:t>Anything that is capable of being owned or controlled to produce value is an </a:t>
            </a:r>
            <a:r>
              <a:rPr lang="en-US" dirty="0" smtClean="0"/>
              <a:t>asset</a:t>
            </a:r>
            <a:endParaRPr lang="en-US" dirty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cs typeface="Arial" pitchFamily="34" charset="0"/>
              </a:rPr>
              <a:t>Transferring assets, building value</a:t>
            </a:r>
            <a:endParaRPr lang="en-US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49251" y="3028950"/>
            <a:ext cx="2256789" cy="13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Two fundamental </a:t>
            </a:r>
            <a:r>
              <a:rPr lang="en-US" dirty="0" smtClean="0"/>
              <a:t>types </a:t>
            </a:r>
            <a:r>
              <a:rPr lang="en-US" dirty="0"/>
              <a:t>of asset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Tangible, </a:t>
            </a:r>
            <a:r>
              <a:rPr lang="en-US" dirty="0" smtClean="0"/>
              <a:t>e.g</a:t>
            </a:r>
            <a:r>
              <a:rPr lang="en-US" dirty="0"/>
              <a:t>. a house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Intangible,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e.g</a:t>
            </a:r>
            <a:r>
              <a:rPr lang="en-US" dirty="0"/>
              <a:t>. a mortgage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335973" y="3028949"/>
            <a:ext cx="2468880" cy="15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Intangible assets subdivide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Financial, e.g. bond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Intellectual, e.g. patents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Digital, e.g. music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126481" y="3028950"/>
            <a:ext cx="2712582" cy="100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Cash is also </a:t>
            </a:r>
            <a:r>
              <a:rPr lang="en-US" dirty="0" smtClean="0"/>
              <a:t>an </a:t>
            </a:r>
            <a:r>
              <a:rPr lang="en-US" dirty="0"/>
              <a:t>asset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Has property of anonymity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94" y="1748791"/>
            <a:ext cx="872606" cy="8726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408" y="1792936"/>
            <a:ext cx="822960" cy="8229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763" y="1906449"/>
            <a:ext cx="1032954" cy="595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349251" y="1372791"/>
            <a:ext cx="5182869" cy="3268266"/>
          </a:xfrm>
        </p:spPr>
        <p:txBody>
          <a:bodyPr/>
          <a:lstStyle/>
          <a:p>
            <a:pPr marL="0" indent="0" fontAlgn="base">
              <a:spcAft>
                <a:spcPct val="0"/>
              </a:spcAft>
              <a:buNone/>
            </a:pPr>
            <a:r>
              <a:rPr lang="en-US" dirty="0">
                <a:solidFill>
                  <a:srgbClr val="F19027"/>
                </a:solidFill>
              </a:rPr>
              <a:t>Ledger</a:t>
            </a:r>
            <a:r>
              <a:rPr lang="en-US" dirty="0"/>
              <a:t> is THE system of record for a </a:t>
            </a:r>
            <a:r>
              <a:rPr lang="en-US" dirty="0" smtClean="0"/>
              <a:t>business</a:t>
            </a:r>
            <a:r>
              <a:rPr lang="en-US" dirty="0" smtClean="0"/>
              <a:t>. Businesses </a:t>
            </a:r>
            <a:r>
              <a:rPr lang="en-US" dirty="0"/>
              <a:t>will have multiple ledgers for multiple business networks in which they participate</a:t>
            </a:r>
            <a:r>
              <a:rPr lang="en-US" dirty="0" smtClean="0"/>
              <a:t>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dirty="0">
                <a:solidFill>
                  <a:srgbClr val="F19027"/>
                </a:solidFill>
              </a:rPr>
              <a:t>Transaction</a:t>
            </a:r>
            <a:r>
              <a:rPr lang="en-US" dirty="0"/>
              <a:t> – an asset transfer onto or </a:t>
            </a:r>
            <a:r>
              <a:rPr lang="en-US" dirty="0" smtClean="0"/>
              <a:t>off </a:t>
            </a:r>
            <a:r>
              <a:rPr lang="en-US" dirty="0"/>
              <a:t>the ledger</a:t>
            </a:r>
          </a:p>
          <a:p>
            <a:pPr fontAlgn="base">
              <a:spcAft>
                <a:spcPct val="0"/>
              </a:spcAft>
            </a:pPr>
            <a:r>
              <a:rPr lang="en-US" dirty="0" smtClean="0"/>
              <a:t>John </a:t>
            </a:r>
            <a:r>
              <a:rPr lang="en-US" dirty="0"/>
              <a:t>gives a car to Anthony (simple)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dirty="0">
                <a:solidFill>
                  <a:srgbClr val="F19027"/>
                </a:solidFill>
              </a:rPr>
              <a:t>Contract</a:t>
            </a:r>
            <a:r>
              <a:rPr lang="en-US" dirty="0"/>
              <a:t> – conditions for transaction to occur</a:t>
            </a:r>
          </a:p>
          <a:p>
            <a:pPr fontAlgn="base">
              <a:spcAft>
                <a:spcPct val="0"/>
              </a:spcAft>
            </a:pPr>
            <a:r>
              <a:rPr lang="en-US" dirty="0" smtClean="0"/>
              <a:t>If </a:t>
            </a:r>
            <a:r>
              <a:rPr lang="en-US" dirty="0"/>
              <a:t>Anthony pays John money, then car passes from John to Anthony (simple)</a:t>
            </a:r>
          </a:p>
          <a:p>
            <a:pPr fontAlgn="base">
              <a:spcAft>
                <a:spcPct val="0"/>
              </a:spcAft>
            </a:pPr>
            <a:r>
              <a:rPr lang="en-US" dirty="0"/>
              <a:t>If car won't start, funds do not pass to John (as decided by third party arbitrator) (more complex)</a:t>
            </a:r>
          </a:p>
          <a:p>
            <a:pPr fontAlgn="base">
              <a:spcAft>
                <a:spcPct val="0"/>
              </a:spcAft>
            </a:pPr>
            <a:endParaRPr lang="en-US" dirty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Ledgers are </a:t>
            </a:r>
            <a:r>
              <a:rPr lang="en-US" dirty="0" smtClean="0"/>
              <a:t>key…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126480" y="1417174"/>
            <a:ext cx="2336876" cy="2693558"/>
            <a:chOff x="6126480" y="1417174"/>
            <a:chExt cx="1344326" cy="154951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6480" y="1417174"/>
              <a:ext cx="1344326" cy="154951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54379" y="1913268"/>
              <a:ext cx="1088530" cy="55732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08842" y="1156890"/>
            <a:ext cx="1144219" cy="13188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732" y="1363935"/>
            <a:ext cx="1144219" cy="1318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2951" y="2889562"/>
            <a:ext cx="1147783" cy="13188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909762" y="3157962"/>
            <a:ext cx="1144219" cy="13188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9387" y="2889228"/>
            <a:ext cx="1147783" cy="131888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086" y="1363935"/>
            <a:ext cx="1147783" cy="1318882"/>
          </a:xfrm>
          <a:prstGeom prst="rect">
            <a:avLst/>
          </a:prstGeom>
        </p:spPr>
      </p:pic>
      <p:sp>
        <p:nvSpPr>
          <p:cNvPr id="32772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Today’s asset transfer processes can be inefficient, expensive, vulnerable</a:t>
            </a:r>
            <a:endParaRPr lang="en-US" dirty="0" smtClean="0"/>
          </a:p>
        </p:txBody>
      </p:sp>
      <p:sp>
        <p:nvSpPr>
          <p:cNvPr id="52" name="Text Box 1306"/>
          <p:cNvSpPr txBox="1">
            <a:spLocks noChangeArrowheads="1"/>
          </p:cNvSpPr>
          <p:nvPr/>
        </p:nvSpPr>
        <p:spPr bwMode="auto">
          <a:xfrm>
            <a:off x="408817" y="1098021"/>
            <a:ext cx="20489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Party </a:t>
            </a:r>
            <a:r>
              <a:rPr lang="en-US" sz="1400" b="0" dirty="0" smtClean="0">
                <a:solidFill>
                  <a:srgbClr val="666666"/>
                </a:solidFill>
              </a:rPr>
              <a:t>D’s </a:t>
            </a:r>
            <a:r>
              <a:rPr lang="en-US" sz="1400" b="0" dirty="0">
                <a:solidFill>
                  <a:srgbClr val="666666"/>
                </a:solidFill>
              </a:rPr>
              <a:t>records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1119577" y="1609155"/>
            <a:ext cx="627402" cy="321230"/>
          </a:xfrm>
          <a:prstGeom prst="rect">
            <a:avLst/>
          </a:prstGeom>
        </p:spPr>
      </p:pic>
      <p:sp>
        <p:nvSpPr>
          <p:cNvPr id="29" name="Text Box 1309"/>
          <p:cNvSpPr txBox="1">
            <a:spLocks noChangeArrowheads="1"/>
          </p:cNvSpPr>
          <p:nvPr/>
        </p:nvSpPr>
        <p:spPr bwMode="auto">
          <a:xfrm>
            <a:off x="3691210" y="865368"/>
            <a:ext cx="1565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Party A’s records</a:t>
            </a:r>
          </a:p>
        </p:txBody>
      </p:sp>
      <p:sp>
        <p:nvSpPr>
          <p:cNvPr id="28" name="Text Box 1308"/>
          <p:cNvSpPr txBox="1">
            <a:spLocks noChangeArrowheads="1"/>
          </p:cNvSpPr>
          <p:nvPr/>
        </p:nvSpPr>
        <p:spPr bwMode="auto">
          <a:xfrm>
            <a:off x="6805678" y="1114716"/>
            <a:ext cx="12932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Bank records</a:t>
            </a:r>
          </a:p>
        </p:txBody>
      </p:sp>
      <p:sp>
        <p:nvSpPr>
          <p:cNvPr id="49" name="Text Box 1307"/>
          <p:cNvSpPr txBox="1">
            <a:spLocks noChangeArrowheads="1"/>
          </p:cNvSpPr>
          <p:nvPr/>
        </p:nvSpPr>
        <p:spPr bwMode="auto">
          <a:xfrm>
            <a:off x="639747" y="4173955"/>
            <a:ext cx="15870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dirty="0">
                <a:solidFill>
                  <a:srgbClr val="666666"/>
                </a:solidFill>
              </a:rPr>
              <a:t>Party C’s records</a:t>
            </a:r>
          </a:p>
        </p:txBody>
      </p:sp>
      <p:sp>
        <p:nvSpPr>
          <p:cNvPr id="51" name="Text Box 1311"/>
          <p:cNvSpPr txBox="1">
            <a:spLocks noChangeArrowheads="1"/>
          </p:cNvSpPr>
          <p:nvPr/>
        </p:nvSpPr>
        <p:spPr bwMode="auto">
          <a:xfrm>
            <a:off x="3643591" y="4447117"/>
            <a:ext cx="16127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Party B’s records</a:t>
            </a:r>
          </a:p>
        </p:txBody>
      </p:sp>
      <p:sp>
        <p:nvSpPr>
          <p:cNvPr id="50" name="Text Box 1310"/>
          <p:cNvSpPr txBox="1">
            <a:spLocks noChangeArrowheads="1"/>
          </p:cNvSpPr>
          <p:nvPr/>
        </p:nvSpPr>
        <p:spPr bwMode="auto">
          <a:xfrm>
            <a:off x="6760999" y="4186908"/>
            <a:ext cx="15159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dirty="0">
                <a:solidFill>
                  <a:srgbClr val="666666"/>
                </a:solidFill>
              </a:rPr>
              <a:t>Auditor records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9">
            <a:lum bright="70000" contrast="-70000"/>
          </a:blip>
          <a:stretch>
            <a:fillRect/>
          </a:stretch>
        </p:blipFill>
        <p:spPr>
          <a:xfrm>
            <a:off x="7288590" y="1997373"/>
            <a:ext cx="460795" cy="46079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0">
            <a:lum bright="70000" contrast="-70000"/>
          </a:blip>
          <a:stretch>
            <a:fillRect/>
          </a:stretch>
        </p:blipFill>
        <p:spPr>
          <a:xfrm>
            <a:off x="1195175" y="2014486"/>
            <a:ext cx="476206" cy="471538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1119577" y="3149228"/>
            <a:ext cx="627402" cy="321230"/>
          </a:xfrm>
          <a:prstGeom prst="rect">
            <a:avLst/>
          </a:prstGeom>
        </p:spPr>
      </p:pic>
      <p:cxnSp>
        <p:nvCxnSpPr>
          <p:cNvPr id="37" name="Straight Connector 128"/>
          <p:cNvCxnSpPr>
            <a:cxnSpLocks noChangeShapeType="1"/>
            <a:endCxn id="48" idx="1"/>
          </p:cNvCxnSpPr>
          <p:nvPr/>
        </p:nvCxnSpPr>
        <p:spPr bwMode="auto">
          <a:xfrm flipV="1">
            <a:off x="2032752" y="2486024"/>
            <a:ext cx="2441594" cy="708136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/>
            <a:tailEnd/>
          </a:ln>
        </p:spPr>
      </p:cxnSp>
      <p:cxnSp>
        <p:nvCxnSpPr>
          <p:cNvPr id="38" name="Straight Connector 129"/>
          <p:cNvCxnSpPr>
            <a:cxnSpLocks noChangeShapeType="1"/>
          </p:cNvCxnSpPr>
          <p:nvPr/>
        </p:nvCxnSpPr>
        <p:spPr bwMode="auto">
          <a:xfrm flipH="1" flipV="1">
            <a:off x="2015697" y="2379705"/>
            <a:ext cx="4938588" cy="821860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/>
            <a:tailEnd/>
          </a:ln>
        </p:spPr>
      </p:cxnSp>
      <p:cxnSp>
        <p:nvCxnSpPr>
          <p:cNvPr id="39" name="Straight Connector 131"/>
          <p:cNvCxnSpPr>
            <a:cxnSpLocks noChangeShapeType="1"/>
          </p:cNvCxnSpPr>
          <p:nvPr/>
        </p:nvCxnSpPr>
        <p:spPr bwMode="auto">
          <a:xfrm flipV="1">
            <a:off x="2015697" y="2377411"/>
            <a:ext cx="4917296" cy="828417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/>
            <a:tailEnd/>
          </a:ln>
        </p:spPr>
      </p:cxnSp>
      <p:cxnSp>
        <p:nvCxnSpPr>
          <p:cNvPr id="40" name="Straight Connector 132"/>
          <p:cNvCxnSpPr>
            <a:cxnSpLocks noChangeShapeType="1"/>
            <a:stCxn id="48" idx="0"/>
          </p:cNvCxnSpPr>
          <p:nvPr/>
        </p:nvCxnSpPr>
        <p:spPr bwMode="auto">
          <a:xfrm flipV="1">
            <a:off x="4474345" y="2378997"/>
            <a:ext cx="2458648" cy="789509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 type="oval" w="med" len="med"/>
            <a:tailEnd type="oval" w="med" len="med"/>
          </a:ln>
        </p:spPr>
      </p:cxnSp>
      <p:cxnSp>
        <p:nvCxnSpPr>
          <p:cNvPr id="41" name="Straight Connector 133"/>
          <p:cNvCxnSpPr>
            <a:cxnSpLocks noChangeShapeType="1"/>
          </p:cNvCxnSpPr>
          <p:nvPr/>
        </p:nvCxnSpPr>
        <p:spPr bwMode="auto">
          <a:xfrm flipH="1" flipV="1">
            <a:off x="2023253" y="3204029"/>
            <a:ext cx="1891799" cy="312093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 type="oval" w="med" len="med"/>
            <a:tailEnd type="oval" w="med" len="med"/>
          </a:ln>
        </p:spPr>
      </p:cxnSp>
      <p:cxnSp>
        <p:nvCxnSpPr>
          <p:cNvPr id="42" name="Straight Connector 134"/>
          <p:cNvCxnSpPr>
            <a:cxnSpLocks noChangeShapeType="1"/>
            <a:stCxn id="48" idx="0"/>
          </p:cNvCxnSpPr>
          <p:nvPr/>
        </p:nvCxnSpPr>
        <p:spPr bwMode="auto">
          <a:xfrm flipH="1" flipV="1">
            <a:off x="2005767" y="2376671"/>
            <a:ext cx="2468578" cy="791835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/>
            <a:tailEnd type="oval" w="med" len="med"/>
          </a:ln>
        </p:spPr>
      </p:cxnSp>
      <p:cxnSp>
        <p:nvCxnSpPr>
          <p:cNvPr id="43" name="Straight Connector 139"/>
          <p:cNvCxnSpPr>
            <a:cxnSpLocks noChangeShapeType="1"/>
            <a:stCxn id="48" idx="1"/>
          </p:cNvCxnSpPr>
          <p:nvPr/>
        </p:nvCxnSpPr>
        <p:spPr bwMode="auto">
          <a:xfrm>
            <a:off x="4474346" y="2486024"/>
            <a:ext cx="2458647" cy="709722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 type="oval" w="med" len="med"/>
            <a:tailEnd/>
          </a:ln>
        </p:spPr>
      </p:cxnSp>
      <p:cxnSp>
        <p:nvCxnSpPr>
          <p:cNvPr id="44" name="Straight Connector 140"/>
          <p:cNvCxnSpPr>
            <a:cxnSpLocks noChangeShapeType="1"/>
          </p:cNvCxnSpPr>
          <p:nvPr/>
        </p:nvCxnSpPr>
        <p:spPr bwMode="auto">
          <a:xfrm flipV="1">
            <a:off x="5053061" y="3193866"/>
            <a:ext cx="1880074" cy="318355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 type="oval" w="med" len="med"/>
            <a:tailEnd type="oval" w="med" len="med"/>
          </a:ln>
        </p:spPr>
      </p:cxnSp>
      <p:sp>
        <p:nvSpPr>
          <p:cNvPr id="48" name="Line 66"/>
          <p:cNvSpPr>
            <a:spLocks noChangeShapeType="1"/>
          </p:cNvSpPr>
          <p:nvPr/>
        </p:nvSpPr>
        <p:spPr bwMode="auto">
          <a:xfrm flipV="1">
            <a:off x="4474345" y="2486024"/>
            <a:ext cx="0" cy="682482"/>
          </a:xfrm>
          <a:prstGeom prst="line">
            <a:avLst/>
          </a:prstGeom>
          <a:noFill/>
          <a:ln w="19050">
            <a:solidFill>
              <a:srgbClr val="666666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64" name="Straight Connector 133"/>
          <p:cNvCxnSpPr>
            <a:cxnSpLocks noChangeShapeType="1"/>
          </p:cNvCxnSpPr>
          <p:nvPr/>
        </p:nvCxnSpPr>
        <p:spPr bwMode="auto">
          <a:xfrm flipH="1">
            <a:off x="2005015" y="2120888"/>
            <a:ext cx="1882536" cy="253974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 type="oval" w="med" len="med"/>
            <a:tailEnd type="oval" w="med" len="med"/>
          </a:ln>
        </p:spPr>
      </p:cxnSp>
      <p:cxnSp>
        <p:nvCxnSpPr>
          <p:cNvPr id="65" name="Straight Connector 140"/>
          <p:cNvCxnSpPr>
            <a:cxnSpLocks noChangeShapeType="1"/>
          </p:cNvCxnSpPr>
          <p:nvPr/>
        </p:nvCxnSpPr>
        <p:spPr bwMode="auto">
          <a:xfrm>
            <a:off x="5053061" y="2109296"/>
            <a:ext cx="1880074" cy="269702"/>
          </a:xfrm>
          <a:prstGeom prst="line">
            <a:avLst/>
          </a:prstGeom>
          <a:noFill/>
          <a:ln w="19050" algn="ctr">
            <a:solidFill>
              <a:srgbClr val="666666"/>
            </a:solidFill>
            <a:round/>
            <a:headEnd type="oval" w="med" len="med"/>
            <a:tailEnd type="oval" w="med" len="med"/>
          </a:ln>
        </p:spPr>
      </p:cxnSp>
      <p:sp>
        <p:nvSpPr>
          <p:cNvPr id="68" name="Line 1727"/>
          <p:cNvSpPr>
            <a:spLocks noChangeShapeType="1"/>
          </p:cNvSpPr>
          <p:nvPr/>
        </p:nvSpPr>
        <p:spPr bwMode="auto">
          <a:xfrm>
            <a:off x="7519553" y="2672682"/>
            <a:ext cx="0" cy="224081"/>
          </a:xfrm>
          <a:prstGeom prst="line">
            <a:avLst/>
          </a:prstGeom>
          <a:noFill/>
          <a:ln w="19050">
            <a:solidFill>
              <a:srgbClr val="6666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11">
            <a:lum bright="70000" contrast="-70000"/>
          </a:blip>
          <a:stretch>
            <a:fillRect/>
          </a:stretch>
        </p:blipFill>
        <p:spPr>
          <a:xfrm>
            <a:off x="1195175" y="3516121"/>
            <a:ext cx="476206" cy="476206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2">
            <a:lum bright="70000" contrast="-70000"/>
          </a:blip>
          <a:stretch>
            <a:fillRect/>
          </a:stretch>
        </p:blipFill>
        <p:spPr>
          <a:xfrm>
            <a:off x="4222142" y="1758601"/>
            <a:ext cx="516370" cy="501373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4179923" y="1403710"/>
            <a:ext cx="627402" cy="32123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4179923" y="3387101"/>
            <a:ext cx="627402" cy="32123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7205287" y="1620616"/>
            <a:ext cx="627402" cy="32123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7211739" y="3142635"/>
            <a:ext cx="627402" cy="321230"/>
          </a:xfrm>
          <a:prstGeom prst="rect">
            <a:avLst/>
          </a:prstGeom>
        </p:spPr>
      </p:pic>
      <p:pic>
        <p:nvPicPr>
          <p:cNvPr id="32771" name="Picture 32770"/>
          <p:cNvPicPr>
            <a:picLocks noChangeAspect="1"/>
          </p:cNvPicPr>
          <p:nvPr/>
        </p:nvPicPr>
        <p:blipFill>
          <a:blip r:embed="rId13">
            <a:lum bright="70000" contrast="-70000"/>
          </a:blip>
          <a:stretch>
            <a:fillRect/>
          </a:stretch>
        </p:blipFill>
        <p:spPr>
          <a:xfrm>
            <a:off x="4179923" y="3779880"/>
            <a:ext cx="593082" cy="448642"/>
          </a:xfrm>
          <a:prstGeom prst="rect">
            <a:avLst/>
          </a:prstGeom>
        </p:spPr>
      </p:pic>
      <p:pic>
        <p:nvPicPr>
          <p:cNvPr id="32773" name="Picture 32772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>
            <a:fillRect/>
          </a:stretch>
        </p:blipFill>
        <p:spPr>
          <a:xfrm>
            <a:off x="7288590" y="3510622"/>
            <a:ext cx="475451" cy="473462"/>
          </a:xfrm>
          <a:prstGeom prst="rect">
            <a:avLst/>
          </a:prstGeom>
        </p:spPr>
      </p:pic>
      <p:sp>
        <p:nvSpPr>
          <p:cNvPr id="87" name="Line 1727"/>
          <p:cNvSpPr>
            <a:spLocks noChangeShapeType="1"/>
          </p:cNvSpPr>
          <p:nvPr/>
        </p:nvSpPr>
        <p:spPr bwMode="auto">
          <a:xfrm>
            <a:off x="1430480" y="2672682"/>
            <a:ext cx="0" cy="224081"/>
          </a:xfrm>
          <a:prstGeom prst="line">
            <a:avLst/>
          </a:prstGeom>
          <a:noFill/>
          <a:ln w="19050">
            <a:solidFill>
              <a:srgbClr val="6666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45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/>
          <p:cNvSpPr/>
          <p:nvPr/>
        </p:nvSpPr>
        <p:spPr>
          <a:xfrm>
            <a:off x="408817" y="1785045"/>
            <a:ext cx="8172475" cy="1994835"/>
          </a:xfrm>
          <a:prstGeom prst="ellipse">
            <a:avLst/>
          </a:prstGeom>
          <a:noFill/>
          <a:ln w="15875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62000" y="1928515"/>
            <a:ext cx="1330037" cy="543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841180" y="1482598"/>
            <a:ext cx="1278075" cy="1030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868398" y="1482598"/>
            <a:ext cx="1281204" cy="1004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841180" y="3376759"/>
            <a:ext cx="1278075" cy="1030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868398" y="3108152"/>
            <a:ext cx="1281204" cy="105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72" name="Title 1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A mechanism for “digital trust” is required</a:t>
            </a:r>
            <a:endParaRPr lang="en-US" dirty="0" smtClean="0"/>
          </a:p>
        </p:txBody>
      </p:sp>
      <p:sp>
        <p:nvSpPr>
          <p:cNvPr id="61" name="Rectangle 60"/>
          <p:cNvSpPr/>
          <p:nvPr/>
        </p:nvSpPr>
        <p:spPr>
          <a:xfrm>
            <a:off x="762000" y="3076892"/>
            <a:ext cx="1330036" cy="761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 Box 1311"/>
          <p:cNvSpPr txBox="1">
            <a:spLocks noChangeArrowheads="1"/>
          </p:cNvSpPr>
          <p:nvPr/>
        </p:nvSpPr>
        <p:spPr bwMode="auto">
          <a:xfrm>
            <a:off x="2161903" y="4755872"/>
            <a:ext cx="46634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406687"/>
                </a:solidFill>
              </a:rPr>
              <a:t>Consensus, provenance, immutability, finality </a:t>
            </a:r>
          </a:p>
        </p:txBody>
      </p:sp>
      <p:sp>
        <p:nvSpPr>
          <p:cNvPr id="111" name="Text Box 1311"/>
          <p:cNvSpPr txBox="1">
            <a:spLocks noChangeArrowheads="1"/>
          </p:cNvSpPr>
          <p:nvPr/>
        </p:nvSpPr>
        <p:spPr bwMode="auto">
          <a:xfrm>
            <a:off x="2118249" y="2609998"/>
            <a:ext cx="46634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406687"/>
                </a:solidFill>
              </a:rPr>
              <a:t>Shared, replicated, permissioned</a:t>
            </a:r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08842" y="1156890"/>
            <a:ext cx="1144219" cy="1318882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732" y="1363935"/>
            <a:ext cx="1144219" cy="1318882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2951" y="2889562"/>
            <a:ext cx="1147783" cy="1318882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909762" y="3157962"/>
            <a:ext cx="1144219" cy="1318882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9387" y="2889228"/>
            <a:ext cx="1147783" cy="1318882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086" y="1363935"/>
            <a:ext cx="1147783" cy="1318882"/>
          </a:xfrm>
          <a:prstGeom prst="rect">
            <a:avLst/>
          </a:prstGeom>
        </p:spPr>
      </p:pic>
      <p:sp>
        <p:nvSpPr>
          <p:cNvPr id="118" name="Text Box 1306"/>
          <p:cNvSpPr txBox="1">
            <a:spLocks noChangeArrowheads="1"/>
          </p:cNvSpPr>
          <p:nvPr/>
        </p:nvSpPr>
        <p:spPr bwMode="auto">
          <a:xfrm>
            <a:off x="408817" y="1098021"/>
            <a:ext cx="20489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Party </a:t>
            </a:r>
            <a:r>
              <a:rPr lang="en-US" sz="1400" b="0" dirty="0" smtClean="0">
                <a:solidFill>
                  <a:srgbClr val="666666"/>
                </a:solidFill>
              </a:rPr>
              <a:t>D’s </a:t>
            </a:r>
            <a:r>
              <a:rPr lang="en-US" sz="1400" b="0" dirty="0">
                <a:solidFill>
                  <a:srgbClr val="666666"/>
                </a:solidFill>
              </a:rPr>
              <a:t>records</a:t>
            </a:r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1119577" y="1609155"/>
            <a:ext cx="627402" cy="321230"/>
          </a:xfrm>
          <a:prstGeom prst="rect">
            <a:avLst/>
          </a:prstGeom>
        </p:spPr>
      </p:pic>
      <p:sp>
        <p:nvSpPr>
          <p:cNvPr id="120" name="Text Box 1309"/>
          <p:cNvSpPr txBox="1">
            <a:spLocks noChangeArrowheads="1"/>
          </p:cNvSpPr>
          <p:nvPr/>
        </p:nvSpPr>
        <p:spPr bwMode="auto">
          <a:xfrm>
            <a:off x="3691210" y="865368"/>
            <a:ext cx="1565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Party A’s records</a:t>
            </a:r>
          </a:p>
        </p:txBody>
      </p:sp>
      <p:sp>
        <p:nvSpPr>
          <p:cNvPr id="121" name="Text Box 1308"/>
          <p:cNvSpPr txBox="1">
            <a:spLocks noChangeArrowheads="1"/>
          </p:cNvSpPr>
          <p:nvPr/>
        </p:nvSpPr>
        <p:spPr bwMode="auto">
          <a:xfrm>
            <a:off x="6805678" y="1114716"/>
            <a:ext cx="12932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Bank records</a:t>
            </a:r>
          </a:p>
        </p:txBody>
      </p:sp>
      <p:sp>
        <p:nvSpPr>
          <p:cNvPr id="122" name="Text Box 1307"/>
          <p:cNvSpPr txBox="1">
            <a:spLocks noChangeArrowheads="1"/>
          </p:cNvSpPr>
          <p:nvPr/>
        </p:nvSpPr>
        <p:spPr bwMode="auto">
          <a:xfrm>
            <a:off x="639747" y="4173955"/>
            <a:ext cx="15870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dirty="0">
                <a:solidFill>
                  <a:srgbClr val="666666"/>
                </a:solidFill>
              </a:rPr>
              <a:t>Party C’s records</a:t>
            </a:r>
          </a:p>
        </p:txBody>
      </p:sp>
      <p:sp>
        <p:nvSpPr>
          <p:cNvPr id="123" name="Text Box 1311"/>
          <p:cNvSpPr txBox="1">
            <a:spLocks noChangeArrowheads="1"/>
          </p:cNvSpPr>
          <p:nvPr/>
        </p:nvSpPr>
        <p:spPr bwMode="auto">
          <a:xfrm>
            <a:off x="3643591" y="4447117"/>
            <a:ext cx="16127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solidFill>
                  <a:srgbClr val="666666"/>
                </a:solidFill>
              </a:rPr>
              <a:t>Party B’s records</a:t>
            </a:r>
          </a:p>
        </p:txBody>
      </p:sp>
      <p:sp>
        <p:nvSpPr>
          <p:cNvPr id="124" name="Text Box 1310"/>
          <p:cNvSpPr txBox="1">
            <a:spLocks noChangeArrowheads="1"/>
          </p:cNvSpPr>
          <p:nvPr/>
        </p:nvSpPr>
        <p:spPr bwMode="auto">
          <a:xfrm>
            <a:off x="6760999" y="4186908"/>
            <a:ext cx="15159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dirty="0">
                <a:solidFill>
                  <a:srgbClr val="666666"/>
                </a:solidFill>
              </a:rPr>
              <a:t>Auditor records</a:t>
            </a:r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>
          <a:blip r:embed="rId9">
            <a:lum bright="70000" contrast="-70000"/>
          </a:blip>
          <a:stretch>
            <a:fillRect/>
          </a:stretch>
        </p:blipFill>
        <p:spPr>
          <a:xfrm>
            <a:off x="7288590" y="1997373"/>
            <a:ext cx="460795" cy="460795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10">
            <a:lum bright="70000" contrast="-70000"/>
          </a:blip>
          <a:stretch>
            <a:fillRect/>
          </a:stretch>
        </p:blipFill>
        <p:spPr>
          <a:xfrm>
            <a:off x="1195175" y="2014486"/>
            <a:ext cx="476206" cy="471538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1119577" y="3149228"/>
            <a:ext cx="627402" cy="32123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11">
            <a:lum bright="70000" contrast="-70000"/>
          </a:blip>
          <a:stretch>
            <a:fillRect/>
          </a:stretch>
        </p:blipFill>
        <p:spPr>
          <a:xfrm>
            <a:off x="1195175" y="3516121"/>
            <a:ext cx="476206" cy="476206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12">
            <a:lum bright="70000" contrast="-70000"/>
          </a:blip>
          <a:stretch>
            <a:fillRect/>
          </a:stretch>
        </p:blipFill>
        <p:spPr>
          <a:xfrm>
            <a:off x="4222142" y="1758601"/>
            <a:ext cx="516370" cy="501373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4179923" y="1403710"/>
            <a:ext cx="627402" cy="32123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4179923" y="3387101"/>
            <a:ext cx="627402" cy="32123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7205287" y="1620616"/>
            <a:ext cx="627402" cy="32123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7211739" y="3142635"/>
            <a:ext cx="627402" cy="32123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3">
            <a:lum bright="70000" contrast="-70000"/>
          </a:blip>
          <a:stretch>
            <a:fillRect/>
          </a:stretch>
        </p:blipFill>
        <p:spPr>
          <a:xfrm>
            <a:off x="4179923" y="3779880"/>
            <a:ext cx="593082" cy="448642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>
            <a:fillRect/>
          </a:stretch>
        </p:blipFill>
        <p:spPr>
          <a:xfrm>
            <a:off x="7288590" y="3510622"/>
            <a:ext cx="475451" cy="47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4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cs typeface="Arial" pitchFamily="34" charset="0"/>
              </a:rPr>
              <a:t>Transferring assets, building value</a:t>
            </a:r>
            <a:endParaRPr lang="en-US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49251" y="3175996"/>
            <a:ext cx="2256789" cy="133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 err="1"/>
              <a:t>Blockchain</a:t>
            </a:r>
            <a:r>
              <a:rPr lang="en-US" dirty="0"/>
              <a:t> is a </a:t>
            </a:r>
            <a:r>
              <a:rPr lang="en-US" b="1" dirty="0"/>
              <a:t>design pattern</a:t>
            </a:r>
            <a:r>
              <a:rPr lang="en-US" dirty="0"/>
              <a:t> made famous by its use in </a:t>
            </a:r>
            <a:r>
              <a:rPr lang="en-US" dirty="0" err="1">
                <a:solidFill>
                  <a:srgbClr val="F19027"/>
                </a:solidFill>
              </a:rPr>
              <a:t>Bitcoin</a:t>
            </a:r>
            <a:r>
              <a:rPr lang="en-US" dirty="0"/>
              <a:t>. But it’s uses go far beyond.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235008" y="3175995"/>
            <a:ext cx="2651760" cy="150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 err="1"/>
              <a:t>Blockchain</a:t>
            </a:r>
            <a:r>
              <a:rPr lang="en-US" dirty="0"/>
              <a:t> can </a:t>
            </a:r>
            <a:r>
              <a:rPr lang="en-US" dirty="0">
                <a:solidFill>
                  <a:srgbClr val="F19027"/>
                </a:solidFill>
              </a:rPr>
              <a:t>reimagine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world's most fundamental business interactions and open the door to invent new styles of digital interactions.</a:t>
            </a:r>
            <a:endParaRPr lang="en-US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355080" y="3175996"/>
            <a:ext cx="2560320" cy="100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dirty="0"/>
              <a:t>IBM is adopting </a:t>
            </a:r>
            <a:r>
              <a:rPr lang="en-US" b="1" dirty="0" err="1"/>
              <a:t>Blockchain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/>
              <a:t>a very </a:t>
            </a:r>
            <a:r>
              <a:rPr lang="en-US" dirty="0">
                <a:solidFill>
                  <a:srgbClr val="F19027"/>
                </a:solidFill>
              </a:rPr>
              <a:t>broad range</a:t>
            </a:r>
            <a:r>
              <a:rPr lang="en-US" dirty="0"/>
              <a:t> of business applications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652260" y="2937510"/>
            <a:ext cx="1965960" cy="18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</a:pPr>
            <a:r>
              <a:rPr lang="en-US" sz="1200" dirty="0"/>
              <a:t>Total </a:t>
            </a:r>
            <a:r>
              <a:rPr lang="en-US" sz="1200" dirty="0" err="1"/>
              <a:t>Bitcoin</a:t>
            </a:r>
            <a:r>
              <a:rPr lang="en-US" sz="1200" dirty="0"/>
              <a:t> opportunity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652260" y="1147168"/>
            <a:ext cx="1965960" cy="18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457177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685766" indent="-228589" algn="l" rtl="0" eaLnBrk="0" fontAlgn="base" hangingPunct="0"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120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297" indent="-22858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</a:pPr>
            <a:r>
              <a:rPr lang="en-US" sz="1200" dirty="0" smtClean="0">
                <a:solidFill>
                  <a:srgbClr val="F19027"/>
                </a:solidFill>
              </a:rPr>
              <a:t>Total </a:t>
            </a:r>
            <a:r>
              <a:rPr lang="en-US" sz="1200" dirty="0" err="1" smtClean="0">
                <a:solidFill>
                  <a:srgbClr val="F19027"/>
                </a:solidFill>
              </a:rPr>
              <a:t>Blockchain</a:t>
            </a:r>
            <a:r>
              <a:rPr lang="en-US" sz="1200" dirty="0" smtClean="0">
                <a:solidFill>
                  <a:srgbClr val="F19027"/>
                </a:solidFill>
              </a:rPr>
              <a:t> opportunity</a:t>
            </a:r>
            <a:endParaRPr lang="en-US" sz="1200" dirty="0">
              <a:solidFill>
                <a:srgbClr val="F19027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077" y="1417174"/>
            <a:ext cx="1344326" cy="154951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34" y="1417174"/>
            <a:ext cx="1344326" cy="15495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725" y="1417174"/>
            <a:ext cx="1344326" cy="15495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658" y="1660969"/>
            <a:ext cx="686460" cy="10846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194" y="1782395"/>
            <a:ext cx="872606" cy="819072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19034" y="1618468"/>
            <a:ext cx="1146926" cy="1146928"/>
          </a:xfrm>
          <a:prstGeom prst="ellipse">
            <a:avLst/>
          </a:prstGeom>
          <a:noFill/>
          <a:ln w="15875">
            <a:solidFill>
              <a:srgbClr val="F190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7065783" y="1626482"/>
            <a:ext cx="1138914" cy="1138914"/>
            <a:chOff x="7040880" y="1601579"/>
            <a:chExt cx="1188720" cy="1188720"/>
          </a:xfrm>
        </p:grpSpPr>
        <p:sp>
          <p:nvSpPr>
            <p:cNvPr id="21" name="Oval 20"/>
            <p:cNvSpPr/>
            <p:nvPr/>
          </p:nvSpPr>
          <p:spPr>
            <a:xfrm>
              <a:off x="7040880" y="1601579"/>
              <a:ext cx="1188720" cy="1188720"/>
            </a:xfrm>
            <a:prstGeom prst="ellipse">
              <a:avLst/>
            </a:prstGeom>
            <a:noFill/>
            <a:ln w="15875">
              <a:solidFill>
                <a:srgbClr val="F190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562946" y="2645711"/>
              <a:ext cx="144588" cy="144588"/>
            </a:xfrm>
            <a:prstGeom prst="ellipse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78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7188" y="1371600"/>
            <a:ext cx="2743200" cy="3267075"/>
          </a:xfrm>
        </p:spPr>
        <p:txBody>
          <a:bodyPr/>
          <a:lstStyle/>
          <a:p>
            <a:pPr eaLnBrk="1" hangingPunct="1">
              <a:lnSpc>
                <a:spcPts val="2100"/>
              </a:lnSpc>
              <a:spcBef>
                <a:spcPts val="1200"/>
              </a:spcBef>
            </a:pPr>
            <a:r>
              <a:rPr lang="en-US" dirty="0" smtClean="0">
                <a:solidFill>
                  <a:srgbClr val="666666"/>
                </a:solidFill>
              </a:rPr>
              <a:t>What is </a:t>
            </a:r>
            <a:r>
              <a:rPr lang="en-US" dirty="0" err="1" smtClean="0">
                <a:solidFill>
                  <a:srgbClr val="666666"/>
                </a:solidFill>
              </a:rPr>
              <a:t>Blockchain</a:t>
            </a:r>
            <a:r>
              <a:rPr lang="en-US" dirty="0" smtClean="0">
                <a:solidFill>
                  <a:srgbClr val="666666"/>
                </a:solidFill>
              </a:rPr>
              <a:t>?</a:t>
            </a:r>
          </a:p>
          <a:p>
            <a:pPr eaLnBrk="1" hangingPunct="1">
              <a:lnSpc>
                <a:spcPts val="2100"/>
              </a:lnSpc>
              <a:spcBef>
                <a:spcPts val="1200"/>
              </a:spcBef>
            </a:pPr>
            <a:r>
              <a:rPr lang="en-US" dirty="0">
                <a:solidFill>
                  <a:srgbClr val="F19027"/>
                </a:solidFill>
              </a:rPr>
              <a:t>Why is it relevant </a:t>
            </a:r>
            <a:br>
              <a:rPr lang="en-US" dirty="0">
                <a:solidFill>
                  <a:srgbClr val="F19027"/>
                </a:solidFill>
              </a:rPr>
            </a:br>
            <a:r>
              <a:rPr lang="en-US" dirty="0">
                <a:solidFill>
                  <a:srgbClr val="F19027"/>
                </a:solidFill>
              </a:rPr>
              <a:t>for your business?</a:t>
            </a:r>
            <a:endParaRPr lang="en-US" dirty="0" smtClean="0">
              <a:solidFill>
                <a:srgbClr val="F19027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en-US" dirty="0"/>
              <a:t>How can IBM help </a:t>
            </a:r>
            <a:br>
              <a:rPr lang="en-US" dirty="0"/>
            </a:br>
            <a:r>
              <a:rPr lang="en-US" dirty="0"/>
              <a:t>you apply </a:t>
            </a:r>
            <a:r>
              <a:rPr lang="en-US" dirty="0" err="1"/>
              <a:t>Blockchain</a:t>
            </a:r>
            <a:r>
              <a:rPr lang="en-US" dirty="0"/>
              <a:t>?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Title 3"/>
          <p:cNvSpPr>
            <a:spLocks noGrp="1"/>
          </p:cNvSpPr>
          <p:nvPr>
            <p:ph type="title"/>
          </p:nvPr>
        </p:nvSpPr>
        <p:spPr bwMode="auto">
          <a:xfrm>
            <a:off x="342901" y="226219"/>
            <a:ext cx="8435975" cy="68580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Table of contents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4568" r="5172" b="7041"/>
          <a:stretch/>
        </p:blipFill>
        <p:spPr>
          <a:xfrm>
            <a:off x="4114800" y="-34291"/>
            <a:ext cx="5029200" cy="51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1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IBM January 2015 Presentation Palette">
      <a:dk1>
        <a:srgbClr val="191919"/>
      </a:dk1>
      <a:lt1>
        <a:srgbClr val="FFFFFF"/>
      </a:lt1>
      <a:dk2>
        <a:srgbClr val="666666"/>
      </a:dk2>
      <a:lt2>
        <a:srgbClr val="00B0DA"/>
      </a:lt2>
      <a:accent1>
        <a:srgbClr val="00A6A0"/>
      </a:accent1>
      <a:accent2>
        <a:srgbClr val="8CC63F"/>
      </a:accent2>
      <a:accent3>
        <a:srgbClr val="FDB813"/>
      </a:accent3>
      <a:accent4>
        <a:srgbClr val="F19027"/>
      </a:accent4>
      <a:accent5>
        <a:srgbClr val="F04E37"/>
      </a:accent5>
      <a:accent6>
        <a:srgbClr val="AB1A86"/>
      </a:accent6>
      <a:hlink>
        <a:srgbClr val="00B0DA"/>
      </a:hlink>
      <a:folHlink>
        <a:srgbClr val="7F1C7D"/>
      </a:folHlink>
    </a:clrScheme>
    <a:fontScheme name="2015 IBM Presentation Template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rmAutofit/>
      </a:bodyPr>
      <a:lstStyle>
        <a:defPPr marL="228600" indent="-228600">
          <a:spcBef>
            <a:spcPts val="900"/>
          </a:spcBef>
          <a:buFont typeface="Wingdings" pitchFamily="2" charset="2"/>
          <a:buChar char="§"/>
          <a:defRPr sz="1600" dirty="0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LORED THEME TEMPLATES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2060"/>
      </a:hlink>
      <a:folHlink>
        <a:srgbClr val="002060"/>
      </a:folHlink>
    </a:clrScheme>
    <a:fontScheme name="2015 IBM Presentation Template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1600" dirty="0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17044</TotalTime>
  <Words>1833</Words>
  <Application>Microsoft Macintosh PowerPoint</Application>
  <PresentationFormat>On-screen Show (16:9)</PresentationFormat>
  <Paragraphs>365</Paragraphs>
  <Slides>39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1_Custom Design</vt:lpstr>
      <vt:lpstr>COLORED THEME TEMPLATES</vt:lpstr>
      <vt:lpstr>Making Blockchain Real for Business</vt:lpstr>
      <vt:lpstr>Table of contents</vt:lpstr>
      <vt:lpstr>Business networks, wealth and markets</vt:lpstr>
      <vt:lpstr>Transferring assets, building value</vt:lpstr>
      <vt:lpstr>Ledgers are key…</vt:lpstr>
      <vt:lpstr>Today’s asset transfer processes can be inefficient, expensive, vulnerable</vt:lpstr>
      <vt:lpstr>A mechanism for “digital trust” is required</vt:lpstr>
      <vt:lpstr>Transferring assets, building value</vt:lpstr>
      <vt:lpstr>Table of contents</vt:lpstr>
      <vt:lpstr>Blockchain benefits</vt:lpstr>
      <vt:lpstr>Consensus use case – Shared routing codes </vt:lpstr>
      <vt:lpstr>Provenance use case – Vehicle maintenance</vt:lpstr>
      <vt:lpstr>Immutability use case – Financial ledger</vt:lpstr>
      <vt:lpstr>Finality use case – Letter of credit</vt:lpstr>
      <vt:lpstr>Patterns for customer adoption</vt:lpstr>
      <vt:lpstr>Table of contents</vt:lpstr>
      <vt:lpstr>How can IBM help us apply Blockchain?</vt:lpstr>
      <vt:lpstr>Blockchain underpins Bitcoin…</vt:lpstr>
      <vt:lpstr>Blockchain underpins Bitcoin…</vt:lpstr>
      <vt:lpstr>What is required to make blockchain ready for business?</vt:lpstr>
      <vt:lpstr>Introducing the Linux Foundation’s Hyperledger Project</vt:lpstr>
      <vt:lpstr>Building a blockchain for business – details matter</vt:lpstr>
      <vt:lpstr>How is the Hyperledger Fabric different from other blockchain implementations?</vt:lpstr>
      <vt:lpstr>How can IBM help us apply Blockchain?</vt:lpstr>
      <vt:lpstr>Overview – IBM Blockchain offering in Bluemix</vt:lpstr>
      <vt:lpstr>High security business network Service Plan on Bluemix</vt:lpstr>
      <vt:lpstr>Blockchain security like no other High Security Business Network </vt:lpstr>
      <vt:lpstr>High security business network Service Plan on Bluemix</vt:lpstr>
      <vt:lpstr>Building a secure blockchain – details matter</vt:lpstr>
      <vt:lpstr>How can IBM help us apply Blockchain?</vt:lpstr>
      <vt:lpstr>IBM knows blockchain</vt:lpstr>
      <vt:lpstr>IBM is prepared to engage on any level</vt:lpstr>
      <vt:lpstr>Holder for specific call to action tailored for each geo</vt:lpstr>
      <vt:lpstr>Summary</vt:lpstr>
      <vt:lpstr>Thank you!</vt:lpstr>
      <vt:lpstr>Backup: Additional References</vt:lpstr>
      <vt:lpstr>Blockchain for IBM Global Financing</vt:lpstr>
      <vt:lpstr>Public References</vt:lpstr>
      <vt:lpstr>PowerPoint Presentation</vt:lpstr>
    </vt:vector>
  </TitlesOfParts>
  <Company>IBM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AMWeber</dc:creator>
  <cp:lastModifiedBy>Paul DiMarzio</cp:lastModifiedBy>
  <cp:revision>409</cp:revision>
  <cp:lastPrinted>2016-11-08T19:31:08Z</cp:lastPrinted>
  <dcterms:created xsi:type="dcterms:W3CDTF">2015-01-21T20:04:39Z</dcterms:created>
  <dcterms:modified xsi:type="dcterms:W3CDTF">2016-11-08T22:23:00Z</dcterms:modified>
</cp:coreProperties>
</file>