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9"/>
  </p:notesMasterIdLst>
  <p:handoutMasterIdLst>
    <p:handoutMasterId r:id="rId40"/>
  </p:handoutMasterIdLst>
  <p:sldIdLst>
    <p:sldId id="265" r:id="rId2"/>
    <p:sldId id="612" r:id="rId3"/>
    <p:sldId id="613" r:id="rId4"/>
    <p:sldId id="614" r:id="rId5"/>
    <p:sldId id="615" r:id="rId6"/>
    <p:sldId id="616" r:id="rId7"/>
    <p:sldId id="617" r:id="rId8"/>
    <p:sldId id="618" r:id="rId9"/>
    <p:sldId id="619" r:id="rId10"/>
    <p:sldId id="487" r:id="rId11"/>
    <p:sldId id="488" r:id="rId12"/>
    <p:sldId id="489" r:id="rId13"/>
    <p:sldId id="545" r:id="rId14"/>
    <p:sldId id="602" r:id="rId15"/>
    <p:sldId id="603" r:id="rId16"/>
    <p:sldId id="550" r:id="rId17"/>
    <p:sldId id="551" r:id="rId18"/>
    <p:sldId id="604" r:id="rId19"/>
    <p:sldId id="491" r:id="rId20"/>
    <p:sldId id="553" r:id="rId21"/>
    <p:sldId id="495" r:id="rId22"/>
    <p:sldId id="605" r:id="rId23"/>
    <p:sldId id="606" r:id="rId24"/>
    <p:sldId id="607" r:id="rId25"/>
    <p:sldId id="608" r:id="rId26"/>
    <p:sldId id="609" r:id="rId27"/>
    <p:sldId id="610" r:id="rId28"/>
    <p:sldId id="611" r:id="rId29"/>
    <p:sldId id="620" r:id="rId30"/>
    <p:sldId id="626" r:id="rId31"/>
    <p:sldId id="627" r:id="rId32"/>
    <p:sldId id="621" r:id="rId33"/>
    <p:sldId id="622" r:id="rId34"/>
    <p:sldId id="623" r:id="rId35"/>
    <p:sldId id="625" r:id="rId36"/>
    <p:sldId id="624" r:id="rId37"/>
    <p:sldId id="454" r:id="rId38"/>
  </p:sldIdLst>
  <p:sldSz cx="9144000" cy="6858000" type="screen4x3"/>
  <p:notesSz cx="6883400" cy="9906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9D"/>
    <a:srgbClr val="00B2EF"/>
    <a:srgbClr val="AA2186"/>
    <a:srgbClr val="FFFFCC"/>
    <a:srgbClr val="003F69"/>
    <a:srgbClr val="F03010"/>
    <a:srgbClr val="00C4BB"/>
    <a:srgbClr val="29C2FF"/>
    <a:srgbClr val="00A7E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85" autoAdjust="0"/>
    <p:restoredTop sz="94802" autoAdjust="0"/>
  </p:normalViewPr>
  <p:slideViewPr>
    <p:cSldViewPr snapToGrid="0">
      <p:cViewPr varScale="1">
        <p:scale>
          <a:sx n="88" d="100"/>
          <a:sy n="88" d="100"/>
        </p:scale>
        <p:origin x="-1344" y="-114"/>
      </p:cViewPr>
      <p:guideLst>
        <p:guide orient="horz" pos="2160"/>
        <p:guide pos="2880"/>
      </p:guideLst>
    </p:cSldViewPr>
  </p:slideViewPr>
  <p:notesTextViewPr>
    <p:cViewPr>
      <p:scale>
        <a:sx n="1" d="1"/>
        <a:sy n="1" d="1"/>
      </p:scale>
      <p:origin x="0" y="0"/>
    </p:cViewPr>
  </p:notesTextViewPr>
  <p:sorterViewPr>
    <p:cViewPr>
      <p:scale>
        <a:sx n="75" d="100"/>
        <a:sy n="75"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648088-EA58-4347-9A72-EF358BB253A5}" type="doc">
      <dgm:prSet loTypeId="urn:microsoft.com/office/officeart/2005/8/layout/hChevron3" loCatId="process" qsTypeId="urn:microsoft.com/office/officeart/2005/8/quickstyle/simple2" qsCatId="simple" csTypeId="urn:microsoft.com/office/officeart/2005/8/colors/colorful5" csCatId="colorful" phldr="1"/>
      <dgm:spPr/>
    </dgm:pt>
    <dgm:pt modelId="{34FA20E6-F810-463C-932E-7B6543D1743A}">
      <dgm:prSet phldrT="[Text]" custT="1"/>
      <dgm:spPr>
        <a:xfrm>
          <a:off x="2221" y="0"/>
          <a:ext cx="2228663" cy="318627"/>
        </a:xfrm>
      </dgm:spPr>
      <dgm:t>
        <a:bodyPr/>
        <a:lstStyle/>
        <a:p>
          <a:pPr algn="ctr"/>
          <a:r>
            <a:rPr lang="en-US" sz="1600" b="1" smtClean="0">
              <a:latin typeface="Arial"/>
              <a:ea typeface="+mn-ea"/>
              <a:cs typeface="Arial"/>
            </a:rPr>
            <a:t>Learn</a:t>
          </a:r>
          <a:endParaRPr lang="en-US" sz="1600" b="1" dirty="0">
            <a:latin typeface="Arial"/>
            <a:ea typeface="+mn-ea"/>
            <a:cs typeface="Arial"/>
          </a:endParaRPr>
        </a:p>
      </dgm:t>
    </dgm:pt>
    <dgm:pt modelId="{3FAB0CEF-3ED8-4A2F-A105-830EA3AC0370}" type="parTrans" cxnId="{45E4A256-F031-497A-BBF9-0DA222DE188B}">
      <dgm:prSet/>
      <dgm:spPr/>
      <dgm:t>
        <a:bodyPr/>
        <a:lstStyle/>
        <a:p>
          <a:endParaRPr lang="en-US"/>
        </a:p>
      </dgm:t>
    </dgm:pt>
    <dgm:pt modelId="{D1343CA5-4FBA-4981-A4B6-575121398A5E}" type="sibTrans" cxnId="{45E4A256-F031-497A-BBF9-0DA222DE188B}">
      <dgm:prSet/>
      <dgm:spPr/>
      <dgm:t>
        <a:bodyPr/>
        <a:lstStyle/>
        <a:p>
          <a:endParaRPr lang="en-US"/>
        </a:p>
      </dgm:t>
    </dgm:pt>
    <dgm:pt modelId="{D26A254D-3526-43A1-B5DA-476F3326DC2E}">
      <dgm:prSet phldrT="[Text]" custT="1"/>
      <dgm:spPr>
        <a:xfrm>
          <a:off x="1785152" y="0"/>
          <a:ext cx="2228663" cy="318627"/>
        </a:xfrm>
      </dgm:spPr>
      <dgm:t>
        <a:bodyPr/>
        <a:lstStyle/>
        <a:p>
          <a:pPr algn="ctr"/>
          <a:r>
            <a:rPr lang="en-US" sz="1600" b="1" smtClean="0">
              <a:latin typeface="Arial"/>
              <a:ea typeface="+mn-ea"/>
              <a:cs typeface="Arial"/>
            </a:rPr>
            <a:t>Compare</a:t>
          </a:r>
          <a:endParaRPr lang="en-US" sz="1600" b="1" dirty="0">
            <a:latin typeface="Arial"/>
            <a:ea typeface="+mn-ea"/>
            <a:cs typeface="Arial"/>
          </a:endParaRPr>
        </a:p>
      </dgm:t>
    </dgm:pt>
    <dgm:pt modelId="{F5B94A4C-AB40-445D-A1B3-AABAA72C47E8}" type="parTrans" cxnId="{A5752B86-A572-4CEB-BF6A-22490AC217D5}">
      <dgm:prSet/>
      <dgm:spPr/>
      <dgm:t>
        <a:bodyPr/>
        <a:lstStyle/>
        <a:p>
          <a:endParaRPr lang="en-US"/>
        </a:p>
      </dgm:t>
    </dgm:pt>
    <dgm:pt modelId="{5BBABB58-F9C4-4C8A-BEE5-947035FE507A}" type="sibTrans" cxnId="{A5752B86-A572-4CEB-BF6A-22490AC217D5}">
      <dgm:prSet/>
      <dgm:spPr/>
      <dgm:t>
        <a:bodyPr/>
        <a:lstStyle/>
        <a:p>
          <a:endParaRPr lang="en-US"/>
        </a:p>
      </dgm:t>
    </dgm:pt>
    <dgm:pt modelId="{78C921A7-A3FE-431F-A594-B543AE27F36E}">
      <dgm:prSet phldrT="[Text]" custT="1"/>
      <dgm:spPr>
        <a:xfrm>
          <a:off x="3568083" y="0"/>
          <a:ext cx="2228663" cy="318627"/>
        </a:xfrm>
      </dgm:spPr>
      <dgm:t>
        <a:bodyPr/>
        <a:lstStyle/>
        <a:p>
          <a:pPr algn="ctr"/>
          <a:r>
            <a:rPr lang="en-US" sz="1600" b="1" smtClean="0">
              <a:latin typeface="Arial"/>
              <a:ea typeface="+mn-ea"/>
              <a:cs typeface="Arial"/>
            </a:rPr>
            <a:t>Solve</a:t>
          </a:r>
          <a:endParaRPr lang="en-US" sz="1600" b="1" dirty="0">
            <a:latin typeface="Arial"/>
            <a:ea typeface="+mn-ea"/>
            <a:cs typeface="Arial"/>
          </a:endParaRPr>
        </a:p>
      </dgm:t>
    </dgm:pt>
    <dgm:pt modelId="{E51DB1D8-95A2-4ED5-A295-23A998A81117}" type="parTrans" cxnId="{E1555645-3DED-44D5-82DB-7699FC8EE774}">
      <dgm:prSet/>
      <dgm:spPr/>
      <dgm:t>
        <a:bodyPr/>
        <a:lstStyle/>
        <a:p>
          <a:endParaRPr lang="en-US"/>
        </a:p>
      </dgm:t>
    </dgm:pt>
    <dgm:pt modelId="{FC447A5A-058D-492A-BFC3-2B2C92F54E1F}" type="sibTrans" cxnId="{E1555645-3DED-44D5-82DB-7699FC8EE774}">
      <dgm:prSet/>
      <dgm:spPr/>
      <dgm:t>
        <a:bodyPr/>
        <a:lstStyle/>
        <a:p>
          <a:endParaRPr lang="en-US"/>
        </a:p>
      </dgm:t>
    </dgm:pt>
    <dgm:pt modelId="{6F337D94-28E4-4DB5-8E1E-11A499BC8A4F}">
      <dgm:prSet phldrT="[Text]" custT="1"/>
      <dgm:spPr>
        <a:xfrm>
          <a:off x="5351014" y="0"/>
          <a:ext cx="2228663" cy="318627"/>
        </a:xfrm>
      </dgm:spPr>
      <dgm:t>
        <a:bodyPr/>
        <a:lstStyle/>
        <a:p>
          <a:pPr algn="ctr"/>
          <a:r>
            <a:rPr lang="en-US" sz="1600" b="1" smtClean="0">
              <a:latin typeface="Arial"/>
              <a:ea typeface="+mn-ea"/>
              <a:cs typeface="Arial"/>
            </a:rPr>
            <a:t>Purchase</a:t>
          </a:r>
          <a:endParaRPr lang="en-US" sz="1600" b="1" dirty="0">
            <a:latin typeface="Arial"/>
            <a:ea typeface="+mn-ea"/>
            <a:cs typeface="Arial"/>
          </a:endParaRPr>
        </a:p>
      </dgm:t>
    </dgm:pt>
    <dgm:pt modelId="{38914079-9360-4A03-A3A0-7BC311EBADBC}" type="parTrans" cxnId="{EA41C0BA-BE5E-4143-BB19-5D6A23C95267}">
      <dgm:prSet/>
      <dgm:spPr/>
      <dgm:t>
        <a:bodyPr/>
        <a:lstStyle/>
        <a:p>
          <a:endParaRPr lang="en-US"/>
        </a:p>
      </dgm:t>
    </dgm:pt>
    <dgm:pt modelId="{83ED2BA8-EF20-4DCD-AA23-C6A1519D571A}" type="sibTrans" cxnId="{EA41C0BA-BE5E-4143-BB19-5D6A23C95267}">
      <dgm:prSet/>
      <dgm:spPr/>
      <dgm:t>
        <a:bodyPr/>
        <a:lstStyle/>
        <a:p>
          <a:endParaRPr lang="en-US"/>
        </a:p>
      </dgm:t>
    </dgm:pt>
    <dgm:pt modelId="{9A894221-157A-4B72-809A-CCEBD74A69A9}" type="pres">
      <dgm:prSet presAssocID="{DC648088-EA58-4347-9A72-EF358BB253A5}" presName="Name0" presStyleCnt="0">
        <dgm:presLayoutVars>
          <dgm:dir/>
          <dgm:resizeHandles val="exact"/>
        </dgm:presLayoutVars>
      </dgm:prSet>
      <dgm:spPr/>
    </dgm:pt>
    <dgm:pt modelId="{42A54BC5-6E99-491C-9C32-1DBCD491D564}" type="pres">
      <dgm:prSet presAssocID="{34FA20E6-F810-463C-932E-7B6543D1743A}" presName="parTxOnly" presStyleLbl="node1" presStyleIdx="0" presStyleCnt="4" custScaleY="35742" custLinFactNeighborX="-3136" custLinFactNeighborY="-14829">
        <dgm:presLayoutVars>
          <dgm:bulletEnabled val="1"/>
        </dgm:presLayoutVars>
      </dgm:prSet>
      <dgm:spPr>
        <a:prstGeom prst="homePlate">
          <a:avLst/>
        </a:prstGeom>
      </dgm:spPr>
      <dgm:t>
        <a:bodyPr/>
        <a:lstStyle/>
        <a:p>
          <a:endParaRPr lang="en-US"/>
        </a:p>
      </dgm:t>
    </dgm:pt>
    <dgm:pt modelId="{F79E4DA2-BA00-4726-9EC4-213C7BD3F948}" type="pres">
      <dgm:prSet presAssocID="{D1343CA5-4FBA-4981-A4B6-575121398A5E}" presName="parSpace" presStyleCnt="0"/>
      <dgm:spPr/>
    </dgm:pt>
    <dgm:pt modelId="{D698346A-887B-4EA4-8F68-9FDE6A9B5606}" type="pres">
      <dgm:prSet presAssocID="{D26A254D-3526-43A1-B5DA-476F3326DC2E}" presName="parTxOnly" presStyleLbl="node1" presStyleIdx="1" presStyleCnt="4" custScaleY="35742" custLinFactNeighborY="-28073">
        <dgm:presLayoutVars>
          <dgm:bulletEnabled val="1"/>
        </dgm:presLayoutVars>
      </dgm:prSet>
      <dgm:spPr>
        <a:prstGeom prst="chevron">
          <a:avLst/>
        </a:prstGeom>
      </dgm:spPr>
      <dgm:t>
        <a:bodyPr/>
        <a:lstStyle/>
        <a:p>
          <a:endParaRPr lang="en-US"/>
        </a:p>
      </dgm:t>
    </dgm:pt>
    <dgm:pt modelId="{F870DE0C-92A9-4148-AF6A-2992357D1B23}" type="pres">
      <dgm:prSet presAssocID="{5BBABB58-F9C4-4C8A-BEE5-947035FE507A}" presName="parSpace" presStyleCnt="0"/>
      <dgm:spPr/>
    </dgm:pt>
    <dgm:pt modelId="{16C09230-2541-473D-AF51-C5EDD18A6C1D}" type="pres">
      <dgm:prSet presAssocID="{78C921A7-A3FE-431F-A594-B543AE27F36E}" presName="parTxOnly" presStyleLbl="node1" presStyleIdx="2" presStyleCnt="4" custScaleX="107922" custScaleY="35742" custLinFactNeighborY="-28073">
        <dgm:presLayoutVars>
          <dgm:bulletEnabled val="1"/>
        </dgm:presLayoutVars>
      </dgm:prSet>
      <dgm:spPr>
        <a:prstGeom prst="chevron">
          <a:avLst/>
        </a:prstGeom>
      </dgm:spPr>
      <dgm:t>
        <a:bodyPr/>
        <a:lstStyle/>
        <a:p>
          <a:endParaRPr lang="en-US"/>
        </a:p>
      </dgm:t>
    </dgm:pt>
    <dgm:pt modelId="{74C7A208-4CD3-4A18-A752-5938B0A49A93}" type="pres">
      <dgm:prSet presAssocID="{FC447A5A-058D-492A-BFC3-2B2C92F54E1F}" presName="parSpace" presStyleCnt="0"/>
      <dgm:spPr/>
    </dgm:pt>
    <dgm:pt modelId="{B98E4E93-A29F-4AB0-9B86-7E58E1C0C0E4}" type="pres">
      <dgm:prSet presAssocID="{6F337D94-28E4-4DB5-8E1E-11A499BC8A4F}" presName="parTxOnly" presStyleLbl="node1" presStyleIdx="3" presStyleCnt="4" custScaleY="35742" custLinFactNeighborY="-21128">
        <dgm:presLayoutVars>
          <dgm:bulletEnabled val="1"/>
        </dgm:presLayoutVars>
      </dgm:prSet>
      <dgm:spPr>
        <a:prstGeom prst="chevron">
          <a:avLst/>
        </a:prstGeom>
      </dgm:spPr>
      <dgm:t>
        <a:bodyPr/>
        <a:lstStyle/>
        <a:p>
          <a:endParaRPr lang="en-US"/>
        </a:p>
      </dgm:t>
    </dgm:pt>
  </dgm:ptLst>
  <dgm:cxnLst>
    <dgm:cxn modelId="{E1555645-3DED-44D5-82DB-7699FC8EE774}" srcId="{DC648088-EA58-4347-9A72-EF358BB253A5}" destId="{78C921A7-A3FE-431F-A594-B543AE27F36E}" srcOrd="2" destOrd="0" parTransId="{E51DB1D8-95A2-4ED5-A295-23A998A81117}" sibTransId="{FC447A5A-058D-492A-BFC3-2B2C92F54E1F}"/>
    <dgm:cxn modelId="{45E4A256-F031-497A-BBF9-0DA222DE188B}" srcId="{DC648088-EA58-4347-9A72-EF358BB253A5}" destId="{34FA20E6-F810-463C-932E-7B6543D1743A}" srcOrd="0" destOrd="0" parTransId="{3FAB0CEF-3ED8-4A2F-A105-830EA3AC0370}" sibTransId="{D1343CA5-4FBA-4981-A4B6-575121398A5E}"/>
    <dgm:cxn modelId="{4C6104CE-BF5A-4797-9A5D-D28B3850C824}" type="presOf" srcId="{D26A254D-3526-43A1-B5DA-476F3326DC2E}" destId="{D698346A-887B-4EA4-8F68-9FDE6A9B5606}" srcOrd="0" destOrd="0" presId="urn:microsoft.com/office/officeart/2005/8/layout/hChevron3"/>
    <dgm:cxn modelId="{B2774593-861A-4A19-81E4-B01EC606E46C}" type="presOf" srcId="{DC648088-EA58-4347-9A72-EF358BB253A5}" destId="{9A894221-157A-4B72-809A-CCEBD74A69A9}" srcOrd="0" destOrd="0" presId="urn:microsoft.com/office/officeart/2005/8/layout/hChevron3"/>
    <dgm:cxn modelId="{2AC4E74B-3064-42CB-AE62-3F11C10FBDB6}" type="presOf" srcId="{6F337D94-28E4-4DB5-8E1E-11A499BC8A4F}" destId="{B98E4E93-A29F-4AB0-9B86-7E58E1C0C0E4}" srcOrd="0" destOrd="0" presId="urn:microsoft.com/office/officeart/2005/8/layout/hChevron3"/>
    <dgm:cxn modelId="{EA41C0BA-BE5E-4143-BB19-5D6A23C95267}" srcId="{DC648088-EA58-4347-9A72-EF358BB253A5}" destId="{6F337D94-28E4-4DB5-8E1E-11A499BC8A4F}" srcOrd="3" destOrd="0" parTransId="{38914079-9360-4A03-A3A0-7BC311EBADBC}" sibTransId="{83ED2BA8-EF20-4DCD-AA23-C6A1519D571A}"/>
    <dgm:cxn modelId="{FDC26839-9328-4EC4-86C1-1541FEC89912}" type="presOf" srcId="{78C921A7-A3FE-431F-A594-B543AE27F36E}" destId="{16C09230-2541-473D-AF51-C5EDD18A6C1D}" srcOrd="0" destOrd="0" presId="urn:microsoft.com/office/officeart/2005/8/layout/hChevron3"/>
    <dgm:cxn modelId="{A5752B86-A572-4CEB-BF6A-22490AC217D5}" srcId="{DC648088-EA58-4347-9A72-EF358BB253A5}" destId="{D26A254D-3526-43A1-B5DA-476F3326DC2E}" srcOrd="1" destOrd="0" parTransId="{F5B94A4C-AB40-445D-A1B3-AABAA72C47E8}" sibTransId="{5BBABB58-F9C4-4C8A-BEE5-947035FE507A}"/>
    <dgm:cxn modelId="{8136E94B-51AC-4BEC-BFB5-5A70D5C3DFD2}" type="presOf" srcId="{34FA20E6-F810-463C-932E-7B6543D1743A}" destId="{42A54BC5-6E99-491C-9C32-1DBCD491D564}" srcOrd="0" destOrd="0" presId="urn:microsoft.com/office/officeart/2005/8/layout/hChevron3"/>
    <dgm:cxn modelId="{51BAB374-95DE-4ABB-A677-F736DA021468}" type="presParOf" srcId="{9A894221-157A-4B72-809A-CCEBD74A69A9}" destId="{42A54BC5-6E99-491C-9C32-1DBCD491D564}" srcOrd="0" destOrd="0" presId="urn:microsoft.com/office/officeart/2005/8/layout/hChevron3"/>
    <dgm:cxn modelId="{4CF6DC91-A76D-4EEF-8078-0072E3557491}" type="presParOf" srcId="{9A894221-157A-4B72-809A-CCEBD74A69A9}" destId="{F79E4DA2-BA00-4726-9EC4-213C7BD3F948}" srcOrd="1" destOrd="0" presId="urn:microsoft.com/office/officeart/2005/8/layout/hChevron3"/>
    <dgm:cxn modelId="{08FC3EBC-4727-43C1-8094-EB94AE14C8E5}" type="presParOf" srcId="{9A894221-157A-4B72-809A-CCEBD74A69A9}" destId="{D698346A-887B-4EA4-8F68-9FDE6A9B5606}" srcOrd="2" destOrd="0" presId="urn:microsoft.com/office/officeart/2005/8/layout/hChevron3"/>
    <dgm:cxn modelId="{5B32764B-9121-4705-8B08-CE3B491D2532}" type="presParOf" srcId="{9A894221-157A-4B72-809A-CCEBD74A69A9}" destId="{F870DE0C-92A9-4148-AF6A-2992357D1B23}" srcOrd="3" destOrd="0" presId="urn:microsoft.com/office/officeart/2005/8/layout/hChevron3"/>
    <dgm:cxn modelId="{12CD99F1-A445-4244-B883-76FD698816E9}" type="presParOf" srcId="{9A894221-157A-4B72-809A-CCEBD74A69A9}" destId="{16C09230-2541-473D-AF51-C5EDD18A6C1D}" srcOrd="4" destOrd="0" presId="urn:microsoft.com/office/officeart/2005/8/layout/hChevron3"/>
    <dgm:cxn modelId="{49479EA4-051F-4C75-9C63-5AE65CA8DF4B}" type="presParOf" srcId="{9A894221-157A-4B72-809A-CCEBD74A69A9}" destId="{74C7A208-4CD3-4A18-A752-5938B0A49A93}" srcOrd="5" destOrd="0" presId="urn:microsoft.com/office/officeart/2005/8/layout/hChevron3"/>
    <dgm:cxn modelId="{3DC0A734-D9A9-48A4-BFA2-B19D1EA67740}" type="presParOf" srcId="{9A894221-157A-4B72-809A-CCEBD74A69A9}" destId="{B98E4E93-A29F-4AB0-9B86-7E58E1C0C0E4}" srcOrd="6" destOrd="0" presId="urn:microsoft.com/office/officeart/2005/8/layout/hChevron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54BC5-6E99-491C-9C32-1DBCD491D564}">
      <dsp:nvSpPr>
        <dsp:cNvPr id="0" name=""/>
        <dsp:cNvSpPr/>
      </dsp:nvSpPr>
      <dsp:spPr>
        <a:xfrm>
          <a:off x="0" y="0"/>
          <a:ext cx="2613955" cy="373711"/>
        </a:xfrm>
        <a:prstGeom prst="homePlate">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5344" tIns="42672" rIns="21336" bIns="42672" numCol="1" spcCol="1270" anchor="ctr" anchorCtr="0">
          <a:noAutofit/>
        </a:bodyPr>
        <a:lstStyle/>
        <a:p>
          <a:pPr lvl="0" algn="ctr" defTabSz="711200">
            <a:lnSpc>
              <a:spcPct val="90000"/>
            </a:lnSpc>
            <a:spcBef>
              <a:spcPct val="0"/>
            </a:spcBef>
            <a:spcAft>
              <a:spcPct val="35000"/>
            </a:spcAft>
          </a:pPr>
          <a:r>
            <a:rPr lang="en-US" sz="1600" b="1" kern="1200" smtClean="0">
              <a:latin typeface="Arial"/>
              <a:ea typeface="+mn-ea"/>
              <a:cs typeface="Arial"/>
            </a:rPr>
            <a:t>Learn</a:t>
          </a:r>
          <a:endParaRPr lang="en-US" sz="1600" b="1" kern="1200" dirty="0">
            <a:latin typeface="Arial"/>
            <a:ea typeface="+mn-ea"/>
            <a:cs typeface="Arial"/>
          </a:endParaRPr>
        </a:p>
      </dsp:txBody>
      <dsp:txXfrm>
        <a:off x="0" y="0"/>
        <a:ext cx="2520527" cy="373711"/>
      </dsp:txXfrm>
    </dsp:sp>
    <dsp:sp modelId="{D698346A-887B-4EA4-8F68-9FDE6A9B5606}">
      <dsp:nvSpPr>
        <dsp:cNvPr id="0" name=""/>
        <dsp:cNvSpPr/>
      </dsp:nvSpPr>
      <dsp:spPr>
        <a:xfrm>
          <a:off x="2096095" y="0"/>
          <a:ext cx="2613955" cy="373711"/>
        </a:xfrm>
        <a:prstGeom prst="chevron">
          <a:avLst/>
        </a:prstGeom>
        <a:solidFill>
          <a:schemeClr val="accent5">
            <a:hueOff val="-95625"/>
            <a:satOff val="5882"/>
            <a:lumOff val="-1758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kern="1200" smtClean="0">
              <a:latin typeface="Arial"/>
              <a:ea typeface="+mn-ea"/>
              <a:cs typeface="Arial"/>
            </a:rPr>
            <a:t>Compare</a:t>
          </a:r>
          <a:endParaRPr lang="en-US" sz="1600" b="1" kern="1200" dirty="0">
            <a:latin typeface="Arial"/>
            <a:ea typeface="+mn-ea"/>
            <a:cs typeface="Arial"/>
          </a:endParaRPr>
        </a:p>
      </dsp:txBody>
      <dsp:txXfrm>
        <a:off x="2282951" y="0"/>
        <a:ext cx="2240244" cy="373711"/>
      </dsp:txXfrm>
    </dsp:sp>
    <dsp:sp modelId="{16C09230-2541-473D-AF51-C5EDD18A6C1D}">
      <dsp:nvSpPr>
        <dsp:cNvPr id="0" name=""/>
        <dsp:cNvSpPr/>
      </dsp:nvSpPr>
      <dsp:spPr>
        <a:xfrm>
          <a:off x="4187260" y="0"/>
          <a:ext cx="2821032" cy="373711"/>
        </a:xfrm>
        <a:prstGeom prst="chevron">
          <a:avLst/>
        </a:prstGeom>
        <a:solidFill>
          <a:schemeClr val="accent5">
            <a:hueOff val="-191251"/>
            <a:satOff val="11764"/>
            <a:lumOff val="-3516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kern="1200" smtClean="0">
              <a:latin typeface="Arial"/>
              <a:ea typeface="+mn-ea"/>
              <a:cs typeface="Arial"/>
            </a:rPr>
            <a:t>Solve</a:t>
          </a:r>
          <a:endParaRPr lang="en-US" sz="1600" b="1" kern="1200" dirty="0">
            <a:latin typeface="Arial"/>
            <a:ea typeface="+mn-ea"/>
            <a:cs typeface="Arial"/>
          </a:endParaRPr>
        </a:p>
      </dsp:txBody>
      <dsp:txXfrm>
        <a:off x="4374116" y="0"/>
        <a:ext cx="2447321" cy="373711"/>
      </dsp:txXfrm>
    </dsp:sp>
    <dsp:sp modelId="{B98E4E93-A29F-4AB0-9B86-7E58E1C0C0E4}">
      <dsp:nvSpPr>
        <dsp:cNvPr id="0" name=""/>
        <dsp:cNvSpPr/>
      </dsp:nvSpPr>
      <dsp:spPr>
        <a:xfrm>
          <a:off x="6485502" y="0"/>
          <a:ext cx="2613955" cy="373711"/>
        </a:xfrm>
        <a:prstGeom prst="chevron">
          <a:avLst/>
        </a:prstGeom>
        <a:solidFill>
          <a:schemeClr val="accent5">
            <a:hueOff val="-286876"/>
            <a:satOff val="17646"/>
            <a:lumOff val="-5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lvl="0" algn="ctr" defTabSz="711200">
            <a:lnSpc>
              <a:spcPct val="90000"/>
            </a:lnSpc>
            <a:spcBef>
              <a:spcPct val="0"/>
            </a:spcBef>
            <a:spcAft>
              <a:spcPct val="35000"/>
            </a:spcAft>
          </a:pPr>
          <a:r>
            <a:rPr lang="en-US" sz="1600" b="1" kern="1200" smtClean="0">
              <a:latin typeface="Arial"/>
              <a:ea typeface="+mn-ea"/>
              <a:cs typeface="Arial"/>
            </a:rPr>
            <a:t>Purchase</a:t>
          </a:r>
          <a:endParaRPr lang="en-US" sz="1600" b="1" kern="1200" dirty="0">
            <a:latin typeface="Arial"/>
            <a:ea typeface="+mn-ea"/>
            <a:cs typeface="Arial"/>
          </a:endParaRPr>
        </a:p>
      </dsp:txBody>
      <dsp:txXfrm>
        <a:off x="6672358" y="0"/>
        <a:ext cx="2240244" cy="37371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82913" cy="495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19459" name="Rectangle 3"/>
          <p:cNvSpPr>
            <a:spLocks noGrp="1" noChangeArrowheads="1"/>
          </p:cNvSpPr>
          <p:nvPr>
            <p:ph type="dt" sz="quarter" idx="1"/>
          </p:nvPr>
        </p:nvSpPr>
        <p:spPr bwMode="auto">
          <a:xfrm>
            <a:off x="3898900" y="0"/>
            <a:ext cx="2982913" cy="495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US"/>
          </a:p>
        </p:txBody>
      </p:sp>
      <p:sp>
        <p:nvSpPr>
          <p:cNvPr id="19460" name="Rectangle 4"/>
          <p:cNvSpPr>
            <a:spLocks noGrp="1" noChangeArrowheads="1"/>
          </p:cNvSpPr>
          <p:nvPr>
            <p:ph type="ftr" sz="quarter" idx="2"/>
          </p:nvPr>
        </p:nvSpPr>
        <p:spPr bwMode="auto">
          <a:xfrm>
            <a:off x="0" y="9409113"/>
            <a:ext cx="2982913" cy="4953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19461" name="Rectangle 5"/>
          <p:cNvSpPr>
            <a:spLocks noGrp="1" noChangeArrowheads="1"/>
          </p:cNvSpPr>
          <p:nvPr>
            <p:ph type="sldNum" sz="quarter" idx="3"/>
          </p:nvPr>
        </p:nvSpPr>
        <p:spPr bwMode="auto">
          <a:xfrm>
            <a:off x="3898900" y="9409113"/>
            <a:ext cx="2982913" cy="4953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cs typeface="Arial" panose="020B0604020202020204" pitchFamily="34" charset="0"/>
              </a:defRPr>
            </a:lvl1pPr>
          </a:lstStyle>
          <a:p>
            <a:pPr>
              <a:defRPr/>
            </a:pPr>
            <a:fld id="{02EFDC98-261C-497E-9490-609F51694086}" type="slidenum">
              <a:rPr lang="en-US"/>
              <a:pPr>
                <a:defRPr/>
              </a:pPr>
              <a:t>‹#›</a:t>
            </a:fld>
            <a:endParaRPr lang="en-US"/>
          </a:p>
        </p:txBody>
      </p:sp>
    </p:spTree>
    <p:extLst>
      <p:ext uri="{BB962C8B-B14F-4D97-AF65-F5344CB8AC3E}">
        <p14:creationId xmlns:p14="http://schemas.microsoft.com/office/powerpoint/2010/main" val="3762448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82913" cy="495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8195" name="Rectangle 3"/>
          <p:cNvSpPr>
            <a:spLocks noGrp="1" noChangeArrowheads="1"/>
          </p:cNvSpPr>
          <p:nvPr>
            <p:ph type="dt" idx="1"/>
          </p:nvPr>
        </p:nvSpPr>
        <p:spPr bwMode="auto">
          <a:xfrm>
            <a:off x="3898900" y="0"/>
            <a:ext cx="2982913" cy="495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mn-ea"/>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96520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88975" y="4705350"/>
            <a:ext cx="5505450" cy="44577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409113"/>
            <a:ext cx="2982913" cy="4953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ea typeface="+mn-ea"/>
                <a:cs typeface="+mn-cs"/>
              </a:defRPr>
            </a:lvl1pPr>
          </a:lstStyle>
          <a:p>
            <a:pPr>
              <a:defRPr/>
            </a:pPr>
            <a:endParaRPr lang="en-US"/>
          </a:p>
        </p:txBody>
      </p:sp>
      <p:sp>
        <p:nvSpPr>
          <p:cNvPr id="8199" name="Rectangle 7"/>
          <p:cNvSpPr>
            <a:spLocks noGrp="1" noChangeArrowheads="1"/>
          </p:cNvSpPr>
          <p:nvPr>
            <p:ph type="sldNum" sz="quarter" idx="5"/>
          </p:nvPr>
        </p:nvSpPr>
        <p:spPr bwMode="auto">
          <a:xfrm>
            <a:off x="3898900" y="9409113"/>
            <a:ext cx="2982913" cy="4953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cs typeface="Arial" panose="020B0604020202020204" pitchFamily="34" charset="0"/>
              </a:defRPr>
            </a:lvl1pPr>
          </a:lstStyle>
          <a:p>
            <a:pPr>
              <a:defRPr/>
            </a:pPr>
            <a:fld id="{56E5996B-89C0-4BF1-83D7-11776DD6662F}" type="slidenum">
              <a:rPr lang="en-US"/>
              <a:pPr>
                <a:defRPr/>
              </a:pPr>
              <a:t>‹#›</a:t>
            </a:fld>
            <a:endParaRPr lang="en-US"/>
          </a:p>
        </p:txBody>
      </p:sp>
    </p:spTree>
    <p:extLst>
      <p:ext uri="{BB962C8B-B14F-4D97-AF65-F5344CB8AC3E}">
        <p14:creationId xmlns:p14="http://schemas.microsoft.com/office/powerpoint/2010/main" val="24788961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
        <p:nvSpPr>
          <p:cNvPr id="61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923F2F77-31F7-49C0-9E6E-A2A11CA56FA2}" type="slidenum">
              <a:rPr lang="en-US"/>
              <a:pPr>
                <a:spcBef>
                  <a:spcPct val="0"/>
                </a:spcBef>
              </a:pPr>
              <a:t>1</a:t>
            </a:fld>
            <a:endParaRPr lang="en-US" dirty="0"/>
          </a:p>
        </p:txBody>
      </p:sp>
    </p:spTree>
    <p:extLst>
      <p:ext uri="{BB962C8B-B14F-4D97-AF65-F5344CB8AC3E}">
        <p14:creationId xmlns:p14="http://schemas.microsoft.com/office/powerpoint/2010/main" val="662766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xfrm>
            <a:off x="1873250" y="717550"/>
            <a:ext cx="3136900" cy="2352675"/>
          </a:xfrm>
          <a:ln/>
        </p:spPr>
      </p:sp>
      <p:sp>
        <p:nvSpPr>
          <p:cNvPr id="14339" name="Notes Placeholder 2"/>
          <p:cNvSpPr>
            <a:spLocks noGrp="1"/>
          </p:cNvSpPr>
          <p:nvPr>
            <p:ph type="body" idx="1"/>
          </p:nvPr>
        </p:nvSpPr>
        <p:spPr>
          <a:xfrm>
            <a:off x="261938" y="3160713"/>
            <a:ext cx="6362700" cy="628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lstStyle/>
          <a:p>
            <a:pPr eaLnBrk="1" hangingPunct="1"/>
            <a:r>
              <a:rPr lang="en-US" altLang="en-US" b="1" smtClean="0">
                <a:ea typeface="Geneva"/>
                <a:cs typeface="Geneva"/>
              </a:rPr>
              <a:t>The imperatives to securing a mobile enterprise within an organization are unique.</a:t>
            </a:r>
            <a:endParaRPr lang="en-US" altLang="en-US" b="1" smtClean="0"/>
          </a:p>
          <a:p>
            <a:pPr eaLnBrk="1" hangingPunct="1"/>
            <a:endParaRPr lang="en-US" altLang="en-US" b="1" smtClean="0"/>
          </a:p>
          <a:p>
            <a:pPr eaLnBrk="1" hangingPunct="1"/>
            <a:r>
              <a:rPr lang="en-US" altLang="en-US" smtClean="0"/>
              <a:t>Whether you’re the </a:t>
            </a:r>
            <a:r>
              <a:rPr lang="en-US" altLang="en-US" b="1" smtClean="0"/>
              <a:t>CISO </a:t>
            </a:r>
            <a:r>
              <a:rPr lang="en-US" altLang="en-US" smtClean="0"/>
              <a:t>trying to…</a:t>
            </a:r>
          </a:p>
          <a:p>
            <a:pPr eaLnBrk="1" hangingPunct="1">
              <a:spcBef>
                <a:spcPts val="300"/>
              </a:spcBef>
              <a:buFontTx/>
              <a:buChar char="•"/>
            </a:pPr>
            <a:r>
              <a:rPr lang="en-US" altLang="en-US" sz="900" smtClean="0">
                <a:ea typeface="MS Gothic" panose="020B0609070205080204" pitchFamily="49" charset="-128"/>
                <a:cs typeface="Geneva"/>
              </a:rPr>
              <a:t>Mitigate security risk across devices, applications, content and transactions</a:t>
            </a:r>
          </a:p>
          <a:p>
            <a:pPr eaLnBrk="1" hangingPunct="1">
              <a:spcBef>
                <a:spcPts val="300"/>
              </a:spcBef>
              <a:buFontTx/>
              <a:buChar char="•"/>
            </a:pPr>
            <a:r>
              <a:rPr lang="en-US" altLang="en-US" sz="900" smtClean="0"/>
              <a:t>Comprehensively understand enterprise security across all endpoints</a:t>
            </a:r>
          </a:p>
          <a:p>
            <a:pPr eaLnBrk="1" hangingPunct="1">
              <a:spcBef>
                <a:spcPts val="300"/>
              </a:spcBef>
              <a:buFontTx/>
              <a:buChar char="•"/>
            </a:pPr>
            <a:r>
              <a:rPr lang="en-US" altLang="en-US" sz="900" smtClean="0"/>
              <a:t>Comprehensive enterprise mobility management</a:t>
            </a:r>
          </a:p>
          <a:p>
            <a:pPr eaLnBrk="1" hangingPunct="1">
              <a:spcBef>
                <a:spcPts val="300"/>
              </a:spcBef>
              <a:buFontTx/>
              <a:buChar char="•"/>
            </a:pPr>
            <a:endParaRPr lang="en-US" altLang="en-US" sz="900" smtClean="0"/>
          </a:p>
          <a:p>
            <a:pPr eaLnBrk="1" hangingPunct="1">
              <a:spcBef>
                <a:spcPts val="300"/>
              </a:spcBef>
            </a:pPr>
            <a:r>
              <a:rPr lang="en-US" altLang="en-US" sz="900" smtClean="0"/>
              <a:t>Or an </a:t>
            </a:r>
            <a:r>
              <a:rPr lang="en-US" altLang="en-US" sz="900" b="1" smtClean="0"/>
              <a:t>IT Operations Manager </a:t>
            </a:r>
            <a:r>
              <a:rPr lang="en-US" altLang="en-US" sz="900" smtClean="0"/>
              <a:t>required to…</a:t>
            </a:r>
          </a:p>
          <a:p>
            <a:pPr eaLnBrk="1" hangingPunct="1">
              <a:spcBef>
                <a:spcPts val="300"/>
              </a:spcBef>
              <a:buFontTx/>
              <a:buChar char="•"/>
            </a:pPr>
            <a:r>
              <a:rPr lang="en-US" altLang="en-US" sz="900" b="1" i="1" smtClean="0"/>
              <a:t>Secure the device </a:t>
            </a:r>
            <a:r>
              <a:rPr lang="en-US" altLang="en-US" sz="900" smtClean="0"/>
              <a:t>so you can m</a:t>
            </a:r>
            <a:r>
              <a:rPr lang="en-US" altLang="en-US" sz="900" smtClean="0">
                <a:ea typeface="Geneva"/>
                <a:cs typeface="Geneva"/>
              </a:rPr>
              <a:t>anage the entire mobile enterprise with BYOD, BYOA, secure e-mail and document sharing</a:t>
            </a:r>
          </a:p>
          <a:p>
            <a:pPr eaLnBrk="1" hangingPunct="1">
              <a:spcBef>
                <a:spcPts val="300"/>
              </a:spcBef>
              <a:buFontTx/>
              <a:buChar char="•"/>
            </a:pPr>
            <a:r>
              <a:rPr lang="en-US" altLang="en-US" sz="900" smtClean="0">
                <a:ea typeface="Geneva"/>
                <a:cs typeface="Geneva"/>
              </a:rPr>
              <a:t>Then expand that security to </a:t>
            </a:r>
            <a:r>
              <a:rPr lang="en-US" altLang="en-US" sz="900" b="1" i="1" smtClean="0">
                <a:ea typeface="Geneva"/>
                <a:cs typeface="Geneva"/>
              </a:rPr>
              <a:t>securing the content</a:t>
            </a:r>
            <a:r>
              <a:rPr lang="en-US" altLang="en-US" sz="900" b="1" smtClean="0">
                <a:ea typeface="Geneva"/>
                <a:cs typeface="Geneva"/>
              </a:rPr>
              <a:t> </a:t>
            </a:r>
            <a:r>
              <a:rPr lang="en-US" altLang="en-US" sz="900" smtClean="0">
                <a:ea typeface="Geneva"/>
                <a:cs typeface="Geneva"/>
              </a:rPr>
              <a:t>so you can secure the file and document sharing across devices and employees including integration with SharePoint</a:t>
            </a:r>
          </a:p>
          <a:p>
            <a:pPr eaLnBrk="1" hangingPunct="1">
              <a:spcBef>
                <a:spcPts val="300"/>
              </a:spcBef>
              <a:buFontTx/>
              <a:buChar char="•"/>
            </a:pPr>
            <a:endParaRPr lang="en-US" altLang="en-US" sz="900" smtClean="0">
              <a:ea typeface="Geneva"/>
              <a:cs typeface="Geneva"/>
            </a:endParaRPr>
          </a:p>
          <a:p>
            <a:pPr eaLnBrk="1" hangingPunct="1">
              <a:spcBef>
                <a:spcPts val="300"/>
              </a:spcBef>
            </a:pPr>
            <a:r>
              <a:rPr lang="en-US" altLang="en-US" sz="900" smtClean="0">
                <a:ea typeface="Geneva"/>
                <a:cs typeface="Geneva"/>
              </a:rPr>
              <a:t>Or how about the </a:t>
            </a:r>
            <a:r>
              <a:rPr lang="en-US" altLang="en-US" sz="900" b="1" smtClean="0">
                <a:ea typeface="Geneva"/>
                <a:cs typeface="Geneva"/>
              </a:rPr>
              <a:t>Line-of-Business or Application Developer</a:t>
            </a:r>
            <a:r>
              <a:rPr lang="en-US" altLang="en-US" sz="900" smtClean="0">
                <a:ea typeface="Geneva"/>
                <a:cs typeface="Geneva"/>
              </a:rPr>
              <a:t> that’s trying to </a:t>
            </a:r>
            <a:r>
              <a:rPr lang="en-US" altLang="en-US" sz="900" b="1" i="1" smtClean="0">
                <a:ea typeface="Geneva"/>
                <a:cs typeface="Geneva"/>
              </a:rPr>
              <a:t>secure the app</a:t>
            </a:r>
            <a:r>
              <a:rPr lang="en-US" altLang="en-US" sz="900" smtClean="0">
                <a:ea typeface="Geneva"/>
                <a:cs typeface="Geneva"/>
              </a:rPr>
              <a:t> in order to…</a:t>
            </a:r>
          </a:p>
          <a:p>
            <a:pPr eaLnBrk="1" hangingPunct="1">
              <a:spcBef>
                <a:spcPts val="400"/>
              </a:spcBef>
              <a:spcAft>
                <a:spcPts val="400"/>
              </a:spcAft>
              <a:buFontTx/>
              <a:buChar char="•"/>
            </a:pPr>
            <a:r>
              <a:rPr lang="en-US" altLang="en-US" sz="900" smtClean="0">
                <a:ea typeface="Geneva"/>
                <a:cs typeface="Geneva"/>
              </a:rPr>
              <a:t>Instrument applications with security protection by design</a:t>
            </a:r>
          </a:p>
          <a:p>
            <a:pPr eaLnBrk="1" hangingPunct="1">
              <a:spcBef>
                <a:spcPts val="400"/>
              </a:spcBef>
              <a:spcAft>
                <a:spcPts val="400"/>
              </a:spcAft>
              <a:buFontTx/>
              <a:buChar char="•"/>
            </a:pPr>
            <a:r>
              <a:rPr lang="en-US" altLang="en-US" sz="900" smtClean="0">
                <a:ea typeface="Geneva"/>
                <a:cs typeface="Geneva"/>
              </a:rPr>
              <a:t>Scan new and existing application for vulnerabilities</a:t>
            </a:r>
          </a:p>
          <a:p>
            <a:pPr eaLnBrk="1" hangingPunct="1">
              <a:spcBef>
                <a:spcPts val="400"/>
              </a:spcBef>
              <a:spcAft>
                <a:spcPts val="400"/>
              </a:spcAft>
              <a:buFontTx/>
              <a:buChar char="•"/>
            </a:pPr>
            <a:endParaRPr lang="en-US" altLang="en-US" sz="900" smtClean="0">
              <a:ea typeface="Geneva"/>
              <a:cs typeface="Geneva"/>
            </a:endParaRPr>
          </a:p>
          <a:p>
            <a:pPr eaLnBrk="1" hangingPunct="1">
              <a:spcBef>
                <a:spcPts val="400"/>
              </a:spcBef>
              <a:spcAft>
                <a:spcPts val="400"/>
              </a:spcAft>
            </a:pPr>
            <a:r>
              <a:rPr lang="en-US" altLang="en-US" sz="900" smtClean="0">
                <a:ea typeface="Geneva"/>
                <a:cs typeface="Geneva"/>
              </a:rPr>
              <a:t>And finally the </a:t>
            </a:r>
            <a:r>
              <a:rPr lang="en-US" altLang="en-US" sz="900" b="1" smtClean="0">
                <a:ea typeface="Geneva"/>
                <a:cs typeface="Geneva"/>
              </a:rPr>
              <a:t>Security Specialist </a:t>
            </a:r>
            <a:r>
              <a:rPr lang="en-US" altLang="en-US" sz="900" smtClean="0">
                <a:ea typeface="Geneva"/>
                <a:cs typeface="Geneva"/>
              </a:rPr>
              <a:t>trying to </a:t>
            </a:r>
            <a:r>
              <a:rPr lang="en-US" altLang="en-US" sz="900" b="1" i="1" smtClean="0">
                <a:ea typeface="Geneva"/>
                <a:cs typeface="Geneva"/>
              </a:rPr>
              <a:t>secure all the transactions, it’s imperative he …</a:t>
            </a:r>
          </a:p>
          <a:p>
            <a:pPr eaLnBrk="1" hangingPunct="1">
              <a:spcBef>
                <a:spcPts val="400"/>
              </a:spcBef>
              <a:spcAft>
                <a:spcPts val="400"/>
              </a:spcAft>
              <a:buFontTx/>
              <a:buChar char="•"/>
            </a:pPr>
            <a:r>
              <a:rPr lang="en-US" altLang="en-US" sz="900" smtClean="0">
                <a:ea typeface="Geneva"/>
                <a:cs typeface="Geneva"/>
              </a:rPr>
              <a:t>Secures mobile transactions from customers, partners and suppliers</a:t>
            </a:r>
          </a:p>
          <a:p>
            <a:pPr eaLnBrk="1" hangingPunct="1">
              <a:spcBef>
                <a:spcPts val="400"/>
              </a:spcBef>
              <a:spcAft>
                <a:spcPts val="400"/>
              </a:spcAft>
              <a:buFontTx/>
              <a:buChar char="•"/>
            </a:pPr>
            <a:r>
              <a:rPr lang="en-US" altLang="en-US" sz="900" smtClean="0">
                <a:ea typeface="Geneva"/>
                <a:cs typeface="Geneva"/>
              </a:rPr>
              <a:t>Correlate mobile security events with broader infrastructure for proactive threat avoidance</a:t>
            </a:r>
          </a:p>
          <a:p>
            <a:pPr eaLnBrk="1" hangingPunct="1">
              <a:spcBef>
                <a:spcPts val="400"/>
              </a:spcBef>
              <a:spcAft>
                <a:spcPts val="400"/>
              </a:spcAft>
              <a:buFontTx/>
              <a:buChar char="•"/>
            </a:pPr>
            <a:endParaRPr lang="en-US" altLang="en-US" sz="900" b="1" i="1" smtClean="0">
              <a:ea typeface="Geneva"/>
              <a:cs typeface="Geneva"/>
            </a:endParaRPr>
          </a:p>
          <a:p>
            <a:pPr eaLnBrk="1" hangingPunct="1">
              <a:spcBef>
                <a:spcPts val="400"/>
              </a:spcBef>
              <a:spcAft>
                <a:spcPts val="400"/>
              </a:spcAft>
            </a:pPr>
            <a:r>
              <a:rPr lang="en-US" altLang="en-US" sz="900" smtClean="0">
                <a:ea typeface="Geneva"/>
                <a:cs typeface="Geneva"/>
              </a:rPr>
              <a:t>IBM understands these unique and individual needs of your organization, and we’re here to help.</a:t>
            </a:r>
            <a:endParaRPr lang="en-US" altLang="en-US" smtClean="0"/>
          </a:p>
        </p:txBody>
      </p:sp>
      <p:sp>
        <p:nvSpPr>
          <p:cNvPr id="14340" name="Slide Number Placeholder 3"/>
          <p:cNvSpPr txBox="1">
            <a:spLocks noGrp="1"/>
          </p:cNvSpPr>
          <p:nvPr/>
        </p:nvSpPr>
        <p:spPr bwMode="auto">
          <a:xfrm>
            <a:off x="3641725" y="9448800"/>
            <a:ext cx="29829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nchor="b"/>
          <a:lstStyle>
            <a:lvl1pPr defTabSz="968375">
              <a:spcBef>
                <a:spcPct val="30000"/>
              </a:spcBef>
              <a:defRPr sz="1200">
                <a:solidFill>
                  <a:schemeClr val="tx1"/>
                </a:solidFill>
                <a:latin typeface="Arial" panose="020B0604020202020204" pitchFamily="34" charset="0"/>
                <a:ea typeface="MS PGothic" panose="020B0600070205080204" pitchFamily="34" charset="-128"/>
              </a:defRPr>
            </a:lvl1pPr>
            <a:lvl2pPr marL="779463" indent="-300038" defTabSz="968375">
              <a:spcBef>
                <a:spcPct val="30000"/>
              </a:spcBef>
              <a:defRPr sz="1200">
                <a:solidFill>
                  <a:schemeClr val="tx1"/>
                </a:solidFill>
                <a:latin typeface="Arial" panose="020B0604020202020204" pitchFamily="34" charset="0"/>
                <a:ea typeface="MS PGothic" panose="020B0600070205080204" pitchFamily="34" charset="-128"/>
              </a:defRPr>
            </a:lvl2pPr>
            <a:lvl3pPr marL="1198563" indent="-239713" defTabSz="968375">
              <a:spcBef>
                <a:spcPct val="30000"/>
              </a:spcBef>
              <a:defRPr sz="1200">
                <a:solidFill>
                  <a:schemeClr val="tx1"/>
                </a:solidFill>
                <a:latin typeface="Arial" panose="020B0604020202020204" pitchFamily="34" charset="0"/>
                <a:ea typeface="MS PGothic" panose="020B0600070205080204" pitchFamily="34" charset="-128"/>
              </a:defRPr>
            </a:lvl3pPr>
            <a:lvl4pPr marL="1679575" indent="-239713" defTabSz="968375">
              <a:spcBef>
                <a:spcPct val="30000"/>
              </a:spcBef>
              <a:defRPr sz="1200">
                <a:solidFill>
                  <a:schemeClr val="tx1"/>
                </a:solidFill>
                <a:latin typeface="Arial" panose="020B0604020202020204" pitchFamily="34" charset="0"/>
                <a:ea typeface="MS PGothic" panose="020B0600070205080204" pitchFamily="34" charset="-128"/>
              </a:defRPr>
            </a:lvl4pPr>
            <a:lvl5pPr marL="2159000" indent="-239713" defTabSz="968375">
              <a:spcBef>
                <a:spcPct val="30000"/>
              </a:spcBef>
              <a:defRPr sz="1200">
                <a:solidFill>
                  <a:schemeClr val="tx1"/>
                </a:solidFill>
                <a:latin typeface="Arial" panose="020B0604020202020204" pitchFamily="34" charset="0"/>
                <a:ea typeface="MS PGothic" panose="020B0600070205080204" pitchFamily="34" charset="-128"/>
              </a:defRPr>
            </a:lvl5pPr>
            <a:lvl6pPr marL="2616200" indent="-239713" defTabSz="9683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3073400" indent="-239713" defTabSz="9683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530600" indent="-239713" defTabSz="9683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987800" indent="-239713" defTabSz="9683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AB4CE4A4-9152-4C9E-8193-7AFBDEB5930E}" type="slidenum">
              <a:rPr lang="en-US" altLang="en-US" sz="1000"/>
              <a:pPr algn="r" eaLnBrk="1" hangingPunct="1">
                <a:spcBef>
                  <a:spcPct val="0"/>
                </a:spcBef>
              </a:pPr>
              <a:t>10</a:t>
            </a:fld>
            <a:endParaRPr lang="en-US" altLang="en-US" sz="1000"/>
          </a:p>
        </p:txBody>
      </p:sp>
    </p:spTree>
    <p:extLst>
      <p:ext uri="{BB962C8B-B14F-4D97-AF65-F5344CB8AC3E}">
        <p14:creationId xmlns:p14="http://schemas.microsoft.com/office/powerpoint/2010/main" val="4190158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1873250" y="717550"/>
            <a:ext cx="3136900" cy="2352675"/>
          </a:xfrm>
          <a:ln/>
        </p:spPr>
      </p:sp>
      <p:sp>
        <p:nvSpPr>
          <p:cNvPr id="16387" name="Notes Placeholder 2"/>
          <p:cNvSpPr>
            <a:spLocks noGrp="1"/>
          </p:cNvSpPr>
          <p:nvPr>
            <p:ph type="body" idx="1"/>
          </p:nvPr>
        </p:nvSpPr>
        <p:spPr>
          <a:xfrm>
            <a:off x="261938" y="3160713"/>
            <a:ext cx="6362700" cy="628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lstStyle/>
          <a:p>
            <a:pPr eaLnBrk="1" hangingPunct="1"/>
            <a:r>
              <a:rPr lang="en-US" altLang="en-US" b="1" smtClean="0"/>
              <a:t>IBM offers the capabilities that are most requested to address today’</a:t>
            </a:r>
            <a:r>
              <a:rPr lang="en-US" altLang="ja-JP" b="1" smtClean="0"/>
              <a:t>s mobile challenges:  </a:t>
            </a:r>
          </a:p>
          <a:p>
            <a:pPr eaLnBrk="1" hangingPunct="1"/>
            <a:endParaRPr lang="en-US" altLang="en-US" smtClean="0"/>
          </a:p>
          <a:p>
            <a:pPr eaLnBrk="1" hangingPunct="1">
              <a:spcBef>
                <a:spcPct val="0"/>
              </a:spcBef>
            </a:pPr>
            <a:r>
              <a:rPr lang="en-US" altLang="en-US" b="1" i="1" smtClean="0">
                <a:ea typeface="Geneva"/>
                <a:cs typeface="Geneva"/>
              </a:rPr>
              <a:t>Device Security:</a:t>
            </a:r>
          </a:p>
          <a:p>
            <a:pPr eaLnBrk="1" hangingPunct="1">
              <a:spcBef>
                <a:spcPct val="0"/>
              </a:spcBef>
            </a:pPr>
            <a:r>
              <a:rPr lang="en-US" altLang="en-US" smtClean="0">
                <a:ea typeface="Geneva"/>
                <a:cs typeface="Geneva"/>
              </a:rPr>
              <a:t>Solutions to manage a diverse set of mobile devices from corporate owned assets to BYOD, all from the cloud.</a:t>
            </a:r>
            <a:r>
              <a:rPr lang="en-US" altLang="en-US" b="1" i="1" smtClean="0">
                <a:ea typeface="Geneva"/>
                <a:cs typeface="Geneva"/>
              </a:rPr>
              <a:t/>
            </a:r>
            <a:br>
              <a:rPr lang="en-US" altLang="en-US" b="1" i="1" smtClean="0">
                <a:ea typeface="Geneva"/>
                <a:cs typeface="Geneva"/>
              </a:rPr>
            </a:br>
            <a:endParaRPr lang="en-US" altLang="en-US" smtClean="0"/>
          </a:p>
          <a:p>
            <a:pPr eaLnBrk="1" fontAlgn="t" hangingPunct="1"/>
            <a:r>
              <a:rPr lang="en-US" altLang="en-US" b="1" i="1" smtClean="0"/>
              <a:t>Content Security : </a:t>
            </a:r>
          </a:p>
          <a:p>
            <a:pPr eaLnBrk="1" fontAlgn="t" hangingPunct="1"/>
            <a:r>
              <a:rPr lang="en-US" altLang="en-US" smtClean="0"/>
              <a:t>Secure file and document sharing across devices and employees including integration with SharePoint.</a:t>
            </a:r>
          </a:p>
          <a:p>
            <a:pPr eaLnBrk="1" fontAlgn="t" hangingPunct="1"/>
            <a:endParaRPr lang="en-US" altLang="en-US" smtClean="0"/>
          </a:p>
          <a:p>
            <a:pPr eaLnBrk="1" hangingPunct="1">
              <a:spcBef>
                <a:spcPct val="0"/>
              </a:spcBef>
            </a:pPr>
            <a:r>
              <a:rPr lang="en-US" altLang="en-US" b="1" i="1" smtClean="0"/>
              <a:t>Application Security :</a:t>
            </a:r>
            <a:br>
              <a:rPr lang="en-US" altLang="en-US" b="1" i="1" smtClean="0"/>
            </a:br>
            <a:r>
              <a:rPr lang="en-US" altLang="en-US" smtClean="0">
                <a:ea typeface="Geneva"/>
                <a:cs typeface="Geneva"/>
              </a:rPr>
              <a:t>Developer solutions to secure applications by design early in the development process.  Protect enterprise data in both the applications being built and the applications bought.  </a:t>
            </a:r>
            <a:endParaRPr lang="en-US" altLang="en-US" b="1" i="1" smtClean="0">
              <a:ea typeface="Geneva"/>
              <a:cs typeface="Geneva"/>
            </a:endParaRPr>
          </a:p>
          <a:p>
            <a:pPr eaLnBrk="1" fontAlgn="ctr" hangingPunct="1"/>
            <a:endParaRPr lang="en-US" altLang="en-US" b="1" i="1" smtClean="0"/>
          </a:p>
          <a:p>
            <a:pPr eaLnBrk="1" fontAlgn="ctr" hangingPunct="1"/>
            <a:r>
              <a:rPr lang="en-US" altLang="en-US" b="1" i="1" smtClean="0"/>
              <a:t>Transaction Security: </a:t>
            </a:r>
          </a:p>
          <a:p>
            <a:pPr eaLnBrk="1" fontAlgn="ctr" hangingPunct="1"/>
            <a:r>
              <a:rPr lang="en-US" altLang="en-US" smtClean="0">
                <a:ea typeface="Geneva"/>
                <a:cs typeface="Geneva"/>
              </a:rPr>
              <a:t>Solutions to protect mobile transactions with customers, business partners and temporary workers that are not part of your enterprise mobile management framework. </a:t>
            </a:r>
          </a:p>
          <a:p>
            <a:pPr eaLnBrk="1" fontAlgn="ctr" hangingPunct="1"/>
            <a:endParaRPr lang="en-US" altLang="en-US" smtClean="0"/>
          </a:p>
          <a:p>
            <a:pPr eaLnBrk="1" fontAlgn="ctr" hangingPunct="1"/>
            <a:r>
              <a:rPr lang="en-US" altLang="en-US" b="1" i="1" smtClean="0"/>
              <a:t>Security Intelligence:</a:t>
            </a:r>
          </a:p>
          <a:p>
            <a:pPr eaLnBrk="1" fontAlgn="ctr" hangingPunct="1"/>
            <a:r>
              <a:rPr lang="en-US" altLang="en-US" smtClean="0">
                <a:ea typeface="Geneva"/>
                <a:cs typeface="Geneva"/>
              </a:rPr>
              <a:t>Provide a unified architecture for integrating  mobile security information and event management (SIEM), log management, anomaly detection, and configuration and vulnerability management.</a:t>
            </a:r>
          </a:p>
        </p:txBody>
      </p:sp>
      <p:sp>
        <p:nvSpPr>
          <p:cNvPr id="16388" name="Slide Number Placeholder 3"/>
          <p:cNvSpPr txBox="1">
            <a:spLocks noGrp="1"/>
          </p:cNvSpPr>
          <p:nvPr/>
        </p:nvSpPr>
        <p:spPr bwMode="auto">
          <a:xfrm>
            <a:off x="3641725" y="9448800"/>
            <a:ext cx="29829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nchor="b"/>
          <a:lstStyle>
            <a:lvl1pPr defTabSz="958850">
              <a:spcBef>
                <a:spcPct val="30000"/>
              </a:spcBef>
              <a:defRPr sz="1200">
                <a:solidFill>
                  <a:schemeClr val="tx1"/>
                </a:solidFill>
                <a:latin typeface="Arial" panose="020B0604020202020204" pitchFamily="34" charset="0"/>
                <a:ea typeface="MS PGothic" panose="020B0600070205080204" pitchFamily="34" charset="-128"/>
              </a:defRPr>
            </a:lvl1pPr>
            <a:lvl2pPr marL="779463" indent="-300038" defTabSz="958850">
              <a:spcBef>
                <a:spcPct val="30000"/>
              </a:spcBef>
              <a:defRPr sz="1200">
                <a:solidFill>
                  <a:schemeClr val="tx1"/>
                </a:solidFill>
                <a:latin typeface="Arial" panose="020B0604020202020204" pitchFamily="34" charset="0"/>
                <a:ea typeface="MS PGothic" panose="020B0600070205080204" pitchFamily="34" charset="-128"/>
              </a:defRPr>
            </a:lvl2pPr>
            <a:lvl3pPr marL="1198563" indent="-239713" defTabSz="958850">
              <a:spcBef>
                <a:spcPct val="30000"/>
              </a:spcBef>
              <a:defRPr sz="1200">
                <a:solidFill>
                  <a:schemeClr val="tx1"/>
                </a:solidFill>
                <a:latin typeface="Arial" panose="020B0604020202020204" pitchFamily="34" charset="0"/>
                <a:ea typeface="MS PGothic" panose="020B0600070205080204" pitchFamily="34" charset="-128"/>
              </a:defRPr>
            </a:lvl3pPr>
            <a:lvl4pPr marL="1679575" indent="-239713" defTabSz="958850">
              <a:spcBef>
                <a:spcPct val="30000"/>
              </a:spcBef>
              <a:defRPr sz="1200">
                <a:solidFill>
                  <a:schemeClr val="tx1"/>
                </a:solidFill>
                <a:latin typeface="Arial" panose="020B0604020202020204" pitchFamily="34" charset="0"/>
                <a:ea typeface="MS PGothic" panose="020B0600070205080204" pitchFamily="34" charset="-128"/>
              </a:defRPr>
            </a:lvl4pPr>
            <a:lvl5pPr marL="2159000" indent="-239713" defTabSz="958850">
              <a:spcBef>
                <a:spcPct val="30000"/>
              </a:spcBef>
              <a:defRPr sz="1200">
                <a:solidFill>
                  <a:schemeClr val="tx1"/>
                </a:solidFill>
                <a:latin typeface="Arial" panose="020B0604020202020204" pitchFamily="34" charset="0"/>
                <a:ea typeface="MS PGothic" panose="020B0600070205080204" pitchFamily="34" charset="-128"/>
              </a:defRPr>
            </a:lvl5pPr>
            <a:lvl6pPr marL="26162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30734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5306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9878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88C7D057-FFDF-4B8F-998C-F02E0834019A}" type="slidenum">
              <a:rPr lang="en-US" altLang="en-US" sz="1000"/>
              <a:pPr algn="r" eaLnBrk="1" hangingPunct="1">
                <a:spcBef>
                  <a:spcPct val="0"/>
                </a:spcBef>
              </a:pPr>
              <a:t>11</a:t>
            </a:fld>
            <a:endParaRPr lang="en-US" altLang="en-US" sz="1000"/>
          </a:p>
        </p:txBody>
      </p:sp>
    </p:spTree>
    <p:extLst>
      <p:ext uri="{BB962C8B-B14F-4D97-AF65-F5344CB8AC3E}">
        <p14:creationId xmlns:p14="http://schemas.microsoft.com/office/powerpoint/2010/main" val="1187005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1873250" y="717550"/>
            <a:ext cx="3136900" cy="2352675"/>
          </a:xfrm>
          <a:ln/>
        </p:spPr>
      </p:sp>
      <p:sp>
        <p:nvSpPr>
          <p:cNvPr id="18435" name="Notes Placeholder 2"/>
          <p:cNvSpPr>
            <a:spLocks noGrp="1"/>
          </p:cNvSpPr>
          <p:nvPr>
            <p:ph type="body" idx="1"/>
          </p:nvPr>
        </p:nvSpPr>
        <p:spPr>
          <a:xfrm>
            <a:off x="261938" y="3160713"/>
            <a:ext cx="6362700" cy="628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lstStyle/>
          <a:p>
            <a:pPr eaLnBrk="1" hangingPunct="1"/>
            <a:r>
              <a:rPr lang="en-US" b="1" smtClean="0"/>
              <a:t>IBM Security feature capabilities for the mobile enterprise encompass a range of benefits.</a:t>
            </a:r>
          </a:p>
          <a:p>
            <a:pPr eaLnBrk="1" hangingPunct="1"/>
            <a:endParaRPr lang="en-US" b="1" smtClean="0"/>
          </a:p>
          <a:p>
            <a:pPr eaLnBrk="1" hangingPunct="1"/>
            <a:r>
              <a:rPr lang="en-US" b="1" smtClean="0"/>
              <a:t>Protecting the Device</a:t>
            </a:r>
            <a:r>
              <a:rPr lang="en-US" smtClean="0"/>
              <a:t>: Enrolling, provisioning, configuring, monitoring, ability to locate the device, fingerprint access and remote wiping.</a:t>
            </a:r>
          </a:p>
          <a:p>
            <a:pPr eaLnBrk="1" hangingPunct="1">
              <a:buFont typeface="Times New Roman" panose="02020603050405020304" pitchFamily="18" charset="0"/>
              <a:buNone/>
            </a:pPr>
            <a:endParaRPr lang="en-US" smtClean="0"/>
          </a:p>
          <a:p>
            <a:pPr eaLnBrk="1" fontAlgn="t" hangingPunct="1">
              <a:buFont typeface="Times New Roman" panose="02020603050405020304" pitchFamily="18" charset="0"/>
              <a:buNone/>
            </a:pPr>
            <a:r>
              <a:rPr lang="en-US" b="1" smtClean="0">
                <a:solidFill>
                  <a:schemeClr val="bg1"/>
                </a:solidFill>
              </a:rPr>
              <a:t>Safeguarding Content:</a:t>
            </a:r>
            <a:r>
              <a:rPr lang="en-US" smtClean="0">
                <a:solidFill>
                  <a:schemeClr val="bg1"/>
                </a:solidFill>
              </a:rPr>
              <a:t> </a:t>
            </a:r>
            <a:r>
              <a:rPr lang="en-US" smtClean="0"/>
              <a:t>Secure file and document sharing across devices and employees including integration with SharePoint.</a:t>
            </a:r>
          </a:p>
          <a:p>
            <a:pPr eaLnBrk="1" fontAlgn="t" hangingPunct="1">
              <a:buFont typeface="Times New Roman" panose="02020603050405020304" pitchFamily="18" charset="0"/>
              <a:buNone/>
            </a:pPr>
            <a:endParaRPr lang="en-US" smtClean="0"/>
          </a:p>
          <a:p>
            <a:pPr eaLnBrk="1" hangingPunct="1">
              <a:buFontTx/>
              <a:buChar char="•"/>
            </a:pPr>
            <a:r>
              <a:rPr lang="en-US" smtClean="0">
                <a:solidFill>
                  <a:schemeClr val="bg1"/>
                </a:solidFill>
              </a:rPr>
              <a:t>Restricting copy, paste and share, and integration with SharePoint.</a:t>
            </a:r>
            <a:endParaRPr lang="en-US" smtClean="0"/>
          </a:p>
          <a:p>
            <a:pPr eaLnBrk="1" hangingPunct="1">
              <a:buFont typeface="Times New Roman" panose="02020603050405020304" pitchFamily="18" charset="0"/>
              <a:buNone/>
            </a:pPr>
            <a:endParaRPr lang="en-US" b="1" smtClean="0"/>
          </a:p>
          <a:p>
            <a:pPr eaLnBrk="1" hangingPunct="1">
              <a:buFont typeface="Times New Roman" panose="02020603050405020304" pitchFamily="18" charset="0"/>
              <a:buNone/>
            </a:pPr>
            <a:r>
              <a:rPr lang="en-US" b="1" smtClean="0"/>
              <a:t>Securing the Application</a:t>
            </a:r>
            <a:r>
              <a:rPr lang="en-US" smtClean="0"/>
              <a:t>: Developer solutions to secure applications by design early in the development process.  Protect enterprise data in both the applications being built and the applications bought. </a:t>
            </a:r>
          </a:p>
          <a:p>
            <a:pPr eaLnBrk="1" hangingPunct="1">
              <a:buFont typeface="Times New Roman" panose="02020603050405020304" pitchFamily="18" charset="0"/>
              <a:buNone/>
            </a:pPr>
            <a:endParaRPr lang="en-US" smtClean="0"/>
          </a:p>
          <a:p>
            <a:pPr eaLnBrk="1" hangingPunct="1">
              <a:buFontTx/>
              <a:buChar char="•"/>
            </a:pPr>
            <a:r>
              <a:rPr lang="en-US" smtClean="0"/>
              <a:t>App Wrapping or SDK, End-to-end Mobile Content Security, Run-time Risk Detection, iOS / Android Static Scanning, Integrated Development Environment, Experience Management, Tamper Proofing, Whitelist / Blacklist Applications</a:t>
            </a:r>
          </a:p>
          <a:p>
            <a:pPr eaLnBrk="1" hangingPunct="1">
              <a:buFont typeface="Times New Roman" panose="02020603050405020304" pitchFamily="18" charset="0"/>
              <a:buNone/>
            </a:pPr>
            <a:endParaRPr lang="en-US" b="1" smtClean="0"/>
          </a:p>
          <a:p>
            <a:pPr eaLnBrk="1" hangingPunct="1">
              <a:buFont typeface="Times New Roman" panose="02020603050405020304" pitchFamily="18" charset="0"/>
              <a:buNone/>
            </a:pPr>
            <a:r>
              <a:rPr lang="en-US" b="1" smtClean="0"/>
              <a:t>Safeguarding Transactions</a:t>
            </a:r>
            <a:r>
              <a:rPr lang="en-US" smtClean="0"/>
              <a:t>:  Solutions to protect mobile transactions with customers, business partners, and temporary workers that are not part of your enterprise mobile management framework. </a:t>
            </a:r>
          </a:p>
          <a:p>
            <a:pPr eaLnBrk="1" hangingPunct="1">
              <a:buFont typeface="Times New Roman" panose="02020603050405020304" pitchFamily="18" charset="0"/>
              <a:buNone/>
            </a:pPr>
            <a:endParaRPr lang="en-US" smtClean="0"/>
          </a:p>
          <a:p>
            <a:pPr eaLnBrk="1" hangingPunct="1">
              <a:buFontTx/>
              <a:buChar char="•"/>
            </a:pPr>
            <a:r>
              <a:rPr lang="en-US" smtClean="0"/>
              <a:t>Account Takeover Detection, Mobile Fraud Risk Detection, Cross-channel Risk Detection,  Mobile Access Management, Identity Federation, Application Level VPN, Secure API Connectivity, Secure Browser / URL Filtering</a:t>
            </a:r>
          </a:p>
          <a:p>
            <a:pPr eaLnBrk="1" hangingPunct="1">
              <a:buFont typeface="Times New Roman" panose="02020603050405020304" pitchFamily="18" charset="0"/>
              <a:buNone/>
            </a:pPr>
            <a:endParaRPr lang="en-US" smtClean="0"/>
          </a:p>
          <a:p>
            <a:pPr eaLnBrk="1" fontAlgn="ctr" hangingPunct="1"/>
            <a:r>
              <a:rPr lang="en-US" b="1" i="1" smtClean="0"/>
              <a:t>SECURITY  INTELLIGENCE: </a:t>
            </a:r>
            <a:r>
              <a:rPr lang="en-US" smtClean="0"/>
              <a:t>Advanced threat detection with greater visibility.</a:t>
            </a:r>
          </a:p>
          <a:p>
            <a:endParaRPr lang="en-US" smtClean="0"/>
          </a:p>
        </p:txBody>
      </p:sp>
      <p:sp>
        <p:nvSpPr>
          <p:cNvPr id="18436" name="Slide Number Placeholder 3"/>
          <p:cNvSpPr txBox="1">
            <a:spLocks noGrp="1"/>
          </p:cNvSpPr>
          <p:nvPr/>
        </p:nvSpPr>
        <p:spPr bwMode="auto">
          <a:xfrm>
            <a:off x="3641725" y="9448800"/>
            <a:ext cx="29829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nchor="b"/>
          <a:lstStyle>
            <a:lvl1pPr defTabSz="958850">
              <a:spcBef>
                <a:spcPct val="30000"/>
              </a:spcBef>
              <a:defRPr sz="1200">
                <a:solidFill>
                  <a:schemeClr val="tx1"/>
                </a:solidFill>
                <a:latin typeface="Arial" panose="020B0604020202020204" pitchFamily="34" charset="0"/>
                <a:ea typeface="MS PGothic" panose="020B0600070205080204" pitchFamily="34" charset="-128"/>
              </a:defRPr>
            </a:lvl1pPr>
            <a:lvl2pPr marL="779463" indent="-300038" defTabSz="958850">
              <a:spcBef>
                <a:spcPct val="30000"/>
              </a:spcBef>
              <a:defRPr sz="1200">
                <a:solidFill>
                  <a:schemeClr val="tx1"/>
                </a:solidFill>
                <a:latin typeface="Arial" panose="020B0604020202020204" pitchFamily="34" charset="0"/>
                <a:ea typeface="MS PGothic" panose="020B0600070205080204" pitchFamily="34" charset="-128"/>
              </a:defRPr>
            </a:lvl2pPr>
            <a:lvl3pPr marL="1198563" indent="-239713" defTabSz="958850">
              <a:spcBef>
                <a:spcPct val="30000"/>
              </a:spcBef>
              <a:defRPr sz="1200">
                <a:solidFill>
                  <a:schemeClr val="tx1"/>
                </a:solidFill>
                <a:latin typeface="Arial" panose="020B0604020202020204" pitchFamily="34" charset="0"/>
                <a:ea typeface="MS PGothic" panose="020B0600070205080204" pitchFamily="34" charset="-128"/>
              </a:defRPr>
            </a:lvl3pPr>
            <a:lvl4pPr marL="1679575" indent="-239713" defTabSz="958850">
              <a:spcBef>
                <a:spcPct val="30000"/>
              </a:spcBef>
              <a:defRPr sz="1200">
                <a:solidFill>
                  <a:schemeClr val="tx1"/>
                </a:solidFill>
                <a:latin typeface="Arial" panose="020B0604020202020204" pitchFamily="34" charset="0"/>
                <a:ea typeface="MS PGothic" panose="020B0600070205080204" pitchFamily="34" charset="-128"/>
              </a:defRPr>
            </a:lvl4pPr>
            <a:lvl5pPr marL="2159000" indent="-239713" defTabSz="958850">
              <a:spcBef>
                <a:spcPct val="30000"/>
              </a:spcBef>
              <a:defRPr sz="1200">
                <a:solidFill>
                  <a:schemeClr val="tx1"/>
                </a:solidFill>
                <a:latin typeface="Arial" panose="020B0604020202020204" pitchFamily="34" charset="0"/>
                <a:ea typeface="MS PGothic" panose="020B0600070205080204" pitchFamily="34" charset="-128"/>
              </a:defRPr>
            </a:lvl5pPr>
            <a:lvl6pPr marL="26162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30734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5306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9878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ECB5BDA5-A659-421A-9AD2-070055E44F2B}" type="slidenum">
              <a:rPr lang="en-US" sz="1000"/>
              <a:pPr algn="r" eaLnBrk="1" hangingPunct="1">
                <a:spcBef>
                  <a:spcPct val="0"/>
                </a:spcBef>
              </a:pPr>
              <a:t>12</a:t>
            </a:fld>
            <a:endParaRPr lang="en-US" sz="1000"/>
          </a:p>
        </p:txBody>
      </p:sp>
    </p:spTree>
    <p:extLst>
      <p:ext uri="{BB962C8B-B14F-4D97-AF65-F5344CB8AC3E}">
        <p14:creationId xmlns:p14="http://schemas.microsoft.com/office/powerpoint/2010/main" val="3839096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969963" y="742950"/>
            <a:ext cx="4927600" cy="3695700"/>
          </a:xfrm>
          <a:ln/>
        </p:spPr>
      </p:sp>
      <p:sp>
        <p:nvSpPr>
          <p:cNvPr id="20483" name="Notes Placeholder 2"/>
          <p:cNvSpPr>
            <a:spLocks noGrp="1"/>
          </p:cNvSpPr>
          <p:nvPr>
            <p:ph type="body" idx="1"/>
          </p:nvPr>
        </p:nvSpPr>
        <p:spPr>
          <a:xfrm>
            <a:off x="260350" y="3162300"/>
            <a:ext cx="6365875" cy="62849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6" rIns="0" bIns="46586"/>
          <a:lstStyle/>
          <a:p>
            <a:pPr eaLnBrk="1" hangingPunct="1">
              <a:spcBef>
                <a:spcPts val="413"/>
              </a:spcBef>
            </a:pPr>
            <a:endParaRPr lang="en-US" smtClean="0"/>
          </a:p>
        </p:txBody>
      </p:sp>
      <p:sp>
        <p:nvSpPr>
          <p:cNvPr id="20484" name="Slide Number Placeholder 3"/>
          <p:cNvSpPr txBox="1">
            <a:spLocks noGrp="1"/>
          </p:cNvSpPr>
          <p:nvPr/>
        </p:nvSpPr>
        <p:spPr bwMode="auto">
          <a:xfrm>
            <a:off x="3643313" y="9448800"/>
            <a:ext cx="29829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6" rIns="0" bIns="46586" anchor="b"/>
          <a:lstStyle>
            <a:lvl1pPr defTabSz="930275">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defTabSz="930275">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defTabSz="930275">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defTabSz="930275">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defTabSz="930275">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BC6398DB-E5EE-4E93-B5E2-7AAC7824C164}" type="slidenum">
              <a:rPr lang="en-US" sz="1000"/>
              <a:pPr algn="r" eaLnBrk="1" hangingPunct="1">
                <a:spcBef>
                  <a:spcPct val="0"/>
                </a:spcBef>
              </a:pPr>
              <a:t>13</a:t>
            </a:fld>
            <a:endParaRPr lang="en-US" sz="1000"/>
          </a:p>
        </p:txBody>
      </p:sp>
    </p:spTree>
    <p:extLst>
      <p:ext uri="{BB962C8B-B14F-4D97-AF65-F5344CB8AC3E}">
        <p14:creationId xmlns:p14="http://schemas.microsoft.com/office/powerpoint/2010/main" val="3247749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xfrm>
            <a:off x="965200" y="744538"/>
            <a:ext cx="4953000" cy="3714750"/>
          </a:xfrm>
          <a:ln/>
        </p:spPr>
      </p:sp>
      <p:sp>
        <p:nvSpPr>
          <p:cNvPr id="98307" name="Rectangle 3"/>
          <p:cNvSpPr>
            <a:spLocks noGrp="1" noChangeArrowheads="1"/>
          </p:cNvSpPr>
          <p:nvPr>
            <p:ph type="body" idx="1"/>
          </p:nvPr>
        </p:nvSpPr>
        <p:spPr>
          <a:xfrm>
            <a:off x="688964" y="4706027"/>
            <a:ext cx="5505473" cy="4455670"/>
          </a:xfrm>
          <a:noFill/>
        </p:spPr>
        <p:txBody>
          <a:bodyPr lIns="93167" tIns="46584" rIns="93167" bIns="46584"/>
          <a:lstStyle/>
          <a:p>
            <a:endParaRPr lang="en-US" altLang="en-US"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xfrm>
            <a:off x="965200" y="744538"/>
            <a:ext cx="4953000" cy="3714750"/>
          </a:xfrm>
          <a:ln/>
        </p:spPr>
      </p:sp>
      <p:sp>
        <p:nvSpPr>
          <p:cNvPr id="99331" name="Notes Placeholder 2"/>
          <p:cNvSpPr>
            <a:spLocks noGrp="1"/>
          </p:cNvSpPr>
          <p:nvPr>
            <p:ph type="body" idx="1"/>
          </p:nvPr>
        </p:nvSpPr>
        <p:spPr>
          <a:xfrm>
            <a:off x="688964" y="4706027"/>
            <a:ext cx="5505473" cy="4455670"/>
          </a:xfrm>
          <a:noFill/>
        </p:spPr>
        <p:txBody>
          <a:bodyPr lIns="93171" rIns="93171"/>
          <a:lstStyle/>
          <a:p>
            <a:endParaRPr lang="de-DE" altLang="en-US" smtClean="0">
              <a:latin typeface="Arial" pitchFamily="34" charset="0"/>
              <a:cs typeface="Arial" pitchFamily="34" charset="0"/>
            </a:endParaRPr>
          </a:p>
        </p:txBody>
      </p:sp>
      <p:sp>
        <p:nvSpPr>
          <p:cNvPr id="99332" name="Slide Number Placeholder 3"/>
          <p:cNvSpPr txBox="1">
            <a:spLocks noGrp="1"/>
          </p:cNvSpPr>
          <p:nvPr/>
        </p:nvSpPr>
        <p:spPr bwMode="auto">
          <a:xfrm>
            <a:off x="3899970" y="9410362"/>
            <a:ext cx="2981872" cy="49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1" tIns="46586" rIns="93171" bIns="46586" anchor="b"/>
          <a:lstStyle>
            <a:lvl1pPr defTabSz="930275" eaLnBrk="0" hangingPunct="0">
              <a:spcBef>
                <a:spcPct val="20000"/>
              </a:spcBef>
              <a:defRPr sz="1000">
                <a:solidFill>
                  <a:schemeClr val="tx1"/>
                </a:solidFill>
                <a:latin typeface="Arial" pitchFamily="34" charset="0"/>
                <a:cs typeface="Arial" pitchFamily="34" charset="0"/>
              </a:defRPr>
            </a:lvl1pPr>
            <a:lvl2pPr marL="742950" indent="-285750" defTabSz="930275" eaLnBrk="0" hangingPunct="0">
              <a:spcBef>
                <a:spcPct val="20000"/>
              </a:spcBef>
              <a:buChar char="•"/>
              <a:defRPr sz="1000">
                <a:solidFill>
                  <a:schemeClr val="tx1"/>
                </a:solidFill>
                <a:latin typeface="Arial" pitchFamily="34" charset="0"/>
                <a:cs typeface="Arial" pitchFamily="34" charset="0"/>
              </a:defRPr>
            </a:lvl2pPr>
            <a:lvl3pPr marL="1143000" indent="-228600" defTabSz="930275" eaLnBrk="0" hangingPunct="0">
              <a:spcBef>
                <a:spcPct val="20000"/>
              </a:spcBef>
              <a:buFont typeface="Arial" pitchFamily="34" charset="0"/>
              <a:buChar char="–"/>
              <a:defRPr sz="1000">
                <a:solidFill>
                  <a:schemeClr val="tx1"/>
                </a:solidFill>
                <a:latin typeface="Arial" pitchFamily="34" charset="0"/>
                <a:cs typeface="Arial" pitchFamily="34" charset="0"/>
              </a:defRPr>
            </a:lvl3pPr>
            <a:lvl4pPr marL="1600200" indent="-228600" defTabSz="930275" eaLnBrk="0" hangingPunct="0">
              <a:spcBef>
                <a:spcPct val="20000"/>
              </a:spcBef>
              <a:buFont typeface="Arial" pitchFamily="34" charset="0"/>
              <a:buChar char="–"/>
              <a:defRPr sz="1000" i="1">
                <a:solidFill>
                  <a:schemeClr val="tx1"/>
                </a:solidFill>
                <a:latin typeface="Arial" pitchFamily="34" charset="0"/>
                <a:cs typeface="Arial" pitchFamily="34" charset="0"/>
              </a:defRPr>
            </a:lvl4pPr>
            <a:lvl5pPr marL="2057400" indent="-228600" defTabSz="930275" eaLnBrk="0" hangingPunct="0">
              <a:spcBef>
                <a:spcPct val="30000"/>
              </a:spcBef>
              <a:buChar char="•"/>
              <a:defRPr sz="1200">
                <a:solidFill>
                  <a:schemeClr val="tx1"/>
                </a:solidFill>
                <a:latin typeface="Arial" pitchFamily="34" charset="0"/>
                <a:cs typeface="Arial" pitchFamily="34" charset="0"/>
              </a:defRPr>
            </a:lvl5pPr>
            <a:lvl6pPr marL="25146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6pPr>
            <a:lvl7pPr marL="29718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7pPr>
            <a:lvl8pPr marL="34290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8pPr>
            <a:lvl9pPr marL="38862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9pPr>
          </a:lstStyle>
          <a:p>
            <a:pPr algn="r" eaLnBrk="1" hangingPunct="1">
              <a:spcBef>
                <a:spcPct val="0"/>
              </a:spcBef>
            </a:pPr>
            <a:fld id="{6A2D2DF4-4E8B-47DA-8FA9-0AA33B482DC8}" type="slidenum">
              <a:rPr lang="en-US" altLang="en-US" sz="1200"/>
              <a:pPr algn="r" eaLnBrk="1" hangingPunct="1">
                <a:spcBef>
                  <a:spcPct val="0"/>
                </a:spcBef>
              </a:pPr>
              <a:t>15</a:t>
            </a:fld>
            <a:endParaRPr lang="en-US"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1873250" y="717550"/>
            <a:ext cx="3136900" cy="2352675"/>
          </a:xfrm>
          <a:ln/>
        </p:spPr>
      </p:sp>
      <p:sp>
        <p:nvSpPr>
          <p:cNvPr id="31747" name="Notes Placeholder 2"/>
          <p:cNvSpPr>
            <a:spLocks noGrp="1"/>
          </p:cNvSpPr>
          <p:nvPr>
            <p:ph type="body" idx="1"/>
          </p:nvPr>
        </p:nvSpPr>
        <p:spPr>
          <a:xfrm>
            <a:off x="260350" y="3162300"/>
            <a:ext cx="6365875" cy="62849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6" rIns="0" bIns="46586"/>
          <a:lstStyle/>
          <a:p>
            <a:pPr eaLnBrk="1" hangingPunct="1"/>
            <a:endParaRPr lang="en-US" altLang="en-US" smtClean="0"/>
          </a:p>
        </p:txBody>
      </p:sp>
      <p:sp>
        <p:nvSpPr>
          <p:cNvPr id="31748" name="Slide Number Placeholder 3"/>
          <p:cNvSpPr txBox="1">
            <a:spLocks noGrp="1"/>
          </p:cNvSpPr>
          <p:nvPr/>
        </p:nvSpPr>
        <p:spPr bwMode="auto">
          <a:xfrm>
            <a:off x="3643313" y="9448800"/>
            <a:ext cx="2981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9" rIns="0" bIns="46589" anchor="b"/>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6E5A3307-EE36-48F8-A51C-A0F793CFF53A}" type="slidenum">
              <a:rPr lang="en-US" sz="1000"/>
              <a:pPr algn="r" eaLnBrk="1" hangingPunct="1">
                <a:spcBef>
                  <a:spcPct val="0"/>
                </a:spcBef>
              </a:pPr>
              <a:t>16</a:t>
            </a:fld>
            <a:endParaRPr lang="en-US" sz="1000"/>
          </a:p>
        </p:txBody>
      </p:sp>
    </p:spTree>
    <p:extLst>
      <p:ext uri="{BB962C8B-B14F-4D97-AF65-F5344CB8AC3E}">
        <p14:creationId xmlns:p14="http://schemas.microsoft.com/office/powerpoint/2010/main" val="3393201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1873250" y="717550"/>
            <a:ext cx="3136900" cy="2352675"/>
          </a:xfrm>
          <a:ln/>
        </p:spPr>
      </p:sp>
      <p:sp>
        <p:nvSpPr>
          <p:cNvPr id="33795" name="Notes Placeholder 2"/>
          <p:cNvSpPr>
            <a:spLocks noGrp="1"/>
          </p:cNvSpPr>
          <p:nvPr>
            <p:ph type="body" idx="1"/>
          </p:nvPr>
        </p:nvSpPr>
        <p:spPr>
          <a:xfrm>
            <a:off x="260350" y="3162300"/>
            <a:ext cx="6365875" cy="62849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6" rIns="0" bIns="46586"/>
          <a:lstStyle/>
          <a:p>
            <a:pPr eaLnBrk="1" hangingPunct="1">
              <a:spcBef>
                <a:spcPct val="0"/>
              </a:spcBef>
            </a:pPr>
            <a:endParaRPr lang="en-US" altLang="en-US" dirty="0" smtClean="0"/>
          </a:p>
        </p:txBody>
      </p:sp>
      <p:sp>
        <p:nvSpPr>
          <p:cNvPr id="33796" name="Slide Number Placeholder 3"/>
          <p:cNvSpPr txBox="1">
            <a:spLocks noGrp="1"/>
          </p:cNvSpPr>
          <p:nvPr/>
        </p:nvSpPr>
        <p:spPr bwMode="auto">
          <a:xfrm>
            <a:off x="3643313" y="9448800"/>
            <a:ext cx="2981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9" rIns="0" bIns="46589" anchor="b"/>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12B4B8EC-63D4-4480-8FA7-C0AB4D98BE6B}" type="slidenum">
              <a:rPr lang="en-US" sz="1000"/>
              <a:pPr algn="r" eaLnBrk="1" hangingPunct="1">
                <a:spcBef>
                  <a:spcPct val="0"/>
                </a:spcBef>
              </a:pPr>
              <a:t>17</a:t>
            </a:fld>
            <a:endParaRPr lang="en-US" sz="1000"/>
          </a:p>
        </p:txBody>
      </p:sp>
    </p:spTree>
    <p:extLst>
      <p:ext uri="{BB962C8B-B14F-4D97-AF65-F5344CB8AC3E}">
        <p14:creationId xmlns:p14="http://schemas.microsoft.com/office/powerpoint/2010/main" val="3655019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965200" y="744538"/>
            <a:ext cx="4953000" cy="3714750"/>
          </a:xfrm>
          <a:ln/>
        </p:spPr>
      </p:sp>
      <p:sp>
        <p:nvSpPr>
          <p:cNvPr id="102403" name="Rectangle 3"/>
          <p:cNvSpPr>
            <a:spLocks noGrp="1" noChangeArrowheads="1"/>
          </p:cNvSpPr>
          <p:nvPr>
            <p:ph type="body" idx="1"/>
          </p:nvPr>
        </p:nvSpPr>
        <p:spPr>
          <a:xfrm>
            <a:off x="688964" y="4706027"/>
            <a:ext cx="5505473" cy="4455670"/>
          </a:xfrm>
          <a:noFill/>
        </p:spPr>
        <p:txBody>
          <a:bodyPr lIns="93167" tIns="46584" rIns="93167" bIns="46584"/>
          <a:lstStyle/>
          <a:p>
            <a:endParaRPr lang="en-US" altLang="en-US" dirty="0"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1873250" y="717550"/>
            <a:ext cx="3136900" cy="2352675"/>
          </a:xfrm>
          <a:ln/>
        </p:spPr>
      </p:sp>
      <p:sp>
        <p:nvSpPr>
          <p:cNvPr id="37891" name="Notes Placeholder 2"/>
          <p:cNvSpPr>
            <a:spLocks noGrp="1"/>
          </p:cNvSpPr>
          <p:nvPr>
            <p:ph type="body" idx="1"/>
          </p:nvPr>
        </p:nvSpPr>
        <p:spPr>
          <a:xfrm>
            <a:off x="261938" y="3160713"/>
            <a:ext cx="6362700" cy="628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lstStyle/>
          <a:p>
            <a:pPr eaLnBrk="1" hangingPunct="1"/>
            <a:r>
              <a:rPr lang="en-US" altLang="en-US" dirty="0" smtClean="0"/>
              <a:t>Here is an overview of the typical business challenge, solution and benefits that </a:t>
            </a:r>
            <a:r>
              <a:rPr lang="en-US" altLang="en-US" dirty="0" err="1" smtClean="0"/>
              <a:t>Fiberlink</a:t>
            </a:r>
            <a:r>
              <a:rPr lang="en-US" altLang="en-US" dirty="0" smtClean="0"/>
              <a:t> address with </a:t>
            </a:r>
            <a:r>
              <a:rPr lang="en-US" altLang="en-US" dirty="0" err="1" smtClean="0"/>
              <a:t>MaaS</a:t>
            </a:r>
            <a:r>
              <a:rPr lang="en-US" altLang="en-US" dirty="0" smtClean="0"/>
              <a:t> 360. </a:t>
            </a:r>
          </a:p>
          <a:p>
            <a:pPr eaLnBrk="1" hangingPunct="1"/>
            <a:endParaRPr lang="en-US" altLang="en-US" dirty="0" smtClean="0"/>
          </a:p>
          <a:p>
            <a:pPr eaLnBrk="1" hangingPunct="1"/>
            <a:r>
              <a:rPr lang="en-US" altLang="en-US" dirty="0" smtClean="0"/>
              <a:t>With </a:t>
            </a:r>
            <a:r>
              <a:rPr lang="en-US" altLang="en-US" dirty="0" err="1" smtClean="0"/>
              <a:t>Fiberlink</a:t>
            </a:r>
            <a:r>
              <a:rPr lang="en-US" altLang="en-US" dirty="0" smtClean="0"/>
              <a:t>, IBM offers a comprehensive mobility enterprise management solution which is proven, powerful, secure, seamless and simple – all of which help to deliver a low-cost, highly productive and secure environment.</a:t>
            </a:r>
          </a:p>
          <a:p>
            <a:pPr eaLnBrk="1" hangingPunct="1"/>
            <a:endParaRPr lang="en-US" altLang="en-US" dirty="0" smtClean="0"/>
          </a:p>
          <a:p>
            <a:pPr eaLnBrk="1" hangingPunct="1"/>
            <a:r>
              <a:rPr lang="en-US" altLang="en-US" dirty="0" smtClean="0"/>
              <a:t>MaaS360 is an Enterprise Mobility Management platform that helps any size business, subsidiary or department to quickly and securely manage mobile devices.</a:t>
            </a:r>
          </a:p>
          <a:p>
            <a:pPr eaLnBrk="1" hangingPunct="1"/>
            <a:r>
              <a:rPr lang="en-US" altLang="en-US" dirty="0" smtClean="0"/>
              <a:t> </a:t>
            </a:r>
          </a:p>
          <a:p>
            <a:pPr eaLnBrk="1" hangingPunct="1"/>
            <a:r>
              <a:rPr lang="en-US" altLang="en-US" dirty="0" err="1" smtClean="0"/>
              <a:t>Fiberlink’s</a:t>
            </a:r>
            <a:r>
              <a:rPr lang="en-US" altLang="en-US" dirty="0" smtClean="0"/>
              <a:t> long time expertise and focus on delivering enterprise mobile computing solutions for over two decades translates to best practices that accelerate deployment, eliminate risk and simplify Mobile Enterprise Management. MaaS360 is the only solution in the market with the credentials to give customers confidence in the areas that matter most: </a:t>
            </a:r>
          </a:p>
          <a:p>
            <a:pPr eaLnBrk="1" hangingPunct="1"/>
            <a:r>
              <a:rPr lang="en-US" altLang="en-US" dirty="0" smtClean="0"/>
              <a:t> </a:t>
            </a:r>
          </a:p>
          <a:p>
            <a:pPr eaLnBrk="1" hangingPunct="1">
              <a:buFontTx/>
              <a:buChar char="•"/>
            </a:pPr>
            <a:r>
              <a:rPr lang="en-US" altLang="en-US" dirty="0" smtClean="0"/>
              <a:t> Simple and fast deployments with an exceptional customer experience for IT and employees </a:t>
            </a:r>
          </a:p>
          <a:p>
            <a:pPr eaLnBrk="1" hangingPunct="1">
              <a:buFontTx/>
              <a:buChar char="•"/>
            </a:pPr>
            <a:r>
              <a:rPr lang="en-US" altLang="en-US" dirty="0" smtClean="0"/>
              <a:t> Powerful management and security capabilities to address the full mobility lifecycle </a:t>
            </a:r>
          </a:p>
          <a:p>
            <a:pPr eaLnBrk="1" hangingPunct="1">
              <a:buFontTx/>
              <a:buChar char="•"/>
            </a:pPr>
            <a:r>
              <a:rPr lang="en-US" altLang="en-US" dirty="0" smtClean="0"/>
              <a:t> Flexible mobile application container options to separate work and personal data </a:t>
            </a:r>
          </a:p>
          <a:p>
            <a:pPr eaLnBrk="1" hangingPunct="1">
              <a:buFontTx/>
              <a:buChar char="•"/>
            </a:pPr>
            <a:r>
              <a:rPr lang="en-US" altLang="en-US" dirty="0" smtClean="0"/>
              <a:t> Seamless integration with existing enterprise systems such as email, directories, and certificate authorities </a:t>
            </a:r>
          </a:p>
          <a:p>
            <a:pPr eaLnBrk="1" hangingPunct="1">
              <a:buFontTx/>
              <a:buChar char="•"/>
            </a:pPr>
            <a:r>
              <a:rPr lang="en-US" altLang="en-US" dirty="0" smtClean="0"/>
              <a:t> The most trusted and proven approach to delivering Enterprise Mobility Management</a:t>
            </a:r>
          </a:p>
        </p:txBody>
      </p:sp>
      <p:sp>
        <p:nvSpPr>
          <p:cNvPr id="37892" name="Slide Number Placeholder 3"/>
          <p:cNvSpPr txBox="1">
            <a:spLocks noGrp="1"/>
          </p:cNvSpPr>
          <p:nvPr/>
        </p:nvSpPr>
        <p:spPr bwMode="auto">
          <a:xfrm>
            <a:off x="3641725" y="9448800"/>
            <a:ext cx="29829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nchor="b"/>
          <a:lstStyle>
            <a:lvl1pPr defTabSz="958850">
              <a:spcBef>
                <a:spcPct val="30000"/>
              </a:spcBef>
              <a:defRPr sz="1200">
                <a:solidFill>
                  <a:schemeClr val="tx1"/>
                </a:solidFill>
                <a:latin typeface="Arial" panose="020B0604020202020204" pitchFamily="34" charset="0"/>
                <a:ea typeface="MS PGothic" panose="020B0600070205080204" pitchFamily="34" charset="-128"/>
              </a:defRPr>
            </a:lvl1pPr>
            <a:lvl2pPr marL="779463" indent="-300038" defTabSz="958850">
              <a:spcBef>
                <a:spcPct val="30000"/>
              </a:spcBef>
              <a:defRPr sz="1200">
                <a:solidFill>
                  <a:schemeClr val="tx1"/>
                </a:solidFill>
                <a:latin typeface="Arial" panose="020B0604020202020204" pitchFamily="34" charset="0"/>
                <a:ea typeface="MS PGothic" panose="020B0600070205080204" pitchFamily="34" charset="-128"/>
              </a:defRPr>
            </a:lvl2pPr>
            <a:lvl3pPr marL="1198563" indent="-239713" defTabSz="958850">
              <a:spcBef>
                <a:spcPct val="30000"/>
              </a:spcBef>
              <a:defRPr sz="1200">
                <a:solidFill>
                  <a:schemeClr val="tx1"/>
                </a:solidFill>
                <a:latin typeface="Arial" panose="020B0604020202020204" pitchFamily="34" charset="0"/>
                <a:ea typeface="MS PGothic" panose="020B0600070205080204" pitchFamily="34" charset="-128"/>
              </a:defRPr>
            </a:lvl3pPr>
            <a:lvl4pPr marL="1679575" indent="-239713" defTabSz="958850">
              <a:spcBef>
                <a:spcPct val="30000"/>
              </a:spcBef>
              <a:defRPr sz="1200">
                <a:solidFill>
                  <a:schemeClr val="tx1"/>
                </a:solidFill>
                <a:latin typeface="Arial" panose="020B0604020202020204" pitchFamily="34" charset="0"/>
                <a:ea typeface="MS PGothic" panose="020B0600070205080204" pitchFamily="34" charset="-128"/>
              </a:defRPr>
            </a:lvl4pPr>
            <a:lvl5pPr marL="2159000" indent="-239713" defTabSz="958850">
              <a:spcBef>
                <a:spcPct val="30000"/>
              </a:spcBef>
              <a:defRPr sz="1200">
                <a:solidFill>
                  <a:schemeClr val="tx1"/>
                </a:solidFill>
                <a:latin typeface="Arial" panose="020B0604020202020204" pitchFamily="34" charset="0"/>
                <a:ea typeface="MS PGothic" panose="020B0600070205080204" pitchFamily="34" charset="-128"/>
              </a:defRPr>
            </a:lvl5pPr>
            <a:lvl6pPr marL="26162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30734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5306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9878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87911BDA-01A0-4576-B644-11F856F4AFD1}" type="slidenum">
              <a:rPr lang="en-US" sz="1000"/>
              <a:pPr algn="r" eaLnBrk="1" hangingPunct="1">
                <a:spcBef>
                  <a:spcPct val="0"/>
                </a:spcBef>
              </a:pPr>
              <a:t>19</a:t>
            </a:fld>
            <a:endParaRPr lang="en-US" sz="1000"/>
          </a:p>
        </p:txBody>
      </p:sp>
    </p:spTree>
    <p:extLst>
      <p:ext uri="{BB962C8B-B14F-4D97-AF65-F5344CB8AC3E}">
        <p14:creationId xmlns:p14="http://schemas.microsoft.com/office/powerpoint/2010/main" val="2567449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xfrm>
            <a:off x="965200" y="744538"/>
            <a:ext cx="4953000" cy="3714750"/>
          </a:xfrm>
          <a:ln/>
        </p:spPr>
      </p:sp>
      <p:sp>
        <p:nvSpPr>
          <p:cNvPr id="81923" name="Notes Placeholder 2"/>
          <p:cNvSpPr>
            <a:spLocks noGrp="1"/>
          </p:cNvSpPr>
          <p:nvPr>
            <p:ph type="body" idx="1"/>
          </p:nvPr>
        </p:nvSpPr>
        <p:spPr>
          <a:xfrm>
            <a:off x="688964" y="4706027"/>
            <a:ext cx="5505473" cy="4455670"/>
          </a:xfrm>
          <a:noFill/>
        </p:spPr>
        <p:txBody>
          <a:bodyPr lIns="91923" tIns="45961" rIns="91923" bIns="45961"/>
          <a:lstStyle/>
          <a:p>
            <a:pPr marL="0" indent="0">
              <a:spcBef>
                <a:spcPct val="0"/>
              </a:spcBef>
              <a:buFontTx/>
              <a:buNone/>
            </a:pPr>
            <a:endParaRPr lang="en-US" altLang="en-US" dirty="0" smtClean="0">
              <a:latin typeface="Arial" pitchFamily="34" charset="0"/>
              <a:cs typeface="Arial" pitchFamily="34" charset="0"/>
            </a:endParaRPr>
          </a:p>
        </p:txBody>
      </p:sp>
      <p:sp>
        <p:nvSpPr>
          <p:cNvPr id="81924" name="Slide Number Placeholder 3"/>
          <p:cNvSpPr txBox="1">
            <a:spLocks noGrp="1"/>
          </p:cNvSpPr>
          <p:nvPr/>
        </p:nvSpPr>
        <p:spPr bwMode="auto">
          <a:xfrm>
            <a:off x="3899970" y="9410362"/>
            <a:ext cx="2981872" cy="49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23" tIns="45961" rIns="91923" bIns="45961" anchor="b"/>
          <a:lstStyle>
            <a:lvl1pPr defTabSz="917575" eaLnBrk="0" hangingPunct="0">
              <a:spcBef>
                <a:spcPct val="20000"/>
              </a:spcBef>
              <a:defRPr sz="1000">
                <a:solidFill>
                  <a:schemeClr val="tx1"/>
                </a:solidFill>
                <a:latin typeface="Arial" pitchFamily="34" charset="0"/>
                <a:cs typeface="Arial" pitchFamily="34" charset="0"/>
              </a:defRPr>
            </a:lvl1pPr>
            <a:lvl2pPr marL="742950" indent="-285750" defTabSz="917575" eaLnBrk="0" hangingPunct="0">
              <a:spcBef>
                <a:spcPct val="20000"/>
              </a:spcBef>
              <a:buChar char="•"/>
              <a:defRPr sz="1000">
                <a:solidFill>
                  <a:schemeClr val="tx1"/>
                </a:solidFill>
                <a:latin typeface="Arial" pitchFamily="34" charset="0"/>
                <a:cs typeface="Arial" pitchFamily="34" charset="0"/>
              </a:defRPr>
            </a:lvl2pPr>
            <a:lvl3pPr marL="1143000" indent="-228600" defTabSz="917575" eaLnBrk="0" hangingPunct="0">
              <a:spcBef>
                <a:spcPct val="20000"/>
              </a:spcBef>
              <a:buFont typeface="Arial" pitchFamily="34" charset="0"/>
              <a:buChar char="–"/>
              <a:defRPr sz="1000">
                <a:solidFill>
                  <a:schemeClr val="tx1"/>
                </a:solidFill>
                <a:latin typeface="Arial" pitchFamily="34" charset="0"/>
                <a:cs typeface="Arial" pitchFamily="34" charset="0"/>
              </a:defRPr>
            </a:lvl3pPr>
            <a:lvl4pPr marL="1600200" indent="-228600" defTabSz="917575" eaLnBrk="0" hangingPunct="0">
              <a:spcBef>
                <a:spcPct val="20000"/>
              </a:spcBef>
              <a:buFont typeface="Arial" pitchFamily="34" charset="0"/>
              <a:buChar char="–"/>
              <a:defRPr sz="1000" i="1">
                <a:solidFill>
                  <a:schemeClr val="tx1"/>
                </a:solidFill>
                <a:latin typeface="Arial" pitchFamily="34" charset="0"/>
                <a:cs typeface="Arial" pitchFamily="34" charset="0"/>
              </a:defRPr>
            </a:lvl4pPr>
            <a:lvl5pPr marL="2057400" indent="-228600" defTabSz="917575" eaLnBrk="0" hangingPunct="0">
              <a:spcBef>
                <a:spcPct val="30000"/>
              </a:spcBef>
              <a:buChar char="•"/>
              <a:defRPr sz="1200">
                <a:solidFill>
                  <a:schemeClr val="tx1"/>
                </a:solidFill>
                <a:latin typeface="Arial" pitchFamily="34" charset="0"/>
                <a:cs typeface="Arial" pitchFamily="34" charset="0"/>
              </a:defRPr>
            </a:lvl5pPr>
            <a:lvl6pPr marL="2514600" indent="-228600" defTabSz="917575" eaLnBrk="0" fontAlgn="base" hangingPunct="0">
              <a:spcBef>
                <a:spcPct val="30000"/>
              </a:spcBef>
              <a:spcAft>
                <a:spcPct val="0"/>
              </a:spcAft>
              <a:buChar char="•"/>
              <a:defRPr sz="1200">
                <a:solidFill>
                  <a:schemeClr val="tx1"/>
                </a:solidFill>
                <a:latin typeface="Arial" pitchFamily="34" charset="0"/>
                <a:cs typeface="Arial" pitchFamily="34" charset="0"/>
              </a:defRPr>
            </a:lvl6pPr>
            <a:lvl7pPr marL="2971800" indent="-228600" defTabSz="917575" eaLnBrk="0" fontAlgn="base" hangingPunct="0">
              <a:spcBef>
                <a:spcPct val="30000"/>
              </a:spcBef>
              <a:spcAft>
                <a:spcPct val="0"/>
              </a:spcAft>
              <a:buChar char="•"/>
              <a:defRPr sz="1200">
                <a:solidFill>
                  <a:schemeClr val="tx1"/>
                </a:solidFill>
                <a:latin typeface="Arial" pitchFamily="34" charset="0"/>
                <a:cs typeface="Arial" pitchFamily="34" charset="0"/>
              </a:defRPr>
            </a:lvl7pPr>
            <a:lvl8pPr marL="3429000" indent="-228600" defTabSz="917575" eaLnBrk="0" fontAlgn="base" hangingPunct="0">
              <a:spcBef>
                <a:spcPct val="30000"/>
              </a:spcBef>
              <a:spcAft>
                <a:spcPct val="0"/>
              </a:spcAft>
              <a:buChar char="•"/>
              <a:defRPr sz="1200">
                <a:solidFill>
                  <a:schemeClr val="tx1"/>
                </a:solidFill>
                <a:latin typeface="Arial" pitchFamily="34" charset="0"/>
                <a:cs typeface="Arial" pitchFamily="34" charset="0"/>
              </a:defRPr>
            </a:lvl8pPr>
            <a:lvl9pPr marL="3886200" indent="-228600" defTabSz="917575" eaLnBrk="0" fontAlgn="base" hangingPunct="0">
              <a:spcBef>
                <a:spcPct val="30000"/>
              </a:spcBef>
              <a:spcAft>
                <a:spcPct val="0"/>
              </a:spcAft>
              <a:buChar char="•"/>
              <a:defRPr sz="1200">
                <a:solidFill>
                  <a:schemeClr val="tx1"/>
                </a:solidFill>
                <a:latin typeface="Arial" pitchFamily="34" charset="0"/>
                <a:cs typeface="Arial" pitchFamily="34" charset="0"/>
              </a:defRPr>
            </a:lvl9pPr>
          </a:lstStyle>
          <a:p>
            <a:pPr algn="r" eaLnBrk="1" hangingPunct="1">
              <a:spcBef>
                <a:spcPct val="0"/>
              </a:spcBef>
            </a:pPr>
            <a:fld id="{216EC5C1-93D0-4184-9C2F-957DDC454346}" type="slidenum">
              <a:rPr lang="en-US" altLang="en-US" sz="1200">
                <a:latin typeface="Calibri" pitchFamily="34" charset="0"/>
              </a:rPr>
              <a:pPr algn="r" eaLnBrk="1" hangingPunct="1">
                <a:spcBef>
                  <a:spcPct val="0"/>
                </a:spcBef>
              </a:pPr>
              <a:t>2</a:t>
            </a:fld>
            <a:endParaRPr lang="en-US" altLang="en-US" sz="1200" dirty="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xfrm>
            <a:off x="1873250" y="717550"/>
            <a:ext cx="3136900" cy="2352675"/>
          </a:xfrm>
          <a:ln/>
        </p:spPr>
      </p:sp>
      <p:sp>
        <p:nvSpPr>
          <p:cNvPr id="39939" name="Notes Placeholder 2"/>
          <p:cNvSpPr>
            <a:spLocks noGrp="1"/>
          </p:cNvSpPr>
          <p:nvPr>
            <p:ph type="body" idx="1"/>
          </p:nvPr>
        </p:nvSpPr>
        <p:spPr>
          <a:xfrm>
            <a:off x="260350" y="3162300"/>
            <a:ext cx="6365875" cy="62849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6" rIns="0" bIns="46586"/>
          <a:lstStyle/>
          <a:p>
            <a:pPr eaLnBrk="1" hangingPunct="1"/>
            <a:endParaRPr lang="en-US" altLang="en-US" smtClean="0"/>
          </a:p>
        </p:txBody>
      </p:sp>
      <p:sp>
        <p:nvSpPr>
          <p:cNvPr id="39940" name="Slide Number Placeholder 3"/>
          <p:cNvSpPr txBox="1">
            <a:spLocks noGrp="1"/>
          </p:cNvSpPr>
          <p:nvPr/>
        </p:nvSpPr>
        <p:spPr bwMode="auto">
          <a:xfrm>
            <a:off x="3643313" y="9448800"/>
            <a:ext cx="2981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589" rIns="0" bIns="46589" anchor="b"/>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1E4322EA-E0BC-481C-B0F7-7D2F4F332CA5}" type="slidenum">
              <a:rPr lang="en-US" sz="1000">
                <a:solidFill>
                  <a:srgbClr val="000000"/>
                </a:solidFill>
              </a:rPr>
              <a:pPr algn="r" eaLnBrk="1" hangingPunct="1">
                <a:spcBef>
                  <a:spcPct val="0"/>
                </a:spcBef>
              </a:pPr>
              <a:t>20</a:t>
            </a:fld>
            <a:endParaRPr lang="en-US" sz="1000">
              <a:solidFill>
                <a:srgbClr val="000000"/>
              </a:solidFill>
            </a:endParaRPr>
          </a:p>
        </p:txBody>
      </p:sp>
    </p:spTree>
    <p:extLst>
      <p:ext uri="{BB962C8B-B14F-4D97-AF65-F5344CB8AC3E}">
        <p14:creationId xmlns:p14="http://schemas.microsoft.com/office/powerpoint/2010/main" val="10417826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1873250" y="717550"/>
            <a:ext cx="3136900" cy="2352675"/>
          </a:xfrm>
          <a:ln/>
        </p:spPr>
      </p:sp>
      <p:sp>
        <p:nvSpPr>
          <p:cNvPr id="41987" name="Notes Placeholder 2"/>
          <p:cNvSpPr>
            <a:spLocks noGrp="1"/>
          </p:cNvSpPr>
          <p:nvPr>
            <p:ph type="body" idx="1"/>
          </p:nvPr>
        </p:nvSpPr>
        <p:spPr>
          <a:xfrm>
            <a:off x="261938" y="3160713"/>
            <a:ext cx="6362700" cy="6286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lstStyle/>
          <a:p>
            <a:pPr eaLnBrk="1" hangingPunct="1">
              <a:spcBef>
                <a:spcPct val="0"/>
              </a:spcBef>
            </a:pPr>
            <a:r>
              <a:rPr lang="en-US" altLang="en-US" smtClean="0"/>
              <a:t>Here we have an overview of the typical business challenge, solution and benefits that IBM Security Access Manager for Mobile delivers. IBM offers products and technologies that allow a robust </a:t>
            </a:r>
            <a:r>
              <a:rPr lang="en-US" altLang="en-US" b="1" smtClean="0"/>
              <a:t>Access Management. </a:t>
            </a:r>
            <a:r>
              <a:rPr lang="en-US" altLang="en-US" smtClean="0"/>
              <a:t> These capabilities promote access and entitlement management, single sign-on, and risk-based authentication.  An example of this is if I take my mobile device from my normal geography to another part of the world, a second factor of authentication may be required to make sure that you truly are that person because we don't recognize the location you're in as being normal.  So again, it’s a great example of intelligence built into access management.  </a:t>
            </a:r>
          </a:p>
          <a:p>
            <a:pPr eaLnBrk="1" hangingPunct="1">
              <a:spcBef>
                <a:spcPct val="0"/>
              </a:spcBef>
            </a:pPr>
            <a:endParaRPr lang="en-US" altLang="en-US" smtClean="0"/>
          </a:p>
          <a:p>
            <a:pPr eaLnBrk="1" hangingPunct="1">
              <a:spcBef>
                <a:spcPct val="0"/>
              </a:spcBef>
            </a:pPr>
            <a:r>
              <a:rPr lang="en-US" altLang="en-US" smtClean="0"/>
              <a:t>Our </a:t>
            </a:r>
            <a:r>
              <a:rPr lang="en-US" altLang="en-US" b="1" smtClean="0"/>
              <a:t>Identity Management </a:t>
            </a:r>
            <a:r>
              <a:rPr lang="en-US" altLang="en-US" smtClean="0"/>
              <a:t>capabilities enable user provisioning, role management, and now privileged identity management solutions; This allows you to monitor the actions of your most “trusted” users as they access your servers, databases, and IT infrastructure from a mobile device.  </a:t>
            </a:r>
          </a:p>
          <a:p>
            <a:pPr eaLnBrk="1" hangingPunct="1">
              <a:spcBef>
                <a:spcPct val="0"/>
              </a:spcBef>
            </a:pPr>
            <a:endParaRPr lang="en-US" altLang="en-US" smtClean="0"/>
          </a:p>
          <a:p>
            <a:pPr eaLnBrk="1" hangingPunct="1">
              <a:spcBef>
                <a:spcPct val="0"/>
              </a:spcBef>
            </a:pPr>
            <a:r>
              <a:rPr lang="en-US" altLang="en-US" smtClean="0"/>
              <a:t>IBM also offers a built in </a:t>
            </a:r>
            <a:r>
              <a:rPr lang="en-US" altLang="en-US" b="1" smtClean="0"/>
              <a:t>Policy-based Identity and Access Governance </a:t>
            </a:r>
            <a:r>
              <a:rPr lang="en-US" altLang="en-US" smtClean="0"/>
              <a:t>capabilities  as well as the ability to link to IBM QRadar.  Our  </a:t>
            </a:r>
            <a:r>
              <a:rPr lang="en-US" altLang="en-US" b="1" smtClean="0"/>
              <a:t>Security Intelligence</a:t>
            </a:r>
            <a:r>
              <a:rPr lang="en-US" altLang="en-US" smtClean="0"/>
              <a:t> layer is a key differentiator for IBM’s Mobile Security Solutions.</a:t>
            </a:r>
          </a:p>
        </p:txBody>
      </p:sp>
      <p:sp>
        <p:nvSpPr>
          <p:cNvPr id="41988" name="Slide Number Placeholder 3"/>
          <p:cNvSpPr txBox="1">
            <a:spLocks noGrp="1"/>
          </p:cNvSpPr>
          <p:nvPr/>
        </p:nvSpPr>
        <p:spPr bwMode="auto">
          <a:xfrm>
            <a:off x="3641725" y="9448800"/>
            <a:ext cx="29829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7969" rIns="0" bIns="47969" anchor="b"/>
          <a:lstStyle>
            <a:lvl1pPr defTabSz="958850">
              <a:spcBef>
                <a:spcPct val="30000"/>
              </a:spcBef>
              <a:defRPr sz="1200">
                <a:solidFill>
                  <a:schemeClr val="tx1"/>
                </a:solidFill>
                <a:latin typeface="Arial" panose="020B0604020202020204" pitchFamily="34" charset="0"/>
                <a:ea typeface="MS PGothic" panose="020B0600070205080204" pitchFamily="34" charset="-128"/>
              </a:defRPr>
            </a:lvl1pPr>
            <a:lvl2pPr marL="779463" indent="-300038" defTabSz="958850">
              <a:spcBef>
                <a:spcPct val="30000"/>
              </a:spcBef>
              <a:defRPr sz="1200">
                <a:solidFill>
                  <a:schemeClr val="tx1"/>
                </a:solidFill>
                <a:latin typeface="Arial" panose="020B0604020202020204" pitchFamily="34" charset="0"/>
                <a:ea typeface="MS PGothic" panose="020B0600070205080204" pitchFamily="34" charset="-128"/>
              </a:defRPr>
            </a:lvl2pPr>
            <a:lvl3pPr marL="1198563" indent="-239713" defTabSz="958850">
              <a:spcBef>
                <a:spcPct val="30000"/>
              </a:spcBef>
              <a:defRPr sz="1200">
                <a:solidFill>
                  <a:schemeClr val="tx1"/>
                </a:solidFill>
                <a:latin typeface="Arial" panose="020B0604020202020204" pitchFamily="34" charset="0"/>
                <a:ea typeface="MS PGothic" panose="020B0600070205080204" pitchFamily="34" charset="-128"/>
              </a:defRPr>
            </a:lvl3pPr>
            <a:lvl4pPr marL="1679575" indent="-239713" defTabSz="958850">
              <a:spcBef>
                <a:spcPct val="30000"/>
              </a:spcBef>
              <a:defRPr sz="1200">
                <a:solidFill>
                  <a:schemeClr val="tx1"/>
                </a:solidFill>
                <a:latin typeface="Arial" panose="020B0604020202020204" pitchFamily="34" charset="0"/>
                <a:ea typeface="MS PGothic" panose="020B0600070205080204" pitchFamily="34" charset="-128"/>
              </a:defRPr>
            </a:lvl4pPr>
            <a:lvl5pPr marL="2159000" indent="-239713" defTabSz="958850">
              <a:spcBef>
                <a:spcPct val="30000"/>
              </a:spcBef>
              <a:defRPr sz="1200">
                <a:solidFill>
                  <a:schemeClr val="tx1"/>
                </a:solidFill>
                <a:latin typeface="Arial" panose="020B0604020202020204" pitchFamily="34" charset="0"/>
                <a:ea typeface="MS PGothic" panose="020B0600070205080204" pitchFamily="34" charset="-128"/>
              </a:defRPr>
            </a:lvl5pPr>
            <a:lvl6pPr marL="26162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30734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5306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987800" indent="-239713" defTabSz="95885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0"/>
              </a:spcBef>
            </a:pPr>
            <a:fld id="{9EF7A3A5-A245-4AF4-8EAA-12FEF5DCF1AA}" type="slidenum">
              <a:rPr lang="en-US" sz="1000"/>
              <a:pPr algn="r" eaLnBrk="1" hangingPunct="1">
                <a:spcBef>
                  <a:spcPct val="0"/>
                </a:spcBef>
              </a:pPr>
              <a:t>21</a:t>
            </a:fld>
            <a:endParaRPr lang="en-US" sz="1000"/>
          </a:p>
        </p:txBody>
      </p:sp>
    </p:spTree>
    <p:extLst>
      <p:ext uri="{BB962C8B-B14F-4D97-AF65-F5344CB8AC3E}">
        <p14:creationId xmlns:p14="http://schemas.microsoft.com/office/powerpoint/2010/main" val="3780169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xfrm>
            <a:off x="1873250" y="717550"/>
            <a:ext cx="3136900" cy="2352675"/>
          </a:xfrm>
          <a:ln/>
        </p:spPr>
      </p:sp>
      <p:sp>
        <p:nvSpPr>
          <p:cNvPr id="57346" name="Notes Placeholder 2"/>
          <p:cNvSpPr>
            <a:spLocks noGrp="1"/>
          </p:cNvSpPr>
          <p:nvPr>
            <p:ph type="body" idx="1"/>
          </p:nvPr>
        </p:nvSpPr>
        <p:spPr>
          <a:noFill/>
        </p:spPr>
        <p:txBody>
          <a:bodyPr/>
          <a:lstStyle/>
          <a:p>
            <a:pPr eaLnBrk="1" hangingPunct="1">
              <a:spcBef>
                <a:spcPct val="0"/>
              </a:spcBef>
            </a:pPr>
            <a:endParaRPr lang="en-US" altLang="en-US" dirty="0" smtClean="0"/>
          </a:p>
        </p:txBody>
      </p:sp>
      <p:sp>
        <p:nvSpPr>
          <p:cNvPr id="4" name="Slide Number Placeholder 3"/>
          <p:cNvSpPr txBox="1">
            <a:spLocks noGrp="1"/>
          </p:cNvSpPr>
          <p:nvPr/>
        </p:nvSpPr>
        <p:spPr bwMode="auto">
          <a:xfrm>
            <a:off x="3642466" y="9448535"/>
            <a:ext cx="2982807" cy="276887"/>
          </a:xfrm>
          <a:prstGeom prst="rect">
            <a:avLst/>
          </a:prstGeom>
          <a:noFill/>
          <a:extLst/>
        </p:spPr>
        <p:txBody>
          <a:bodyPr lIns="0" tIns="46589" rIns="0" bIns="46589" anchor="b"/>
          <a:lstStyle/>
          <a:p>
            <a:pPr algn="r">
              <a:defRPr/>
            </a:pPr>
            <a:fld id="{8DBAB5A4-51BE-4B07-BAFD-58092662A203}" type="slidenum">
              <a:rPr lang="en-US" sz="1000">
                <a:ea typeface="+mn-ea"/>
                <a:cs typeface="+mn-cs"/>
              </a:rPr>
              <a:pPr algn="r">
                <a:defRPr/>
              </a:pPr>
              <a:t>22</a:t>
            </a:fld>
            <a:endParaRPr lang="en-US" sz="1000" dirty="0">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965200" y="744538"/>
            <a:ext cx="4953000" cy="3714750"/>
          </a:xfrm>
          <a:ln/>
        </p:spPr>
      </p:sp>
      <p:sp>
        <p:nvSpPr>
          <p:cNvPr id="105475" name="Rectangle 3"/>
          <p:cNvSpPr>
            <a:spLocks noGrp="1" noChangeArrowheads="1"/>
          </p:cNvSpPr>
          <p:nvPr>
            <p:ph type="body" idx="1"/>
          </p:nvPr>
        </p:nvSpPr>
        <p:spPr>
          <a:xfrm>
            <a:off x="688964" y="4706027"/>
            <a:ext cx="5505473" cy="4455670"/>
          </a:xfrm>
          <a:noFill/>
        </p:spPr>
        <p:txBody>
          <a:bodyPr lIns="93167" tIns="46584" rIns="93167" bIns="46584"/>
          <a:lstStyle/>
          <a:p>
            <a:endParaRPr lang="en-US" altLang="en-US"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xfrm>
            <a:off x="1873250" y="717550"/>
            <a:ext cx="3136900" cy="2352675"/>
          </a:xfrm>
          <a:ln/>
        </p:spPr>
      </p:sp>
      <p:sp>
        <p:nvSpPr>
          <p:cNvPr id="48130" name="Notes Placeholder 2"/>
          <p:cNvSpPr>
            <a:spLocks noGrp="1"/>
          </p:cNvSpPr>
          <p:nvPr>
            <p:ph type="body" idx="1"/>
          </p:nvPr>
        </p:nvSpPr>
        <p:spPr>
          <a:noFill/>
        </p:spPr>
        <p:txBody>
          <a:bodyPr/>
          <a:lstStyle/>
          <a:p>
            <a:pPr eaLnBrk="1" hangingPunct="1">
              <a:spcBef>
                <a:spcPct val="0"/>
              </a:spcBef>
            </a:pPr>
            <a:endParaRPr lang="en-US" altLang="en-US" dirty="0" smtClean="0"/>
          </a:p>
        </p:txBody>
      </p:sp>
      <p:sp>
        <p:nvSpPr>
          <p:cNvPr id="4" name="Slide Number Placeholder 3"/>
          <p:cNvSpPr txBox="1">
            <a:spLocks noGrp="1"/>
          </p:cNvSpPr>
          <p:nvPr/>
        </p:nvSpPr>
        <p:spPr bwMode="auto">
          <a:xfrm>
            <a:off x="3642466" y="9448535"/>
            <a:ext cx="2982807" cy="276887"/>
          </a:xfrm>
          <a:prstGeom prst="rect">
            <a:avLst/>
          </a:prstGeom>
          <a:noFill/>
          <a:extLst/>
        </p:spPr>
        <p:txBody>
          <a:bodyPr lIns="0" tIns="46589" rIns="0" bIns="46589" anchor="b"/>
          <a:lstStyle/>
          <a:p>
            <a:pPr algn="r">
              <a:defRPr/>
            </a:pPr>
            <a:fld id="{4C623309-3731-4735-85DA-1C4A1547F035}" type="slidenum">
              <a:rPr lang="en-US" sz="1000">
                <a:ea typeface="+mn-ea"/>
                <a:cs typeface="+mn-cs"/>
              </a:rPr>
              <a:pPr algn="r">
                <a:defRPr/>
              </a:pPr>
              <a:t>24</a:t>
            </a:fld>
            <a:endParaRPr lang="en-US" sz="1000" dirty="0">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xfrm>
            <a:off x="965200" y="744538"/>
            <a:ext cx="4953000" cy="3714750"/>
          </a:xfrm>
          <a:ln/>
        </p:spPr>
      </p:sp>
      <p:sp>
        <p:nvSpPr>
          <p:cNvPr id="107523" name="Notes Placeholder 2"/>
          <p:cNvSpPr>
            <a:spLocks noGrp="1"/>
          </p:cNvSpPr>
          <p:nvPr>
            <p:ph type="body" idx="1"/>
          </p:nvPr>
        </p:nvSpPr>
        <p:spPr>
          <a:xfrm>
            <a:off x="688964" y="4706027"/>
            <a:ext cx="5505473" cy="4455670"/>
          </a:xfrm>
          <a:noFill/>
        </p:spPr>
        <p:txBody>
          <a:bodyPr lIns="93171" rIns="93171"/>
          <a:lstStyle/>
          <a:p>
            <a:endParaRPr lang="de-DE" altLang="en-US" smtClean="0">
              <a:latin typeface="Arial" pitchFamily="34" charset="0"/>
              <a:cs typeface="Arial" pitchFamily="34" charset="0"/>
            </a:endParaRPr>
          </a:p>
        </p:txBody>
      </p:sp>
      <p:sp>
        <p:nvSpPr>
          <p:cNvPr id="107524" name="Slide Number Placeholder 3"/>
          <p:cNvSpPr txBox="1">
            <a:spLocks noGrp="1"/>
          </p:cNvSpPr>
          <p:nvPr/>
        </p:nvSpPr>
        <p:spPr bwMode="auto">
          <a:xfrm>
            <a:off x="3899970" y="9410362"/>
            <a:ext cx="2981872" cy="49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1" tIns="46586" rIns="93171" bIns="46586" anchor="b"/>
          <a:lstStyle>
            <a:lvl1pPr defTabSz="930275" eaLnBrk="0" hangingPunct="0">
              <a:spcBef>
                <a:spcPct val="20000"/>
              </a:spcBef>
              <a:defRPr sz="1000">
                <a:solidFill>
                  <a:schemeClr val="tx1"/>
                </a:solidFill>
                <a:latin typeface="Arial" pitchFamily="34" charset="0"/>
                <a:cs typeface="Arial" pitchFamily="34" charset="0"/>
              </a:defRPr>
            </a:lvl1pPr>
            <a:lvl2pPr marL="742950" indent="-285750" defTabSz="930275" eaLnBrk="0" hangingPunct="0">
              <a:spcBef>
                <a:spcPct val="20000"/>
              </a:spcBef>
              <a:buChar char="•"/>
              <a:defRPr sz="1000">
                <a:solidFill>
                  <a:schemeClr val="tx1"/>
                </a:solidFill>
                <a:latin typeface="Arial" pitchFamily="34" charset="0"/>
                <a:cs typeface="Arial" pitchFamily="34" charset="0"/>
              </a:defRPr>
            </a:lvl2pPr>
            <a:lvl3pPr marL="1143000" indent="-228600" defTabSz="930275" eaLnBrk="0" hangingPunct="0">
              <a:spcBef>
                <a:spcPct val="20000"/>
              </a:spcBef>
              <a:buFont typeface="Arial" pitchFamily="34" charset="0"/>
              <a:buChar char="–"/>
              <a:defRPr sz="1000">
                <a:solidFill>
                  <a:schemeClr val="tx1"/>
                </a:solidFill>
                <a:latin typeface="Arial" pitchFamily="34" charset="0"/>
                <a:cs typeface="Arial" pitchFamily="34" charset="0"/>
              </a:defRPr>
            </a:lvl3pPr>
            <a:lvl4pPr marL="1600200" indent="-228600" defTabSz="930275" eaLnBrk="0" hangingPunct="0">
              <a:spcBef>
                <a:spcPct val="20000"/>
              </a:spcBef>
              <a:buFont typeface="Arial" pitchFamily="34" charset="0"/>
              <a:buChar char="–"/>
              <a:defRPr sz="1000" i="1">
                <a:solidFill>
                  <a:schemeClr val="tx1"/>
                </a:solidFill>
                <a:latin typeface="Arial" pitchFamily="34" charset="0"/>
                <a:cs typeface="Arial" pitchFamily="34" charset="0"/>
              </a:defRPr>
            </a:lvl4pPr>
            <a:lvl5pPr marL="2057400" indent="-228600" defTabSz="930275" eaLnBrk="0" hangingPunct="0">
              <a:spcBef>
                <a:spcPct val="30000"/>
              </a:spcBef>
              <a:buChar char="•"/>
              <a:defRPr sz="1200">
                <a:solidFill>
                  <a:schemeClr val="tx1"/>
                </a:solidFill>
                <a:latin typeface="Arial" pitchFamily="34" charset="0"/>
                <a:cs typeface="Arial" pitchFamily="34" charset="0"/>
              </a:defRPr>
            </a:lvl5pPr>
            <a:lvl6pPr marL="25146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6pPr>
            <a:lvl7pPr marL="29718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7pPr>
            <a:lvl8pPr marL="34290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8pPr>
            <a:lvl9pPr marL="38862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9pPr>
          </a:lstStyle>
          <a:p>
            <a:pPr algn="r" eaLnBrk="1" hangingPunct="1">
              <a:spcBef>
                <a:spcPct val="0"/>
              </a:spcBef>
            </a:pPr>
            <a:fld id="{AB3B5DDD-0E6E-4633-9F2A-CC922E66F782}" type="slidenum">
              <a:rPr lang="en-US" altLang="en-US" sz="1200"/>
              <a:pPr algn="r" eaLnBrk="1" hangingPunct="1">
                <a:spcBef>
                  <a:spcPct val="0"/>
                </a:spcBef>
              </a:pPr>
              <a:t>25</a:t>
            </a:fld>
            <a:endParaRPr lang="en-US" alt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xfrm>
            <a:off x="965200" y="744538"/>
            <a:ext cx="4953000" cy="3714750"/>
          </a:xfrm>
          <a:ln/>
        </p:spPr>
      </p:sp>
      <p:sp>
        <p:nvSpPr>
          <p:cNvPr id="108547" name="Notes Placeholder 2"/>
          <p:cNvSpPr>
            <a:spLocks noGrp="1"/>
          </p:cNvSpPr>
          <p:nvPr>
            <p:ph type="body" idx="1"/>
          </p:nvPr>
        </p:nvSpPr>
        <p:spPr>
          <a:xfrm>
            <a:off x="688964" y="4706027"/>
            <a:ext cx="5505473" cy="4455670"/>
          </a:xfrm>
          <a:noFill/>
        </p:spPr>
        <p:txBody>
          <a:bodyPr lIns="93171" rIns="93171"/>
          <a:lstStyle/>
          <a:p>
            <a:endParaRPr lang="de-DE" altLang="en-US" smtClean="0">
              <a:latin typeface="Arial" pitchFamily="34" charset="0"/>
              <a:cs typeface="Arial" pitchFamily="34" charset="0"/>
            </a:endParaRPr>
          </a:p>
        </p:txBody>
      </p:sp>
      <p:sp>
        <p:nvSpPr>
          <p:cNvPr id="108548" name="Slide Number Placeholder 3"/>
          <p:cNvSpPr txBox="1">
            <a:spLocks noGrp="1"/>
          </p:cNvSpPr>
          <p:nvPr/>
        </p:nvSpPr>
        <p:spPr bwMode="auto">
          <a:xfrm>
            <a:off x="3899970" y="9410362"/>
            <a:ext cx="2981872" cy="49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1" tIns="46586" rIns="93171" bIns="46586" anchor="b"/>
          <a:lstStyle>
            <a:lvl1pPr defTabSz="930275" eaLnBrk="0" hangingPunct="0">
              <a:spcBef>
                <a:spcPct val="20000"/>
              </a:spcBef>
              <a:defRPr sz="1000">
                <a:solidFill>
                  <a:schemeClr val="tx1"/>
                </a:solidFill>
                <a:latin typeface="Arial" pitchFamily="34" charset="0"/>
                <a:cs typeface="Arial" pitchFamily="34" charset="0"/>
              </a:defRPr>
            </a:lvl1pPr>
            <a:lvl2pPr marL="742950" indent="-285750" defTabSz="930275" eaLnBrk="0" hangingPunct="0">
              <a:spcBef>
                <a:spcPct val="20000"/>
              </a:spcBef>
              <a:buChar char="•"/>
              <a:defRPr sz="1000">
                <a:solidFill>
                  <a:schemeClr val="tx1"/>
                </a:solidFill>
                <a:latin typeface="Arial" pitchFamily="34" charset="0"/>
                <a:cs typeface="Arial" pitchFamily="34" charset="0"/>
              </a:defRPr>
            </a:lvl2pPr>
            <a:lvl3pPr marL="1143000" indent="-228600" defTabSz="930275" eaLnBrk="0" hangingPunct="0">
              <a:spcBef>
                <a:spcPct val="20000"/>
              </a:spcBef>
              <a:buFont typeface="Arial" pitchFamily="34" charset="0"/>
              <a:buChar char="–"/>
              <a:defRPr sz="1000">
                <a:solidFill>
                  <a:schemeClr val="tx1"/>
                </a:solidFill>
                <a:latin typeface="Arial" pitchFamily="34" charset="0"/>
                <a:cs typeface="Arial" pitchFamily="34" charset="0"/>
              </a:defRPr>
            </a:lvl3pPr>
            <a:lvl4pPr marL="1600200" indent="-228600" defTabSz="930275" eaLnBrk="0" hangingPunct="0">
              <a:spcBef>
                <a:spcPct val="20000"/>
              </a:spcBef>
              <a:buFont typeface="Arial" pitchFamily="34" charset="0"/>
              <a:buChar char="–"/>
              <a:defRPr sz="1000" i="1">
                <a:solidFill>
                  <a:schemeClr val="tx1"/>
                </a:solidFill>
                <a:latin typeface="Arial" pitchFamily="34" charset="0"/>
                <a:cs typeface="Arial" pitchFamily="34" charset="0"/>
              </a:defRPr>
            </a:lvl4pPr>
            <a:lvl5pPr marL="2057400" indent="-228600" defTabSz="930275" eaLnBrk="0" hangingPunct="0">
              <a:spcBef>
                <a:spcPct val="30000"/>
              </a:spcBef>
              <a:buChar char="•"/>
              <a:defRPr sz="1200">
                <a:solidFill>
                  <a:schemeClr val="tx1"/>
                </a:solidFill>
                <a:latin typeface="Arial" pitchFamily="34" charset="0"/>
                <a:cs typeface="Arial" pitchFamily="34" charset="0"/>
              </a:defRPr>
            </a:lvl5pPr>
            <a:lvl6pPr marL="25146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6pPr>
            <a:lvl7pPr marL="29718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7pPr>
            <a:lvl8pPr marL="34290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8pPr>
            <a:lvl9pPr marL="38862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9pPr>
          </a:lstStyle>
          <a:p>
            <a:pPr algn="r" eaLnBrk="1" hangingPunct="1">
              <a:spcBef>
                <a:spcPct val="0"/>
              </a:spcBef>
            </a:pPr>
            <a:fld id="{DDE1EDCC-0524-47AD-AE3F-7A7FB3CB99DF}" type="slidenum">
              <a:rPr lang="en-US" altLang="en-US" sz="1200"/>
              <a:pPr algn="r" eaLnBrk="1" hangingPunct="1">
                <a:spcBef>
                  <a:spcPct val="0"/>
                </a:spcBef>
              </a:pPr>
              <a:t>26</a:t>
            </a:fld>
            <a:endParaRPr lang="en-US"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965200" y="744538"/>
            <a:ext cx="4953000" cy="3714750"/>
          </a:xfrm>
          <a:ln/>
        </p:spPr>
      </p:sp>
      <p:sp>
        <p:nvSpPr>
          <p:cNvPr id="105475" name="Rectangle 3"/>
          <p:cNvSpPr>
            <a:spLocks noGrp="1" noChangeArrowheads="1"/>
          </p:cNvSpPr>
          <p:nvPr>
            <p:ph type="body" idx="1"/>
          </p:nvPr>
        </p:nvSpPr>
        <p:spPr>
          <a:xfrm>
            <a:off x="688964" y="4706027"/>
            <a:ext cx="5505473" cy="4455670"/>
          </a:xfrm>
          <a:noFill/>
        </p:spPr>
        <p:txBody>
          <a:bodyPr lIns="93167" tIns="46584" rIns="93167" bIns="46584"/>
          <a:lstStyle/>
          <a:p>
            <a:endParaRPr lang="en-US" altLang="en-US"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xfrm>
            <a:off x="966788" y="742950"/>
            <a:ext cx="4953000" cy="3714750"/>
          </a:xfrm>
          <a:ln/>
        </p:spPr>
      </p:sp>
      <p:sp>
        <p:nvSpPr>
          <p:cNvPr id="63490" name="Rectangle 3"/>
          <p:cNvSpPr>
            <a:spLocks noGrp="1" noChangeArrowheads="1"/>
          </p:cNvSpPr>
          <p:nvPr>
            <p:ph type="body" idx="1"/>
          </p:nvPr>
        </p:nvSpPr>
        <p:spPr>
          <a:noFill/>
        </p:spPr>
        <p:txBody>
          <a:bodyPr lIns="93112" tIns="46556" rIns="93112" bIns="46556"/>
          <a:lstStyle/>
          <a:p>
            <a:pPr eaLnBrk="1" hangingPunct="1"/>
            <a:endParaRPr lang="en-US" alt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xfrm>
            <a:off x="966788" y="742950"/>
            <a:ext cx="4953000" cy="3714750"/>
          </a:xfrm>
          <a:ln/>
        </p:spPr>
      </p:sp>
      <p:sp>
        <p:nvSpPr>
          <p:cNvPr id="63490" name="Rectangle 3"/>
          <p:cNvSpPr>
            <a:spLocks noGrp="1" noChangeArrowheads="1"/>
          </p:cNvSpPr>
          <p:nvPr>
            <p:ph type="body" idx="1"/>
          </p:nvPr>
        </p:nvSpPr>
        <p:spPr>
          <a:noFill/>
        </p:spPr>
        <p:txBody>
          <a:bodyPr lIns="93112" tIns="46556" rIns="93112" bIns="46556"/>
          <a:lstStyle/>
          <a:p>
            <a:pPr eaLnBrk="1" hangingPunct="1"/>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extLst/>
        </p:spPr>
        <p:txBody>
          <a:bodyPr/>
          <a:lstStyle>
            <a:lvl1pPr>
              <a:defRPr sz="1200">
                <a:solidFill>
                  <a:schemeClr val="tx1"/>
                </a:solidFill>
                <a:latin typeface="Calibri" charset="0"/>
                <a:ea typeface="ＭＳ Ｐゴシック" charset="0"/>
              </a:defRPr>
            </a:lvl1pPr>
            <a:lvl2pPr marL="757024" indent="-291163">
              <a:defRPr sz="1200">
                <a:solidFill>
                  <a:schemeClr val="tx1"/>
                </a:solidFill>
                <a:latin typeface="Calibri" charset="0"/>
                <a:ea typeface="ＭＳ Ｐゴシック" charset="0"/>
              </a:defRPr>
            </a:lvl2pPr>
            <a:lvl3pPr marL="1164653" indent="-232930">
              <a:defRPr sz="1200">
                <a:solidFill>
                  <a:schemeClr val="tx1"/>
                </a:solidFill>
                <a:latin typeface="Calibri" charset="0"/>
                <a:ea typeface="ＭＳ Ｐゴシック" charset="0"/>
              </a:defRPr>
            </a:lvl3pPr>
            <a:lvl4pPr marL="1630514" indent="-232930">
              <a:defRPr sz="1200">
                <a:solidFill>
                  <a:schemeClr val="tx1"/>
                </a:solidFill>
                <a:latin typeface="Calibri" charset="0"/>
                <a:ea typeface="ＭＳ Ｐゴシック" charset="0"/>
              </a:defRPr>
            </a:lvl4pPr>
            <a:lvl5pPr marL="2096375" indent="-232930">
              <a:defRPr sz="1200">
                <a:solidFill>
                  <a:schemeClr val="tx1"/>
                </a:solidFill>
                <a:latin typeface="Calibri" charset="0"/>
                <a:ea typeface="ＭＳ Ｐゴシック" charset="0"/>
              </a:defRPr>
            </a:lvl5pPr>
            <a:lvl6pPr marL="2562236" indent="-232930" eaLnBrk="0" fontAlgn="base" hangingPunct="0">
              <a:spcBef>
                <a:spcPct val="30000"/>
              </a:spcBef>
              <a:spcAft>
                <a:spcPct val="0"/>
              </a:spcAft>
              <a:defRPr sz="1200">
                <a:solidFill>
                  <a:schemeClr val="tx1"/>
                </a:solidFill>
                <a:latin typeface="Calibri" charset="0"/>
                <a:ea typeface="ＭＳ Ｐゴシック" charset="0"/>
              </a:defRPr>
            </a:lvl6pPr>
            <a:lvl7pPr marL="3028096" indent="-232930" eaLnBrk="0" fontAlgn="base" hangingPunct="0">
              <a:spcBef>
                <a:spcPct val="30000"/>
              </a:spcBef>
              <a:spcAft>
                <a:spcPct val="0"/>
              </a:spcAft>
              <a:defRPr sz="1200">
                <a:solidFill>
                  <a:schemeClr val="tx1"/>
                </a:solidFill>
                <a:latin typeface="Calibri" charset="0"/>
                <a:ea typeface="ＭＳ Ｐゴシック" charset="0"/>
              </a:defRPr>
            </a:lvl7pPr>
            <a:lvl8pPr marL="3493957" indent="-232930" eaLnBrk="0" fontAlgn="base" hangingPunct="0">
              <a:spcBef>
                <a:spcPct val="30000"/>
              </a:spcBef>
              <a:spcAft>
                <a:spcPct val="0"/>
              </a:spcAft>
              <a:defRPr sz="1200">
                <a:solidFill>
                  <a:schemeClr val="tx1"/>
                </a:solidFill>
                <a:latin typeface="Calibri" charset="0"/>
                <a:ea typeface="ＭＳ Ｐゴシック" charset="0"/>
              </a:defRPr>
            </a:lvl8pPr>
            <a:lvl9pPr marL="3959819" indent="-232930" eaLnBrk="0" fontAlgn="base" hangingPunct="0">
              <a:spcBef>
                <a:spcPct val="30000"/>
              </a:spcBef>
              <a:spcAft>
                <a:spcPct val="0"/>
              </a:spcAft>
              <a:defRPr sz="1200">
                <a:solidFill>
                  <a:schemeClr val="tx1"/>
                </a:solidFill>
                <a:latin typeface="Calibri" charset="0"/>
                <a:ea typeface="ＭＳ Ｐゴシック" charset="0"/>
              </a:defRPr>
            </a:lvl9pPr>
          </a:lstStyle>
          <a:p>
            <a:pPr>
              <a:defRPr/>
            </a:pPr>
            <a:fld id="{BA070ABA-2185-4AE2-8B3A-A1895BDD89EC}" type="slidenum">
              <a:rPr lang="en-US" smtClean="0">
                <a:solidFill>
                  <a:srgbClr val="000000"/>
                </a:solidFill>
              </a:rPr>
              <a:pPr>
                <a:defRPr/>
              </a:pPr>
              <a:t>3</a:t>
            </a:fld>
            <a:endParaRPr lang="en-US" dirty="0" smtClean="0">
              <a:solidFill>
                <a:srgbClr val="000000"/>
              </a:solidFill>
            </a:endParaRPr>
          </a:p>
        </p:txBody>
      </p:sp>
      <p:sp>
        <p:nvSpPr>
          <p:cNvPr id="20483" name="Rectangle 1"/>
          <p:cNvSpPr txBox="1">
            <a:spLocks noChangeArrowheads="1"/>
          </p:cNvSpPr>
          <p:nvPr/>
        </p:nvSpPr>
        <p:spPr bwMode="auto">
          <a:xfrm>
            <a:off x="0" y="0"/>
            <a:ext cx="1594" cy="152349"/>
          </a:xfrm>
          <a:prstGeom prst="rect">
            <a:avLst/>
          </a:prstGeom>
          <a:noFill/>
          <a:ln w="9525">
            <a:noFill/>
            <a:miter lim="800000"/>
            <a:headEnd/>
            <a:tailEnd/>
          </a:ln>
        </p:spPr>
        <p:txBody>
          <a:bodyPr lIns="0" tIns="0" rIns="0" bIns="0">
            <a:spAutoFit/>
          </a:bodyPr>
          <a:lstStyle/>
          <a:p>
            <a:pPr>
              <a:lnSpc>
                <a:spcPct val="90000"/>
              </a:lnSpc>
              <a:buClr>
                <a:srgbClr val="000000"/>
              </a:buClr>
              <a:buSzPct val="45000"/>
              <a:tabLst>
                <a:tab pos="736037" algn="l"/>
                <a:tab pos="1473691" algn="l"/>
                <a:tab pos="2209727" algn="l"/>
                <a:tab pos="2948999" algn="l"/>
              </a:tabLst>
            </a:pPr>
            <a:r>
              <a:rPr lang="en-GB" sz="1100" dirty="0">
                <a:solidFill>
                  <a:srgbClr val="000000"/>
                </a:solidFill>
              </a:rPr>
              <a:t> </a:t>
            </a:r>
          </a:p>
        </p:txBody>
      </p:sp>
      <p:sp>
        <p:nvSpPr>
          <p:cNvPr id="20484" name="Rectangle 2"/>
          <p:cNvSpPr txBox="1">
            <a:spLocks noChangeArrowheads="1"/>
          </p:cNvSpPr>
          <p:nvPr/>
        </p:nvSpPr>
        <p:spPr bwMode="auto">
          <a:xfrm>
            <a:off x="0" y="0"/>
            <a:ext cx="1594" cy="152349"/>
          </a:xfrm>
          <a:prstGeom prst="rect">
            <a:avLst/>
          </a:prstGeom>
          <a:noFill/>
          <a:ln w="9525">
            <a:noFill/>
            <a:miter lim="800000"/>
            <a:headEnd/>
            <a:tailEnd/>
          </a:ln>
        </p:spPr>
        <p:txBody>
          <a:bodyPr lIns="0" tIns="0" rIns="0" bIns="0">
            <a:spAutoFit/>
          </a:bodyPr>
          <a:lstStyle/>
          <a:p>
            <a:pPr>
              <a:lnSpc>
                <a:spcPct val="90000"/>
              </a:lnSpc>
              <a:buClr>
                <a:srgbClr val="000000"/>
              </a:buClr>
              <a:buSzPct val="45000"/>
              <a:tabLst>
                <a:tab pos="736037" algn="l"/>
                <a:tab pos="1473691" algn="l"/>
                <a:tab pos="2209727" algn="l"/>
                <a:tab pos="2948999" algn="l"/>
              </a:tabLst>
            </a:pPr>
            <a:r>
              <a:rPr lang="en-US" sz="1100" dirty="0">
                <a:solidFill>
                  <a:srgbClr val="000000"/>
                </a:solidFill>
              </a:rPr>
              <a:t> </a:t>
            </a:r>
            <a:endParaRPr lang="en-GB" sz="1100" dirty="0">
              <a:solidFill>
                <a:srgbClr val="000000"/>
              </a:solidFill>
            </a:endParaRPr>
          </a:p>
        </p:txBody>
      </p:sp>
      <p:sp>
        <p:nvSpPr>
          <p:cNvPr id="20485" name="Rectangle 3"/>
          <p:cNvSpPr txBox="1">
            <a:spLocks noChangeArrowheads="1"/>
          </p:cNvSpPr>
          <p:nvPr/>
        </p:nvSpPr>
        <p:spPr bwMode="auto">
          <a:xfrm>
            <a:off x="0" y="0"/>
            <a:ext cx="1594" cy="152349"/>
          </a:xfrm>
          <a:prstGeom prst="rect">
            <a:avLst/>
          </a:prstGeom>
          <a:noFill/>
          <a:ln w="9525">
            <a:noFill/>
            <a:miter lim="800000"/>
            <a:headEnd/>
            <a:tailEnd/>
          </a:ln>
        </p:spPr>
        <p:txBody>
          <a:bodyPr lIns="0" tIns="0" rIns="0" bIns="0">
            <a:spAutoFit/>
          </a:bodyPr>
          <a:lstStyle/>
          <a:p>
            <a:pPr>
              <a:lnSpc>
                <a:spcPct val="90000"/>
              </a:lnSpc>
              <a:buClr>
                <a:srgbClr val="000000"/>
              </a:buClr>
              <a:buSzPct val="45000"/>
              <a:tabLst>
                <a:tab pos="736037" algn="l"/>
                <a:tab pos="1473691" algn="l"/>
                <a:tab pos="2209727" algn="l"/>
                <a:tab pos="2948999" algn="l"/>
              </a:tabLst>
            </a:pPr>
            <a:r>
              <a:rPr lang="en-GB" sz="1100" dirty="0">
                <a:solidFill>
                  <a:srgbClr val="000000"/>
                </a:solidFill>
              </a:rPr>
              <a:t> </a:t>
            </a:r>
          </a:p>
        </p:txBody>
      </p:sp>
      <p:sp>
        <p:nvSpPr>
          <p:cNvPr id="20486" name="Rectangle 4"/>
          <p:cNvSpPr txBox="1">
            <a:spLocks noChangeArrowheads="1"/>
          </p:cNvSpPr>
          <p:nvPr/>
        </p:nvSpPr>
        <p:spPr bwMode="auto">
          <a:xfrm>
            <a:off x="0" y="1"/>
            <a:ext cx="1594" cy="304699"/>
          </a:xfrm>
          <a:prstGeom prst="rect">
            <a:avLst/>
          </a:prstGeom>
          <a:noFill/>
          <a:ln w="9525">
            <a:noFill/>
            <a:miter lim="800000"/>
            <a:headEnd/>
            <a:tailEnd/>
          </a:ln>
        </p:spPr>
        <p:txBody>
          <a:bodyPr lIns="0" tIns="0" rIns="0" bIns="0">
            <a:spAutoFit/>
          </a:bodyPr>
          <a:lstStyle/>
          <a:p>
            <a:pPr>
              <a:lnSpc>
                <a:spcPct val="90000"/>
              </a:lnSpc>
              <a:buClr>
                <a:srgbClr val="000000"/>
              </a:buClr>
              <a:buSzPct val="45000"/>
              <a:tabLst>
                <a:tab pos="736037" algn="l"/>
                <a:tab pos="1473691" algn="l"/>
                <a:tab pos="2209727" algn="l"/>
                <a:tab pos="2948999" algn="l"/>
              </a:tabLst>
            </a:pPr>
            <a:fld id="{C2E7EB17-1C1B-4132-9D0E-99BF888CC42C}" type="slidenum">
              <a:rPr lang="en-GB" sz="1100">
                <a:solidFill>
                  <a:srgbClr val="000000"/>
                </a:solidFill>
              </a:rPr>
              <a:pPr>
                <a:lnSpc>
                  <a:spcPct val="90000"/>
                </a:lnSpc>
                <a:buClr>
                  <a:srgbClr val="000000"/>
                </a:buClr>
                <a:buSzPct val="45000"/>
                <a:tabLst>
                  <a:tab pos="736037" algn="l"/>
                  <a:tab pos="1473691" algn="l"/>
                  <a:tab pos="2209727" algn="l"/>
                  <a:tab pos="2948999" algn="l"/>
                </a:tabLst>
              </a:pPr>
              <a:t>3</a:t>
            </a:fld>
            <a:r>
              <a:rPr lang="en-GB" sz="1100" dirty="0">
                <a:solidFill>
                  <a:srgbClr val="000000"/>
                </a:solidFill>
              </a:rPr>
              <a:t> </a:t>
            </a:r>
          </a:p>
        </p:txBody>
      </p:sp>
      <p:sp>
        <p:nvSpPr>
          <p:cNvPr id="20487" name="Text Box 1"/>
          <p:cNvSpPr txBox="1">
            <a:spLocks noChangeArrowheads="1"/>
          </p:cNvSpPr>
          <p:nvPr/>
        </p:nvSpPr>
        <p:spPr bwMode="auto">
          <a:xfrm>
            <a:off x="3899001" y="9561094"/>
            <a:ext cx="2982807" cy="343187"/>
          </a:xfrm>
          <a:prstGeom prst="rect">
            <a:avLst/>
          </a:prstGeom>
          <a:noFill/>
          <a:ln w="9525">
            <a:noFill/>
            <a:miter lim="800000"/>
            <a:headEnd/>
            <a:tailEnd/>
          </a:ln>
        </p:spPr>
        <p:txBody>
          <a:bodyPr lIns="93327" tIns="46490" rIns="93327" bIns="46490" anchor="b">
            <a:spAutoFit/>
          </a:bodyPr>
          <a:lstStyle/>
          <a:p>
            <a:pPr algn="r">
              <a:lnSpc>
                <a:spcPct val="90000"/>
              </a:lnSpc>
              <a:buClr>
                <a:srgbClr val="000000"/>
              </a:buClr>
              <a:tabLst>
                <a:tab pos="0" algn="l"/>
                <a:tab pos="930156" algn="l"/>
                <a:tab pos="1861930" algn="l"/>
                <a:tab pos="2793704" algn="l"/>
                <a:tab pos="3725477" algn="l"/>
                <a:tab pos="4657251" algn="l"/>
                <a:tab pos="5589024" algn="l"/>
                <a:tab pos="6519180" algn="l"/>
                <a:tab pos="7450953" algn="l"/>
                <a:tab pos="8382727" algn="l"/>
                <a:tab pos="9316119" algn="l"/>
                <a:tab pos="10247892" algn="l"/>
              </a:tabLst>
            </a:pPr>
            <a:fld id="{29908DE8-058B-44EE-B216-F6C8CFF742F7}" type="slidenum">
              <a:rPr lang="en-GB">
                <a:solidFill>
                  <a:srgbClr val="000000"/>
                </a:solidFill>
              </a:rPr>
              <a:pPr algn="r">
                <a:lnSpc>
                  <a:spcPct val="90000"/>
                </a:lnSpc>
                <a:buClr>
                  <a:srgbClr val="000000"/>
                </a:buClr>
                <a:tabLst>
                  <a:tab pos="0" algn="l"/>
                  <a:tab pos="930156" algn="l"/>
                  <a:tab pos="1861930" algn="l"/>
                  <a:tab pos="2793704" algn="l"/>
                  <a:tab pos="3725477" algn="l"/>
                  <a:tab pos="4657251" algn="l"/>
                  <a:tab pos="5589024" algn="l"/>
                  <a:tab pos="6519180" algn="l"/>
                  <a:tab pos="7450953" algn="l"/>
                  <a:tab pos="8382727" algn="l"/>
                  <a:tab pos="9316119" algn="l"/>
                  <a:tab pos="10247892" algn="l"/>
                </a:tabLst>
              </a:pPr>
              <a:t>3</a:t>
            </a:fld>
            <a:endParaRPr lang="en-GB" dirty="0">
              <a:solidFill>
                <a:srgbClr val="000000"/>
              </a:solidFill>
            </a:endParaRPr>
          </a:p>
        </p:txBody>
      </p:sp>
      <p:sp>
        <p:nvSpPr>
          <p:cNvPr id="20488" name="Rectangle 2"/>
          <p:cNvSpPr>
            <a:spLocks noGrp="1" noRot="1" noChangeAspect="1" noChangeArrowheads="1" noTextEdit="1"/>
          </p:cNvSpPr>
          <p:nvPr>
            <p:ph type="sldImg"/>
          </p:nvPr>
        </p:nvSpPr>
        <p:spPr>
          <a:xfrm>
            <a:off x="965200" y="741363"/>
            <a:ext cx="4954588" cy="3714750"/>
          </a:xfrm>
          <a:ln/>
        </p:spPr>
      </p:sp>
      <p:sp>
        <p:nvSpPr>
          <p:cNvPr id="107529" name="Text Box 3"/>
          <p:cNvSpPr>
            <a:spLocks noGrp="1" noChangeArrowheads="1"/>
          </p:cNvSpPr>
          <p:nvPr>
            <p:ph type="body" idx="1"/>
          </p:nvPr>
        </p:nvSpPr>
        <p:spPr>
          <a:xfrm>
            <a:off x="688340" y="4705350"/>
            <a:ext cx="5506720" cy="267462"/>
          </a:xfrm>
          <a:ln/>
          <a:extLst/>
        </p:spPr>
        <p:txBody>
          <a:bodyPr lIns="93327" tIns="46490" rIns="93327" bIns="46490">
            <a:spAutoFit/>
          </a:bodyPr>
          <a:lstStyle/>
          <a:p>
            <a:pPr marL="287928" indent="-287928">
              <a:lnSpc>
                <a:spcPct val="94000"/>
              </a:lnSpc>
              <a:spcBef>
                <a:spcPts val="382"/>
              </a:spcBef>
              <a:buClr>
                <a:srgbClr val="BBE0E3"/>
              </a:buClr>
              <a:buSzPct val="80000"/>
              <a:defRPr/>
            </a:pPr>
            <a:endParaRPr lang="en-US" dirty="0">
              <a:latin typeface="Calibri" charset="0"/>
              <a:ea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xfrm>
            <a:off x="966788" y="742950"/>
            <a:ext cx="4953000" cy="3714750"/>
          </a:xfrm>
          <a:ln/>
        </p:spPr>
      </p:sp>
      <p:sp>
        <p:nvSpPr>
          <p:cNvPr id="63490" name="Rectangle 3"/>
          <p:cNvSpPr>
            <a:spLocks noGrp="1" noChangeArrowheads="1"/>
          </p:cNvSpPr>
          <p:nvPr>
            <p:ph type="body" idx="1"/>
          </p:nvPr>
        </p:nvSpPr>
        <p:spPr>
          <a:noFill/>
        </p:spPr>
        <p:txBody>
          <a:bodyPr lIns="93112" tIns="46556" rIns="93112" bIns="46556"/>
          <a:lstStyle/>
          <a:p>
            <a:pPr eaLnBrk="1" hangingPunct="1"/>
            <a:endParaRPr lang="en-US"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ChangeArrowheads="1" noTextEdit="1"/>
          </p:cNvSpPr>
          <p:nvPr>
            <p:ph type="sldImg"/>
          </p:nvPr>
        </p:nvSpPr>
        <p:spPr>
          <a:xfrm>
            <a:off x="966788" y="742950"/>
            <a:ext cx="4953000" cy="3714750"/>
          </a:xfrm>
          <a:ln/>
        </p:spPr>
      </p:sp>
      <p:sp>
        <p:nvSpPr>
          <p:cNvPr id="65538" name="Rectangle 3"/>
          <p:cNvSpPr>
            <a:spLocks noGrp="1" noChangeArrowheads="1"/>
          </p:cNvSpPr>
          <p:nvPr>
            <p:ph type="body" idx="1"/>
          </p:nvPr>
        </p:nvSpPr>
        <p:spPr>
          <a:noFill/>
        </p:spPr>
        <p:txBody>
          <a:bodyPr lIns="93112" tIns="46556" rIns="93112" bIns="46556"/>
          <a:lstStyle/>
          <a:p>
            <a:pPr eaLnBrk="1" hangingPunct="1"/>
            <a:endParaRPr lang="en-US" alt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1873250" y="717550"/>
            <a:ext cx="3136900" cy="2352675"/>
          </a:xfrm>
          <a:ln/>
        </p:spPr>
      </p:sp>
      <p:sp>
        <p:nvSpPr>
          <p:cNvPr id="77826" name="Notes Placeholder 2"/>
          <p:cNvSpPr>
            <a:spLocks noGrp="1"/>
          </p:cNvSpPr>
          <p:nvPr>
            <p:ph type="body" idx="1"/>
          </p:nvPr>
        </p:nvSpPr>
        <p:spPr>
          <a:noFill/>
        </p:spPr>
        <p:txBody>
          <a:bodyPr/>
          <a:lstStyle/>
          <a:p>
            <a:endParaRPr lang="en-US" altLang="en-US" smtClean="0"/>
          </a:p>
        </p:txBody>
      </p:sp>
      <p:sp>
        <p:nvSpPr>
          <p:cNvPr id="77827" name="Slide Number Placeholder 3"/>
          <p:cNvSpPr>
            <a:spLocks noGrp="1"/>
          </p:cNvSpPr>
          <p:nvPr>
            <p:ph type="sldNum" sz="quarter" idx="5"/>
          </p:nvPr>
        </p:nvSpPr>
        <p:spPr>
          <a:noFill/>
          <a:ln>
            <a:miter lim="800000"/>
            <a:headEnd/>
            <a:tailEnd/>
          </a:ln>
        </p:spPr>
        <p:txBody>
          <a:bodyPr/>
          <a:lstStyle/>
          <a:p>
            <a:fld id="{F874BE94-6083-4BFF-9DF1-9860FB597B84}" type="slidenum">
              <a:rPr lang="en-US" altLang="en-US" sz="1200">
                <a:solidFill>
                  <a:srgbClr val="000000"/>
                </a:solidFill>
              </a:rPr>
              <a:pPr/>
              <a:t>33</a:t>
            </a:fld>
            <a:endParaRPr lang="en-US" altLang="en-US" sz="1200">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4838" y="717550"/>
            <a:ext cx="3133725" cy="2351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57F6B36-6D5E-402D-9CC6-2FD3E3C5F623}" type="slidenum">
              <a:rPr lang="en-US" smtClean="0"/>
              <a:pPr>
                <a:defRPr/>
              </a:pPr>
              <a:t>34</a:t>
            </a:fld>
            <a:endParaRPr lang="en-US"/>
          </a:p>
        </p:txBody>
      </p:sp>
    </p:spTree>
    <p:extLst>
      <p:ext uri="{BB962C8B-B14F-4D97-AF65-F5344CB8AC3E}">
        <p14:creationId xmlns:p14="http://schemas.microsoft.com/office/powerpoint/2010/main" val="708221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xfrm>
            <a:off x="1873250" y="717550"/>
            <a:ext cx="3136900" cy="2352675"/>
          </a:xfrm>
          <a:ln/>
        </p:spPr>
      </p:sp>
      <p:sp>
        <p:nvSpPr>
          <p:cNvPr id="24578" name="Notes Placeholder 2"/>
          <p:cNvSpPr>
            <a:spLocks noGrp="1"/>
          </p:cNvSpPr>
          <p:nvPr>
            <p:ph type="body" idx="1"/>
          </p:nvPr>
        </p:nvSpPr>
        <p:spPr>
          <a:noFill/>
        </p:spPr>
        <p:txBody>
          <a:bodyPr/>
          <a:lstStyle/>
          <a:p>
            <a:pPr eaLnBrk="1" hangingPunct="1">
              <a:lnSpc>
                <a:spcPct val="80000"/>
              </a:lnSpc>
            </a:pPr>
            <a:r>
              <a:rPr lang="en-US" dirty="0" smtClean="0"/>
              <a:t>\</a:t>
            </a:r>
          </a:p>
        </p:txBody>
      </p:sp>
      <p:sp>
        <p:nvSpPr>
          <p:cNvPr id="50179" name="Slide Number Placeholder 3"/>
          <p:cNvSpPr>
            <a:spLocks noGrp="1"/>
          </p:cNvSpPr>
          <p:nvPr>
            <p:ph type="sldNum" sz="quarter" idx="5"/>
          </p:nvPr>
        </p:nvSpPr>
        <p:spPr>
          <a:xfrm>
            <a:off x="0" y="-486700"/>
            <a:ext cx="1594" cy="488422"/>
          </a:xfrm>
          <a:ln>
            <a:miter lim="800000"/>
            <a:headEnd/>
            <a:tailEnd/>
          </a:ln>
        </p:spPr>
        <p:txBody>
          <a:bodyPr/>
          <a:lstStyle/>
          <a:p>
            <a:pPr>
              <a:defRPr/>
            </a:pPr>
            <a:fld id="{F922C588-F0D2-49A8-ACF0-1315B9D03DDF}" type="slidenum">
              <a:rPr lang="en-US" altLang="en-US" sz="1200">
                <a:solidFill>
                  <a:srgbClr val="000000"/>
                </a:solidFill>
              </a:rPr>
              <a:pPr>
                <a:defRPr/>
              </a:pPr>
              <a:t>4</a:t>
            </a:fld>
            <a:endParaRPr lang="en-US" altLang="en-US" sz="1200" dirty="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a:xfrm>
            <a:off x="1873250" y="717550"/>
            <a:ext cx="3136900" cy="2352675"/>
          </a:xfrm>
          <a:ln/>
        </p:spPr>
      </p:sp>
      <p:sp>
        <p:nvSpPr>
          <p:cNvPr id="22530" name="Rectangle 3"/>
          <p:cNvSpPr>
            <a:spLocks noGrp="1"/>
          </p:cNvSpPr>
          <p:nvPr>
            <p:ph type="body" idx="1"/>
          </p:nvPr>
        </p:nvSpPr>
        <p:spPr>
          <a:noFill/>
        </p:spPr>
        <p:txBody>
          <a:bodyPr/>
          <a:lstStyle/>
          <a:p>
            <a:pPr eaLnBrk="1" hangingPunct="1">
              <a:spcBef>
                <a:spcPct val="0"/>
              </a:spcBef>
            </a:pPr>
            <a:endParaRPr lang="en-US" dirty="0" smtClean="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xfrm>
            <a:off x="1873250" y="717550"/>
            <a:ext cx="3136900" cy="2352675"/>
          </a:xfrm>
          <a:ln/>
        </p:spPr>
      </p:sp>
      <p:sp>
        <p:nvSpPr>
          <p:cNvPr id="26626" name="Notes Placeholder 2"/>
          <p:cNvSpPr>
            <a:spLocks noGrp="1"/>
          </p:cNvSpPr>
          <p:nvPr>
            <p:ph type="body" idx="1"/>
          </p:nvPr>
        </p:nvSpPr>
        <p:spPr>
          <a:noFill/>
        </p:spPr>
        <p:txBody>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C6028F24-03E2-4CC0-9C6F-7FE94C86D17C}"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xfrm>
            <a:off x="965200" y="744538"/>
            <a:ext cx="4953000" cy="3714750"/>
          </a:xfrm>
          <a:ln/>
        </p:spPr>
      </p:sp>
      <p:sp>
        <p:nvSpPr>
          <p:cNvPr id="86019" name="Rectangle 3"/>
          <p:cNvSpPr>
            <a:spLocks noGrp="1" noChangeArrowheads="1"/>
          </p:cNvSpPr>
          <p:nvPr>
            <p:ph type="body" idx="1"/>
          </p:nvPr>
        </p:nvSpPr>
        <p:spPr>
          <a:xfrm>
            <a:off x="688964" y="4706027"/>
            <a:ext cx="5505473" cy="4455670"/>
          </a:xfrm>
          <a:noFill/>
        </p:spPr>
        <p:txBody>
          <a:bodyPr lIns="93158" tIns="46579" rIns="93158" bIns="46579"/>
          <a:lstStyle/>
          <a:p>
            <a:pPr>
              <a:lnSpc>
                <a:spcPct val="90000"/>
              </a:lnSpc>
            </a:pPr>
            <a:endParaRPr lang="en-US" altLang="en-US" dirty="0"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xfrm>
            <a:off x="966788" y="744538"/>
            <a:ext cx="4953000" cy="3714750"/>
          </a:xfrm>
          <a:ln/>
        </p:spPr>
      </p:sp>
      <p:sp>
        <p:nvSpPr>
          <p:cNvPr id="89091" name="Notes Placeholder 2"/>
          <p:cNvSpPr>
            <a:spLocks noGrp="1"/>
          </p:cNvSpPr>
          <p:nvPr>
            <p:ph type="body" idx="1"/>
          </p:nvPr>
        </p:nvSpPr>
        <p:spPr>
          <a:xfrm>
            <a:off x="688964" y="4706027"/>
            <a:ext cx="5505473" cy="4455670"/>
          </a:xfrm>
          <a:noFill/>
        </p:spPr>
        <p:txBody>
          <a:bodyPr lIns="93149" tIns="46575" rIns="93149" bIns="46575"/>
          <a:lstStyle/>
          <a:p>
            <a:endParaRPr lang="en-US" altLang="en-US" dirty="0" smtClean="0">
              <a:latin typeface="Arial" pitchFamily="34" charset="0"/>
              <a:cs typeface="Arial" pitchFamily="34" charset="0"/>
            </a:endParaRPr>
          </a:p>
        </p:txBody>
      </p:sp>
      <p:sp>
        <p:nvSpPr>
          <p:cNvPr id="89092" name="Slide Number Placeholder 3"/>
          <p:cNvSpPr txBox="1">
            <a:spLocks noGrp="1"/>
          </p:cNvSpPr>
          <p:nvPr/>
        </p:nvSpPr>
        <p:spPr bwMode="auto">
          <a:xfrm>
            <a:off x="3899970" y="9410362"/>
            <a:ext cx="2981872" cy="49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49" tIns="46575" rIns="93149" bIns="46575" anchor="b"/>
          <a:lstStyle>
            <a:lvl1pPr defTabSz="930275" eaLnBrk="0" hangingPunct="0">
              <a:spcBef>
                <a:spcPct val="20000"/>
              </a:spcBef>
              <a:defRPr sz="1000">
                <a:solidFill>
                  <a:schemeClr val="tx1"/>
                </a:solidFill>
                <a:latin typeface="Arial" pitchFamily="34" charset="0"/>
                <a:cs typeface="Arial" pitchFamily="34" charset="0"/>
              </a:defRPr>
            </a:lvl1pPr>
            <a:lvl2pPr marL="742950" indent="-285750" defTabSz="930275" eaLnBrk="0" hangingPunct="0">
              <a:spcBef>
                <a:spcPct val="20000"/>
              </a:spcBef>
              <a:buChar char="•"/>
              <a:defRPr sz="1000">
                <a:solidFill>
                  <a:schemeClr val="tx1"/>
                </a:solidFill>
                <a:latin typeface="Arial" pitchFamily="34" charset="0"/>
                <a:cs typeface="Arial" pitchFamily="34" charset="0"/>
              </a:defRPr>
            </a:lvl2pPr>
            <a:lvl3pPr marL="1143000" indent="-228600" defTabSz="930275" eaLnBrk="0" hangingPunct="0">
              <a:spcBef>
                <a:spcPct val="20000"/>
              </a:spcBef>
              <a:buFont typeface="Arial" pitchFamily="34" charset="0"/>
              <a:buChar char="–"/>
              <a:defRPr sz="1000">
                <a:solidFill>
                  <a:schemeClr val="tx1"/>
                </a:solidFill>
                <a:latin typeface="Arial" pitchFamily="34" charset="0"/>
                <a:cs typeface="Arial" pitchFamily="34" charset="0"/>
              </a:defRPr>
            </a:lvl3pPr>
            <a:lvl4pPr marL="1600200" indent="-228600" defTabSz="930275" eaLnBrk="0" hangingPunct="0">
              <a:spcBef>
                <a:spcPct val="20000"/>
              </a:spcBef>
              <a:buFont typeface="Arial" pitchFamily="34" charset="0"/>
              <a:buChar char="–"/>
              <a:defRPr sz="1000" i="1">
                <a:solidFill>
                  <a:schemeClr val="tx1"/>
                </a:solidFill>
                <a:latin typeface="Arial" pitchFamily="34" charset="0"/>
                <a:cs typeface="Arial" pitchFamily="34" charset="0"/>
              </a:defRPr>
            </a:lvl4pPr>
            <a:lvl5pPr marL="2057400" indent="-228600" defTabSz="930275" eaLnBrk="0" hangingPunct="0">
              <a:spcBef>
                <a:spcPct val="30000"/>
              </a:spcBef>
              <a:buChar char="•"/>
              <a:defRPr sz="1200">
                <a:solidFill>
                  <a:schemeClr val="tx1"/>
                </a:solidFill>
                <a:latin typeface="Arial" pitchFamily="34" charset="0"/>
                <a:cs typeface="Arial" pitchFamily="34" charset="0"/>
              </a:defRPr>
            </a:lvl5pPr>
            <a:lvl6pPr marL="25146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6pPr>
            <a:lvl7pPr marL="29718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7pPr>
            <a:lvl8pPr marL="34290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8pPr>
            <a:lvl9pPr marL="3886200" indent="-228600" defTabSz="930275" eaLnBrk="0" fontAlgn="base" hangingPunct="0">
              <a:spcBef>
                <a:spcPct val="30000"/>
              </a:spcBef>
              <a:spcAft>
                <a:spcPct val="0"/>
              </a:spcAft>
              <a:buChar char="•"/>
              <a:defRPr sz="1200">
                <a:solidFill>
                  <a:schemeClr val="tx1"/>
                </a:solidFill>
                <a:latin typeface="Arial" pitchFamily="34" charset="0"/>
                <a:cs typeface="Arial" pitchFamily="34" charset="0"/>
              </a:defRPr>
            </a:lvl9pPr>
          </a:lstStyle>
          <a:p>
            <a:pPr algn="r" eaLnBrk="1" hangingPunct="1">
              <a:spcBef>
                <a:spcPct val="0"/>
              </a:spcBef>
            </a:pPr>
            <a:fld id="{D4342960-BAD0-433B-8034-001F16365F2C}" type="slidenum">
              <a:rPr lang="en-US" altLang="en-US" sz="1200"/>
              <a:pPr algn="r" eaLnBrk="1" hangingPunct="1">
                <a:spcBef>
                  <a:spcPct val="0"/>
                </a:spcBef>
              </a:pPr>
              <a:t>8</a:t>
            </a:fld>
            <a:endParaRPr lang="en-US"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xfrm>
            <a:off x="1873250" y="717550"/>
            <a:ext cx="3136900" cy="2352675"/>
          </a:xfrm>
          <a:ln/>
        </p:spPr>
      </p:sp>
      <p:sp>
        <p:nvSpPr>
          <p:cNvPr id="33794" name="Notes Placeholder 2"/>
          <p:cNvSpPr>
            <a:spLocks noGrp="1"/>
          </p:cNvSpPr>
          <p:nvPr>
            <p:ph type="body" idx="1"/>
          </p:nvPr>
        </p:nvSpPr>
        <p:spPr>
          <a:noFill/>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C17623C8-1AF0-4B79-A114-DFE00DC3E8B1}"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ibm_sp_lockup_western-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9875" y="492125"/>
            <a:ext cx="10604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4"/>
          <p:cNvSpPr>
            <a:spLocks noChangeShapeType="1"/>
          </p:cNvSpPr>
          <p:nvPr/>
        </p:nvSpPr>
        <p:spPr bwMode="auto">
          <a:xfrm flipH="1">
            <a:off x="260350" y="906463"/>
            <a:ext cx="8621713"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6"/>
          <p:cNvSpPr>
            <a:spLocks noChangeArrowheads="1"/>
          </p:cNvSpPr>
          <p:nvPr/>
        </p:nvSpPr>
        <p:spPr bwMode="black">
          <a:xfrm>
            <a:off x="5946775" y="6481763"/>
            <a:ext cx="3054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sz="900" smtClean="0"/>
              <a:t>© 2013 IBM Corporation</a:t>
            </a:r>
          </a:p>
        </p:txBody>
      </p:sp>
      <p:pic>
        <p:nvPicPr>
          <p:cNvPr id="7" name="Picture 9" descr="MobileEnterprise_wordmark_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50" y="703263"/>
            <a:ext cx="1339850"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Mobile_Enterprise_PPT_0613-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8" y="3683000"/>
            <a:ext cx="8631237" cy="215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4" name="Rectangle 2"/>
          <p:cNvSpPr>
            <a:spLocks noGrp="1" noChangeArrowheads="1"/>
          </p:cNvSpPr>
          <p:nvPr>
            <p:ph type="ctrTitle"/>
          </p:nvPr>
        </p:nvSpPr>
        <p:spPr>
          <a:xfrm>
            <a:off x="227013" y="2343150"/>
            <a:ext cx="8181975" cy="1077913"/>
          </a:xfrm>
        </p:spPr>
        <p:txBody>
          <a:bodyPr anchor="b"/>
          <a:lstStyle>
            <a:lvl1pPr>
              <a:defRPr sz="3500"/>
            </a:lvl1pPr>
          </a:lstStyle>
          <a:p>
            <a:pPr lvl="0"/>
            <a:r>
              <a:rPr lang="en-US" noProof="0" smtClean="0"/>
              <a:t>Click to edit master title style</a:t>
            </a:r>
          </a:p>
        </p:txBody>
      </p:sp>
      <p:sp>
        <p:nvSpPr>
          <p:cNvPr id="28677" name="Rectangle 5"/>
          <p:cNvSpPr>
            <a:spLocks noGrp="1" noChangeArrowheads="1"/>
          </p:cNvSpPr>
          <p:nvPr>
            <p:ph type="subTitle" sz="quarter" idx="1"/>
          </p:nvPr>
        </p:nvSpPr>
        <p:spPr>
          <a:xfrm>
            <a:off x="249238" y="917575"/>
            <a:ext cx="4805362" cy="492125"/>
          </a:xfrm>
        </p:spPr>
        <p:txBody>
          <a:bodyPr anchor="b"/>
          <a:lstStyle>
            <a:lvl1pPr marL="0" indent="0">
              <a:buFont typeface="Wingdings" pitchFamily="2" charset="2"/>
              <a:buNone/>
              <a:defRPr sz="1100"/>
            </a:lvl1pPr>
          </a:lstStyle>
          <a:p>
            <a:pPr lvl="0"/>
            <a:r>
              <a:rPr lang="en-US" noProof="0" smtClean="0"/>
              <a:t>Click to edit Master subtitle style</a:t>
            </a:r>
          </a:p>
        </p:txBody>
      </p:sp>
    </p:spTree>
    <p:extLst>
      <p:ext uri="{BB962C8B-B14F-4D97-AF65-F5344CB8AC3E}">
        <p14:creationId xmlns:p14="http://schemas.microsoft.com/office/powerpoint/2010/main" val="2636956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1841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5438" y="593725"/>
            <a:ext cx="2135187" cy="5775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5113" y="593725"/>
            <a:ext cx="6257925" cy="5775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4767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979501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5113" y="593725"/>
            <a:ext cx="8545512"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66700" y="1873250"/>
            <a:ext cx="8542338" cy="4495800"/>
          </a:xfrm>
        </p:spPr>
        <p:txBody>
          <a:bodyPr/>
          <a:lstStyle/>
          <a:p>
            <a:pPr lvl="0"/>
            <a:endParaRPr lang="en-US" noProof="0"/>
          </a:p>
        </p:txBody>
      </p:sp>
    </p:spTree>
    <p:extLst>
      <p:ext uri="{BB962C8B-B14F-4D97-AF65-F5344CB8AC3E}">
        <p14:creationId xmlns:p14="http://schemas.microsoft.com/office/powerpoint/2010/main" val="317627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4" y="594360"/>
            <a:ext cx="8732519" cy="397032"/>
          </a:xfrm>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182566" y="1763715"/>
            <a:ext cx="8732837" cy="3798887"/>
          </a:xfrm>
        </p:spPr>
        <p:txBody>
          <a:bodyPr/>
          <a:lstStyle>
            <a:lvl1pPr marL="228600" indent="-228600">
              <a:defRPr/>
            </a:lvl1pPr>
            <a:lvl2pPr marL="466725" indent="-219075">
              <a:tabLst/>
              <a:defRPr/>
            </a:lvl2pPr>
            <a:lvl3pPr marL="676275" indent="-200025">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182880" y="1257302"/>
            <a:ext cx="8751818" cy="369332"/>
          </a:xfrm>
        </p:spPr>
        <p:txBody>
          <a:bodyPr/>
          <a:lstStyle>
            <a:lvl1pPr marL="0" indent="0">
              <a:spcBef>
                <a:spcPts val="0"/>
              </a:spcBef>
              <a:buFontTx/>
              <a:buNone/>
              <a:defRPr sz="1800" i="1">
                <a:solidFill>
                  <a:schemeClr val="tx1"/>
                </a:solidFill>
              </a:defRPr>
            </a:lvl1pPr>
            <a:lvl2pPr marL="174625" indent="0">
              <a:buFontTx/>
              <a:buNone/>
              <a:defRPr sz="1800" i="1">
                <a:solidFill>
                  <a:schemeClr val="tx1"/>
                </a:solidFill>
              </a:defRPr>
            </a:lvl2pPr>
            <a:lvl3pPr marL="339725" indent="0">
              <a:buFontTx/>
              <a:buNone/>
              <a:defRPr sz="1800" i="1">
                <a:solidFill>
                  <a:schemeClr val="tx1"/>
                </a:solidFill>
              </a:defRPr>
            </a:lvl3pPr>
            <a:lvl4pPr marL="1030287" indent="0">
              <a:buFontTx/>
              <a:buNone/>
              <a:defRPr sz="1800" i="1">
                <a:solidFill>
                  <a:schemeClr val="tx1"/>
                </a:solidFill>
              </a:defRPr>
            </a:lvl4pPr>
            <a:lvl5pPr marL="1376362" indent="0">
              <a:buFontTx/>
              <a:buNone/>
              <a:defRPr sz="1800" i="1">
                <a:solidFill>
                  <a:schemeClr val="tx1"/>
                </a:solidFill>
              </a:defRPr>
            </a:lvl5pPr>
          </a:lstStyle>
          <a:p>
            <a:pPr lvl="0"/>
            <a:r>
              <a:rPr lang="en-US" smtClean="0"/>
              <a:t>Click to edit Master text styles</a:t>
            </a:r>
          </a:p>
        </p:txBody>
      </p:sp>
      <p:sp>
        <p:nvSpPr>
          <p:cNvPr id="6" name="Rectangle 6"/>
          <p:cNvSpPr>
            <a:spLocks noGrp="1" noChangeArrowheads="1"/>
          </p:cNvSpPr>
          <p:nvPr>
            <p:ph type="sldNum" sz="quarter" idx="4"/>
          </p:nvPr>
        </p:nvSpPr>
        <p:spPr>
          <a:xfrm>
            <a:off x="166820" y="6501712"/>
            <a:ext cx="463376" cy="228600"/>
          </a:xfrm>
          <a:prstGeom prst="rect">
            <a:avLst/>
          </a:prstGeom>
        </p:spPr>
        <p:txBody>
          <a:bodyPr anchor="ctr" anchorCtr="1"/>
          <a:lstStyle>
            <a:lvl1pPr algn="ctr">
              <a:defRPr sz="1200">
                <a:solidFill>
                  <a:schemeClr val="tx1"/>
                </a:solidFill>
              </a:defRPr>
            </a:lvl1pPr>
          </a:lstStyle>
          <a:p>
            <a:fld id="{A2C18C93-C8A5-4C41-A94C-76B0555A892E}" type="slidenum">
              <a:rPr lang="en-US" altLang="en-US" smtClean="0"/>
              <a:pPr/>
              <a:t>‹#›</a:t>
            </a:fld>
            <a:endParaRPr lang="en-US" altLang="en-US" dirty="0"/>
          </a:p>
        </p:txBody>
      </p:sp>
    </p:spTree>
    <p:extLst>
      <p:ext uri="{BB962C8B-B14F-4D97-AF65-F5344CB8AC3E}">
        <p14:creationId xmlns:p14="http://schemas.microsoft.com/office/powerpoint/2010/main" val="3672581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1644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8009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6700" y="1873250"/>
            <a:ext cx="419417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3275" y="1873250"/>
            <a:ext cx="4195763"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3071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931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42332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6805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57068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24674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5113" y="593725"/>
            <a:ext cx="85455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266700" y="1873250"/>
            <a:ext cx="8542338"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Line 4"/>
          <p:cNvSpPr>
            <a:spLocks noChangeShapeType="1"/>
          </p:cNvSpPr>
          <p:nvPr/>
        </p:nvSpPr>
        <p:spPr bwMode="auto">
          <a:xfrm>
            <a:off x="258763" y="549275"/>
            <a:ext cx="86201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 name="Rectangle 6"/>
          <p:cNvSpPr>
            <a:spLocks noChangeArrowheads="1"/>
          </p:cNvSpPr>
          <p:nvPr/>
        </p:nvSpPr>
        <p:spPr bwMode="black">
          <a:xfrm>
            <a:off x="7361238" y="6481763"/>
            <a:ext cx="1627187" cy="23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sz="900" dirty="0" smtClean="0"/>
              <a:t>© 2014 IBM Corporation</a:t>
            </a:r>
          </a:p>
        </p:txBody>
      </p:sp>
      <p:sp>
        <p:nvSpPr>
          <p:cNvPr id="1030" name="Rectangle 6"/>
          <p:cNvSpPr>
            <a:spLocks noChangeArrowheads="1"/>
          </p:cNvSpPr>
          <p:nvPr/>
        </p:nvSpPr>
        <p:spPr bwMode="auto">
          <a:xfrm>
            <a:off x="190500" y="6456363"/>
            <a:ext cx="5524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fld id="{E6D5E22E-1AA1-4CF2-A685-0FDC55BB17A9}" type="slidenum">
              <a:rPr lang="en-US" sz="1000" smtClean="0"/>
              <a:pPr eaLnBrk="1" hangingPunct="1">
                <a:defRPr/>
              </a:pPr>
              <a:t>‹#›</a:t>
            </a:fld>
            <a:endParaRPr lang="en-US" sz="1000" smtClean="0"/>
          </a:p>
        </p:txBody>
      </p:sp>
      <p:pic>
        <p:nvPicPr>
          <p:cNvPr id="1031" name="Picture 7" descr="ibm_sp_lockup_western-0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89875" y="150813"/>
            <a:ext cx="10604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9" descr="MobileEnterprise_wordmark_black"/>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47650" y="358775"/>
            <a:ext cx="1339850"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6"/>
          <p:cNvSpPr>
            <a:spLocks noChangeArrowheads="1"/>
          </p:cNvSpPr>
          <p:nvPr userDrawn="1"/>
        </p:nvSpPr>
        <p:spPr bwMode="black">
          <a:xfrm>
            <a:off x="2343150" y="6470650"/>
            <a:ext cx="4151313" cy="23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defRPr/>
            </a:pPr>
            <a:r>
              <a:rPr lang="en-US" sz="900" dirty="0" smtClean="0"/>
              <a:t> IBM</a:t>
            </a:r>
            <a:r>
              <a:rPr lang="en-US" sz="900" baseline="0" dirty="0" smtClean="0"/>
              <a:t> &amp; Partner Sellers Only</a:t>
            </a:r>
            <a:endParaRPr lang="en-US" sz="900" dirty="0" smtClean="0"/>
          </a:p>
        </p:txBody>
      </p:sp>
    </p:spTree>
  </p:cSld>
  <p:clrMap bg1="lt1" tx1="dk1" bg2="lt2" tx2="dk2" accent1="accent1" accent2="accent2" accent3="accent3" accent4="accent4" accent5="accent5" accent6="accent6" hlink="hlink" folHlink="folHlink"/>
  <p:sldLayoutIdLst>
    <p:sldLayoutId id="2147483706"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7" r:id="rId14"/>
  </p:sldLayoutIdLst>
  <p:txStyles>
    <p:titleStyle>
      <a:lvl1pPr algn="l" rtl="0" eaLnBrk="0" fontAlgn="base" hangingPunct="0">
        <a:spcBef>
          <a:spcPct val="0"/>
        </a:spcBef>
        <a:spcAft>
          <a:spcPct val="0"/>
        </a:spcAft>
        <a:defRPr sz="2200">
          <a:solidFill>
            <a:schemeClr val="tx1"/>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2200">
          <a:solidFill>
            <a:schemeClr val="tx1"/>
          </a:solidFill>
          <a:latin typeface="Arial" pitchFamily="34" charset="0"/>
          <a:ea typeface="MS PGothic" panose="020B0600070205080204" pitchFamily="34" charset="-128"/>
          <a:cs typeface="ＭＳ Ｐゴシック" charset="0"/>
        </a:defRPr>
      </a:lvl2pPr>
      <a:lvl3pPr algn="l" rtl="0" eaLnBrk="0" fontAlgn="base" hangingPunct="0">
        <a:spcBef>
          <a:spcPct val="0"/>
        </a:spcBef>
        <a:spcAft>
          <a:spcPct val="0"/>
        </a:spcAft>
        <a:defRPr sz="2200">
          <a:solidFill>
            <a:schemeClr val="tx1"/>
          </a:solidFill>
          <a:latin typeface="Arial" pitchFamily="34" charset="0"/>
          <a:ea typeface="MS PGothic" panose="020B0600070205080204" pitchFamily="34" charset="-128"/>
          <a:cs typeface="ＭＳ Ｐゴシック" charset="0"/>
        </a:defRPr>
      </a:lvl3pPr>
      <a:lvl4pPr algn="l" rtl="0" eaLnBrk="0" fontAlgn="base" hangingPunct="0">
        <a:spcBef>
          <a:spcPct val="0"/>
        </a:spcBef>
        <a:spcAft>
          <a:spcPct val="0"/>
        </a:spcAft>
        <a:defRPr sz="2200">
          <a:solidFill>
            <a:schemeClr val="tx1"/>
          </a:solidFill>
          <a:latin typeface="Arial" pitchFamily="34" charset="0"/>
          <a:ea typeface="MS PGothic" panose="020B0600070205080204" pitchFamily="34" charset="-128"/>
          <a:cs typeface="ＭＳ Ｐゴシック" charset="0"/>
        </a:defRPr>
      </a:lvl4pPr>
      <a:lvl5pPr algn="l" rtl="0" eaLnBrk="0" fontAlgn="base" hangingPunct="0">
        <a:spcBef>
          <a:spcPct val="0"/>
        </a:spcBef>
        <a:spcAft>
          <a:spcPct val="0"/>
        </a:spcAft>
        <a:defRPr sz="2200">
          <a:solidFill>
            <a:schemeClr val="tx1"/>
          </a:solidFill>
          <a:latin typeface="Arial" pitchFamily="34" charset="0"/>
          <a:ea typeface="MS PGothic" panose="020B0600070205080204" pitchFamily="34" charset="-128"/>
          <a:cs typeface="ＭＳ Ｐゴシック" charset="0"/>
        </a:defRPr>
      </a:lvl5pPr>
      <a:lvl6pPr marL="457200" algn="l" rtl="0" fontAlgn="base">
        <a:spcBef>
          <a:spcPct val="0"/>
        </a:spcBef>
        <a:spcAft>
          <a:spcPct val="0"/>
        </a:spcAft>
        <a:defRPr sz="2200">
          <a:solidFill>
            <a:schemeClr val="tx1"/>
          </a:solidFill>
          <a:latin typeface="Arial" pitchFamily="34" charset="0"/>
        </a:defRPr>
      </a:lvl6pPr>
      <a:lvl7pPr marL="914400" algn="l" rtl="0" fontAlgn="base">
        <a:spcBef>
          <a:spcPct val="0"/>
        </a:spcBef>
        <a:spcAft>
          <a:spcPct val="0"/>
        </a:spcAft>
        <a:defRPr sz="2200">
          <a:solidFill>
            <a:schemeClr val="tx1"/>
          </a:solidFill>
          <a:latin typeface="Arial" pitchFamily="34" charset="0"/>
        </a:defRPr>
      </a:lvl7pPr>
      <a:lvl8pPr marL="1371600" algn="l" rtl="0" fontAlgn="base">
        <a:spcBef>
          <a:spcPct val="0"/>
        </a:spcBef>
        <a:spcAft>
          <a:spcPct val="0"/>
        </a:spcAft>
        <a:defRPr sz="2200">
          <a:solidFill>
            <a:schemeClr val="tx1"/>
          </a:solidFill>
          <a:latin typeface="Arial" pitchFamily="34" charset="0"/>
        </a:defRPr>
      </a:lvl8pPr>
      <a:lvl9pPr marL="1828800" algn="l" rtl="0" fontAlgn="base">
        <a:spcBef>
          <a:spcPct val="0"/>
        </a:spcBef>
        <a:spcAft>
          <a:spcPct val="0"/>
        </a:spcAft>
        <a:defRPr sz="2200">
          <a:solidFill>
            <a:schemeClr val="tx1"/>
          </a:solidFill>
          <a:latin typeface="Arial" pitchFamily="34" charset="0"/>
        </a:defRPr>
      </a:lvl9pPr>
    </p:titleStyle>
    <p:bodyStyle>
      <a:lvl1pPr marL="176213" indent="-176213" algn="l" rtl="0" eaLnBrk="0" fontAlgn="base" hangingPunct="0">
        <a:spcBef>
          <a:spcPct val="20000"/>
        </a:spcBef>
        <a:spcAft>
          <a:spcPct val="0"/>
        </a:spcAft>
        <a:buClr>
          <a:schemeClr val="tx1"/>
        </a:buClr>
        <a:buFont typeface="Wingdings" panose="05000000000000000000" pitchFamily="2" charset="2"/>
        <a:buChar char="§"/>
        <a:defRPr sz="1600">
          <a:solidFill>
            <a:srgbClr val="000000"/>
          </a:solidFill>
          <a:latin typeface="+mn-lt"/>
          <a:ea typeface="MS PGothic" panose="020B0600070205080204" pitchFamily="34" charset="-128"/>
          <a:cs typeface="ＭＳ Ｐゴシック" charset="0"/>
        </a:defRPr>
      </a:lvl1pPr>
      <a:lvl2pPr marL="515938" indent="-225425" algn="l" rtl="0" eaLnBrk="0" fontAlgn="base" hangingPunct="0">
        <a:spcBef>
          <a:spcPct val="20000"/>
        </a:spcBef>
        <a:spcAft>
          <a:spcPct val="0"/>
        </a:spcAft>
        <a:buClr>
          <a:schemeClr val="tx1"/>
        </a:buClr>
        <a:buFont typeface="Symbol" panose="05050102010706020507" pitchFamily="18" charset="2"/>
        <a:buChar char="-"/>
        <a:defRPr sz="1600">
          <a:solidFill>
            <a:schemeClr val="tx1"/>
          </a:solidFill>
          <a:latin typeface="+mn-lt"/>
          <a:ea typeface="MS PGothic" panose="020B0600070205080204" pitchFamily="34" charset="-128"/>
        </a:defRPr>
      </a:lvl2pPr>
      <a:lvl3pPr marL="804863" indent="-171450" algn="l" rtl="0" eaLnBrk="0" fontAlgn="base" hangingPunct="0">
        <a:spcBef>
          <a:spcPct val="20000"/>
        </a:spcBef>
        <a:spcAft>
          <a:spcPct val="0"/>
        </a:spcAft>
        <a:buClr>
          <a:schemeClr val="tx1"/>
        </a:buClr>
        <a:buChar char="•"/>
        <a:defRPr sz="1600">
          <a:solidFill>
            <a:schemeClr val="tx1"/>
          </a:solidFill>
          <a:latin typeface="+mn-lt"/>
          <a:ea typeface="MS PGothic" panose="020B0600070205080204" pitchFamily="34" charset="-128"/>
        </a:defRPr>
      </a:lvl3pPr>
      <a:lvl4pPr marL="1430338" indent="-176213" algn="l" rtl="0" eaLnBrk="0" fontAlgn="base" hangingPunct="0">
        <a:spcBef>
          <a:spcPct val="20000"/>
        </a:spcBef>
        <a:spcAft>
          <a:spcPct val="0"/>
        </a:spcAft>
        <a:buClr>
          <a:schemeClr val="tx1"/>
        </a:buClr>
        <a:buChar char="•"/>
        <a:defRPr sz="1400">
          <a:solidFill>
            <a:schemeClr val="tx1"/>
          </a:solidFill>
          <a:latin typeface="+mn-lt"/>
          <a:ea typeface="MS PGothic" panose="020B0600070205080204" pitchFamily="34" charset="-128"/>
        </a:defRPr>
      </a:lvl4pPr>
      <a:lvl5pPr marL="1719263" indent="-7938" algn="l" rtl="0" eaLnBrk="0" fontAlgn="base" hangingPunct="0">
        <a:spcBef>
          <a:spcPct val="20000"/>
        </a:spcBef>
        <a:spcAft>
          <a:spcPct val="0"/>
        </a:spcAft>
        <a:buClr>
          <a:schemeClr val="tx1"/>
        </a:buClr>
        <a:defRPr sz="1200">
          <a:solidFill>
            <a:schemeClr val="tx1"/>
          </a:solidFill>
          <a:latin typeface="+mn-lt"/>
          <a:ea typeface="MS PGothic" panose="020B0600070205080204" pitchFamily="34" charset="-128"/>
        </a:defRPr>
      </a:lvl5pPr>
      <a:lvl6pPr marL="2176463" indent="-7938" algn="l" rtl="0" fontAlgn="base">
        <a:spcBef>
          <a:spcPct val="20000"/>
        </a:spcBef>
        <a:spcAft>
          <a:spcPct val="0"/>
        </a:spcAft>
        <a:buClr>
          <a:schemeClr val="tx1"/>
        </a:buClr>
        <a:defRPr sz="1200">
          <a:solidFill>
            <a:schemeClr val="tx1"/>
          </a:solidFill>
          <a:latin typeface="+mn-lt"/>
        </a:defRPr>
      </a:lvl6pPr>
      <a:lvl7pPr marL="2633663" indent="-7938" algn="l" rtl="0" fontAlgn="base">
        <a:spcBef>
          <a:spcPct val="20000"/>
        </a:spcBef>
        <a:spcAft>
          <a:spcPct val="0"/>
        </a:spcAft>
        <a:buClr>
          <a:schemeClr val="tx1"/>
        </a:buClr>
        <a:defRPr sz="1200">
          <a:solidFill>
            <a:schemeClr val="tx1"/>
          </a:solidFill>
          <a:latin typeface="+mn-lt"/>
        </a:defRPr>
      </a:lvl7pPr>
      <a:lvl8pPr marL="3090863" indent="-7938" algn="l" rtl="0" fontAlgn="base">
        <a:spcBef>
          <a:spcPct val="20000"/>
        </a:spcBef>
        <a:spcAft>
          <a:spcPct val="0"/>
        </a:spcAft>
        <a:buClr>
          <a:schemeClr val="tx1"/>
        </a:buClr>
        <a:defRPr sz="1200">
          <a:solidFill>
            <a:schemeClr val="tx1"/>
          </a:solidFill>
          <a:latin typeface="+mn-lt"/>
        </a:defRPr>
      </a:lvl8pPr>
      <a:lvl9pPr marL="3548063" indent="-7938" algn="l" rtl="0" fontAlgn="base">
        <a:spcBef>
          <a:spcPct val="20000"/>
        </a:spcBef>
        <a:spcAft>
          <a:spcPct val="0"/>
        </a:spcAft>
        <a:buClr>
          <a:schemeClr val="tx1"/>
        </a:buCl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ennedyr@us.ibm.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8.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9.png"/><Relationship Id="rId7"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40.png"/><Relationship Id="rId10" Type="http://schemas.openxmlformats.org/officeDocument/2006/relationships/image" Target="../media/image43.png"/><Relationship Id="rId4" Type="http://schemas.openxmlformats.org/officeDocument/2006/relationships/image" Target="../media/image32.png"/><Relationship Id="rId9"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18" Type="http://schemas.openxmlformats.org/officeDocument/2006/relationships/image" Target="../media/image51.png"/><Relationship Id="rId3" Type="http://schemas.openxmlformats.org/officeDocument/2006/relationships/image" Target="../media/image39.png"/><Relationship Id="rId21" Type="http://schemas.openxmlformats.org/officeDocument/2006/relationships/image" Target="../media/image54.jpeg"/><Relationship Id="rId7" Type="http://schemas.openxmlformats.org/officeDocument/2006/relationships/image" Target="../media/image35.png"/><Relationship Id="rId12" Type="http://schemas.openxmlformats.org/officeDocument/2006/relationships/image" Target="../media/image45.png"/><Relationship Id="rId17" Type="http://schemas.openxmlformats.org/officeDocument/2006/relationships/image" Target="../media/image50.png"/><Relationship Id="rId2" Type="http://schemas.openxmlformats.org/officeDocument/2006/relationships/notesSlide" Target="../notesSlides/notesSlide13.xml"/><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44.png"/><Relationship Id="rId5" Type="http://schemas.openxmlformats.org/officeDocument/2006/relationships/image" Target="../media/image40.png"/><Relationship Id="rId15" Type="http://schemas.openxmlformats.org/officeDocument/2006/relationships/image" Target="../media/image48.png"/><Relationship Id="rId10" Type="http://schemas.openxmlformats.org/officeDocument/2006/relationships/image" Target="../media/image43.png"/><Relationship Id="rId19" Type="http://schemas.openxmlformats.org/officeDocument/2006/relationships/image" Target="../media/image52.png"/><Relationship Id="rId4" Type="http://schemas.openxmlformats.org/officeDocument/2006/relationships/image" Target="../media/image32.png"/><Relationship Id="rId9" Type="http://schemas.openxmlformats.org/officeDocument/2006/relationships/image" Target="../media/image42.png"/><Relationship Id="rId14" Type="http://schemas.openxmlformats.org/officeDocument/2006/relationships/image" Target="../media/image47.png"/><Relationship Id="rId22" Type="http://schemas.openxmlformats.org/officeDocument/2006/relationships/image" Target="../media/image55.jpeg"/></Relationships>
</file>

<file path=ppt/slides/_rels/slide1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56.jpeg"/><Relationship Id="rId5" Type="http://schemas.openxmlformats.org/officeDocument/2006/relationships/image" Target="../media/image61.png"/><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8" Type="http://schemas.openxmlformats.org/officeDocument/2006/relationships/hyperlink" Target="http://www-01.ibm.com/software/success/cssdb.nsf/CS/RNAE-9CA2NJ?OpenDocument&amp;Site=software&amp;cty=en_us" TargetMode="External"/><Relationship Id="rId3" Type="http://schemas.openxmlformats.org/officeDocument/2006/relationships/image" Target="../media/image62.png"/><Relationship Id="rId7" Type="http://schemas.openxmlformats.org/officeDocument/2006/relationships/hyperlink" Target="http://www-03.ibm.com/software/products/en/worklight"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hyperlink" Target="http://www-01.ibm.com/common/ssi/cgi-bin/ssialias?subtype=SP&amp;infotype=PM&amp;appname=SWGE_WS_WS_USEN&amp;htmlfid=WSD14109USEN&amp;attachment=WSD14109USEN.PDF" TargetMode="External"/><Relationship Id="rId4" Type="http://schemas.openxmlformats.org/officeDocument/2006/relationships/image" Target="../media/image18.png"/><Relationship Id="rId9" Type="http://schemas.openxmlformats.org/officeDocument/2006/relationships/hyperlink" Target="http://lexdcy040220.ecloud.edst.ibm.com/tealeaf-dot-com/customer-experience-management/resource-center/register.php?doc=econ-dc-2013"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www-01.ibm.com/common/ssi/cgi-bin/ssialias?subtype=BR&amp;infotype=PM&amp;appname=SWGE_WG_WG_USEN&amp;htmlfid=WGB03009USEN&amp;attachment=WGB03009USEN.PDF" TargetMode="External"/><Relationship Id="rId3" Type="http://schemas.openxmlformats.org/officeDocument/2006/relationships/image" Target="../media/image62.png"/><Relationship Id="rId7" Type="http://schemas.openxmlformats.org/officeDocument/2006/relationships/hyperlink" Target="https://www14.software.ibm.com/webapp/iwm/web/reg/signup.do?source=ESD-SECSYSPROD-EVAL&amp;S_TACT=102PW05W&amp;lang=en_US&amp;S_PKG=CRLC1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hyperlink" Target="http://www-01.ibm.com/common/ssi/cgi-bin/ssialias?subtype=SP&amp;infotype=PM&amp;appname=SWGE_WG_WG_USEN&amp;htmlfid=WGS03006USEN&amp;attachment=WGS03006USEN.PDF" TargetMode="External"/><Relationship Id="rId4" Type="http://schemas.openxmlformats.org/officeDocument/2006/relationships/image" Target="../media/image18.png"/><Relationship Id="rId9" Type="http://schemas.openxmlformats.org/officeDocument/2006/relationships/hyperlink" Target="https://www14.software.ibm.com/webapp/iwm/web/signup.do?source=swg-WW_Security_Organic&amp;S_PKG=ov16329&amp;S_TACT=102PW49W"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63.png"/><Relationship Id="rId7"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65.png"/><Relationship Id="rId4" Type="http://schemas.openxmlformats.org/officeDocument/2006/relationships/image" Target="../media/image64.png"/><Relationship Id="rId9" Type="http://schemas.openxmlformats.org/officeDocument/2006/relationships/image" Target="../media/image58.png"/></Relationships>
</file>

<file path=ppt/slides/_rels/slide19.xml.rels><?xml version="1.0" encoding="UTF-8" standalone="yes"?>
<Relationships xmlns="http://schemas.openxmlformats.org/package/2006/relationships"><Relationship Id="rId8" Type="http://schemas.openxmlformats.org/officeDocument/2006/relationships/hyperlink" Target="http://www.maas360.com/ibm" TargetMode="External"/><Relationship Id="rId3" Type="http://schemas.openxmlformats.org/officeDocument/2006/relationships/image" Target="../media/image62.png"/><Relationship Id="rId7" Type="http://schemas.openxmlformats.org/officeDocument/2006/relationships/hyperlink" Target="http://www.maas360.com/resources/white-papers/"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www.maas360.com/resources/case-studies/" TargetMode="External"/><Relationship Id="rId11" Type="http://schemas.openxmlformats.org/officeDocument/2006/relationships/image" Target="../media/image20.png"/><Relationship Id="rId5" Type="http://schemas.openxmlformats.org/officeDocument/2006/relationships/hyperlink" Target="http://www.maas360.com/resources/media/" TargetMode="External"/><Relationship Id="rId10" Type="http://schemas.openxmlformats.org/officeDocument/2006/relationships/image" Target="../media/image19.png"/><Relationship Id="rId4" Type="http://schemas.openxmlformats.org/officeDocument/2006/relationships/hyperlink" Target="http://www.maas360.com/resources/data-sheets/" TargetMode="External"/><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hyperlink" Target="http://buildingtrust.trusteer.com/Mobility_on_Hold_WP_ResourceCenter" TargetMode="External"/><Relationship Id="rId3" Type="http://schemas.openxmlformats.org/officeDocument/2006/relationships/image" Target="../media/image62.png"/><Relationship Id="rId7" Type="http://schemas.openxmlformats.org/officeDocument/2006/relationships/hyperlink" Target="http://www.trusteer.com/solutions/mobile-fraud-risk"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hyperlink" Target="http://www.trusteer.com/products/trusteer-mobile-app-secure-browser" TargetMode="External"/><Relationship Id="rId4" Type="http://schemas.openxmlformats.org/officeDocument/2006/relationships/image" Target="../media/image18.png"/><Relationship Id="rId9" Type="http://schemas.openxmlformats.org/officeDocument/2006/relationships/hyperlink" Target="http://www.trusteer.com/products/trusteer-mobile-sdk"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www14.software.ibm.com/webapp/iwm/web/signup.do?source=swg-WW_Security_Organic&amp;S_PKG=ov18311&amp;S_TACT=102PW51W" TargetMode="External"/><Relationship Id="rId3" Type="http://schemas.openxmlformats.org/officeDocument/2006/relationships/image" Target="../media/image62.png"/><Relationship Id="rId7" Type="http://schemas.openxmlformats.org/officeDocument/2006/relationships/hyperlink" Target="http://www-03.ibm.com/software/products/en/access-mgr-mobile/"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hyperlink" Target="https://www2.gotomeeting.com/register/794701282" TargetMode="External"/><Relationship Id="rId5" Type="http://schemas.openxmlformats.org/officeDocument/2006/relationships/image" Target="../media/image19.png"/><Relationship Id="rId10" Type="http://schemas.openxmlformats.org/officeDocument/2006/relationships/hyperlink" Target="http://www.youtube.com/watch?v=_hduAzm5ZwA" TargetMode="External"/><Relationship Id="rId4" Type="http://schemas.openxmlformats.org/officeDocument/2006/relationships/image" Target="../media/image18.png"/><Relationship Id="rId9" Type="http://schemas.openxmlformats.org/officeDocument/2006/relationships/hyperlink" Target="../../../../Users/IBM_ADMIN/Users/IBM_ADMIN/Users/IBM_ADMIN/AppData/Local/Temp/notes32C5CD/www-01.ibm.com/common/ssi/cgi-bin/ssialias?subtype=SP&amp;infotype=PM&amp;appname=SWGE_WG_WG_USEN&amp;htmlfid=WGD03028USEN&amp;attachment=WGD03028USEN.PDF"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www14.software.ibm.com/webapp/iwm/web/signup.do?source=sw-app&amp;S_PKG=ov1006&amp;S_TACT=109KA6JW&amp;dynform=485&amp;lang=en_US" TargetMode="External"/><Relationship Id="rId3" Type="http://schemas.openxmlformats.org/officeDocument/2006/relationships/image" Target="../media/image62.png"/><Relationship Id="rId7" Type="http://schemas.openxmlformats.org/officeDocument/2006/relationships/hyperlink" Target="http://www-03.ibm.com/software/products/en/datapower" TargetMode="External"/><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hyperlink" Target="http://www.youtube.com/watch?v=AaoUvUk3EmA" TargetMode="External"/><Relationship Id="rId4" Type="http://schemas.openxmlformats.org/officeDocument/2006/relationships/image" Target="../media/image18.png"/><Relationship Id="rId9" Type="http://schemas.openxmlformats.org/officeDocument/2006/relationships/hyperlink" Target="https://www14.software.ibm.com/webapp/iwm/web/signup.do?source=sw-app&amp;S_PKG=ov9449&amp;S_TACT=109KA6JW&amp;dynform=484&amp;lang=en_US"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3.png"/><Relationship Id="rId7" Type="http://schemas.openxmlformats.org/officeDocument/2006/relationships/image" Target="../media/image56.jpeg"/><Relationship Id="rId12"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66.png"/><Relationship Id="rId11" Type="http://schemas.openxmlformats.org/officeDocument/2006/relationships/image" Target="../media/image49.png"/><Relationship Id="rId5" Type="http://schemas.openxmlformats.org/officeDocument/2006/relationships/image" Target="../media/image65.png"/><Relationship Id="rId10" Type="http://schemas.openxmlformats.org/officeDocument/2006/relationships/image" Target="../media/image52.png"/><Relationship Id="rId4" Type="http://schemas.openxmlformats.org/officeDocument/2006/relationships/image" Target="../media/image64.png"/><Relationship Id="rId9" Type="http://schemas.openxmlformats.org/officeDocument/2006/relationships/image" Target="../media/image67.jpeg"/></Relationships>
</file>

<file path=ppt/slides/_rels/slide24.xml.rels><?xml version="1.0" encoding="UTF-8" standalone="yes"?>
<Relationships xmlns="http://schemas.openxmlformats.org/package/2006/relationships"><Relationship Id="rId8" Type="http://schemas.openxmlformats.org/officeDocument/2006/relationships/hyperlink" Target="http://www.arxan.com/securing-mobile-apps-in-the-wild-with-app-hardening-and-run-time-protection/" TargetMode="External"/><Relationship Id="rId3" Type="http://schemas.openxmlformats.org/officeDocument/2006/relationships/image" Target="../media/image62.png"/><Relationship Id="rId7" Type="http://schemas.openxmlformats.org/officeDocument/2006/relationships/hyperlink" Target="http://www-03.ibm.com/software/products/en/arxan-application-protection"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hyperlink" Target="http://www.arxan.com/resources/arxan-and-ibm-app-protection-webinars/" TargetMode="External"/><Relationship Id="rId4" Type="http://schemas.openxmlformats.org/officeDocument/2006/relationships/image" Target="../media/image18.png"/><Relationship Id="rId9" Type="http://schemas.openxmlformats.org/officeDocument/2006/relationships/hyperlink" Target="http://www-01.ibm.com/common/ssi/cgi-bin/ssialias?subtype=SP&amp;infotype=PM&amp;appname=SWGE_WG_WG_USEN&amp;htmlfid=WGD03034USEN&amp;attachment=WGD03034USEN.PDF#loaded"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68.jpeg"/><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18" Type="http://schemas.openxmlformats.org/officeDocument/2006/relationships/image" Target="../media/image81.jpeg"/><Relationship Id="rId26" Type="http://schemas.openxmlformats.org/officeDocument/2006/relationships/image" Target="../media/image89.png"/><Relationship Id="rId3" Type="http://schemas.openxmlformats.org/officeDocument/2006/relationships/image" Target="../media/image59.png"/><Relationship Id="rId21" Type="http://schemas.openxmlformats.org/officeDocument/2006/relationships/image" Target="../media/image84.png"/><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5" Type="http://schemas.openxmlformats.org/officeDocument/2006/relationships/image" Target="../media/image88.jpeg"/><Relationship Id="rId2" Type="http://schemas.openxmlformats.org/officeDocument/2006/relationships/notesSlide" Target="../notesSlides/notesSlide26.xml"/><Relationship Id="rId16" Type="http://schemas.openxmlformats.org/officeDocument/2006/relationships/image" Target="../media/image79.jpeg"/><Relationship Id="rId20" Type="http://schemas.openxmlformats.org/officeDocument/2006/relationships/image" Target="../media/image83.jpeg"/><Relationship Id="rId1" Type="http://schemas.openxmlformats.org/officeDocument/2006/relationships/slideLayout" Target="../slideLayouts/slideLayout6.xml"/><Relationship Id="rId6" Type="http://schemas.openxmlformats.org/officeDocument/2006/relationships/image" Target="../media/image69.png"/><Relationship Id="rId11" Type="http://schemas.openxmlformats.org/officeDocument/2006/relationships/image" Target="../media/image74.png"/><Relationship Id="rId24" Type="http://schemas.openxmlformats.org/officeDocument/2006/relationships/image" Target="../media/image87.jpeg"/><Relationship Id="rId5" Type="http://schemas.openxmlformats.org/officeDocument/2006/relationships/image" Target="../media/image61.png"/><Relationship Id="rId15" Type="http://schemas.openxmlformats.org/officeDocument/2006/relationships/image" Target="../media/image78.png"/><Relationship Id="rId23" Type="http://schemas.openxmlformats.org/officeDocument/2006/relationships/image" Target="../media/image86.jpeg"/><Relationship Id="rId10" Type="http://schemas.openxmlformats.org/officeDocument/2006/relationships/image" Target="../media/image73.png"/><Relationship Id="rId19" Type="http://schemas.openxmlformats.org/officeDocument/2006/relationships/image" Target="../media/image82.jpeg"/><Relationship Id="rId4" Type="http://schemas.openxmlformats.org/officeDocument/2006/relationships/image" Target="../media/image60.png"/><Relationship Id="rId9" Type="http://schemas.openxmlformats.org/officeDocument/2006/relationships/image" Target="../media/image72.png"/><Relationship Id="rId14" Type="http://schemas.openxmlformats.org/officeDocument/2006/relationships/image" Target="../media/image77.png"/><Relationship Id="rId22" Type="http://schemas.openxmlformats.org/officeDocument/2006/relationships/image" Target="../media/image85.jpeg"/><Relationship Id="rId27" Type="http://schemas.openxmlformats.org/officeDocument/2006/relationships/image" Target="../media/image90.png"/></Relationships>
</file>

<file path=ppt/slides/_rels/slide27.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92.png"/><Relationship Id="rId3" Type="http://schemas.openxmlformats.org/officeDocument/2006/relationships/image" Target="../media/image63.png"/><Relationship Id="rId7" Type="http://schemas.openxmlformats.org/officeDocument/2006/relationships/image" Target="../media/image56.jpeg"/><Relationship Id="rId12"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91.png"/><Relationship Id="rId11" Type="http://schemas.openxmlformats.org/officeDocument/2006/relationships/image" Target="../media/image49.png"/><Relationship Id="rId5" Type="http://schemas.openxmlformats.org/officeDocument/2006/relationships/image" Target="../media/image65.png"/><Relationship Id="rId10" Type="http://schemas.openxmlformats.org/officeDocument/2006/relationships/image" Target="../media/image52.png"/><Relationship Id="rId4" Type="http://schemas.openxmlformats.org/officeDocument/2006/relationships/image" Target="../media/image64.png"/><Relationship Id="rId9" Type="http://schemas.openxmlformats.org/officeDocument/2006/relationships/image" Target="../media/image67.jpeg"/><Relationship Id="rId14" Type="http://schemas.openxmlformats.org/officeDocument/2006/relationships/image" Target="../media/image93.png"/></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6" Type="http://schemas.openxmlformats.org/officeDocument/2006/relationships/image" Target="../media/image95.jpeg"/><Relationship Id="rId5" Type="http://schemas.openxmlformats.org/officeDocument/2006/relationships/image" Target="../media/image94.png"/><Relationship Id="rId4" Type="http://schemas.openxmlformats.org/officeDocument/2006/relationships/image" Target="../media/image61.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20.png"/><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97.png"/><Relationship Id="rId5" Type="http://schemas.openxmlformats.org/officeDocument/2006/relationships/image" Target="../media/image20.pn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32.xml"/><Relationship Id="rId1" Type="http://schemas.openxmlformats.org/officeDocument/2006/relationships/slideLayout" Target="../slideLayouts/slideLayout13.xml"/><Relationship Id="rId4" Type="http://schemas.openxmlformats.org/officeDocument/2006/relationships/hyperlink" Target="http://www-03.ibm.com/security/mobile/"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public.dhe.ibm.com/common/ssi/ecm/en/tiw14069usen/TIW14069USEN.PDF" TargetMode="External"/><Relationship Id="rId13" Type="http://schemas.openxmlformats.org/officeDocument/2006/relationships/hyperlink" Target="http://public.dhe.ibm.com/common/ssi/ecm/en/rad14105usen/RAD14105USEN.PDF" TargetMode="External"/><Relationship Id="rId18" Type="http://schemas.openxmlformats.org/officeDocument/2006/relationships/hyperlink" Target="http://www.youtube.com/watch?v=f_mQMv4mO3g" TargetMode="External"/><Relationship Id="rId3" Type="http://schemas.openxmlformats.org/officeDocument/2006/relationships/hyperlink" Target="http://www.youtube.com/watch?v=zoDeXDfMrkU" TargetMode="External"/><Relationship Id="rId21" Type="http://schemas.openxmlformats.org/officeDocument/2006/relationships/diagramData" Target="../diagrams/data1.xml"/><Relationship Id="rId7" Type="http://schemas.openxmlformats.org/officeDocument/2006/relationships/hyperlink" Target="https://www.youtube.com/watch?v=2tk9gCX50D8" TargetMode="External"/><Relationship Id="rId12" Type="http://schemas.openxmlformats.org/officeDocument/2006/relationships/hyperlink" Target="http://www.youtube.com/watch?v=L2R9WezI_-0" TargetMode="External"/><Relationship Id="rId17" Type="http://schemas.openxmlformats.org/officeDocument/2006/relationships/hyperlink" Target="https://www14.software.ibm.com/webapp/iwm/web/signup.do?source=swg-spsm-tiv-sec-wp&amp;S_PKG=Identity-and-access-in-the-cloud&amp;S_TACT=109HJ0CW" TargetMode="External"/><Relationship Id="rId25" Type="http://schemas.microsoft.com/office/2007/relationships/diagramDrawing" Target="../diagrams/drawing1.xml"/><Relationship Id="rId2" Type="http://schemas.openxmlformats.org/officeDocument/2006/relationships/notesSlide" Target="../notesSlides/notesSlide33.xml"/><Relationship Id="rId16" Type="http://schemas.openxmlformats.org/officeDocument/2006/relationships/hyperlink" Target="http://www.ibm.com/common/ssi/cgi-bin/ssialias?subtype=WH&amp;infotype=SA&amp;appname=SWGE_WG_WG_USEN&amp;htmlfid=WGW03012USEN&amp;attachment=WGW03012USEN.PDF" TargetMode="External"/><Relationship Id="rId20" Type="http://schemas.openxmlformats.org/officeDocument/2006/relationships/hyperlink" Target="http://www.redbooks.ibm.com/abstracts/redp4957.html" TargetMode="External"/><Relationship Id="rId1" Type="http://schemas.openxmlformats.org/officeDocument/2006/relationships/slideLayout" Target="../slideLayouts/slideLayout6.xml"/><Relationship Id="rId6" Type="http://schemas.openxmlformats.org/officeDocument/2006/relationships/hyperlink" Target="http://www.ibm.com/common/ssi/cgi-bin/ssialias?subtype=WH&amp;infotype=SA&amp;appname=SWGE_TI_SE_USEN&amp;htmlfid=TIW14127USEN&amp;attachment=TIW14127USEN.PDF" TargetMode="External"/><Relationship Id="rId11" Type="http://schemas.openxmlformats.org/officeDocument/2006/relationships/hyperlink" Target="ftp://submit.boulder.ibm.com/sales/ssi/ecm/en/wgs03007usen/WGS03007USEN.PDF" TargetMode="External"/><Relationship Id="rId24" Type="http://schemas.openxmlformats.org/officeDocument/2006/relationships/diagramColors" Target="../diagrams/colors1.xml"/><Relationship Id="rId5" Type="http://schemas.openxmlformats.org/officeDocument/2006/relationships/hyperlink" Target="http://www.youtube.com/watch?v=jTaLpb96ims" TargetMode="External"/><Relationship Id="rId15" Type="http://schemas.openxmlformats.org/officeDocument/2006/relationships/hyperlink" Target="http://www.ibm.com/common/ssi/cgi-bin/ssialias?subtype=SP&amp;infotype=PM&amp;appname=SWGE_WG_WG_USEN&amp;htmlfid=WGS03003USEN&amp;attachment=WGS03003USEN.PDF" TargetMode="External"/><Relationship Id="rId23" Type="http://schemas.openxmlformats.org/officeDocument/2006/relationships/diagramQuickStyle" Target="../diagrams/quickStyle1.xml"/><Relationship Id="rId10" Type="http://schemas.openxmlformats.org/officeDocument/2006/relationships/hyperlink" Target="http://www.ibm.com/common/ssi/cgi-bin/ssialias?subtype=SP&amp;infotype=PM&amp;appname=SWGE_TI_SE_USEN&amp;htmlfid=TID14091USEN&amp;attachment=TID14091USEN.PDF" TargetMode="External"/><Relationship Id="rId19" Type="http://schemas.openxmlformats.org/officeDocument/2006/relationships/hyperlink" Target="http://public.dhe.ibm.com/common/ssi/ecm/en/wgw03036usen/WGW03036USEN.PDF" TargetMode="External"/><Relationship Id="rId4" Type="http://schemas.openxmlformats.org/officeDocument/2006/relationships/hyperlink" Target="http://www.youtube.com/watch?v=yhWx9il3YzU)" TargetMode="External"/><Relationship Id="rId9" Type="http://schemas.openxmlformats.org/officeDocument/2006/relationships/hyperlink" Target="http://www.ibm.com/common/ssi/cgi-bin/ssialias?subtype=WH&amp;infotype=SA&amp;appname=SWGE_WG_WG_USEN&amp;htmlfid=WGW03009USEN&amp;attachment=WGW03009USEN.PDF" TargetMode="External"/><Relationship Id="rId14" Type="http://schemas.openxmlformats.org/officeDocument/2006/relationships/hyperlink" Target="http://public.dhe.ibm.com/common/ssi/ecm/en/wgd03028usen/WGD03028USEN.PDF" TargetMode="External"/><Relationship Id="rId22" Type="http://schemas.openxmlformats.org/officeDocument/2006/relationships/diagramLayout" Target="../diagrams/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s://w3-103.ibm.com/software/spcn/content/Y001025J73702U31.html" TargetMode="External"/><Relationship Id="rId13" Type="http://schemas.openxmlformats.org/officeDocument/2006/relationships/hyperlink" Target="mailto:kata@sg.ibm.com" TargetMode="External"/><Relationship Id="rId3" Type="http://schemas.openxmlformats.org/officeDocument/2006/relationships/hyperlink" Target="mailto:lacapria@us.ibm.com" TargetMode="External"/><Relationship Id="rId7" Type="http://schemas.openxmlformats.org/officeDocument/2006/relationships/hyperlink" Target="https://www-304.ibm.com/partnerworld/wps/servlet/mem/ContentHandler/L660888B11687S07" TargetMode="External"/><Relationship Id="rId12" Type="http://schemas.openxmlformats.org/officeDocument/2006/relationships/hyperlink" Target="mailto:charles.tostain@fr.ibm.com" TargetMode="External"/><Relationship Id="rId2" Type="http://schemas.openxmlformats.org/officeDocument/2006/relationships/hyperlink" Target="mailto:andy_nietupski@us.ibm.com" TargetMode="External"/><Relationship Id="rId1" Type="http://schemas.openxmlformats.org/officeDocument/2006/relationships/slideLayout" Target="../slideLayouts/slideLayout2.xml"/><Relationship Id="rId6" Type="http://schemas.openxmlformats.org/officeDocument/2006/relationships/hyperlink" Target="https://w3-103.ibm.com/software/spcn/content/L660888B11687S07.html" TargetMode="External"/><Relationship Id="rId11" Type="http://schemas.openxmlformats.org/officeDocument/2006/relationships/hyperlink" Target="mailto:bellomyj@us.ibm.com" TargetMode="External"/><Relationship Id="rId5" Type="http://schemas.openxmlformats.org/officeDocument/2006/relationships/hyperlink" Target="mailto:ferretti@sg.ibm.com" TargetMode="External"/><Relationship Id="rId10" Type="http://schemas.openxmlformats.org/officeDocument/2006/relationships/hyperlink" Target="mailto:bedard@us.ibm.com" TargetMode="External"/><Relationship Id="rId4" Type="http://schemas.openxmlformats.org/officeDocument/2006/relationships/hyperlink" Target="mailto:roberto.tomassi@it.ibm.com" TargetMode="External"/><Relationship Id="rId9" Type="http://schemas.openxmlformats.org/officeDocument/2006/relationships/hyperlink" Target="https://www-304.ibm.com/partnerworld/wps/servlet/mem/ContentHandler/Y001025J73702U31" TargetMode="External"/><Relationship Id="rId14" Type="http://schemas.openxmlformats.org/officeDocument/2006/relationships/hyperlink" Target="http://www.redbooks.ibm.com/abstracts/redp5088.html?Open"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7.xml"/><Relationship Id="rId5" Type="http://schemas.openxmlformats.org/officeDocument/2006/relationships/image" Target="../media/image102.png"/><Relationship Id="rId4" Type="http://schemas.openxmlformats.org/officeDocument/2006/relationships/image" Target="../media/image101.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41300" y="1397000"/>
            <a:ext cx="8766175" cy="2211388"/>
          </a:xfrm>
        </p:spPr>
        <p:txBody>
          <a:bodyPr/>
          <a:lstStyle/>
          <a:p>
            <a:pPr eaLnBrk="1" hangingPunct="1"/>
            <a:r>
              <a:rPr lang="en-US" sz="3600" dirty="0" smtClean="0"/>
              <a:t>Learn to Talk to Your Clients about Security for </a:t>
            </a:r>
            <a:r>
              <a:rPr lang="en-US" sz="3600" dirty="0" err="1" smtClean="0"/>
              <a:t>zMobile</a:t>
            </a:r>
            <a:r>
              <a:rPr lang="en-US" sz="3600" dirty="0" smtClean="0"/>
              <a:t/>
            </a:r>
            <a:br>
              <a:rPr lang="en-US" sz="3600" dirty="0" smtClean="0"/>
            </a:br>
            <a:r>
              <a:rPr lang="en-US" sz="2800" dirty="0" smtClean="0"/>
              <a:t/>
            </a:r>
            <a:br>
              <a:rPr lang="en-US" sz="2800" dirty="0" smtClean="0"/>
            </a:br>
            <a:r>
              <a:rPr lang="en-US" sz="2000" dirty="0" smtClean="0"/>
              <a:t>December, 2014</a:t>
            </a:r>
            <a:br>
              <a:rPr lang="en-US" sz="2000" dirty="0" smtClean="0"/>
            </a:br>
            <a:r>
              <a:rPr lang="en-US" sz="2000" dirty="0" smtClean="0">
                <a:hlinkClick r:id="rId3"/>
              </a:rPr>
              <a:t>Robert Kennedy</a:t>
            </a:r>
            <a:endParaRPr lang="en-US" sz="1900" dirty="0" smtClean="0">
              <a:solidFill>
                <a:schemeClr val="bg2"/>
              </a:solidFill>
            </a:endParaRPr>
          </a:p>
        </p:txBody>
      </p:sp>
      <p:pic>
        <p:nvPicPr>
          <p:cNvPr id="5123" name="Picture 5" descr="iphone-with-zEC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6613" y="2895600"/>
            <a:ext cx="31051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187"/>
          <p:cNvGrpSpPr>
            <a:grpSpLocks/>
          </p:cNvGrpSpPr>
          <p:nvPr/>
        </p:nvGrpSpPr>
        <p:grpSpPr bwMode="auto">
          <a:xfrm>
            <a:off x="7161213" y="969963"/>
            <a:ext cx="1660525" cy="361950"/>
            <a:chOff x="7160886" y="970251"/>
            <a:chExt cx="1660462" cy="361620"/>
          </a:xfrm>
        </p:grpSpPr>
        <p:sp>
          <p:nvSpPr>
            <p:cNvPr id="13357" name="Rectangle 188"/>
            <p:cNvSpPr>
              <a:spLocks noChangeArrowheads="1"/>
            </p:cNvSpPr>
            <p:nvPr/>
          </p:nvSpPr>
          <p:spPr bwMode="auto">
            <a:xfrm>
              <a:off x="844181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58" name="Rectangle 189"/>
            <p:cNvSpPr>
              <a:spLocks noChangeArrowheads="1"/>
            </p:cNvSpPr>
            <p:nvPr/>
          </p:nvSpPr>
          <p:spPr bwMode="auto">
            <a:xfrm>
              <a:off x="8655301"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59" name="Rectangle 190"/>
            <p:cNvSpPr>
              <a:spLocks noChangeArrowheads="1"/>
            </p:cNvSpPr>
            <p:nvPr/>
          </p:nvSpPr>
          <p:spPr bwMode="auto">
            <a:xfrm>
              <a:off x="8014838"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0" name="Rectangle 191"/>
            <p:cNvSpPr>
              <a:spLocks noChangeArrowheads="1"/>
            </p:cNvSpPr>
            <p:nvPr/>
          </p:nvSpPr>
          <p:spPr bwMode="auto">
            <a:xfrm>
              <a:off x="822832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1" name="Rectangle 192"/>
            <p:cNvSpPr>
              <a:spLocks noChangeArrowheads="1"/>
            </p:cNvSpPr>
            <p:nvPr/>
          </p:nvSpPr>
          <p:spPr bwMode="auto">
            <a:xfrm>
              <a:off x="7587862"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2" name="Rectangle 193"/>
            <p:cNvSpPr>
              <a:spLocks noChangeArrowheads="1"/>
            </p:cNvSpPr>
            <p:nvPr/>
          </p:nvSpPr>
          <p:spPr bwMode="auto">
            <a:xfrm>
              <a:off x="7801350"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3" name="Rectangle 194"/>
            <p:cNvSpPr>
              <a:spLocks noChangeArrowheads="1"/>
            </p:cNvSpPr>
            <p:nvPr/>
          </p:nvSpPr>
          <p:spPr bwMode="auto">
            <a:xfrm>
              <a:off x="716088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4" name="Rectangle 195"/>
            <p:cNvSpPr>
              <a:spLocks noChangeArrowheads="1"/>
            </p:cNvSpPr>
            <p:nvPr/>
          </p:nvSpPr>
          <p:spPr bwMode="auto">
            <a:xfrm>
              <a:off x="737437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5" name="Rectangle 196"/>
            <p:cNvSpPr>
              <a:spLocks noChangeArrowheads="1"/>
            </p:cNvSpPr>
            <p:nvPr/>
          </p:nvSpPr>
          <p:spPr bwMode="auto">
            <a:xfrm>
              <a:off x="844181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6" name="Rectangle 197"/>
            <p:cNvSpPr>
              <a:spLocks noChangeArrowheads="1"/>
            </p:cNvSpPr>
            <p:nvPr/>
          </p:nvSpPr>
          <p:spPr bwMode="auto">
            <a:xfrm>
              <a:off x="8655301"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7" name="Rectangle 198"/>
            <p:cNvSpPr>
              <a:spLocks noChangeArrowheads="1"/>
            </p:cNvSpPr>
            <p:nvPr/>
          </p:nvSpPr>
          <p:spPr bwMode="auto">
            <a:xfrm>
              <a:off x="8014838"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8" name="Rectangle 199"/>
            <p:cNvSpPr>
              <a:spLocks noChangeArrowheads="1"/>
            </p:cNvSpPr>
            <p:nvPr/>
          </p:nvSpPr>
          <p:spPr bwMode="auto">
            <a:xfrm>
              <a:off x="822832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69" name="Rectangle 200"/>
            <p:cNvSpPr>
              <a:spLocks noChangeArrowheads="1"/>
            </p:cNvSpPr>
            <p:nvPr/>
          </p:nvSpPr>
          <p:spPr bwMode="auto">
            <a:xfrm>
              <a:off x="7587862"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70" name="Rectangle 201"/>
            <p:cNvSpPr>
              <a:spLocks noChangeArrowheads="1"/>
            </p:cNvSpPr>
            <p:nvPr/>
          </p:nvSpPr>
          <p:spPr bwMode="auto">
            <a:xfrm>
              <a:off x="7801350"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71" name="Rectangle 202"/>
            <p:cNvSpPr>
              <a:spLocks noChangeArrowheads="1"/>
            </p:cNvSpPr>
            <p:nvPr/>
          </p:nvSpPr>
          <p:spPr bwMode="auto">
            <a:xfrm>
              <a:off x="716088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72" name="Rectangle 203"/>
            <p:cNvSpPr>
              <a:spLocks noChangeArrowheads="1"/>
            </p:cNvSpPr>
            <p:nvPr/>
          </p:nvSpPr>
          <p:spPr bwMode="auto">
            <a:xfrm>
              <a:off x="737437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sp>
        <p:nvSpPr>
          <p:cNvPr id="187" name="Oval 186"/>
          <p:cNvSpPr/>
          <p:nvPr/>
        </p:nvSpPr>
        <p:spPr bwMode="auto">
          <a:xfrm>
            <a:off x="5943600" y="879475"/>
            <a:ext cx="1073150" cy="1073150"/>
          </a:xfrm>
          <a:prstGeom prst="ellipse">
            <a:avLst/>
          </a:prstGeom>
          <a:solidFill>
            <a:schemeClr val="accent1"/>
          </a:solidFill>
          <a:ln w="38100">
            <a:solidFill>
              <a:schemeClr val="accent2"/>
            </a:solidFill>
          </a:ln>
          <a:effectLst>
            <a:outerShdw blurRad="63500" sx="102000" sy="102000" algn="ctr" rotWithShape="0">
              <a:prstClr val="black">
                <a:alpha val="40000"/>
              </a:prstClr>
            </a:outerShdw>
          </a:effectLst>
          <a:extLst/>
        </p:spPr>
        <p:txBody>
          <a:bodyPr/>
          <a:lstStyle/>
          <a:p>
            <a:pPr eaLnBrk="1" hangingPunct="1">
              <a:defRPr/>
            </a:pPr>
            <a:endParaRPr lang="en-US" sz="1600" dirty="0">
              <a:latin typeface="Arial" charset="0"/>
              <a:ea typeface="ＭＳ Ｐゴシック" charset="0"/>
              <a:cs typeface="Arial" charset="0"/>
            </a:endParaRPr>
          </a:p>
        </p:txBody>
      </p:sp>
      <p:grpSp>
        <p:nvGrpSpPr>
          <p:cNvPr id="13316" name="Group 204"/>
          <p:cNvGrpSpPr>
            <a:grpSpLocks/>
          </p:cNvGrpSpPr>
          <p:nvPr/>
        </p:nvGrpSpPr>
        <p:grpSpPr bwMode="auto">
          <a:xfrm>
            <a:off x="6048375" y="984250"/>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eaLnBrk="1" hangingPunct="1">
                <a:defRPr/>
              </a:pPr>
              <a:endParaRPr lang="en-US" sz="1600" dirty="0">
                <a:latin typeface="Arial" charset="0"/>
                <a:ea typeface="ＭＳ Ｐゴシック" charset="0"/>
                <a:cs typeface="Arial" charset="0"/>
              </a:endParaRPr>
            </a:p>
          </p:txBody>
        </p:sp>
        <p:grpSp>
          <p:nvGrpSpPr>
            <p:cNvPr id="13354" name="Group 206"/>
            <p:cNvGrpSpPr>
              <a:grpSpLocks/>
            </p:cNvGrpSpPr>
            <p:nvPr/>
          </p:nvGrpSpPr>
          <p:grpSpPr bwMode="auto">
            <a:xfrm>
              <a:off x="9581123" y="1154774"/>
              <a:ext cx="411106" cy="564710"/>
              <a:chOff x="9581123" y="1154774"/>
              <a:chExt cx="411106" cy="564710"/>
            </a:xfrm>
          </p:grpSpPr>
          <p:pic>
            <p:nvPicPr>
              <p:cNvPr id="13355" name="Picture 20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81123" y="1154774"/>
                <a:ext cx="411106" cy="56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56" name="Picture 20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70139" y="1247568"/>
                <a:ext cx="233074" cy="32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3317" name="Picture 210"/>
          <p:cNvPicPr>
            <a:picLocks noChangeAspect="1"/>
          </p:cNvPicPr>
          <p:nvPr/>
        </p:nvPicPr>
        <p:blipFill>
          <a:blip r:embed="rId5">
            <a:extLst>
              <a:ext uri="{28A0092B-C50C-407E-A947-70E740481C1C}">
                <a14:useLocalDpi xmlns:a14="http://schemas.microsoft.com/office/drawing/2010/main" val="0"/>
              </a:ext>
            </a:extLst>
          </a:blip>
          <a:srcRect l="40656"/>
          <a:stretch>
            <a:fillRect/>
          </a:stretch>
        </p:blipFill>
        <p:spPr bwMode="auto">
          <a:xfrm>
            <a:off x="7624763" y="8461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211"/>
          <p:cNvPicPr>
            <a:picLocks noChangeAspect="1"/>
          </p:cNvPicPr>
          <p:nvPr/>
        </p:nvPicPr>
        <p:blipFill>
          <a:blip r:embed="rId5">
            <a:extLst>
              <a:ext uri="{28A0092B-C50C-407E-A947-70E740481C1C}">
                <a14:useLocalDpi xmlns:a14="http://schemas.microsoft.com/office/drawing/2010/main" val="0"/>
              </a:ext>
            </a:extLst>
          </a:blip>
          <a:srcRect l="40656"/>
          <a:stretch>
            <a:fillRect/>
          </a:stretch>
        </p:blipFill>
        <p:spPr bwMode="auto">
          <a:xfrm>
            <a:off x="8223250" y="8461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2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45288" y="846138"/>
            <a:ext cx="102076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Rectangle 54"/>
          <p:cNvSpPr/>
          <p:nvPr/>
        </p:nvSpPr>
        <p:spPr bwMode="auto">
          <a:xfrm>
            <a:off x="293688" y="1743075"/>
            <a:ext cx="8539162" cy="1857375"/>
          </a:xfrm>
          <a:prstGeom prst="rect">
            <a:avLst/>
          </a:prstGeom>
          <a:gradFill flip="none" rotWithShape="1">
            <a:gsLst>
              <a:gs pos="0">
                <a:schemeClr val="accent1">
                  <a:lumMod val="50000"/>
                  <a:lumOff val="50000"/>
                </a:schemeClr>
              </a:gs>
              <a:gs pos="100000">
                <a:schemeClr val="bg1">
                  <a:lumMod val="85000"/>
                </a:schemeClr>
              </a:gs>
            </a:gsLst>
            <a:lin ang="0" scaled="1"/>
            <a:tileRect/>
          </a:gradFill>
          <a:ln w="19050">
            <a:noFill/>
          </a:ln>
          <a:effectLst/>
          <a:extLst/>
        </p:spPr>
        <p:txBody>
          <a:bodyPr/>
          <a:lstStyle/>
          <a:p>
            <a:pPr eaLnBrk="1" hangingPunct="1">
              <a:defRPr/>
            </a:pPr>
            <a:endParaRPr lang="en-US" sz="1600" dirty="0">
              <a:latin typeface="Arial" charset="0"/>
              <a:ea typeface="ＭＳ Ｐゴシック" charset="0"/>
              <a:cs typeface="Arial" charset="0"/>
            </a:endParaRPr>
          </a:p>
        </p:txBody>
      </p:sp>
      <p:graphicFrame>
        <p:nvGraphicFramePr>
          <p:cNvPr id="43" name="Table 42"/>
          <p:cNvGraphicFramePr>
            <a:graphicFrameLocks noGrp="1"/>
          </p:cNvGraphicFramePr>
          <p:nvPr>
            <p:extLst>
              <p:ext uri="{D42A27DB-BD31-4B8C-83A1-F6EECF244321}">
                <p14:modId xmlns:p14="http://schemas.microsoft.com/office/powerpoint/2010/main" val="1771851218"/>
              </p:ext>
            </p:extLst>
          </p:nvPr>
        </p:nvGraphicFramePr>
        <p:xfrm>
          <a:off x="293688" y="3238500"/>
          <a:ext cx="8539162" cy="3087687"/>
        </p:xfrm>
        <a:graphic>
          <a:graphicData uri="http://schemas.openxmlformats.org/drawingml/2006/table">
            <a:tbl>
              <a:tblPr/>
              <a:tblGrid>
                <a:gridCol w="2135187"/>
                <a:gridCol w="2135188"/>
                <a:gridCol w="2133600"/>
                <a:gridCol w="2135187"/>
              </a:tblGrid>
              <a:tr h="419100">
                <a:tc>
                  <a:txBody>
                    <a:bodyPr/>
                    <a:lstStyle>
                      <a:lvl1pPr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Device Security</a:t>
                      </a:r>
                    </a:p>
                  </a:txBody>
                  <a:tcPr marL="91438" marR="9143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c>
                  <a:txBody>
                    <a:bodyPr/>
                    <a:lstStyle>
                      <a:lvl1pPr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Content Security</a:t>
                      </a:r>
                    </a:p>
                  </a:txBody>
                  <a:tcPr marL="91438" marR="9143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c>
                  <a:txBody>
                    <a:bodyPr/>
                    <a:lstStyle>
                      <a:lvl1pPr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Application Security</a:t>
                      </a:r>
                    </a:p>
                  </a:txBody>
                  <a:tcPr marL="91438" marR="9143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c>
                  <a:txBody>
                    <a:bodyPr/>
                    <a:lstStyle>
                      <a:lvl1pPr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Transaction Security</a:t>
                      </a:r>
                    </a:p>
                  </a:txBody>
                  <a:tcPr marL="91438" marR="9143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r>
              <a:tr h="1657956">
                <a:tc>
                  <a:txBody>
                    <a:bodyPr/>
                    <a:lstStyle>
                      <a:lvl1pPr marL="114300" indent="-1143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14300" marR="0" lvl="0" indent="-1143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Manage the mobile enterprise with BYOD, BYOA, secure e-mail </a:t>
                      </a:r>
                      <a:b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and document sharing</a:t>
                      </a:r>
                      <a:endParaRPr kumimoji="0" lang="en-US" sz="12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endParaRPr>
                    </a:p>
                  </a:txBody>
                  <a:tcPr marL="91438" marR="91438" marT="9144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a:txBody>
                    <a:bodyPr/>
                    <a:lstStyle>
                      <a:lvl1pPr marL="104775" indent="-104775"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04775" marR="0" lvl="0" indent="-104775"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Secure file and document sharing across devices </a:t>
                      </a:r>
                      <a:b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and employees including integration with SharePoint</a:t>
                      </a:r>
                      <a:endParaRPr kumimoji="0" lang="en-US" sz="12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endParaRPr>
                    </a:p>
                  </a:txBody>
                  <a:tcPr marL="91438" marR="91438" marT="9144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a:txBody>
                    <a:bodyPr/>
                    <a:lstStyle>
                      <a:lvl1pPr marL="104775" indent="-104775" eaLnBrk="0" hangingPunct="0">
                        <a:spcBef>
                          <a:spcPct val="20000"/>
                        </a:spcBef>
                        <a:buClr>
                          <a:schemeClr val="tx1"/>
                        </a:buClr>
                        <a:buFont typeface="Wingdings" panose="05000000000000000000" pitchFamily="2" charset="2"/>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9pPr>
                    </a:lstStyle>
                    <a:p>
                      <a:pPr marL="104775" marR="0" lvl="0" indent="-104775" algn="l" defTabSz="914400" rtl="0" eaLnBrk="1" fontAlgn="base" latinLnBrk="0" hangingPunct="1">
                        <a:lnSpc>
                          <a:spcPct val="100000"/>
                        </a:lnSpc>
                        <a:spcBef>
                          <a:spcPts val="400"/>
                        </a:spcBef>
                        <a:spcAft>
                          <a:spcPts val="400"/>
                        </a:spcAft>
                        <a:buClrTx/>
                        <a:buSzTx/>
                        <a:buFont typeface="Arial" panose="020B0604020202020204" pitchFamily="34"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Instrument applications with security protection </a:t>
                      </a:r>
                      <a:b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by design</a:t>
                      </a:r>
                    </a:p>
                    <a:p>
                      <a:pPr marL="104775" marR="0" lvl="0" indent="-104775" algn="l" defTabSz="914400" rtl="0" eaLnBrk="1" fontAlgn="base" latinLnBrk="0" hangingPunct="1">
                        <a:lnSpc>
                          <a:spcPct val="100000"/>
                        </a:lnSpc>
                        <a:spcBef>
                          <a:spcPts val="400"/>
                        </a:spcBef>
                        <a:spcAft>
                          <a:spcPts val="400"/>
                        </a:spcAft>
                        <a:buClrTx/>
                        <a:buSzTx/>
                        <a:buFont typeface="Arial" panose="020B0604020202020204" pitchFamily="34"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Identify vulnerabilities in new, existing or purchased applications</a:t>
                      </a:r>
                    </a:p>
                  </a:txBody>
                  <a:tcPr marL="91438" marR="91438" marT="9144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a:txBody>
                    <a:bodyPr/>
                    <a:lstStyle>
                      <a:lvl1pPr marL="104775" indent="-104775" eaLnBrk="0" hangingPunct="0">
                        <a:spcBef>
                          <a:spcPct val="20000"/>
                        </a:spcBef>
                        <a:buClr>
                          <a:schemeClr val="tx1"/>
                        </a:buClr>
                        <a:buFont typeface="Wingdings" panose="05000000000000000000" pitchFamily="2" charset="2"/>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rgbClr val="000000"/>
                          </a:solidFill>
                          <a:latin typeface="Arial" panose="020B0604020202020204" pitchFamily="34" charset="0"/>
                          <a:ea typeface="MS PGothic" panose="020B0600070205080204" pitchFamily="34" charset="-128"/>
                        </a:defRPr>
                      </a:lvl1pPr>
                      <a:lvl2pPr marL="742950" indent="-285750" eaLnBrk="0" hangingPunct="0">
                        <a:spcBef>
                          <a:spcPct val="20000"/>
                        </a:spcBef>
                        <a:buClr>
                          <a:schemeClr val="tx1"/>
                        </a:buClr>
                        <a:buFont typeface="Symbol" panose="05050102010706020507" pitchFamily="18" charset="2"/>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000">
                          <a:solidFill>
                            <a:schemeClr val="tx1"/>
                          </a:solidFill>
                          <a:latin typeface="Arial" panose="020B0604020202020204" pitchFamily="34" charset="0"/>
                          <a:ea typeface="MS PGothic" panose="020B0600070205080204" pitchFamily="34" charset="-128"/>
                        </a:defRPr>
                      </a:lvl9pPr>
                    </a:lstStyle>
                    <a:p>
                      <a:pPr marL="104775" marR="0" lvl="0" indent="-104775" algn="l" defTabSz="914400" rtl="0" eaLnBrk="1" fontAlgn="base" latinLnBrk="0" hangingPunct="1">
                        <a:lnSpc>
                          <a:spcPct val="100000"/>
                        </a:lnSpc>
                        <a:spcBef>
                          <a:spcPts val="400"/>
                        </a:spcBef>
                        <a:spcAft>
                          <a:spcPts val="400"/>
                        </a:spcAft>
                        <a:buClrTx/>
                        <a:buSzTx/>
                        <a:buFont typeface="Arial" panose="020B0604020202020204" pitchFamily="34"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Secure mobile </a:t>
                      </a:r>
                      <a:b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transactions from customers, partners</a:t>
                      </a:r>
                      <a:b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and suppliers</a:t>
                      </a:r>
                    </a:p>
                  </a:txBody>
                  <a:tcPr marL="91438" marR="91438" marT="9144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r>
              <a:tr h="347056">
                <a:tc gridSpan="4">
                  <a:txBody>
                    <a:bodyPr/>
                    <a:lstStyle>
                      <a:lvl1pPr marL="342900" indent="-3429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1"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accent1"/>
                          </a:solidFill>
                          <a:effectLst/>
                          <a:latin typeface="Arial" panose="020B0604020202020204" pitchFamily="34" charset="0"/>
                          <a:ea typeface="MS PGothic" panose="020B0600070205080204" pitchFamily="34" charset="-128"/>
                        </a:rPr>
                        <a:t>Security Intelligence</a:t>
                      </a:r>
                    </a:p>
                  </a:txBody>
                  <a:tcPr marL="91438" marR="9143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49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63575">
                <a:tc gridSpan="4">
                  <a:txBody>
                    <a:bodyPr/>
                    <a:lstStyle>
                      <a:lvl1pPr marL="342900" indent="-342900"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1"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Correlate mobile security events with broader infrastructure including log management, anomaly detection and vulnerability management for proactive threat avoidance</a:t>
                      </a:r>
                      <a:endParaRPr kumimoji="0" lang="en-US" sz="1400" b="1" i="1"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endParaRPr>
                    </a:p>
                  </a:txBody>
                  <a:tcPr marL="91438" marR="9143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pic>
        <p:nvPicPr>
          <p:cNvPr id="46" name="Picture 8"/>
          <p:cNvPicPr>
            <a:picLocks noChangeAspect="1" noChangeArrowheads="1"/>
          </p:cNvPicPr>
          <p:nvPr/>
        </p:nvPicPr>
        <p:blipFill>
          <a:blip r:embed="rId6" cstate="print">
            <a:duotone>
              <a:schemeClr val="bg2">
                <a:shade val="45000"/>
                <a:satMod val="135000"/>
              </a:schemeClr>
              <a:prstClr val="white"/>
            </a:duotone>
            <a:extLst/>
          </a:blip>
          <a:srcRect/>
          <a:stretch>
            <a:fillRect/>
          </a:stretch>
        </p:blipFill>
        <p:spPr bwMode="auto">
          <a:xfrm>
            <a:off x="2237938" y="2695575"/>
            <a:ext cx="386953" cy="533400"/>
          </a:xfrm>
          <a:prstGeom prst="rect">
            <a:avLst/>
          </a:prstGeom>
          <a:noFill/>
          <a:ln>
            <a:noFill/>
          </a:ln>
          <a:effectLst/>
          <a:extLst/>
        </p:spPr>
      </p:pic>
      <p:pic>
        <p:nvPicPr>
          <p:cNvPr id="47" name="Picture 9"/>
          <p:cNvPicPr>
            <a:picLocks noChangeAspect="1" noChangeArrowheads="1"/>
          </p:cNvPicPr>
          <p:nvPr/>
        </p:nvPicPr>
        <p:blipFill>
          <a:blip r:embed="rId7" cstate="print">
            <a:duotone>
              <a:schemeClr val="bg2">
                <a:shade val="45000"/>
                <a:satMod val="135000"/>
              </a:schemeClr>
              <a:prstClr val="white"/>
            </a:duotone>
            <a:extLst/>
          </a:blip>
          <a:srcRect/>
          <a:stretch>
            <a:fillRect/>
          </a:stretch>
        </p:blipFill>
        <p:spPr bwMode="auto">
          <a:xfrm>
            <a:off x="7526904" y="2697162"/>
            <a:ext cx="420688" cy="531813"/>
          </a:xfrm>
          <a:prstGeom prst="rect">
            <a:avLst/>
          </a:prstGeom>
          <a:noFill/>
          <a:ln>
            <a:noFill/>
          </a:ln>
          <a:effectLst/>
          <a:extLst/>
        </p:spPr>
      </p:pic>
      <p:pic>
        <p:nvPicPr>
          <p:cNvPr id="48" name="Picture 10"/>
          <p:cNvPicPr>
            <a:picLocks noChangeAspect="1" noChangeArrowheads="1"/>
          </p:cNvPicPr>
          <p:nvPr/>
        </p:nvPicPr>
        <p:blipFill>
          <a:blip r:embed="rId8" cstate="print">
            <a:duotone>
              <a:schemeClr val="bg2">
                <a:shade val="45000"/>
                <a:satMod val="135000"/>
              </a:schemeClr>
              <a:prstClr val="white"/>
            </a:duotone>
            <a:extLst/>
          </a:blip>
          <a:srcRect/>
          <a:stretch>
            <a:fillRect/>
          </a:stretch>
        </p:blipFill>
        <p:spPr bwMode="auto">
          <a:xfrm>
            <a:off x="5404603" y="2692400"/>
            <a:ext cx="420688" cy="536575"/>
          </a:xfrm>
          <a:prstGeom prst="rect">
            <a:avLst/>
          </a:prstGeom>
          <a:noFill/>
          <a:ln>
            <a:noFill/>
          </a:ln>
          <a:effectLst/>
          <a:extLst/>
        </p:spPr>
      </p:pic>
      <p:sp>
        <p:nvSpPr>
          <p:cNvPr id="13345" name="TextBox 51"/>
          <p:cNvSpPr txBox="1">
            <a:spLocks noChangeArrowheads="1"/>
          </p:cNvSpPr>
          <p:nvPr/>
        </p:nvSpPr>
        <p:spPr bwMode="auto">
          <a:xfrm>
            <a:off x="876300" y="2824163"/>
            <a:ext cx="1343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r" eaLnBrk="1" hangingPunct="1">
              <a:spcBef>
                <a:spcPts val="400"/>
              </a:spcBef>
              <a:buClrTx/>
              <a:buFontTx/>
              <a:buNone/>
            </a:pPr>
            <a:r>
              <a:rPr lang="en-US" altLang="en-US" sz="1000" b="1">
                <a:solidFill>
                  <a:srgbClr val="00649D"/>
                </a:solidFill>
              </a:rPr>
              <a:t>IT </a:t>
            </a:r>
            <a:br>
              <a:rPr lang="en-US" altLang="en-US" sz="1000" b="1">
                <a:solidFill>
                  <a:srgbClr val="00649D"/>
                </a:solidFill>
              </a:rPr>
            </a:br>
            <a:r>
              <a:rPr lang="en-US" altLang="en-US" sz="1000" b="1">
                <a:solidFill>
                  <a:srgbClr val="00649D"/>
                </a:solidFill>
              </a:rPr>
              <a:t>Operations</a:t>
            </a:r>
          </a:p>
        </p:txBody>
      </p:sp>
      <p:sp>
        <p:nvSpPr>
          <p:cNvPr id="13346" name="TextBox 52"/>
          <p:cNvSpPr txBox="1">
            <a:spLocks noChangeArrowheads="1"/>
          </p:cNvSpPr>
          <p:nvPr/>
        </p:nvSpPr>
        <p:spPr bwMode="auto">
          <a:xfrm>
            <a:off x="3733800" y="2824163"/>
            <a:ext cx="1657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r" eaLnBrk="1" hangingPunct="1">
              <a:spcBef>
                <a:spcPts val="400"/>
              </a:spcBef>
              <a:buClrTx/>
              <a:buFontTx/>
              <a:buNone/>
            </a:pPr>
            <a:r>
              <a:rPr lang="en-US" altLang="en-US" sz="1000" b="1">
                <a:solidFill>
                  <a:srgbClr val="00649D"/>
                </a:solidFill>
              </a:rPr>
              <a:t>Line-of-Business</a:t>
            </a:r>
            <a:br>
              <a:rPr lang="en-US" altLang="en-US" sz="1000" b="1">
                <a:solidFill>
                  <a:srgbClr val="00649D"/>
                </a:solidFill>
              </a:rPr>
            </a:br>
            <a:r>
              <a:rPr lang="en-US" altLang="en-US" sz="1000" b="1">
                <a:solidFill>
                  <a:srgbClr val="00649D"/>
                </a:solidFill>
              </a:rPr>
              <a:t>Application Developer</a:t>
            </a:r>
          </a:p>
        </p:txBody>
      </p:sp>
      <p:sp>
        <p:nvSpPr>
          <p:cNvPr id="13347" name="TextBox 53"/>
          <p:cNvSpPr txBox="1">
            <a:spLocks noChangeArrowheads="1"/>
          </p:cNvSpPr>
          <p:nvPr/>
        </p:nvSpPr>
        <p:spPr bwMode="auto">
          <a:xfrm>
            <a:off x="6000750" y="2824163"/>
            <a:ext cx="1514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r" eaLnBrk="1" hangingPunct="1">
              <a:spcBef>
                <a:spcPts val="400"/>
              </a:spcBef>
              <a:buClrTx/>
              <a:buFontTx/>
              <a:buNone/>
            </a:pPr>
            <a:r>
              <a:rPr lang="en-US" altLang="en-US" sz="1000" b="1">
                <a:solidFill>
                  <a:srgbClr val="00649D"/>
                </a:solidFill>
              </a:rPr>
              <a:t>Security</a:t>
            </a:r>
            <a:br>
              <a:rPr lang="en-US" altLang="en-US" sz="1000" b="1">
                <a:solidFill>
                  <a:srgbClr val="00649D"/>
                </a:solidFill>
              </a:rPr>
            </a:br>
            <a:r>
              <a:rPr lang="en-US" altLang="en-US" sz="1000" b="1">
                <a:solidFill>
                  <a:srgbClr val="00649D"/>
                </a:solidFill>
              </a:rPr>
              <a:t>Specialist</a:t>
            </a:r>
          </a:p>
        </p:txBody>
      </p:sp>
      <p:sp>
        <p:nvSpPr>
          <p:cNvPr id="13348" name="Rectangle 56"/>
          <p:cNvSpPr>
            <a:spLocks noChangeArrowheads="1"/>
          </p:cNvSpPr>
          <p:nvPr/>
        </p:nvSpPr>
        <p:spPr bwMode="auto">
          <a:xfrm flipV="1">
            <a:off x="293688" y="1714500"/>
            <a:ext cx="8539162" cy="828675"/>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3349" name="Title 2"/>
          <p:cNvSpPr>
            <a:spLocks noGrp="1"/>
          </p:cNvSpPr>
          <p:nvPr>
            <p:ph type="title" idx="4294967295"/>
          </p:nvPr>
        </p:nvSpPr>
        <p:spPr>
          <a:xfrm>
            <a:off x="265176" y="594360"/>
            <a:ext cx="8394700" cy="1096962"/>
          </a:xfrm>
        </p:spPr>
        <p:txBody>
          <a:bodyPr lIns="0"/>
          <a:lstStyle/>
          <a:p>
            <a:pPr eaLnBrk="1" hangingPunct="1"/>
            <a:r>
              <a:rPr lang="en-US" altLang="en-US" dirty="0" smtClean="0"/>
              <a:t>Imperatives to securing the mobile enterprise</a:t>
            </a:r>
          </a:p>
        </p:txBody>
      </p:sp>
      <p:sp>
        <p:nvSpPr>
          <p:cNvPr id="9" name="TextBox 8"/>
          <p:cNvSpPr txBox="1"/>
          <p:nvPr/>
        </p:nvSpPr>
        <p:spPr>
          <a:xfrm>
            <a:off x="2143125" y="1779588"/>
            <a:ext cx="6518275" cy="815975"/>
          </a:xfrm>
          <a:prstGeom prst="rect">
            <a:avLst/>
          </a:prstGeom>
          <a:noFill/>
        </p:spPr>
        <p:txBody>
          <a:bodyPr>
            <a:spAutoFit/>
          </a:bodyPr>
          <a:lstStyle/>
          <a:p>
            <a:pPr marL="104775" indent="-104775" eaLnBrk="1" hangingPunct="1">
              <a:spcBef>
                <a:spcPts val="300"/>
              </a:spcBef>
              <a:buFont typeface="Arial"/>
              <a:buChar char="•"/>
              <a:defRPr/>
            </a:pPr>
            <a:r>
              <a:rPr lang="en-US" sz="1400" dirty="0">
                <a:latin typeface="Arial"/>
                <a:ea typeface="MS Gothic" charset="0"/>
                <a:cs typeface="MS Gothic" charset="0"/>
              </a:rPr>
              <a:t>Mitigate security risk across devices, applications, content and transactions</a:t>
            </a:r>
          </a:p>
          <a:p>
            <a:pPr marL="104775" indent="-104775" eaLnBrk="1" hangingPunct="1">
              <a:spcBef>
                <a:spcPts val="300"/>
              </a:spcBef>
              <a:buFont typeface="Arial"/>
              <a:buChar char="•"/>
              <a:defRPr/>
            </a:pPr>
            <a:r>
              <a:rPr lang="en-US" sz="1400" dirty="0">
                <a:latin typeface="Arial"/>
                <a:ea typeface="ＭＳ Ｐゴシック" charset="0"/>
                <a:cs typeface="Arial" charset="0"/>
              </a:rPr>
              <a:t>Monitor enterprise security across all endpoints</a:t>
            </a:r>
          </a:p>
          <a:p>
            <a:pPr marL="104775" indent="-104775" eaLnBrk="1" hangingPunct="1">
              <a:spcBef>
                <a:spcPts val="300"/>
              </a:spcBef>
              <a:buFont typeface="Arial"/>
              <a:buChar char="•"/>
              <a:defRPr/>
            </a:pPr>
            <a:r>
              <a:rPr lang="en-US" sz="1400" dirty="0">
                <a:latin typeface="Arial"/>
                <a:ea typeface="ＭＳ Ｐゴシック" charset="0"/>
                <a:cs typeface="Arial" charset="0"/>
              </a:rPr>
              <a:t>Manage mobility across the enterprise</a:t>
            </a:r>
            <a:endParaRPr lang="en-US" sz="1400" dirty="0">
              <a:latin typeface="Arial"/>
              <a:ea typeface="+mn-ea"/>
              <a:cs typeface="Arial" charset="0"/>
            </a:endParaRPr>
          </a:p>
        </p:txBody>
      </p:sp>
      <p:pic>
        <p:nvPicPr>
          <p:cNvPr id="45" name="Picture 6"/>
          <p:cNvPicPr>
            <a:picLocks noChangeAspect="1" noChangeArrowheads="1"/>
          </p:cNvPicPr>
          <p:nvPr/>
        </p:nvPicPr>
        <p:blipFill>
          <a:blip r:embed="rId9" cstate="print">
            <a:duotone>
              <a:schemeClr val="bg2">
                <a:shade val="45000"/>
                <a:satMod val="135000"/>
              </a:schemeClr>
              <a:prstClr val="white"/>
            </a:duotone>
            <a:extLst/>
          </a:blip>
          <a:srcRect/>
          <a:stretch>
            <a:fillRect/>
          </a:stretch>
        </p:blipFill>
        <p:spPr bwMode="auto">
          <a:xfrm>
            <a:off x="2237938" y="1204936"/>
            <a:ext cx="420688" cy="531813"/>
          </a:xfrm>
          <a:prstGeom prst="rect">
            <a:avLst/>
          </a:prstGeom>
          <a:noFill/>
          <a:ln>
            <a:noFill/>
          </a:ln>
          <a:effectLst/>
          <a:extLst/>
        </p:spPr>
      </p:pic>
      <p:sp>
        <p:nvSpPr>
          <p:cNvPr id="13" name="TextBox 12"/>
          <p:cNvSpPr txBox="1"/>
          <p:nvPr/>
        </p:nvSpPr>
        <p:spPr>
          <a:xfrm>
            <a:off x="333375" y="1216025"/>
            <a:ext cx="1885950" cy="492125"/>
          </a:xfrm>
          <a:prstGeom prst="rect">
            <a:avLst/>
          </a:prstGeom>
          <a:noFill/>
        </p:spPr>
        <p:txBody>
          <a:bodyPr anchor="b">
            <a:spAutoFit/>
          </a:bodyPr>
          <a:lstStyle/>
          <a:p>
            <a:pPr algn="r" eaLnBrk="1" hangingPunct="1">
              <a:spcBef>
                <a:spcPts val="400"/>
              </a:spcBef>
              <a:buFont typeface="Times New Roman" charset="0"/>
              <a:buNone/>
              <a:defRPr/>
            </a:pPr>
            <a:r>
              <a:rPr lang="en-US" sz="1000" b="1" dirty="0">
                <a:solidFill>
                  <a:srgbClr val="00649D"/>
                </a:solidFill>
                <a:latin typeface="Arial" charset="0"/>
                <a:ea typeface="ＭＳ Ｐゴシック" charset="0"/>
                <a:cs typeface="ＭＳ Ｐゴシック" charset="0"/>
              </a:rPr>
              <a:t>CISO / CIO</a:t>
            </a:r>
            <a:br>
              <a:rPr lang="en-US" sz="1000" b="1" dirty="0">
                <a:solidFill>
                  <a:srgbClr val="00649D"/>
                </a:solidFill>
                <a:latin typeface="Arial" charset="0"/>
                <a:ea typeface="ＭＳ Ｐゴシック" charset="0"/>
                <a:cs typeface="ＭＳ Ｐゴシック" charset="0"/>
              </a:rPr>
            </a:br>
            <a:r>
              <a:rPr lang="en-US" sz="800" b="1" i="1" dirty="0">
                <a:solidFill>
                  <a:srgbClr val="00649D"/>
                </a:solidFill>
                <a:latin typeface="Arial" charset="0"/>
                <a:ea typeface="ＭＳ Ｐゴシック" charset="0"/>
                <a:cs typeface="ＭＳ Ｐゴシック" charset="0"/>
              </a:rPr>
              <a:t>Chief Information Security Officer</a:t>
            </a:r>
            <a:br>
              <a:rPr lang="en-US" sz="800" b="1" i="1" dirty="0">
                <a:solidFill>
                  <a:srgbClr val="00649D"/>
                </a:solidFill>
                <a:latin typeface="Arial" charset="0"/>
                <a:ea typeface="ＭＳ Ｐゴシック" charset="0"/>
                <a:cs typeface="ＭＳ Ｐゴシック" charset="0"/>
              </a:rPr>
            </a:br>
            <a:r>
              <a:rPr lang="en-US" sz="800" b="1" i="1" dirty="0">
                <a:solidFill>
                  <a:srgbClr val="00649D"/>
                </a:solidFill>
                <a:latin typeface="Arial" charset="0"/>
                <a:ea typeface="ＭＳ Ｐゴシック" charset="0"/>
                <a:cs typeface="ＭＳ Ｐゴシック" charset="0"/>
              </a:rPr>
              <a:t>Chief Information Officer</a:t>
            </a:r>
            <a:endParaRPr lang="en-US" sz="800" i="1" dirty="0">
              <a:solidFill>
                <a:srgbClr val="00649D"/>
              </a:solidFill>
              <a:latin typeface="Arial" charset="0"/>
              <a:ea typeface="+mn-ea"/>
              <a:cs typeface="Arial"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Rectangle 114"/>
          <p:cNvSpPr/>
          <p:nvPr/>
        </p:nvSpPr>
        <p:spPr bwMode="auto">
          <a:xfrm>
            <a:off x="293688" y="1743075"/>
            <a:ext cx="8539162" cy="1857375"/>
          </a:xfrm>
          <a:prstGeom prst="rect">
            <a:avLst/>
          </a:prstGeom>
          <a:gradFill flip="none" rotWithShape="1">
            <a:gsLst>
              <a:gs pos="0">
                <a:schemeClr val="accent1">
                  <a:lumMod val="50000"/>
                  <a:lumOff val="50000"/>
                </a:schemeClr>
              </a:gs>
              <a:gs pos="100000">
                <a:schemeClr val="bg1">
                  <a:lumMod val="85000"/>
                </a:schemeClr>
              </a:gs>
            </a:gsLst>
            <a:lin ang="0" scaled="1"/>
            <a:tileRect/>
          </a:gradFill>
          <a:ln w="19050">
            <a:noFill/>
          </a:ln>
          <a:effectLst/>
          <a:extLst/>
        </p:spPr>
        <p:txBody>
          <a:bodyPr/>
          <a:lstStyle/>
          <a:p>
            <a:pPr eaLnBrk="1" hangingPunct="1">
              <a:defRPr/>
            </a:pPr>
            <a:endParaRPr lang="en-US" sz="1600" dirty="0">
              <a:latin typeface="Arial" charset="0"/>
              <a:ea typeface="ＭＳ Ｐゴシック" charset="0"/>
              <a:cs typeface="Arial" charset="0"/>
            </a:endParaRPr>
          </a:p>
        </p:txBody>
      </p:sp>
      <p:sp>
        <p:nvSpPr>
          <p:cNvPr id="15363" name="Rectangle 124"/>
          <p:cNvSpPr>
            <a:spLocks noChangeArrowheads="1"/>
          </p:cNvSpPr>
          <p:nvPr/>
        </p:nvSpPr>
        <p:spPr bwMode="auto">
          <a:xfrm flipV="1">
            <a:off x="293688" y="1095375"/>
            <a:ext cx="8539162" cy="1282700"/>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15364" name="Title 87"/>
          <p:cNvSpPr>
            <a:spLocks noGrp="1"/>
          </p:cNvSpPr>
          <p:nvPr>
            <p:ph type="title" idx="4294967295"/>
          </p:nvPr>
        </p:nvSpPr>
        <p:spPr>
          <a:xfrm>
            <a:off x="265176" y="594360"/>
            <a:ext cx="8394700" cy="1096962"/>
          </a:xfrm>
        </p:spPr>
        <p:txBody>
          <a:bodyPr lIns="0"/>
          <a:lstStyle/>
          <a:p>
            <a:pPr eaLnBrk="1" hangingPunct="1"/>
            <a:r>
              <a:rPr lang="en-US" altLang="en-US" dirty="0" smtClean="0"/>
              <a:t>IBM Security capabilities for the mobile enterprise</a:t>
            </a:r>
          </a:p>
        </p:txBody>
      </p:sp>
      <p:graphicFrame>
        <p:nvGraphicFramePr>
          <p:cNvPr id="123" name="Table 122"/>
          <p:cNvGraphicFramePr>
            <a:graphicFrameLocks noGrp="1"/>
          </p:cNvGraphicFramePr>
          <p:nvPr>
            <p:extLst>
              <p:ext uri="{D42A27DB-BD31-4B8C-83A1-F6EECF244321}">
                <p14:modId xmlns:p14="http://schemas.microsoft.com/office/powerpoint/2010/main" val="3576786874"/>
              </p:ext>
            </p:extLst>
          </p:nvPr>
        </p:nvGraphicFramePr>
        <p:xfrm>
          <a:off x="293688" y="3238500"/>
          <a:ext cx="8539162" cy="3090256"/>
        </p:xfrm>
        <a:graphic>
          <a:graphicData uri="http://schemas.openxmlformats.org/drawingml/2006/table">
            <a:tbl>
              <a:tblPr/>
              <a:tblGrid>
                <a:gridCol w="2135187"/>
                <a:gridCol w="2135188"/>
                <a:gridCol w="2133600"/>
                <a:gridCol w="2135187"/>
              </a:tblGrid>
              <a:tr h="420624">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Device Security</a:t>
                      </a:r>
                    </a:p>
                  </a:txBody>
                  <a:tcPr marL="91438" marR="91438" marT="45719" marB="4571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Content Security</a:t>
                      </a:r>
                    </a:p>
                  </a:txBody>
                  <a:tcPr marL="91438" marR="91438" marT="45719" marB="4571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Application Security</a:t>
                      </a:r>
                    </a:p>
                  </a:txBody>
                  <a:tcPr marL="91438" marR="91438" marT="45719" marB="4571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Transaction Security</a:t>
                      </a:r>
                    </a:p>
                  </a:txBody>
                  <a:tcPr marL="91438" marR="91438" marT="45719" marB="4571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B2EF"/>
                    </a:solidFill>
                  </a:tcPr>
                </a:tc>
              </a:tr>
              <a:tr h="1655064">
                <a:tc>
                  <a:txBody>
                    <a:bodyPr/>
                    <a:lstStyle>
                      <a:lvl1pPr marL="117475" indent="-117475"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17475" marR="0" lvl="0" indent="-117475"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Solutions to manage a diverse set of mobile devices from corporate owned assets to BYOD, all from the cloud</a:t>
                      </a:r>
                      <a:endParaRPr kumimoji="0" lang="en-US" altLang="en-US" sz="12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endParaRPr>
                    </a:p>
                  </a:txBody>
                  <a:tcPr marL="91438" marR="91438" marT="91440" marB="45719"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a:txBody>
                    <a:bodyPr/>
                    <a:lstStyle>
                      <a:lvl1pPr marL="117475" indent="-117475"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17475" marR="0" lvl="0" indent="-117475"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Solutions to help secure file and document sharing across devices and SharePoint</a:t>
                      </a:r>
                    </a:p>
                  </a:txBody>
                  <a:tcPr marL="91438" marR="91438" marT="91440" marB="45719"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a:txBody>
                    <a:bodyPr/>
                    <a:lstStyle>
                      <a:lvl1pPr marL="117475" indent="-117475"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17475" marR="0" lvl="0" indent="-117475"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Solutions to develop applications with security by design</a:t>
                      </a:r>
                    </a:p>
                    <a:p>
                      <a:pPr marL="117475" marR="0" lvl="0" indent="-117475"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Protect enterprise data in both the applications you build and the applications you buy</a:t>
                      </a:r>
                      <a:endParaRPr kumimoji="0" lang="en-US" altLang="en-US" sz="12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endParaRPr>
                    </a:p>
                  </a:txBody>
                  <a:tcPr marL="91438" marR="91438" marT="91440" marB="45719"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a:txBody>
                    <a:bodyPr/>
                    <a:lstStyle>
                      <a:lvl1pPr marL="117475" indent="-117475"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17475" marR="0" lvl="0" indent="-117475"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alt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Solutions to help protect mobile transactions with customers, business partners and temporary workers that are not part of your enterprise mobile management framework</a:t>
                      </a:r>
                      <a:endParaRPr kumimoji="0" lang="en-US" altLang="en-US" sz="12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endParaRPr>
                    </a:p>
                  </a:txBody>
                  <a:tcPr marL="91438" marR="91438" marT="91440" marB="45719"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r>
              <a:tr h="347056">
                <a:tc gridSpan="4">
                  <a:txBody>
                    <a:bodyPr/>
                    <a:lstStyle>
                      <a:lvl1pPr marL="342900" indent="-342900"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1" indent="0" algn="ctr" defTabSz="457200" rtl="0" eaLnBrk="1" fontAlgn="base" latinLnBrk="0" hangingPunct="1">
                        <a:lnSpc>
                          <a:spcPct val="100000"/>
                        </a:lnSpc>
                        <a:spcBef>
                          <a:spcPct val="0"/>
                        </a:spcBef>
                        <a:spcAft>
                          <a:spcPct val="0"/>
                        </a:spcAft>
                        <a:buClrTx/>
                        <a:buSzTx/>
                        <a:buFontTx/>
                        <a:buNone/>
                        <a:tabLst/>
                      </a:pPr>
                      <a:r>
                        <a:rPr kumimoji="0" lang="en-US" altLang="en-US" sz="1400" b="1" i="1" u="none" strike="noStrike" cap="none" normalizeH="0" baseline="0" dirty="0" smtClean="0">
                          <a:ln>
                            <a:noFill/>
                          </a:ln>
                          <a:solidFill>
                            <a:srgbClr val="83D1F5"/>
                          </a:solidFill>
                          <a:effectLst/>
                          <a:latin typeface="Arial" panose="020B0604020202020204" pitchFamily="34" charset="0"/>
                          <a:ea typeface="MS PGothic" panose="020B0600070205080204" pitchFamily="34" charset="-128"/>
                        </a:rPr>
                        <a:t>Security Intelligence</a:t>
                      </a:r>
                    </a:p>
                  </a:txBody>
                  <a:tcPr marL="91438" marR="91438" marT="45719" marB="4571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0649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67512">
                <a:tc gridSpan="4">
                  <a:txBody>
                    <a:bodyPr/>
                    <a:lstStyle>
                      <a:lvl1pPr marL="342900" indent="-342900"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1" indent="0" algn="ctr" defTabSz="4572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 unified architecture for integrating  mobile security information and event management (SIEM), log management, anomaly detection, and configuration and vulnerability management</a:t>
                      </a:r>
                      <a:endParaRPr kumimoji="0" lang="en-US" altLang="en-US" sz="1400" b="1" i="1" u="none" strike="noStrike" cap="none" normalizeH="0" baseline="0" dirty="0" smtClean="0">
                        <a:ln>
                          <a:noFill/>
                        </a:ln>
                        <a:solidFill>
                          <a:schemeClr val="accent1"/>
                        </a:solidFill>
                        <a:effectLst/>
                        <a:latin typeface="Arial" panose="020B0604020202020204" pitchFamily="34" charset="0"/>
                        <a:ea typeface="MS PGothic" panose="020B0600070205080204" pitchFamily="34" charset="-128"/>
                      </a:endParaRPr>
                    </a:p>
                  </a:txBody>
                  <a:tcPr marL="91438" marR="91438" marT="45719" marB="4571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pic>
        <p:nvPicPr>
          <p:cNvPr id="148" name="Picture 147"/>
          <p:cNvPicPr>
            <a:picLocks noChangeAspect="1"/>
          </p:cNvPicPr>
          <p:nvPr/>
        </p:nvPicPr>
        <p:blipFill rotWithShape="1">
          <a:blip r:embed="rId3">
            <a:extLst/>
          </a:blip>
          <a:srcRect l="40656"/>
          <a:stretch/>
        </p:blipFill>
        <p:spPr bwMode="auto">
          <a:xfrm>
            <a:off x="6696047" y="1143000"/>
            <a:ext cx="695248" cy="1035050"/>
          </a:xfrm>
          <a:prstGeom prst="rect">
            <a:avLst/>
          </a:prstGeom>
          <a:effectLst>
            <a:reflection blurRad="1270" stA="64000" endPos="15000" dir="5400000" sy="-100000" algn="bl" rotWithShape="0"/>
          </a:effectLst>
        </p:spPr>
      </p:pic>
      <p:pic>
        <p:nvPicPr>
          <p:cNvPr id="150" name="Picture 149"/>
          <p:cNvPicPr>
            <a:picLocks noChangeAspect="1"/>
          </p:cNvPicPr>
          <p:nvPr/>
        </p:nvPicPr>
        <p:blipFill rotWithShape="1">
          <a:blip r:embed="rId3">
            <a:extLst/>
          </a:blip>
          <a:srcRect l="40656"/>
          <a:stretch/>
        </p:blipFill>
        <p:spPr bwMode="auto">
          <a:xfrm>
            <a:off x="7381952" y="1143000"/>
            <a:ext cx="695248" cy="1035050"/>
          </a:xfrm>
          <a:prstGeom prst="rect">
            <a:avLst/>
          </a:prstGeom>
          <a:effectLst>
            <a:reflection blurRad="1270" stA="64000" endPos="15000" dir="5400000" sy="-100000" algn="bl" rotWithShape="0"/>
          </a:effectLst>
        </p:spPr>
      </p:pic>
      <p:pic>
        <p:nvPicPr>
          <p:cNvPr id="113" name="Picture 112"/>
          <p:cNvPicPr>
            <a:picLocks noChangeAspect="1"/>
          </p:cNvPicPr>
          <p:nvPr/>
        </p:nvPicPr>
        <p:blipFill>
          <a:blip r:embed="rId3">
            <a:extLst/>
          </a:blip>
          <a:stretch>
            <a:fillRect/>
          </a:stretch>
        </p:blipFill>
        <p:spPr bwMode="auto">
          <a:xfrm>
            <a:off x="5686425" y="1143000"/>
            <a:ext cx="1171572" cy="1035050"/>
          </a:xfrm>
          <a:prstGeom prst="rect">
            <a:avLst/>
          </a:prstGeom>
          <a:effectLst>
            <a:reflection blurRad="1270" stA="64000" endPos="15000" dir="5400000" sy="-100000" algn="bl" rotWithShape="0"/>
          </a:effectLst>
        </p:spPr>
      </p:pic>
      <p:pic>
        <p:nvPicPr>
          <p:cNvPr id="15417" name="Picture 1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78098" y="1772834"/>
            <a:ext cx="621859" cy="382128"/>
          </a:xfrm>
          <a:prstGeom prst="rect">
            <a:avLst/>
          </a:prstGeom>
          <a:solidFill>
            <a:srgbClr val="00649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9" name="Right Arrow 48"/>
          <p:cNvSpPr/>
          <p:nvPr/>
        </p:nvSpPr>
        <p:spPr bwMode="auto">
          <a:xfrm flipV="1">
            <a:off x="495300" y="1657379"/>
            <a:ext cx="5181600" cy="1428720"/>
          </a:xfrm>
          <a:prstGeom prst="rightArrow">
            <a:avLst>
              <a:gd name="adj1" fmla="val 87883"/>
              <a:gd name="adj2" fmla="val 38999"/>
            </a:avLst>
          </a:prstGeom>
          <a:gradFill flip="none" rotWithShape="1">
            <a:gsLst>
              <a:gs pos="100000">
                <a:srgbClr val="002060"/>
              </a:gs>
              <a:gs pos="0">
                <a:srgbClr val="00B2EF">
                  <a:alpha val="75000"/>
                </a:srgbClr>
              </a:gs>
            </a:gsLst>
            <a:path path="circle">
              <a:fillToRect t="100000" r="100000"/>
            </a:path>
            <a:tileRect l="-100000" b="-100000"/>
          </a:gradFill>
          <a:ln w="19050">
            <a:noFill/>
          </a:ln>
          <a:effectLst/>
          <a:extLst/>
        </p:spPr>
        <p:txBody>
          <a:bodyPr/>
          <a:lstStyle/>
          <a:p>
            <a:pPr eaLnBrk="1" fontAlgn="auto" hangingPunct="1">
              <a:spcBef>
                <a:spcPts val="0"/>
              </a:spcBef>
              <a:spcAft>
                <a:spcPts val="0"/>
              </a:spcAft>
            </a:pPr>
            <a:endParaRPr lang="en-US" sz="1600" kern="0" dirty="0">
              <a:solidFill>
                <a:sysClr val="windowText" lastClr="000000"/>
              </a:solidFill>
              <a:latin typeface="Arial" charset="0"/>
              <a:ea typeface="ＭＳ Ｐゴシック" charset="0"/>
              <a:cs typeface="Arial" charset="0"/>
            </a:endParaRPr>
          </a:p>
        </p:txBody>
      </p:sp>
      <p:sp>
        <p:nvSpPr>
          <p:cNvPr id="135" name="Rectangle 134"/>
          <p:cNvSpPr/>
          <p:nvPr/>
        </p:nvSpPr>
        <p:spPr bwMode="auto">
          <a:xfrm flipV="1">
            <a:off x="628650" y="2028825"/>
            <a:ext cx="4533900" cy="971550"/>
          </a:xfrm>
          <a:prstGeom prst="rect">
            <a:avLst/>
          </a:prstGeom>
          <a:gradFill flip="none" rotWithShape="1">
            <a:gsLst>
              <a:gs pos="48000">
                <a:srgbClr val="00B2EF"/>
              </a:gs>
              <a:gs pos="93000">
                <a:srgbClr val="00649D">
                  <a:alpha val="0"/>
                </a:srgbClr>
              </a:gs>
              <a:gs pos="0">
                <a:srgbClr val="00B2EF">
                  <a:lumMod val="0"/>
                  <a:lumOff val="100000"/>
                </a:srgbClr>
              </a:gs>
            </a:gsLst>
            <a:lin ang="0" scaled="1"/>
            <a:tileRect/>
          </a:gradFill>
          <a:ln w="19050">
            <a:noFill/>
          </a:ln>
          <a:effectLst/>
          <a:extLst/>
        </p:spPr>
        <p:txBody>
          <a:bodyPr/>
          <a:lstStyle/>
          <a:p>
            <a:pPr eaLnBrk="1" fontAlgn="auto" hangingPunct="1">
              <a:spcBef>
                <a:spcPts val="0"/>
              </a:spcBef>
              <a:spcAft>
                <a:spcPts val="0"/>
              </a:spcAft>
            </a:pPr>
            <a:endParaRPr lang="en-US" sz="1600" kern="0" dirty="0">
              <a:solidFill>
                <a:sysClr val="windowText" lastClr="000000"/>
              </a:solidFill>
              <a:latin typeface="Arial" charset="0"/>
              <a:ea typeface="ＭＳ Ｐゴシック" charset="0"/>
              <a:cs typeface="Arial" charset="0"/>
            </a:endParaRPr>
          </a:p>
        </p:txBody>
      </p:sp>
      <p:sp>
        <p:nvSpPr>
          <p:cNvPr id="75" name="TextBox 74"/>
          <p:cNvSpPr txBox="1"/>
          <p:nvPr/>
        </p:nvSpPr>
        <p:spPr>
          <a:xfrm>
            <a:off x="2738438" y="1746250"/>
            <a:ext cx="2459037" cy="277813"/>
          </a:xfrm>
          <a:prstGeom prst="rect">
            <a:avLst/>
          </a:prstGeom>
          <a:noFill/>
        </p:spPr>
        <p:txBody>
          <a:bodyPr>
            <a:spAutoFit/>
          </a:bodyPr>
          <a:lstStyle/>
          <a:p>
            <a:pPr algn="r" eaLnBrk="1" fontAlgn="auto" hangingPunct="1">
              <a:spcBef>
                <a:spcPts val="0"/>
              </a:spcBef>
              <a:spcAft>
                <a:spcPts val="0"/>
              </a:spcAft>
              <a:defRPr/>
            </a:pPr>
            <a:r>
              <a:rPr lang="en-US" sz="1200" b="1" i="1" dirty="0">
                <a:solidFill>
                  <a:schemeClr val="accent1"/>
                </a:solidFill>
                <a:latin typeface="Arial" charset="0"/>
                <a:ea typeface="ＭＳ Ｐゴシック" charset="0"/>
                <a:cs typeface="Arial" charset="0"/>
              </a:rPr>
              <a:t>Security Intelligence</a:t>
            </a:r>
            <a:endParaRPr lang="en-US" sz="1200" i="1" kern="0" cap="all" dirty="0">
              <a:solidFill>
                <a:schemeClr val="accent1"/>
              </a:solidFill>
              <a:latin typeface="Arial" charset="0"/>
              <a:ea typeface="+mn-ea"/>
              <a:cs typeface="Arial" charset="0"/>
            </a:endParaRPr>
          </a:p>
        </p:txBody>
      </p:sp>
      <p:sp>
        <p:nvSpPr>
          <p:cNvPr id="10" name="TextBox 31"/>
          <p:cNvSpPr txBox="1">
            <a:spLocks noChangeArrowheads="1"/>
          </p:cNvSpPr>
          <p:nvPr/>
        </p:nvSpPr>
        <p:spPr bwMode="auto">
          <a:xfrm>
            <a:off x="6148388" y="1195388"/>
            <a:ext cx="2052637" cy="461962"/>
          </a:xfrm>
          <a:prstGeom prst="rect">
            <a:avLst/>
          </a:prstGeom>
          <a:noFill/>
          <a:ln w="9525">
            <a:noFill/>
            <a:miter lim="800000"/>
            <a:headEnd/>
            <a:tailEnd/>
          </a:ln>
        </p:spPr>
        <p:txBody>
          <a:bodyPr>
            <a:spAutoFit/>
          </a:bodyPr>
          <a:lstStyle>
            <a:defPPr>
              <a:defRPr lang="en-US"/>
            </a:defPPr>
            <a:lvl1pPr>
              <a:defRPr sz="1000" b="1" i="1">
                <a:solidFill>
                  <a:srgbClr val="0070C0"/>
                </a:solidFill>
              </a:defRPr>
            </a:lvl1pPr>
          </a:lstStyle>
          <a:p>
            <a:pPr algn="ctr" defTabSz="576263" eaLnBrk="1" fontAlgn="auto" hangingPunct="1">
              <a:spcBef>
                <a:spcPts val="0"/>
              </a:spcBef>
              <a:spcAft>
                <a:spcPts val="0"/>
              </a:spcAft>
              <a:defRPr/>
            </a:pPr>
            <a:r>
              <a:rPr lang="en-US" sz="1200" i="0" kern="0" dirty="0">
                <a:solidFill>
                  <a:srgbClr val="00649D"/>
                </a:solidFill>
                <a:latin typeface="Arial" charset="0"/>
                <a:ea typeface="ヒラギノ角ゴ Pro W3" charset="0"/>
                <a:cs typeface="Arial" charset="0"/>
              </a:rPr>
              <a:t>Enterprise Applications</a:t>
            </a:r>
          </a:p>
          <a:p>
            <a:pPr algn="ctr" defTabSz="576263" eaLnBrk="1" fontAlgn="auto" hangingPunct="1">
              <a:spcBef>
                <a:spcPts val="0"/>
              </a:spcBef>
              <a:spcAft>
                <a:spcPts val="0"/>
              </a:spcAft>
              <a:defRPr/>
            </a:pPr>
            <a:r>
              <a:rPr lang="en-US" sz="1200" i="0" kern="0" dirty="0">
                <a:solidFill>
                  <a:srgbClr val="00649D"/>
                </a:solidFill>
                <a:latin typeface="Arial" charset="0"/>
                <a:ea typeface="ヒラギノ角ゴ Pro W3" charset="0"/>
                <a:cs typeface="Arial" charset="0"/>
              </a:rPr>
              <a:t>and Cloud Services</a:t>
            </a:r>
          </a:p>
        </p:txBody>
      </p:sp>
      <p:sp>
        <p:nvSpPr>
          <p:cNvPr id="11" name="TextBox 10"/>
          <p:cNvSpPr txBox="1"/>
          <p:nvPr/>
        </p:nvSpPr>
        <p:spPr>
          <a:xfrm>
            <a:off x="6148388" y="2692400"/>
            <a:ext cx="2052637" cy="461963"/>
          </a:xfrm>
          <a:prstGeom prst="rect">
            <a:avLst/>
          </a:prstGeom>
          <a:noFill/>
        </p:spPr>
        <p:txBody>
          <a:bodyPr>
            <a:spAutoFit/>
          </a:bodyPr>
          <a:lstStyle/>
          <a:p>
            <a:pPr algn="ctr" eaLnBrk="1" hangingPunct="1">
              <a:defRPr/>
            </a:pPr>
            <a:r>
              <a:rPr lang="en-US" sz="1200" b="1" dirty="0">
                <a:solidFill>
                  <a:srgbClr val="00649D"/>
                </a:solidFill>
                <a:latin typeface="Arial" charset="0"/>
                <a:ea typeface="+mn-ea"/>
                <a:cs typeface="Arial" charset="0"/>
              </a:rPr>
              <a:t>Identity, Fraud,</a:t>
            </a:r>
            <a:br>
              <a:rPr lang="en-US" sz="1200" b="1" dirty="0">
                <a:solidFill>
                  <a:srgbClr val="00649D"/>
                </a:solidFill>
                <a:latin typeface="Arial" charset="0"/>
                <a:ea typeface="+mn-ea"/>
                <a:cs typeface="Arial" charset="0"/>
              </a:rPr>
            </a:br>
            <a:r>
              <a:rPr lang="en-US" sz="1200" b="1" dirty="0">
                <a:solidFill>
                  <a:srgbClr val="00649D"/>
                </a:solidFill>
                <a:latin typeface="Arial" charset="0"/>
                <a:ea typeface="+mn-ea"/>
                <a:cs typeface="Arial" charset="0"/>
              </a:rPr>
              <a:t>and Data Protection</a:t>
            </a:r>
          </a:p>
        </p:txBody>
      </p:sp>
      <p:sp>
        <p:nvSpPr>
          <p:cNvPr id="61" name="TextBox 60"/>
          <p:cNvSpPr txBox="1"/>
          <p:nvPr/>
        </p:nvSpPr>
        <p:spPr>
          <a:xfrm>
            <a:off x="2054225" y="2451100"/>
            <a:ext cx="1822450" cy="277813"/>
          </a:xfrm>
          <a:prstGeom prst="rect">
            <a:avLst/>
          </a:prstGeom>
          <a:noFill/>
        </p:spPr>
        <p:txBody>
          <a:bodyPr>
            <a:spAutoFit/>
          </a:bodyPr>
          <a:lstStyle/>
          <a:p>
            <a:pPr eaLnBrk="1" hangingPunct="1">
              <a:defRPr/>
            </a:pPr>
            <a:r>
              <a:rPr lang="en-US" sz="1200" b="1" i="1" dirty="0">
                <a:solidFill>
                  <a:srgbClr val="FFFFFF"/>
                </a:solidFill>
                <a:latin typeface="Arial" charset="0"/>
                <a:ea typeface="+mn-ea"/>
                <a:cs typeface="Arial" charset="0"/>
              </a:rPr>
              <a:t>Content Security</a:t>
            </a:r>
          </a:p>
        </p:txBody>
      </p:sp>
      <p:sp>
        <p:nvSpPr>
          <p:cNvPr id="62" name="TextBox 61"/>
          <p:cNvSpPr txBox="1"/>
          <p:nvPr/>
        </p:nvSpPr>
        <p:spPr>
          <a:xfrm>
            <a:off x="2362200" y="2235200"/>
            <a:ext cx="1857375" cy="276225"/>
          </a:xfrm>
          <a:prstGeom prst="rect">
            <a:avLst/>
          </a:prstGeom>
          <a:noFill/>
        </p:spPr>
        <p:txBody>
          <a:bodyPr>
            <a:spAutoFit/>
          </a:bodyPr>
          <a:lstStyle/>
          <a:p>
            <a:pPr eaLnBrk="1" hangingPunct="1">
              <a:defRPr/>
            </a:pPr>
            <a:r>
              <a:rPr lang="en-US" sz="1200" b="1" i="1" dirty="0">
                <a:solidFill>
                  <a:srgbClr val="FFFFFF"/>
                </a:solidFill>
                <a:latin typeface="Arial" charset="0"/>
                <a:ea typeface="+mn-ea"/>
                <a:cs typeface="Arial" charset="0"/>
              </a:rPr>
              <a:t>Application Security</a:t>
            </a:r>
          </a:p>
        </p:txBody>
      </p:sp>
      <p:sp>
        <p:nvSpPr>
          <p:cNvPr id="63" name="TextBox 62"/>
          <p:cNvSpPr txBox="1"/>
          <p:nvPr/>
        </p:nvSpPr>
        <p:spPr>
          <a:xfrm>
            <a:off x="2693988" y="2017713"/>
            <a:ext cx="1963737" cy="277812"/>
          </a:xfrm>
          <a:prstGeom prst="rect">
            <a:avLst/>
          </a:prstGeom>
          <a:noFill/>
        </p:spPr>
        <p:txBody>
          <a:bodyPr>
            <a:spAutoFit/>
          </a:bodyPr>
          <a:lstStyle/>
          <a:p>
            <a:pPr eaLnBrk="1" hangingPunct="1">
              <a:defRPr/>
            </a:pPr>
            <a:r>
              <a:rPr lang="en-US" sz="1200" b="1" i="1" dirty="0">
                <a:solidFill>
                  <a:srgbClr val="FFFFFF"/>
                </a:solidFill>
                <a:latin typeface="Arial" charset="0"/>
                <a:ea typeface="+mn-ea"/>
                <a:cs typeface="Arial" charset="0"/>
              </a:rPr>
              <a:t>Transaction Security</a:t>
            </a:r>
          </a:p>
        </p:txBody>
      </p:sp>
      <p:sp>
        <p:nvSpPr>
          <p:cNvPr id="64" name="TextBox 63"/>
          <p:cNvSpPr txBox="1"/>
          <p:nvPr/>
        </p:nvSpPr>
        <p:spPr>
          <a:xfrm>
            <a:off x="1733550" y="2678113"/>
            <a:ext cx="1704975" cy="276225"/>
          </a:xfrm>
          <a:prstGeom prst="rect">
            <a:avLst/>
          </a:prstGeom>
          <a:noFill/>
        </p:spPr>
        <p:txBody>
          <a:bodyPr>
            <a:spAutoFit/>
          </a:bodyPr>
          <a:lstStyle/>
          <a:p>
            <a:pPr eaLnBrk="1" hangingPunct="1">
              <a:defRPr/>
            </a:pPr>
            <a:r>
              <a:rPr lang="en-US" sz="1200" b="1" i="1" dirty="0">
                <a:solidFill>
                  <a:srgbClr val="FFFFFF"/>
                </a:solidFill>
                <a:latin typeface="Arial" charset="0"/>
                <a:ea typeface="+mn-ea"/>
                <a:cs typeface="Arial" charset="0"/>
              </a:rPr>
              <a:t>Device Security</a:t>
            </a:r>
          </a:p>
        </p:txBody>
      </p:sp>
      <p:pic>
        <p:nvPicPr>
          <p:cNvPr id="1027" name="Picture 3"/>
          <p:cNvPicPr>
            <a:picLocks noChangeAspect="1" noChangeArrowheads="1"/>
          </p:cNvPicPr>
          <p:nvPr/>
        </p:nvPicPr>
        <p:blipFill>
          <a:blip r:embed="rId5">
            <a:duotone>
              <a:schemeClr val="accent1">
                <a:shade val="45000"/>
                <a:satMod val="135000"/>
              </a:schemeClr>
              <a:prstClr val="white"/>
            </a:duotone>
            <a:lum bright="10000"/>
            <a:extLst/>
          </a:blip>
          <a:srcRect/>
          <a:stretch>
            <a:fillRect/>
          </a:stretch>
        </p:blipFill>
        <p:spPr bwMode="auto">
          <a:xfrm>
            <a:off x="4610834" y="2124075"/>
            <a:ext cx="527050" cy="734142"/>
          </a:xfrm>
          <a:prstGeom prst="rect">
            <a:avLst/>
          </a:prstGeom>
          <a:noFill/>
          <a:ln>
            <a:noFill/>
          </a:ln>
          <a:effectLst>
            <a:outerShdw blurRad="76200" dir="13500000" sy="23000" kx="1200000" algn="br" rotWithShape="0">
              <a:prstClr val="black">
                <a:alpha val="20000"/>
              </a:prstClr>
            </a:outerShdw>
          </a:effectLst>
          <a:extLst/>
        </p:spPr>
      </p:pic>
      <p:grpSp>
        <p:nvGrpSpPr>
          <p:cNvPr id="15399" name="Group 1032"/>
          <p:cNvGrpSpPr>
            <a:grpSpLocks/>
          </p:cNvGrpSpPr>
          <p:nvPr/>
        </p:nvGrpSpPr>
        <p:grpSpPr bwMode="auto">
          <a:xfrm>
            <a:off x="436563" y="1555750"/>
            <a:ext cx="1087437" cy="1492250"/>
            <a:chOff x="436700" y="1783593"/>
            <a:chExt cx="1087300" cy="1493543"/>
          </a:xfrm>
        </p:grpSpPr>
        <p:pic>
          <p:nvPicPr>
            <p:cNvPr id="1025" name="Picture 1024"/>
            <p:cNvPicPr>
              <a:picLocks noChangeAspect="1"/>
            </p:cNvPicPr>
            <p:nvPr/>
          </p:nvPicPr>
          <p:blipFill>
            <a:blip r:embed="rId6"/>
            <a:stretch>
              <a:fillRect/>
            </a:stretch>
          </p:blipFill>
          <p:spPr>
            <a:xfrm>
              <a:off x="436700" y="1783593"/>
              <a:ext cx="1087300" cy="1493543"/>
            </a:xfrm>
            <a:prstGeom prst="rect">
              <a:avLst/>
            </a:prstGeom>
            <a:effectLst>
              <a:outerShdw blurRad="63500" sx="102000" sy="102000" algn="ctr" rotWithShape="0">
                <a:prstClr val="black">
                  <a:alpha val="40000"/>
                </a:prstClr>
              </a:outerShdw>
            </a:effectLst>
          </p:spPr>
        </p:pic>
        <p:sp>
          <p:nvSpPr>
            <p:cNvPr id="95" name="TextBox 94"/>
            <p:cNvSpPr txBox="1"/>
            <p:nvPr/>
          </p:nvSpPr>
          <p:spPr>
            <a:xfrm>
              <a:off x="447811" y="2231656"/>
              <a:ext cx="1066666" cy="370208"/>
            </a:xfrm>
            <a:prstGeom prst="rect">
              <a:avLst/>
            </a:prstGeom>
            <a:noFill/>
            <a:effectLst/>
          </p:spPr>
          <p:txBody>
            <a:bodyPr>
              <a:spAutoFit/>
            </a:bodyPr>
            <a:lstStyle/>
            <a:p>
              <a:pPr algn="ctr" eaLnBrk="1" hangingPunct="1">
                <a:defRPr/>
              </a:pPr>
              <a:r>
                <a:rPr lang="en-US" b="1" dirty="0">
                  <a:solidFill>
                    <a:srgbClr val="FFFFFF"/>
                  </a:solidFill>
                  <a:latin typeface="Arial" charset="0"/>
                  <a:ea typeface="+mn-ea"/>
                  <a:cs typeface="Arial" charset="0"/>
                </a:rPr>
                <a:t>DATA</a:t>
              </a:r>
            </a:p>
          </p:txBody>
        </p:sp>
      </p:grpSp>
      <p:sp>
        <p:nvSpPr>
          <p:cNvPr id="143" name="Rectangular Callout 142"/>
          <p:cNvSpPr/>
          <p:nvPr/>
        </p:nvSpPr>
        <p:spPr bwMode="auto">
          <a:xfrm>
            <a:off x="292100" y="1392238"/>
            <a:ext cx="842963" cy="341312"/>
          </a:xfrm>
          <a:prstGeom prst="wedgeRectCallout">
            <a:avLst>
              <a:gd name="adj1" fmla="val -3674"/>
              <a:gd name="adj2" fmla="val 128017"/>
            </a:avLst>
          </a:prstGeom>
          <a:solidFill>
            <a:srgbClr val="17AF4B"/>
          </a:solidFill>
          <a:ln w="6350">
            <a:solidFill>
              <a:srgbClr val="FFFFFF"/>
            </a:solidFill>
          </a:ln>
          <a:effectLst>
            <a:outerShdw blurRad="63500" sx="102000" sy="102000" algn="ctr" rotWithShape="0">
              <a:prstClr val="black">
                <a:alpha val="40000"/>
              </a:prstClr>
            </a:outerShdw>
          </a:effectLst>
          <a:extLst/>
        </p:spPr>
        <p:txBody>
          <a:bodyPr lIns="0" tIns="0" rIns="0" bIns="0" anchor="ctr"/>
          <a:lstStyle/>
          <a:p>
            <a:pPr algn="ctr" eaLnBrk="1" fontAlgn="auto" hangingPunct="1">
              <a:lnSpc>
                <a:spcPct val="90000"/>
              </a:lnSpc>
              <a:spcBef>
                <a:spcPts val="0"/>
              </a:spcBef>
              <a:spcAft>
                <a:spcPts val="0"/>
              </a:spcAft>
            </a:pPr>
            <a:r>
              <a:rPr lang="en-US" sz="900" b="1" kern="0" dirty="0">
                <a:solidFill>
                  <a:srgbClr val="FFFFFF"/>
                </a:solidFill>
                <a:latin typeface="Arial" charset="0"/>
                <a:ea typeface="ＭＳ Ｐゴシック" charset="0"/>
                <a:cs typeface="Arial" charset="0"/>
              </a:rPr>
              <a:t>Personal and Consumer</a:t>
            </a:r>
          </a:p>
        </p:txBody>
      </p:sp>
      <p:sp>
        <p:nvSpPr>
          <p:cNvPr id="144" name="Rectangular Callout 143"/>
          <p:cNvSpPr/>
          <p:nvPr/>
        </p:nvSpPr>
        <p:spPr bwMode="auto">
          <a:xfrm>
            <a:off x="1189038" y="1392238"/>
            <a:ext cx="844550" cy="341312"/>
          </a:xfrm>
          <a:prstGeom prst="wedgeRectCallout">
            <a:avLst>
              <a:gd name="adj1" fmla="val -44858"/>
              <a:gd name="adj2" fmla="val 125740"/>
            </a:avLst>
          </a:prstGeom>
          <a:solidFill>
            <a:srgbClr val="00649D"/>
          </a:solidFill>
          <a:ln w="6350">
            <a:solidFill>
              <a:srgbClr val="FFFFFF"/>
            </a:solidFill>
          </a:ln>
          <a:effectLst>
            <a:outerShdw blurRad="63500" sx="102000" sy="102000" algn="ctr" rotWithShape="0">
              <a:prstClr val="black">
                <a:alpha val="40000"/>
              </a:prstClr>
            </a:outerShdw>
          </a:effectLst>
          <a:extLst/>
        </p:spPr>
        <p:txBody>
          <a:bodyPr lIns="0" tIns="0" rIns="0" bIns="0" anchor="ctr"/>
          <a:lstStyle/>
          <a:p>
            <a:pPr algn="ctr" eaLnBrk="1" fontAlgn="auto" hangingPunct="1">
              <a:lnSpc>
                <a:spcPct val="90000"/>
              </a:lnSpc>
              <a:spcBef>
                <a:spcPts val="0"/>
              </a:spcBef>
              <a:spcAft>
                <a:spcPts val="0"/>
              </a:spcAft>
            </a:pPr>
            <a:r>
              <a:rPr lang="en-US" sz="900" b="1" kern="0" dirty="0">
                <a:solidFill>
                  <a:srgbClr val="FFFFFF"/>
                </a:solidFill>
                <a:latin typeface="Arial" charset="0"/>
                <a:ea typeface="ＭＳ Ｐゴシック" charset="0"/>
                <a:cs typeface="Arial" charset="0"/>
              </a:rPr>
              <a:t>Enterprise</a:t>
            </a:r>
          </a:p>
        </p:txBody>
      </p:sp>
      <p:sp>
        <p:nvSpPr>
          <p:cNvPr id="120" name="Cloud"/>
          <p:cNvSpPr>
            <a:spLocks noChangeAspect="1" noEditPoints="1" noChangeArrowheads="1"/>
          </p:cNvSpPr>
          <p:nvPr/>
        </p:nvSpPr>
        <p:spPr bwMode="auto">
          <a:xfrm flipH="1" flipV="1">
            <a:off x="7593013" y="1580876"/>
            <a:ext cx="937612" cy="581299"/>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path path="circle">
              <a:fillToRect t="100000" r="100000"/>
            </a:path>
            <a:tileRect l="-100000" b="-100000"/>
          </a:gradFill>
          <a:ln w="9525">
            <a:solidFill>
              <a:srgbClr val="00B2EF"/>
            </a:solidFill>
            <a:miter lim="800000"/>
            <a:headEnd/>
            <a:tailEnd/>
          </a:ln>
          <a:effectLst/>
        </p:spPr>
        <p:txBody>
          <a:bodyPr/>
          <a:lstStyle/>
          <a:p>
            <a:pPr eaLnBrk="1" fontAlgn="auto" hangingPunct="1">
              <a:spcBef>
                <a:spcPts val="0"/>
              </a:spcBef>
              <a:spcAft>
                <a:spcPts val="0"/>
              </a:spcAft>
            </a:pPr>
            <a:endParaRPr lang="en-US" sz="1200" kern="0" dirty="0">
              <a:solidFill>
                <a:sysClr val="windowText" lastClr="000000"/>
              </a:solidFill>
              <a:latin typeface="Arial" charset="0"/>
              <a:ea typeface="ＭＳ Ｐゴシック" charset="0"/>
              <a:cs typeface="Arial" charset="0"/>
            </a:endParaRPr>
          </a:p>
        </p:txBody>
      </p:sp>
      <p:sp>
        <p:nvSpPr>
          <p:cNvPr id="121" name="Cloud"/>
          <p:cNvSpPr>
            <a:spLocks noChangeAspect="1" noEditPoints="1" noChangeArrowheads="1"/>
          </p:cNvSpPr>
          <p:nvPr/>
        </p:nvSpPr>
        <p:spPr bwMode="auto">
          <a:xfrm>
            <a:off x="8264525" y="1489075"/>
            <a:ext cx="498475" cy="3444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71B0">
              <a:alpha val="85098"/>
            </a:srgbClr>
          </a:solidFill>
          <a:ln w="9525">
            <a:solidFill>
              <a:srgbClr val="00B2EF"/>
            </a:solidFill>
            <a:miter lim="800000"/>
            <a:headEnd/>
            <a:tailEnd/>
          </a:ln>
          <a:effectLst/>
        </p:spPr>
        <p:txBody>
          <a:bodyPr/>
          <a:lstStyle/>
          <a:p>
            <a:pPr eaLnBrk="1" fontAlgn="auto" hangingPunct="1">
              <a:spcBef>
                <a:spcPts val="0"/>
              </a:spcBef>
              <a:spcAft>
                <a:spcPts val="0"/>
              </a:spcAft>
            </a:pPr>
            <a:endParaRPr lang="en-US" sz="1200" kern="0" dirty="0">
              <a:solidFill>
                <a:sysClr val="windowText" lastClr="000000"/>
              </a:solidFill>
              <a:latin typeface="Arial" charset="0"/>
              <a:ea typeface="ＭＳ Ｐゴシック" charset="0"/>
              <a:cs typeface="Arial" charset="0"/>
            </a:endParaRPr>
          </a:p>
        </p:txBody>
      </p:sp>
      <p:pic>
        <p:nvPicPr>
          <p:cNvPr id="15410" name="Picture 1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26909" y="1548160"/>
            <a:ext cx="207067" cy="19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08" name="Picture 15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34192" y="1767570"/>
            <a:ext cx="452311" cy="27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Oval 99"/>
          <p:cNvSpPr/>
          <p:nvPr/>
        </p:nvSpPr>
        <p:spPr bwMode="auto">
          <a:xfrm>
            <a:off x="6863736" y="2042004"/>
            <a:ext cx="644417" cy="615472"/>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pPr>
            <a:endParaRPr lang="en-US" sz="1600" kern="0" dirty="0">
              <a:solidFill>
                <a:sysClr val="windowText" lastClr="000000"/>
              </a:solidFill>
              <a:latin typeface="Arial" charset="0"/>
              <a:ea typeface="ＭＳ Ｐゴシック" charset="0"/>
              <a:cs typeface="Arial" charset="0"/>
            </a:endParaRPr>
          </a:p>
        </p:txBody>
      </p:sp>
      <p:pic>
        <p:nvPicPr>
          <p:cNvPr id="101" name="Picture 100"/>
          <p:cNvPicPr>
            <a:picLocks noChangeAspect="1"/>
          </p:cNvPicPr>
          <p:nvPr/>
        </p:nvPicPr>
        <p:blipFill>
          <a:blip r:embed="rId8" cstate="print">
            <a:extLst/>
          </a:blip>
          <a:stretch>
            <a:fillRect/>
          </a:stretch>
        </p:blipFill>
        <p:spPr>
          <a:xfrm>
            <a:off x="7005410" y="2166385"/>
            <a:ext cx="351498" cy="366709"/>
          </a:xfrm>
          <a:prstGeom prst="rect">
            <a:avLst/>
          </a:prstGeom>
          <a:solidFill>
            <a:srgbClr val="00649D"/>
          </a:solidFill>
          <a:ln w="38100">
            <a:noFill/>
          </a:ln>
          <a:effectLst/>
        </p:spPr>
      </p:pic>
      <p:sp>
        <p:nvSpPr>
          <p:cNvPr id="106" name="Oval 105"/>
          <p:cNvSpPr/>
          <p:nvPr/>
        </p:nvSpPr>
        <p:spPr bwMode="auto">
          <a:xfrm>
            <a:off x="6091508" y="2042004"/>
            <a:ext cx="644417" cy="615472"/>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pPr>
            <a:endParaRPr lang="en-US" sz="1600" kern="0" dirty="0">
              <a:solidFill>
                <a:sysClr val="windowText" lastClr="000000"/>
              </a:solidFill>
              <a:latin typeface="Arial" charset="0"/>
              <a:ea typeface="ＭＳ Ｐゴシック" charset="0"/>
              <a:cs typeface="Arial" charset="0"/>
            </a:endParaRPr>
          </a:p>
        </p:txBody>
      </p:sp>
      <p:pic>
        <p:nvPicPr>
          <p:cNvPr id="102" name="Picture 101"/>
          <p:cNvPicPr>
            <a:picLocks noChangeAspect="1"/>
          </p:cNvPicPr>
          <p:nvPr/>
        </p:nvPicPr>
        <p:blipFill>
          <a:blip r:embed="rId9" cstate="print">
            <a:extLst/>
          </a:blip>
          <a:stretch>
            <a:fillRect/>
          </a:stretch>
        </p:blipFill>
        <p:spPr>
          <a:xfrm>
            <a:off x="6261023" y="2138410"/>
            <a:ext cx="345878" cy="408069"/>
          </a:xfrm>
          <a:prstGeom prst="rect">
            <a:avLst/>
          </a:prstGeom>
          <a:solidFill>
            <a:srgbClr val="00649D"/>
          </a:solidFill>
          <a:ln w="38100">
            <a:noFill/>
          </a:ln>
          <a:effectLst/>
        </p:spPr>
      </p:pic>
      <p:sp>
        <p:nvSpPr>
          <p:cNvPr id="109" name="Oval 108"/>
          <p:cNvSpPr/>
          <p:nvPr/>
        </p:nvSpPr>
        <p:spPr bwMode="auto">
          <a:xfrm>
            <a:off x="7643447" y="2042004"/>
            <a:ext cx="644417" cy="615472"/>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pPr>
            <a:endParaRPr lang="en-US" sz="1600" kern="0" dirty="0">
              <a:solidFill>
                <a:sysClr val="windowText" lastClr="000000"/>
              </a:solidFill>
              <a:latin typeface="Arial" charset="0"/>
              <a:ea typeface="ＭＳ Ｐゴシック" charset="0"/>
              <a:cs typeface="Arial" charset="0"/>
            </a:endParaRPr>
          </a:p>
        </p:txBody>
      </p:sp>
      <p:pic>
        <p:nvPicPr>
          <p:cNvPr id="103" name="Picture 102"/>
          <p:cNvPicPr>
            <a:picLocks noChangeAspect="1"/>
          </p:cNvPicPr>
          <p:nvPr/>
        </p:nvPicPr>
        <p:blipFill>
          <a:blip r:embed="rId10" cstate="print">
            <a:extLst/>
          </a:blip>
          <a:stretch>
            <a:fillRect/>
          </a:stretch>
        </p:blipFill>
        <p:spPr>
          <a:xfrm>
            <a:off x="7784575" y="2185036"/>
            <a:ext cx="367995" cy="312833"/>
          </a:xfrm>
          <a:prstGeom prst="rect">
            <a:avLst/>
          </a:prstGeom>
          <a:solidFill>
            <a:srgbClr val="00649D"/>
          </a:solidFill>
          <a:ln w="38100">
            <a:noFill/>
          </a:ln>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bwMode="auto">
          <a:xfrm>
            <a:off x="293688" y="1743075"/>
            <a:ext cx="8539162" cy="1857375"/>
          </a:xfrm>
          <a:prstGeom prst="rect">
            <a:avLst/>
          </a:prstGeom>
          <a:gradFill flip="none" rotWithShape="1">
            <a:gsLst>
              <a:gs pos="0">
                <a:srgbClr val="83D1F5">
                  <a:lumMod val="50000"/>
                  <a:lumOff val="50000"/>
                </a:srgbClr>
              </a:gs>
              <a:gs pos="100000">
                <a:srgbClr val="FFFFFF">
                  <a:lumMod val="85000"/>
                </a:srgbClr>
              </a:gs>
            </a:gsLst>
            <a:lin ang="0" scaled="1"/>
            <a:tileRect/>
          </a:gradFill>
          <a:ln w="19050">
            <a:no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sp>
        <p:nvSpPr>
          <p:cNvPr id="44" name="Rectangle 198"/>
          <p:cNvSpPr>
            <a:spLocks noChangeArrowheads="1"/>
          </p:cNvSpPr>
          <p:nvPr/>
        </p:nvSpPr>
        <p:spPr bwMode="auto">
          <a:xfrm flipV="1">
            <a:off x="293688" y="1095375"/>
            <a:ext cx="8539162" cy="1282700"/>
          </a:xfrm>
          <a:prstGeom prst="rect">
            <a:avLst/>
          </a:prstGeom>
          <a:gradFill rotWithShape="0">
            <a:gsLst>
              <a:gs pos="0">
                <a:srgbClr val="83D1F5"/>
              </a:gs>
              <a:gs pos="100000">
                <a:srgbClr val="FFFFFF">
                  <a:alpha val="0"/>
                </a:srgbClr>
              </a:gs>
            </a:gsLst>
            <a:lin ang="5400000"/>
          </a:gradFill>
          <a:ln>
            <a:noFill/>
          </a:ln>
          <a:extLst/>
        </p:spPr>
        <p:txBody>
          <a:bodyPr/>
          <a:lstStyle/>
          <a:p>
            <a:pPr eaLnBrk="1" fontAlgn="auto" hangingPunct="1">
              <a:spcBef>
                <a:spcPts val="0"/>
              </a:spcBef>
              <a:spcAft>
                <a:spcPts val="0"/>
              </a:spcAft>
              <a:defRPr/>
            </a:pPr>
            <a:endParaRPr lang="en-US" sz="1600" kern="0">
              <a:solidFill>
                <a:sysClr val="windowText" lastClr="000000"/>
              </a:solidFill>
              <a:latin typeface="Arial" charset="0"/>
              <a:ea typeface="ＭＳ Ｐゴシック" charset="0"/>
              <a:cs typeface="Arial" charset="0"/>
            </a:endParaRPr>
          </a:p>
        </p:txBody>
      </p:sp>
      <p:pic>
        <p:nvPicPr>
          <p:cNvPr id="46" name="Picture 45"/>
          <p:cNvPicPr>
            <a:picLocks noChangeAspect="1"/>
          </p:cNvPicPr>
          <p:nvPr/>
        </p:nvPicPr>
        <p:blipFill rotWithShape="1">
          <a:blip r:embed="rId3" cstate="print">
            <a:extLst/>
          </a:blip>
          <a:srcRect l="40656"/>
          <a:stretch/>
        </p:blipFill>
        <p:spPr bwMode="auto">
          <a:xfrm>
            <a:off x="6696047" y="1143000"/>
            <a:ext cx="695248" cy="1035050"/>
          </a:xfrm>
          <a:prstGeom prst="rect">
            <a:avLst/>
          </a:prstGeom>
          <a:effectLst>
            <a:reflection blurRad="1270" stA="64000" endPos="15000" dir="5400000" sy="-100000" algn="bl" rotWithShape="0"/>
          </a:effectLst>
        </p:spPr>
      </p:pic>
      <p:pic>
        <p:nvPicPr>
          <p:cNvPr id="47" name="Picture 46"/>
          <p:cNvPicPr>
            <a:picLocks noChangeAspect="1"/>
          </p:cNvPicPr>
          <p:nvPr/>
        </p:nvPicPr>
        <p:blipFill rotWithShape="1">
          <a:blip r:embed="rId3" cstate="print">
            <a:extLst/>
          </a:blip>
          <a:srcRect l="40656"/>
          <a:stretch/>
        </p:blipFill>
        <p:spPr bwMode="auto">
          <a:xfrm>
            <a:off x="7381952" y="1143000"/>
            <a:ext cx="695248" cy="1035050"/>
          </a:xfrm>
          <a:prstGeom prst="rect">
            <a:avLst/>
          </a:prstGeom>
          <a:effectLst>
            <a:reflection blurRad="1270" stA="64000" endPos="15000" dir="5400000" sy="-100000" algn="bl" rotWithShape="0"/>
          </a:effectLst>
        </p:spPr>
      </p:pic>
      <p:pic>
        <p:nvPicPr>
          <p:cNvPr id="49" name="Picture 48"/>
          <p:cNvPicPr>
            <a:picLocks noChangeAspect="1"/>
          </p:cNvPicPr>
          <p:nvPr/>
        </p:nvPicPr>
        <p:blipFill>
          <a:blip r:embed="rId3" cstate="print">
            <a:extLst/>
          </a:blip>
          <a:stretch>
            <a:fillRect/>
          </a:stretch>
        </p:blipFill>
        <p:spPr bwMode="auto">
          <a:xfrm>
            <a:off x="5686425" y="1143000"/>
            <a:ext cx="1171572" cy="1035050"/>
          </a:xfrm>
          <a:prstGeom prst="rect">
            <a:avLst/>
          </a:prstGeom>
          <a:effectLst>
            <a:reflection blurRad="1270" stA="64000" endPos="15000" dir="5400000" sy="-100000" algn="bl" rotWithShape="0"/>
          </a:effectLst>
        </p:spPr>
      </p:pic>
      <p:pic>
        <p:nvPicPr>
          <p:cNvPr id="17467" name="Picture 20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78098" y="1772834"/>
            <a:ext cx="621859" cy="382128"/>
          </a:xfrm>
          <a:prstGeom prst="rect">
            <a:avLst/>
          </a:prstGeom>
          <a:solidFill>
            <a:srgbClr val="00649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 name="Right Arrow 50"/>
          <p:cNvSpPr/>
          <p:nvPr/>
        </p:nvSpPr>
        <p:spPr bwMode="auto">
          <a:xfrm flipV="1">
            <a:off x="495300" y="1657379"/>
            <a:ext cx="5181600" cy="1428720"/>
          </a:xfrm>
          <a:prstGeom prst="rightArrow">
            <a:avLst>
              <a:gd name="adj1" fmla="val 87883"/>
              <a:gd name="adj2" fmla="val 38999"/>
            </a:avLst>
          </a:prstGeom>
          <a:gradFill flip="none" rotWithShape="1">
            <a:gsLst>
              <a:gs pos="100000">
                <a:srgbClr val="002060"/>
              </a:gs>
              <a:gs pos="0">
                <a:srgbClr val="00B2EF">
                  <a:alpha val="75000"/>
                </a:srgbClr>
              </a:gs>
            </a:gsLst>
            <a:path path="circle">
              <a:fillToRect t="100000" r="100000"/>
            </a:path>
            <a:tileRect l="-100000" b="-100000"/>
          </a:gradFill>
          <a:ln w="19050">
            <a:no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sp>
        <p:nvSpPr>
          <p:cNvPr id="52" name="Rectangle 51"/>
          <p:cNvSpPr/>
          <p:nvPr/>
        </p:nvSpPr>
        <p:spPr bwMode="auto">
          <a:xfrm flipV="1">
            <a:off x="628650" y="2028825"/>
            <a:ext cx="4533900" cy="971550"/>
          </a:xfrm>
          <a:prstGeom prst="rect">
            <a:avLst/>
          </a:prstGeom>
          <a:gradFill flip="none" rotWithShape="1">
            <a:gsLst>
              <a:gs pos="48000">
                <a:srgbClr val="00B2EF"/>
              </a:gs>
              <a:gs pos="93000">
                <a:srgbClr val="00649D">
                  <a:alpha val="0"/>
                </a:srgbClr>
              </a:gs>
              <a:gs pos="0">
                <a:srgbClr val="00B2EF">
                  <a:lumMod val="0"/>
                  <a:lumOff val="100000"/>
                </a:srgbClr>
              </a:gs>
            </a:gsLst>
            <a:lin ang="0" scaled="1"/>
            <a:tileRect/>
          </a:gradFill>
          <a:ln w="19050">
            <a:no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sp>
        <p:nvSpPr>
          <p:cNvPr id="53" name="TextBox 52"/>
          <p:cNvSpPr txBox="1"/>
          <p:nvPr/>
        </p:nvSpPr>
        <p:spPr>
          <a:xfrm>
            <a:off x="2738438" y="1746250"/>
            <a:ext cx="2459037" cy="277813"/>
          </a:xfrm>
          <a:prstGeom prst="rect">
            <a:avLst/>
          </a:prstGeom>
          <a:noFill/>
        </p:spPr>
        <p:txBody>
          <a:bodyPr>
            <a:spAutoFit/>
          </a:bodyPr>
          <a:lstStyle/>
          <a:p>
            <a:pPr algn="r" eaLnBrk="1" fontAlgn="auto" hangingPunct="1">
              <a:spcBef>
                <a:spcPts val="0"/>
              </a:spcBef>
              <a:spcAft>
                <a:spcPts val="0"/>
              </a:spcAft>
              <a:defRPr/>
            </a:pPr>
            <a:r>
              <a:rPr lang="en-US" sz="1200" b="1" i="1" dirty="0">
                <a:solidFill>
                  <a:srgbClr val="83D1F5"/>
                </a:solidFill>
                <a:latin typeface="Arial" charset="0"/>
                <a:ea typeface="ＭＳ Ｐゴシック" charset="0"/>
                <a:cs typeface="Arial" charset="0"/>
              </a:rPr>
              <a:t>Security Intelligence</a:t>
            </a:r>
            <a:endParaRPr lang="en-US" sz="1200" i="1" kern="0" cap="all" dirty="0">
              <a:solidFill>
                <a:srgbClr val="83D1F5"/>
              </a:solidFill>
              <a:latin typeface="Arial" charset="0"/>
              <a:ea typeface="ＭＳ Ｐゴシック" charset="0"/>
              <a:cs typeface="Arial" charset="0"/>
            </a:endParaRPr>
          </a:p>
        </p:txBody>
      </p:sp>
      <p:sp>
        <p:nvSpPr>
          <p:cNvPr id="54" name="TextBox 31"/>
          <p:cNvSpPr txBox="1">
            <a:spLocks noChangeArrowheads="1"/>
          </p:cNvSpPr>
          <p:nvPr/>
        </p:nvSpPr>
        <p:spPr bwMode="auto">
          <a:xfrm>
            <a:off x="6148388" y="1195388"/>
            <a:ext cx="2052637" cy="461962"/>
          </a:xfrm>
          <a:prstGeom prst="rect">
            <a:avLst/>
          </a:prstGeom>
          <a:noFill/>
          <a:ln w="9525">
            <a:noFill/>
            <a:miter lim="800000"/>
            <a:headEnd/>
            <a:tailEnd/>
          </a:ln>
        </p:spPr>
        <p:txBody>
          <a:bodyPr>
            <a:spAutoFit/>
          </a:bodyPr>
          <a:lstStyle>
            <a:defPPr>
              <a:defRPr lang="en-US"/>
            </a:defPPr>
            <a:lvl1pPr>
              <a:defRPr sz="1000" b="1" i="1">
                <a:solidFill>
                  <a:srgbClr val="0070C0"/>
                </a:solidFill>
              </a:defRPr>
            </a:lvl1pPr>
          </a:lstStyle>
          <a:p>
            <a:pPr algn="ctr" defTabSz="576263" eaLnBrk="1" fontAlgn="auto" hangingPunct="1">
              <a:spcBef>
                <a:spcPts val="0"/>
              </a:spcBef>
              <a:spcAft>
                <a:spcPts val="0"/>
              </a:spcAft>
              <a:defRPr/>
            </a:pPr>
            <a:r>
              <a:rPr lang="en-US" sz="1200" i="0" kern="0" dirty="0">
                <a:solidFill>
                  <a:srgbClr val="00649D"/>
                </a:solidFill>
                <a:latin typeface="Arial" charset="0"/>
                <a:ea typeface="ヒラギノ角ゴ Pro W3" charset="0"/>
                <a:cs typeface="Arial" charset="0"/>
              </a:rPr>
              <a:t>Enterprise Applications</a:t>
            </a:r>
          </a:p>
          <a:p>
            <a:pPr algn="ctr" defTabSz="576263" eaLnBrk="1" fontAlgn="auto" hangingPunct="1">
              <a:spcBef>
                <a:spcPts val="0"/>
              </a:spcBef>
              <a:spcAft>
                <a:spcPts val="0"/>
              </a:spcAft>
              <a:defRPr/>
            </a:pPr>
            <a:r>
              <a:rPr lang="en-US" sz="1200" i="0" kern="0" dirty="0">
                <a:solidFill>
                  <a:srgbClr val="00649D"/>
                </a:solidFill>
                <a:latin typeface="Arial" charset="0"/>
                <a:ea typeface="ヒラギノ角ゴ Pro W3" charset="0"/>
                <a:cs typeface="Arial" charset="0"/>
              </a:rPr>
              <a:t>and Cloud Services</a:t>
            </a:r>
          </a:p>
        </p:txBody>
      </p:sp>
      <p:sp>
        <p:nvSpPr>
          <p:cNvPr id="17421" name="TextBox 54"/>
          <p:cNvSpPr txBox="1">
            <a:spLocks noChangeArrowheads="1"/>
          </p:cNvSpPr>
          <p:nvPr/>
        </p:nvSpPr>
        <p:spPr bwMode="auto">
          <a:xfrm>
            <a:off x="6148388" y="2692400"/>
            <a:ext cx="2052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sz="1200" b="1" dirty="0">
                <a:solidFill>
                  <a:srgbClr val="00649D"/>
                </a:solidFill>
              </a:rPr>
              <a:t>Identity, Fraud,</a:t>
            </a:r>
            <a:br>
              <a:rPr lang="en-US" altLang="en-US" sz="1200" b="1" dirty="0">
                <a:solidFill>
                  <a:srgbClr val="00649D"/>
                </a:solidFill>
              </a:rPr>
            </a:br>
            <a:r>
              <a:rPr lang="en-US" altLang="en-US" sz="1200" b="1" dirty="0">
                <a:solidFill>
                  <a:srgbClr val="00649D"/>
                </a:solidFill>
              </a:rPr>
              <a:t>and Data Protection</a:t>
            </a:r>
          </a:p>
        </p:txBody>
      </p:sp>
      <p:sp>
        <p:nvSpPr>
          <p:cNvPr id="17422" name="TextBox 55"/>
          <p:cNvSpPr txBox="1">
            <a:spLocks noChangeArrowheads="1"/>
          </p:cNvSpPr>
          <p:nvPr/>
        </p:nvSpPr>
        <p:spPr bwMode="auto">
          <a:xfrm>
            <a:off x="2054225" y="2451100"/>
            <a:ext cx="1822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Content Security</a:t>
            </a:r>
          </a:p>
        </p:txBody>
      </p:sp>
      <p:sp>
        <p:nvSpPr>
          <p:cNvPr id="17423" name="TextBox 56"/>
          <p:cNvSpPr txBox="1">
            <a:spLocks noChangeArrowheads="1"/>
          </p:cNvSpPr>
          <p:nvPr/>
        </p:nvSpPr>
        <p:spPr bwMode="auto">
          <a:xfrm>
            <a:off x="2362200" y="2235200"/>
            <a:ext cx="18573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Application Security	</a:t>
            </a:r>
          </a:p>
        </p:txBody>
      </p:sp>
      <p:sp>
        <p:nvSpPr>
          <p:cNvPr id="17424" name="TextBox 57"/>
          <p:cNvSpPr txBox="1">
            <a:spLocks noChangeArrowheads="1"/>
          </p:cNvSpPr>
          <p:nvPr/>
        </p:nvSpPr>
        <p:spPr bwMode="auto">
          <a:xfrm>
            <a:off x="2693988" y="2017713"/>
            <a:ext cx="19637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Transaction Security</a:t>
            </a:r>
          </a:p>
        </p:txBody>
      </p:sp>
      <p:sp>
        <p:nvSpPr>
          <p:cNvPr id="17425" name="TextBox 58"/>
          <p:cNvSpPr txBox="1">
            <a:spLocks noChangeArrowheads="1"/>
          </p:cNvSpPr>
          <p:nvPr/>
        </p:nvSpPr>
        <p:spPr bwMode="auto">
          <a:xfrm>
            <a:off x="1733550" y="2678113"/>
            <a:ext cx="1704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Device Security</a:t>
            </a:r>
          </a:p>
        </p:txBody>
      </p:sp>
      <p:pic>
        <p:nvPicPr>
          <p:cNvPr id="60" name="Picture 3"/>
          <p:cNvPicPr>
            <a:picLocks noChangeAspect="1" noChangeArrowheads="1"/>
          </p:cNvPicPr>
          <p:nvPr/>
        </p:nvPicPr>
        <p:blipFill>
          <a:blip r:embed="rId5" cstate="print">
            <a:duotone>
              <a:srgbClr val="83D1F5">
                <a:shade val="45000"/>
                <a:satMod val="135000"/>
              </a:srgbClr>
              <a:prstClr val="white"/>
            </a:duotone>
            <a:lum bright="10000"/>
            <a:extLst/>
          </a:blip>
          <a:srcRect/>
          <a:stretch>
            <a:fillRect/>
          </a:stretch>
        </p:blipFill>
        <p:spPr bwMode="auto">
          <a:xfrm>
            <a:off x="4610834" y="2124075"/>
            <a:ext cx="527050" cy="734142"/>
          </a:xfrm>
          <a:prstGeom prst="rect">
            <a:avLst/>
          </a:prstGeom>
          <a:noFill/>
          <a:ln>
            <a:noFill/>
          </a:ln>
          <a:effectLst>
            <a:outerShdw blurRad="76200" dir="13500000" sy="23000" kx="1200000" algn="br" rotWithShape="0">
              <a:prstClr val="black">
                <a:alpha val="20000"/>
              </a:prstClr>
            </a:outerShdw>
          </a:effectLst>
          <a:extLst/>
        </p:spPr>
      </p:pic>
      <p:grpSp>
        <p:nvGrpSpPr>
          <p:cNvPr id="17427" name="Group 215"/>
          <p:cNvGrpSpPr>
            <a:grpSpLocks/>
          </p:cNvGrpSpPr>
          <p:nvPr/>
        </p:nvGrpSpPr>
        <p:grpSpPr bwMode="auto">
          <a:xfrm>
            <a:off x="436563" y="1555750"/>
            <a:ext cx="1087437" cy="1492250"/>
            <a:chOff x="436700" y="1783593"/>
            <a:chExt cx="1087300" cy="1493543"/>
          </a:xfrm>
        </p:grpSpPr>
        <p:pic>
          <p:nvPicPr>
            <p:cNvPr id="62" name="Picture 61"/>
            <p:cNvPicPr>
              <a:picLocks noChangeAspect="1"/>
            </p:cNvPicPr>
            <p:nvPr/>
          </p:nvPicPr>
          <p:blipFill>
            <a:blip r:embed="rId6"/>
            <a:stretch>
              <a:fillRect/>
            </a:stretch>
          </p:blipFill>
          <p:spPr>
            <a:xfrm>
              <a:off x="436700" y="1783593"/>
              <a:ext cx="1087300" cy="1493543"/>
            </a:xfrm>
            <a:prstGeom prst="rect">
              <a:avLst/>
            </a:prstGeom>
            <a:effectLst>
              <a:outerShdw blurRad="63500" sx="102000" sy="102000" algn="ctr" rotWithShape="0">
                <a:prstClr val="black">
                  <a:alpha val="40000"/>
                </a:prstClr>
              </a:outerShdw>
            </a:effectLst>
          </p:spPr>
        </p:pic>
        <p:sp>
          <p:nvSpPr>
            <p:cNvPr id="17462" name="TextBox 62"/>
            <p:cNvSpPr txBox="1">
              <a:spLocks noChangeArrowheads="1"/>
            </p:cNvSpPr>
            <p:nvPr/>
          </p:nvSpPr>
          <p:spPr bwMode="auto">
            <a:xfrm>
              <a:off x="447811" y="2231656"/>
              <a:ext cx="1066666" cy="37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sz="1800" b="1" dirty="0">
                  <a:solidFill>
                    <a:srgbClr val="FFFFFF"/>
                  </a:solidFill>
                </a:rPr>
                <a:t>DATA</a:t>
              </a:r>
            </a:p>
          </p:txBody>
        </p:sp>
      </p:grpSp>
      <p:sp>
        <p:nvSpPr>
          <p:cNvPr id="64" name="Rectangular Callout 63"/>
          <p:cNvSpPr/>
          <p:nvPr/>
        </p:nvSpPr>
        <p:spPr bwMode="auto">
          <a:xfrm>
            <a:off x="292100" y="1392238"/>
            <a:ext cx="842963" cy="341312"/>
          </a:xfrm>
          <a:prstGeom prst="wedgeRectCallout">
            <a:avLst>
              <a:gd name="adj1" fmla="val -3674"/>
              <a:gd name="adj2" fmla="val 128017"/>
            </a:avLst>
          </a:prstGeom>
          <a:solidFill>
            <a:srgbClr val="17AF4B"/>
          </a:solidFill>
          <a:ln w="6350">
            <a:solidFill>
              <a:srgbClr val="FFFFFF"/>
            </a:solidFill>
          </a:ln>
          <a:effectLst>
            <a:outerShdw blurRad="63500" sx="102000" sy="102000" algn="ctr" rotWithShape="0">
              <a:prstClr val="black">
                <a:alpha val="40000"/>
              </a:prstClr>
            </a:outerShdw>
          </a:effectLst>
          <a:extLst/>
        </p:spPr>
        <p:txBody>
          <a:bodyPr lIns="0" tIns="0" rIns="0" bIns="0" anchor="ctr"/>
          <a:lstStyle/>
          <a:p>
            <a:pPr algn="ctr" eaLnBrk="1" fontAlgn="auto" hangingPunct="1">
              <a:lnSpc>
                <a:spcPct val="90000"/>
              </a:lnSpc>
              <a:spcBef>
                <a:spcPts val="0"/>
              </a:spcBef>
              <a:spcAft>
                <a:spcPts val="0"/>
              </a:spcAft>
              <a:defRPr/>
            </a:pPr>
            <a:r>
              <a:rPr lang="en-US" sz="900" b="1" kern="0" dirty="0">
                <a:solidFill>
                  <a:srgbClr val="FFFFFF"/>
                </a:solidFill>
                <a:latin typeface="Arial" charset="0"/>
                <a:ea typeface="ＭＳ Ｐゴシック" charset="0"/>
                <a:cs typeface="Arial" charset="0"/>
              </a:rPr>
              <a:t>Personal and Consumer</a:t>
            </a:r>
          </a:p>
        </p:txBody>
      </p:sp>
      <p:sp>
        <p:nvSpPr>
          <p:cNvPr id="65" name="Rectangular Callout 64"/>
          <p:cNvSpPr/>
          <p:nvPr/>
        </p:nvSpPr>
        <p:spPr bwMode="auto">
          <a:xfrm>
            <a:off x="1189038" y="1392238"/>
            <a:ext cx="844550" cy="341312"/>
          </a:xfrm>
          <a:prstGeom prst="wedgeRectCallout">
            <a:avLst>
              <a:gd name="adj1" fmla="val -44858"/>
              <a:gd name="adj2" fmla="val 125740"/>
            </a:avLst>
          </a:prstGeom>
          <a:solidFill>
            <a:srgbClr val="00649D"/>
          </a:solidFill>
          <a:ln w="6350">
            <a:solidFill>
              <a:srgbClr val="FFFFFF"/>
            </a:solidFill>
          </a:ln>
          <a:effectLst>
            <a:outerShdw blurRad="63500" sx="102000" sy="102000" algn="ctr" rotWithShape="0">
              <a:prstClr val="black">
                <a:alpha val="40000"/>
              </a:prstClr>
            </a:outerShdw>
          </a:effectLst>
          <a:extLst/>
        </p:spPr>
        <p:txBody>
          <a:bodyPr lIns="0" tIns="0" rIns="0" bIns="0" anchor="ctr"/>
          <a:lstStyle/>
          <a:p>
            <a:pPr algn="ctr" eaLnBrk="1" fontAlgn="auto" hangingPunct="1">
              <a:lnSpc>
                <a:spcPct val="90000"/>
              </a:lnSpc>
              <a:spcBef>
                <a:spcPts val="0"/>
              </a:spcBef>
              <a:spcAft>
                <a:spcPts val="0"/>
              </a:spcAft>
              <a:defRPr/>
            </a:pPr>
            <a:r>
              <a:rPr lang="en-US" sz="900" b="1" kern="0" dirty="0">
                <a:solidFill>
                  <a:srgbClr val="FFFFFF"/>
                </a:solidFill>
                <a:latin typeface="Arial" charset="0"/>
                <a:ea typeface="ＭＳ Ｐゴシック" charset="0"/>
                <a:cs typeface="Arial" charset="0"/>
              </a:rPr>
              <a:t>Enterprise</a:t>
            </a:r>
          </a:p>
        </p:txBody>
      </p:sp>
      <p:sp>
        <p:nvSpPr>
          <p:cNvPr id="67" name="Cloud"/>
          <p:cNvSpPr>
            <a:spLocks noChangeAspect="1" noEditPoints="1" noChangeArrowheads="1"/>
          </p:cNvSpPr>
          <p:nvPr/>
        </p:nvSpPr>
        <p:spPr bwMode="auto">
          <a:xfrm flipH="1" flipV="1">
            <a:off x="7593013" y="1580876"/>
            <a:ext cx="937612" cy="581299"/>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path path="circle">
              <a:fillToRect t="100000" r="100000"/>
            </a:path>
            <a:tileRect l="-100000" b="-100000"/>
          </a:gradFill>
          <a:ln w="9525">
            <a:solidFill>
              <a:srgbClr val="00B2EF"/>
            </a:solidFill>
            <a:miter lim="800000"/>
            <a:headEnd/>
            <a:tailEnd/>
          </a:ln>
          <a:effectLst/>
        </p:spPr>
        <p:txBody>
          <a:bodyPr/>
          <a:lstStyle/>
          <a:p>
            <a:pPr eaLnBrk="1" fontAlgn="auto" hangingPunct="1">
              <a:spcBef>
                <a:spcPts val="0"/>
              </a:spcBef>
              <a:spcAft>
                <a:spcPts val="0"/>
              </a:spcAft>
              <a:defRPr/>
            </a:pPr>
            <a:endParaRPr lang="en-US" sz="1200" kern="0">
              <a:solidFill>
                <a:sysClr val="windowText" lastClr="000000"/>
              </a:solidFill>
              <a:latin typeface="Arial" charset="0"/>
              <a:ea typeface="ＭＳ Ｐゴシック" charset="0"/>
              <a:cs typeface="Arial" charset="0"/>
            </a:endParaRPr>
          </a:p>
        </p:txBody>
      </p:sp>
      <p:sp>
        <p:nvSpPr>
          <p:cNvPr id="70" name="Cloud"/>
          <p:cNvSpPr>
            <a:spLocks noChangeAspect="1" noEditPoints="1" noChangeArrowheads="1"/>
          </p:cNvSpPr>
          <p:nvPr/>
        </p:nvSpPr>
        <p:spPr bwMode="auto">
          <a:xfrm>
            <a:off x="8264525" y="1489075"/>
            <a:ext cx="498475" cy="3444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71B0">
              <a:alpha val="85098"/>
            </a:srgbClr>
          </a:solidFill>
          <a:ln w="9525">
            <a:solidFill>
              <a:srgbClr val="00B2EF"/>
            </a:solidFill>
            <a:miter lim="800000"/>
            <a:headEnd/>
            <a:tailEnd/>
          </a:ln>
          <a:effectLst/>
        </p:spPr>
        <p:txBody>
          <a:bodyPr/>
          <a:lstStyle/>
          <a:p>
            <a:pPr eaLnBrk="1" fontAlgn="auto" hangingPunct="1">
              <a:spcBef>
                <a:spcPts val="0"/>
              </a:spcBef>
              <a:spcAft>
                <a:spcPts val="0"/>
              </a:spcAft>
              <a:defRPr/>
            </a:pPr>
            <a:endParaRPr lang="en-US" sz="1200" kern="0">
              <a:solidFill>
                <a:sysClr val="windowText" lastClr="000000"/>
              </a:solidFill>
              <a:latin typeface="Arial" charset="0"/>
              <a:ea typeface="ＭＳ Ｐゴシック" charset="0"/>
              <a:cs typeface="Arial" charset="0"/>
            </a:endParaRPr>
          </a:p>
        </p:txBody>
      </p:sp>
      <p:pic>
        <p:nvPicPr>
          <p:cNvPr id="17460" name="Picture 22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26909" y="1548160"/>
            <a:ext cx="207067" cy="19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8" name="Picture 22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34192" y="1767570"/>
            <a:ext cx="452311" cy="27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3" name="Group 72"/>
          <p:cNvGrpSpPr/>
          <p:nvPr/>
        </p:nvGrpSpPr>
        <p:grpSpPr>
          <a:xfrm>
            <a:off x="6863736" y="2042004"/>
            <a:ext cx="644417" cy="615472"/>
            <a:chOff x="4254366" y="2329313"/>
            <a:chExt cx="635268" cy="635268"/>
          </a:xfrm>
        </p:grpSpPr>
        <p:sp>
          <p:nvSpPr>
            <p:cNvPr id="80" name="Oval 79"/>
            <p:cNvSpPr/>
            <p:nvPr/>
          </p:nvSpPr>
          <p:spPr bwMode="auto">
            <a:xfrm>
              <a:off x="4254366" y="2329313"/>
              <a:ext cx="635268" cy="635268"/>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pic>
          <p:nvPicPr>
            <p:cNvPr id="81" name="Picture 80"/>
            <p:cNvPicPr>
              <a:picLocks noChangeAspect="1"/>
            </p:cNvPicPr>
            <p:nvPr/>
          </p:nvPicPr>
          <p:blipFill>
            <a:blip r:embed="rId8" cstate="print">
              <a:extLst/>
            </a:blip>
            <a:stretch>
              <a:fillRect/>
            </a:stretch>
          </p:blipFill>
          <p:spPr>
            <a:xfrm>
              <a:off x="4394029" y="2457695"/>
              <a:ext cx="346508" cy="378504"/>
            </a:xfrm>
            <a:prstGeom prst="rect">
              <a:avLst/>
            </a:prstGeom>
          </p:spPr>
        </p:pic>
      </p:grpSp>
      <p:sp>
        <p:nvSpPr>
          <p:cNvPr id="78" name="Oval 77"/>
          <p:cNvSpPr/>
          <p:nvPr/>
        </p:nvSpPr>
        <p:spPr bwMode="auto">
          <a:xfrm>
            <a:off x="6091508" y="2042004"/>
            <a:ext cx="644417" cy="615472"/>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pic>
        <p:nvPicPr>
          <p:cNvPr id="79" name="Picture 78"/>
          <p:cNvPicPr>
            <a:picLocks noChangeAspect="1"/>
          </p:cNvPicPr>
          <p:nvPr/>
        </p:nvPicPr>
        <p:blipFill>
          <a:blip r:embed="rId9" cstate="print">
            <a:extLst/>
          </a:blip>
          <a:stretch>
            <a:fillRect/>
          </a:stretch>
        </p:blipFill>
        <p:spPr>
          <a:xfrm>
            <a:off x="6261023" y="2138410"/>
            <a:ext cx="345878" cy="408069"/>
          </a:xfrm>
          <a:prstGeom prst="rect">
            <a:avLst/>
          </a:prstGeom>
        </p:spPr>
      </p:pic>
      <p:grpSp>
        <p:nvGrpSpPr>
          <p:cNvPr id="75" name="Group 74"/>
          <p:cNvGrpSpPr/>
          <p:nvPr/>
        </p:nvGrpSpPr>
        <p:grpSpPr>
          <a:xfrm>
            <a:off x="7643447" y="2042004"/>
            <a:ext cx="644417" cy="615472"/>
            <a:chOff x="5023007" y="2329313"/>
            <a:chExt cx="635268" cy="635268"/>
          </a:xfrm>
        </p:grpSpPr>
        <p:sp>
          <p:nvSpPr>
            <p:cNvPr id="76" name="Oval 75"/>
            <p:cNvSpPr/>
            <p:nvPr/>
          </p:nvSpPr>
          <p:spPr bwMode="auto">
            <a:xfrm>
              <a:off x="5023007" y="2329313"/>
              <a:ext cx="635268" cy="635268"/>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pic>
          <p:nvPicPr>
            <p:cNvPr id="77" name="Picture 76"/>
            <p:cNvPicPr>
              <a:picLocks noChangeAspect="1"/>
            </p:cNvPicPr>
            <p:nvPr/>
          </p:nvPicPr>
          <p:blipFill>
            <a:blip r:embed="rId10" cstate="print">
              <a:extLst/>
            </a:blip>
            <a:stretch>
              <a:fillRect/>
            </a:stretch>
          </p:blipFill>
          <p:spPr>
            <a:xfrm>
              <a:off x="5162131" y="2476945"/>
              <a:ext cx="362770" cy="322895"/>
            </a:xfrm>
            <a:prstGeom prst="rect">
              <a:avLst/>
            </a:prstGeom>
          </p:spPr>
        </p:pic>
      </p:grpSp>
      <p:graphicFrame>
        <p:nvGraphicFramePr>
          <p:cNvPr id="82" name="Table 81"/>
          <p:cNvGraphicFramePr>
            <a:graphicFrameLocks noGrp="1"/>
          </p:cNvGraphicFramePr>
          <p:nvPr>
            <p:extLst>
              <p:ext uri="{D42A27DB-BD31-4B8C-83A1-F6EECF244321}">
                <p14:modId xmlns:p14="http://schemas.microsoft.com/office/powerpoint/2010/main" val="15785060"/>
              </p:ext>
            </p:extLst>
          </p:nvPr>
        </p:nvGraphicFramePr>
        <p:xfrm>
          <a:off x="292608" y="3236976"/>
          <a:ext cx="8540750" cy="3162046"/>
        </p:xfrm>
        <a:graphic>
          <a:graphicData uri="http://schemas.openxmlformats.org/drawingml/2006/table">
            <a:tbl>
              <a:tblPr/>
              <a:tblGrid>
                <a:gridCol w="2135188"/>
                <a:gridCol w="2135187"/>
                <a:gridCol w="2135188"/>
                <a:gridCol w="2135187"/>
              </a:tblGrid>
              <a:tr h="420624">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chemeClr val="bg1"/>
                          </a:solidFill>
                          <a:effectLst/>
                          <a:latin typeface="Arial" panose="020B0604020202020204" pitchFamily="34" charset="0"/>
                          <a:ea typeface="MS PGothic" panose="020B0600070205080204" pitchFamily="34" charset="-128"/>
                        </a:rPr>
                        <a:t>Device Security</a:t>
                      </a:r>
                    </a:p>
                  </a:txBody>
                  <a:tcPr marL="91455" marR="91455" anchor="ctr"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00B2EF"/>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smtClean="0">
                          <a:ln>
                            <a:noFill/>
                          </a:ln>
                          <a:solidFill>
                            <a:schemeClr val="bg1"/>
                          </a:solidFill>
                          <a:effectLst/>
                          <a:latin typeface="Arial" panose="020B0604020202020204" pitchFamily="34" charset="0"/>
                          <a:ea typeface="MS PGothic" panose="020B0600070205080204" pitchFamily="34" charset="-128"/>
                        </a:rPr>
                        <a:t>Content Security</a:t>
                      </a:r>
                    </a:p>
                  </a:txBody>
                  <a:tcPr marL="91455" marR="91455" anchor="ctr"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00B2EF"/>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smtClean="0">
                          <a:ln>
                            <a:noFill/>
                          </a:ln>
                          <a:solidFill>
                            <a:schemeClr val="bg1"/>
                          </a:solidFill>
                          <a:effectLst/>
                          <a:latin typeface="Arial" panose="020B0604020202020204" pitchFamily="34" charset="0"/>
                          <a:ea typeface="MS PGothic" panose="020B0600070205080204" pitchFamily="34" charset="-128"/>
                        </a:rPr>
                        <a:t>Application Security</a:t>
                      </a:r>
                    </a:p>
                  </a:txBody>
                  <a:tcPr marL="91455" marR="91455" anchor="ctr"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00B2EF"/>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smtClean="0">
                          <a:ln>
                            <a:noFill/>
                          </a:ln>
                          <a:solidFill>
                            <a:schemeClr val="bg1"/>
                          </a:solidFill>
                          <a:effectLst/>
                          <a:latin typeface="Arial" panose="020B0604020202020204" pitchFamily="34" charset="0"/>
                          <a:ea typeface="MS PGothic" panose="020B0600070205080204" pitchFamily="34" charset="-128"/>
                        </a:rPr>
                        <a:t>Transaction Security</a:t>
                      </a:r>
                    </a:p>
                  </a:txBody>
                  <a:tcPr marL="91455" marR="91455" anchor="ctr"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00B2EF"/>
                    </a:solidFill>
                  </a:tcPr>
                </a:tc>
              </a:tr>
              <a:tr h="2094807">
                <a:tc>
                  <a:txBody>
                    <a:bodyPr/>
                    <a:lstStyle>
                      <a:lvl1pPr marL="106363" indent="-106363"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06363" marR="0" lvl="0" indent="-106363"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Enroll, provision and configure devices, settings and mobile policy</a:t>
                      </a:r>
                    </a:p>
                    <a:p>
                      <a:pPr marL="106363" marR="0" lvl="0" indent="-106363"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Fingerprint devices with a unique and persistent mobile device ID</a:t>
                      </a:r>
                    </a:p>
                    <a:p>
                      <a:pPr marL="106363" marR="0" lvl="0" indent="-106363"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Remotely Locate, Lock and Wipe lost or stolen devices</a:t>
                      </a:r>
                    </a:p>
                    <a:p>
                      <a:pPr marL="106363" marR="0" lvl="0" indent="-106363"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Enforce device security compliance: passcode, encryption, jailbreak / root detection</a:t>
                      </a:r>
                    </a:p>
                  </a:txBody>
                  <a:tcPr marL="91455" marR="91455" marT="91440"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F2F2F2"/>
                    </a:solidFill>
                  </a:tcPr>
                </a:tc>
                <a:tc>
                  <a:txBody>
                    <a:bodyPr/>
                    <a:lstStyle>
                      <a:lvl1pPr marL="115888" indent="-115888"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115888" marR="0" lvl="0" indent="-115888"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Restrict copy, paste and share</a:t>
                      </a:r>
                    </a:p>
                    <a:p>
                      <a:pPr marL="115888" marR="0" lvl="0" indent="-115888"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Integration with Connections, SharePoint, Box, Google Drive, Windows File Share</a:t>
                      </a:r>
                    </a:p>
                    <a:p>
                      <a:pPr marL="115888" marR="0" lvl="0" indent="-115888"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Secure access to corporate mail, calendar and contacts</a:t>
                      </a:r>
                    </a:p>
                    <a:p>
                      <a:pPr marL="115888" marR="0" lvl="0" indent="-115888" algn="l" defTabSz="457200" rtl="0" eaLnBrk="1" fontAlgn="base" latinLnBrk="0" hangingPunct="1">
                        <a:lnSpc>
                          <a:spcPct val="90000"/>
                        </a:lnSpc>
                        <a:spcBef>
                          <a:spcPts val="800"/>
                        </a:spcBef>
                        <a:spcAft>
                          <a:spcPct val="0"/>
                        </a:spcAft>
                        <a:buClrTx/>
                        <a:buSzTx/>
                        <a:buFont typeface="Arial" panose="020B0604020202020204" pitchFamily="34" charset="0"/>
                        <a:buChar char="•"/>
                        <a:tabLst/>
                      </a:pPr>
                      <a:r>
                        <a:rPr kumimoji="0" lang="en-US" sz="10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rPr>
                        <a:t>Secure access to corporate intranet sites and network</a:t>
                      </a:r>
                    </a:p>
                  </a:txBody>
                  <a:tcPr marL="91455" marR="91455" marT="91440"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F2F2F2"/>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l" defTabSz="457200" rtl="0" eaLnBrk="1" fontAlgn="base" latinLnBrk="0" hangingPunct="1">
                        <a:lnSpc>
                          <a:spcPct val="90000"/>
                        </a:lnSpc>
                        <a:spcBef>
                          <a:spcPts val="600"/>
                        </a:spcBef>
                        <a:spcAft>
                          <a:spcPct val="0"/>
                        </a:spcAft>
                        <a:buClrTx/>
                        <a:buSzTx/>
                        <a:buFont typeface="Arial" panose="020B0604020202020204" pitchFamily="34" charset="0"/>
                        <a:buNone/>
                        <a:tabLst/>
                      </a:pPr>
                      <a:r>
                        <a:rPr kumimoji="0" lang="en-US" sz="10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Software Development Lifecycle</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Integrated Dev Environment</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iOS / Android Static Scanning</a:t>
                      </a:r>
                    </a:p>
                    <a:p>
                      <a:pPr marL="0" marR="0" lvl="0" indent="0" algn="l" defTabSz="457200" rtl="0" eaLnBrk="1" fontAlgn="base" latinLnBrk="0" hangingPunct="1">
                        <a:lnSpc>
                          <a:spcPct val="90000"/>
                        </a:lnSpc>
                        <a:spcBef>
                          <a:spcPts val="600"/>
                        </a:spcBef>
                        <a:spcAft>
                          <a:spcPct val="0"/>
                        </a:spcAft>
                        <a:buClrTx/>
                        <a:buSzTx/>
                        <a:buFont typeface="Arial" panose="020B0604020202020204" pitchFamily="34" charset="0"/>
                        <a:buNone/>
                        <a:tabLst/>
                      </a:pPr>
                      <a:r>
                        <a:rPr kumimoji="0" lang="en-US" sz="10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Application Protection</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App Wrapping or SDK </a:t>
                      </a:r>
                      <a:r>
                        <a:rPr kumimoji="0" lang="en-US" sz="9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Container</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Hardening &amp; Tamper Resistance</a:t>
                      </a:r>
                      <a:b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9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IBM</a:t>
                      </a:r>
                      <a:r>
                        <a:rPr kumimoji="0" lang="en-US" sz="8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 </a:t>
                      </a:r>
                      <a:r>
                        <a:rPr kumimoji="0" lang="en-US" sz="9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Business</a:t>
                      </a:r>
                      <a:r>
                        <a:rPr kumimoji="0" lang="en-US" sz="8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 </a:t>
                      </a:r>
                      <a:r>
                        <a:rPr kumimoji="0" lang="en-US" sz="9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Partner</a:t>
                      </a:r>
                      <a:r>
                        <a:rPr kumimoji="0" lang="en-US" sz="8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 (</a:t>
                      </a:r>
                      <a:r>
                        <a:rPr kumimoji="0" lang="en-US" sz="9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Arxan</a:t>
                      </a:r>
                      <a:r>
                        <a:rPr kumimoji="0" lang="en-US" sz="8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Run-time Risk Detection</a:t>
                      </a:r>
                      <a:b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br>
                      <a:r>
                        <a:rPr kumimoji="0" lang="en-US" sz="9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Malware, Jailbreak / Root, Device ID, and Location</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Whitelist / Blacklist Applications</a:t>
                      </a:r>
                    </a:p>
                  </a:txBody>
                  <a:tcPr marL="91455" marR="91455" marT="91440"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F2F2F2"/>
                    </a:solidFill>
                  </a:tcPr>
                </a:tc>
                <a:tc>
                  <a:txBody>
                    <a:bodyPr/>
                    <a:lstStyle>
                      <a:lvl1pPr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marL="742950" indent="-285750"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0" indent="0" algn="l" defTabSz="457200" rtl="0" eaLnBrk="1" fontAlgn="base" latinLnBrk="0" hangingPunct="1">
                        <a:lnSpc>
                          <a:spcPct val="90000"/>
                        </a:lnSpc>
                        <a:spcBef>
                          <a:spcPts val="60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Access</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Mobile Access Management</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Identity Federation</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API Connectivity</a:t>
                      </a:r>
                    </a:p>
                    <a:p>
                      <a:pPr marL="0" marR="0" lvl="0" indent="0" algn="l" defTabSz="457200" rtl="0" eaLnBrk="1" fontAlgn="base" latinLnBrk="0" hangingPunct="1">
                        <a:lnSpc>
                          <a:spcPct val="90000"/>
                        </a:lnSpc>
                        <a:spcBef>
                          <a:spcPts val="60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Transactions</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Mobile Fraud Risk Detection</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Cross-channel Fraud Detection</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Browser Security / URL Filtering</a:t>
                      </a:r>
                    </a:p>
                    <a:p>
                      <a:pPr marL="115888" marR="0" lvl="0" indent="-115888" algn="l" defTabSz="457200" rtl="0" eaLnBrk="1" fontAlgn="base" latinLnBrk="0" hangingPunct="1">
                        <a:lnSpc>
                          <a:spcPct val="90000"/>
                        </a:lnSpc>
                        <a:spcBef>
                          <a:spcPts val="600"/>
                        </a:spcBef>
                        <a:spcAft>
                          <a:spcPct val="0"/>
                        </a:spcAft>
                        <a:buClrTx/>
                        <a:buSzTx/>
                        <a:buFont typeface="Arial" panose="020B0604020202020204" pitchFamily="34" charset="0"/>
                        <a:buChar char="•"/>
                        <a:tabLst/>
                      </a:pPr>
                      <a:r>
                        <a:rPr kumimoji="0" lang="en-US" sz="10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IP Velocity</a:t>
                      </a:r>
                    </a:p>
                  </a:txBody>
                  <a:tcPr marL="91455" marR="91455" marT="91440"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F2F2F2"/>
                    </a:solidFill>
                  </a:tcPr>
                </a:tc>
              </a:tr>
              <a:tr h="314325">
                <a:tc gridSpan="4">
                  <a:txBody>
                    <a:bodyPr/>
                    <a:lstStyle>
                      <a:lvl1pPr marL="342900" indent="-342900"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1" indent="0" algn="ctr" defTabSz="4572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accent1"/>
                          </a:solidFill>
                          <a:effectLst/>
                          <a:latin typeface="Arial" panose="020B0604020202020204" pitchFamily="34" charset="0"/>
                          <a:ea typeface="MS PGothic" panose="020B0600070205080204" pitchFamily="34" charset="-128"/>
                        </a:rPr>
                        <a:t>Security Intelligence</a:t>
                      </a:r>
                    </a:p>
                  </a:txBody>
                  <a:tcPr marL="91455" marR="91455" anchor="ctr"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00649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88925">
                <a:tc gridSpan="4">
                  <a:txBody>
                    <a:bodyPr/>
                    <a:lstStyle>
                      <a:lvl1pPr marL="342900" indent="-342900" defTabSz="457200" eaLnBrk="0" hangingPunct="0">
                        <a:spcBef>
                          <a:spcPct val="20000"/>
                        </a:spcBef>
                        <a:buClr>
                          <a:schemeClr val="tx1"/>
                        </a:buClr>
                        <a:buFont typeface="Wingdings" panose="05000000000000000000" pitchFamily="2" charset="2"/>
                        <a:defRPr sz="1400">
                          <a:solidFill>
                            <a:srgbClr val="000000"/>
                          </a:solidFill>
                          <a:latin typeface="Arial" panose="020B0604020202020204" pitchFamily="34" charset="0"/>
                          <a:ea typeface="MS PGothic" panose="020B0600070205080204" pitchFamily="34" charset="-128"/>
                        </a:defRPr>
                      </a:lvl1pPr>
                      <a:lvl2pPr defTabSz="457200" eaLnBrk="0" hangingPunct="0">
                        <a:spcBef>
                          <a:spcPct val="20000"/>
                        </a:spcBef>
                        <a:buClr>
                          <a:schemeClr val="tx1"/>
                        </a:buClr>
                        <a:buFont typeface="Symbol" panose="05050102010706020507" pitchFamily="18" charset="2"/>
                        <a:defRPr sz="1400">
                          <a:solidFill>
                            <a:schemeClr val="tx1"/>
                          </a:solidFill>
                          <a:latin typeface="Arial" panose="020B0604020202020204" pitchFamily="34" charset="0"/>
                          <a:ea typeface="MS PGothic" panose="020B0600070205080204" pitchFamily="34" charset="-128"/>
                        </a:defRPr>
                      </a:lvl2pPr>
                      <a:lvl3pPr marL="1143000" indent="-228600" defTabSz="457200" eaLnBrk="0" hangingPunct="0">
                        <a:spcBef>
                          <a:spcPct val="20000"/>
                        </a:spcBef>
                        <a:buClr>
                          <a:schemeClr val="tx1"/>
                        </a:buClr>
                        <a:defRPr sz="1400">
                          <a:solidFill>
                            <a:schemeClr val="tx1"/>
                          </a:solidFill>
                          <a:latin typeface="Arial" panose="020B0604020202020204" pitchFamily="34" charset="0"/>
                          <a:ea typeface="MS PGothic" panose="020B0600070205080204" pitchFamily="34" charset="-128"/>
                        </a:defRPr>
                      </a:lvl3pPr>
                      <a:lvl4pPr marL="1600200" indent="-228600" defTabSz="457200" eaLnBrk="0" hangingPunct="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4pPr>
                      <a:lvl5pPr marL="2057400" indent="-228600" defTabSz="457200" eaLnBrk="0" hangingPunct="0">
                        <a:spcBef>
                          <a:spcPct val="20000"/>
                        </a:spcBef>
                        <a:buClr>
                          <a:schemeClr val="tx1"/>
                        </a:buClr>
                        <a:defRPr sz="1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000">
                          <a:solidFill>
                            <a:schemeClr val="tx1"/>
                          </a:solidFill>
                          <a:latin typeface="Arial" panose="020B0604020202020204" pitchFamily="34" charset="0"/>
                          <a:ea typeface="MS PGothic" panose="020B0600070205080204" pitchFamily="34" charset="-128"/>
                        </a:defRPr>
                      </a:lvl9pPr>
                    </a:lstStyle>
                    <a:p>
                      <a:pPr marL="0" marR="0" lvl="1"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rPr>
                        <a:t>Advanced threat detection with greater visibility</a:t>
                      </a:r>
                      <a:endParaRPr kumimoji="0" lang="en-US" sz="1200" b="1" i="1" u="none" strike="noStrike" cap="none" normalizeH="0" baseline="0" dirty="0" smtClean="0">
                        <a:ln>
                          <a:noFill/>
                        </a:ln>
                        <a:solidFill>
                          <a:schemeClr val="accent1"/>
                        </a:solidFill>
                        <a:effectLst/>
                        <a:latin typeface="Arial" panose="020B0604020202020204" pitchFamily="34" charset="0"/>
                        <a:ea typeface="MS PGothic" panose="020B0600070205080204" pitchFamily="34" charset="-128"/>
                      </a:endParaRPr>
                    </a:p>
                  </a:txBody>
                  <a:tcPr marL="91455" marR="91455" anchor="ctr" horzOverflow="overflow">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a:noFill/>
                    </a:lnTlToBr>
                    <a:lnBlToTr>
                      <a:noFill/>
                    </a:lnBlToTr>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17453" name="Title 1"/>
          <p:cNvSpPr>
            <a:spLocks noGrp="1"/>
          </p:cNvSpPr>
          <p:nvPr>
            <p:ph type="title" idx="4294967295"/>
          </p:nvPr>
        </p:nvSpPr>
        <p:spPr>
          <a:xfrm>
            <a:off x="265113" y="593725"/>
            <a:ext cx="8543925" cy="1143000"/>
          </a:xfrm>
        </p:spPr>
        <p:txBody>
          <a:bodyPr lIns="0"/>
          <a:lstStyle/>
          <a:p>
            <a:pPr eaLnBrk="1" hangingPunct="1"/>
            <a:r>
              <a:rPr lang="en-US" altLang="en-US" dirty="0" smtClean="0"/>
              <a:t>Security features capabilities for the mobile enterprise</a:t>
            </a:r>
            <a:endParaRPr lang="en-US" altLang="en-US" dirty="0" smtClean="0">
              <a:ea typeface="ヒラギノ角ゴ Pro W3"/>
              <a:cs typeface="ヒラギノ角ゴ Pro W3"/>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bwMode="auto">
          <a:xfrm>
            <a:off x="293688" y="1743075"/>
            <a:ext cx="8539162" cy="1857375"/>
          </a:xfrm>
          <a:prstGeom prst="rect">
            <a:avLst/>
          </a:prstGeom>
          <a:gradFill flip="none" rotWithShape="1">
            <a:gsLst>
              <a:gs pos="0">
                <a:srgbClr val="83D1F5">
                  <a:lumMod val="50000"/>
                  <a:lumOff val="50000"/>
                </a:srgbClr>
              </a:gs>
              <a:gs pos="100000">
                <a:srgbClr val="FFFFFF">
                  <a:lumMod val="85000"/>
                </a:srgbClr>
              </a:gs>
            </a:gsLst>
            <a:lin ang="0" scaled="1"/>
            <a:tileRect/>
          </a:gradFill>
          <a:ln w="19050">
            <a:no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sp>
        <p:nvSpPr>
          <p:cNvPr id="19461" name="Title 87"/>
          <p:cNvSpPr>
            <a:spLocks noGrp="1"/>
          </p:cNvSpPr>
          <p:nvPr>
            <p:ph type="title" idx="4294967295"/>
          </p:nvPr>
        </p:nvSpPr>
        <p:spPr>
          <a:xfrm>
            <a:off x="265113" y="593725"/>
            <a:ext cx="8543925" cy="1143000"/>
          </a:xfrm>
        </p:spPr>
        <p:txBody>
          <a:bodyPr lIns="0"/>
          <a:lstStyle/>
          <a:p>
            <a:pPr eaLnBrk="1" hangingPunct="1"/>
            <a:r>
              <a:rPr lang="en-US" altLang="en-US" dirty="0" smtClean="0"/>
              <a:t>Security solutions for the mobile enterprise </a:t>
            </a:r>
            <a:endParaRPr lang="en-US" dirty="0" smtClean="0"/>
          </a:p>
        </p:txBody>
      </p:sp>
      <p:sp>
        <p:nvSpPr>
          <p:cNvPr id="41" name="Rectangle 198"/>
          <p:cNvSpPr>
            <a:spLocks noChangeArrowheads="1"/>
          </p:cNvSpPr>
          <p:nvPr/>
        </p:nvSpPr>
        <p:spPr bwMode="auto">
          <a:xfrm flipV="1">
            <a:off x="293688" y="1095375"/>
            <a:ext cx="8539162" cy="1282700"/>
          </a:xfrm>
          <a:prstGeom prst="rect">
            <a:avLst/>
          </a:prstGeom>
          <a:gradFill rotWithShape="0">
            <a:gsLst>
              <a:gs pos="0">
                <a:srgbClr val="83D1F5"/>
              </a:gs>
              <a:gs pos="100000">
                <a:srgbClr val="FFFFFF">
                  <a:alpha val="0"/>
                </a:srgbClr>
              </a:gs>
            </a:gsLst>
            <a:lin ang="5400000"/>
          </a:gradFill>
          <a:ln>
            <a:noFill/>
          </a:ln>
          <a:extLst/>
        </p:spPr>
        <p:txBody>
          <a:bodyPr/>
          <a:lstStyle/>
          <a:p>
            <a:pPr eaLnBrk="1" fontAlgn="auto" hangingPunct="1">
              <a:spcBef>
                <a:spcPts val="0"/>
              </a:spcBef>
              <a:spcAft>
                <a:spcPts val="0"/>
              </a:spcAft>
              <a:defRPr/>
            </a:pPr>
            <a:endParaRPr lang="en-US" sz="1600" kern="0">
              <a:solidFill>
                <a:sysClr val="windowText" lastClr="000000"/>
              </a:solidFill>
              <a:latin typeface="Arial" charset="0"/>
              <a:ea typeface="ＭＳ Ｐゴシック" charset="0"/>
              <a:cs typeface="Arial" charset="0"/>
            </a:endParaRPr>
          </a:p>
        </p:txBody>
      </p:sp>
      <p:pic>
        <p:nvPicPr>
          <p:cNvPr id="42" name="Picture 41"/>
          <p:cNvPicPr>
            <a:picLocks noChangeAspect="1"/>
          </p:cNvPicPr>
          <p:nvPr/>
        </p:nvPicPr>
        <p:blipFill rotWithShape="1">
          <a:blip r:embed="rId3" cstate="print">
            <a:extLst/>
          </a:blip>
          <a:srcRect l="40656"/>
          <a:stretch/>
        </p:blipFill>
        <p:spPr bwMode="auto">
          <a:xfrm>
            <a:off x="6696047" y="1143000"/>
            <a:ext cx="695248" cy="1035050"/>
          </a:xfrm>
          <a:prstGeom prst="rect">
            <a:avLst/>
          </a:prstGeom>
          <a:effectLst>
            <a:reflection blurRad="1270" stA="64000" endPos="15000" dir="5400000" sy="-100000" algn="bl" rotWithShape="0"/>
          </a:effectLst>
        </p:spPr>
      </p:pic>
      <p:pic>
        <p:nvPicPr>
          <p:cNvPr id="43" name="Picture 42"/>
          <p:cNvPicPr>
            <a:picLocks noChangeAspect="1"/>
          </p:cNvPicPr>
          <p:nvPr/>
        </p:nvPicPr>
        <p:blipFill rotWithShape="1">
          <a:blip r:embed="rId3" cstate="print">
            <a:extLst/>
          </a:blip>
          <a:srcRect l="40656"/>
          <a:stretch/>
        </p:blipFill>
        <p:spPr bwMode="auto">
          <a:xfrm>
            <a:off x="7381952" y="1143000"/>
            <a:ext cx="695248" cy="1035050"/>
          </a:xfrm>
          <a:prstGeom prst="rect">
            <a:avLst/>
          </a:prstGeom>
          <a:effectLst>
            <a:reflection blurRad="1270" stA="64000" endPos="15000" dir="5400000" sy="-100000" algn="bl" rotWithShape="0"/>
          </a:effectLst>
        </p:spPr>
      </p:pic>
      <p:pic>
        <p:nvPicPr>
          <p:cNvPr id="44" name="Picture 43"/>
          <p:cNvPicPr>
            <a:picLocks noChangeAspect="1"/>
          </p:cNvPicPr>
          <p:nvPr/>
        </p:nvPicPr>
        <p:blipFill>
          <a:blip r:embed="rId3" cstate="print">
            <a:extLst/>
          </a:blip>
          <a:stretch>
            <a:fillRect/>
          </a:stretch>
        </p:blipFill>
        <p:spPr bwMode="auto">
          <a:xfrm>
            <a:off x="5686425" y="1143000"/>
            <a:ext cx="1171572" cy="1035050"/>
          </a:xfrm>
          <a:prstGeom prst="rect">
            <a:avLst/>
          </a:prstGeom>
          <a:effectLst>
            <a:reflection blurRad="1270" stA="64000" endPos="15000" dir="5400000" sy="-100000" algn="bl" rotWithShape="0"/>
          </a:effectLst>
        </p:spPr>
      </p:pic>
      <p:pic>
        <p:nvPicPr>
          <p:cNvPr id="45" name="Picture 20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78098" y="1772834"/>
            <a:ext cx="621859" cy="382128"/>
          </a:xfrm>
          <a:prstGeom prst="rect">
            <a:avLst/>
          </a:prstGeom>
          <a:solidFill>
            <a:srgbClr val="00649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Right Arrow 45"/>
          <p:cNvSpPr/>
          <p:nvPr/>
        </p:nvSpPr>
        <p:spPr bwMode="auto">
          <a:xfrm flipV="1">
            <a:off x="495300" y="1657379"/>
            <a:ext cx="5181600" cy="1428720"/>
          </a:xfrm>
          <a:prstGeom prst="rightArrow">
            <a:avLst>
              <a:gd name="adj1" fmla="val 87883"/>
              <a:gd name="adj2" fmla="val 38999"/>
            </a:avLst>
          </a:prstGeom>
          <a:gradFill flip="none" rotWithShape="1">
            <a:gsLst>
              <a:gs pos="100000">
                <a:srgbClr val="002060"/>
              </a:gs>
              <a:gs pos="0">
                <a:srgbClr val="00B2EF">
                  <a:alpha val="75000"/>
                </a:srgbClr>
              </a:gs>
            </a:gsLst>
            <a:path path="circle">
              <a:fillToRect t="100000" r="100000"/>
            </a:path>
            <a:tileRect l="-100000" b="-100000"/>
          </a:gradFill>
          <a:ln w="19050">
            <a:no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sp>
        <p:nvSpPr>
          <p:cNvPr id="47" name="Rectangle 46"/>
          <p:cNvSpPr/>
          <p:nvPr/>
        </p:nvSpPr>
        <p:spPr bwMode="auto">
          <a:xfrm flipV="1">
            <a:off x="628650" y="2028825"/>
            <a:ext cx="4533900" cy="971550"/>
          </a:xfrm>
          <a:prstGeom prst="rect">
            <a:avLst/>
          </a:prstGeom>
          <a:gradFill flip="none" rotWithShape="1">
            <a:gsLst>
              <a:gs pos="48000">
                <a:srgbClr val="00B2EF"/>
              </a:gs>
              <a:gs pos="93000">
                <a:srgbClr val="00649D">
                  <a:alpha val="0"/>
                </a:srgbClr>
              </a:gs>
              <a:gs pos="0">
                <a:srgbClr val="00B2EF">
                  <a:lumMod val="0"/>
                  <a:lumOff val="100000"/>
                </a:srgbClr>
              </a:gs>
            </a:gsLst>
            <a:lin ang="0" scaled="1"/>
            <a:tileRect/>
          </a:gradFill>
          <a:ln w="19050">
            <a:no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sp>
        <p:nvSpPr>
          <p:cNvPr id="48" name="TextBox 47"/>
          <p:cNvSpPr txBox="1"/>
          <p:nvPr/>
        </p:nvSpPr>
        <p:spPr>
          <a:xfrm>
            <a:off x="2738438" y="1746250"/>
            <a:ext cx="2459037" cy="277813"/>
          </a:xfrm>
          <a:prstGeom prst="rect">
            <a:avLst/>
          </a:prstGeom>
          <a:noFill/>
        </p:spPr>
        <p:txBody>
          <a:bodyPr>
            <a:spAutoFit/>
          </a:bodyPr>
          <a:lstStyle/>
          <a:p>
            <a:pPr algn="r" eaLnBrk="1" fontAlgn="auto" hangingPunct="1">
              <a:spcBef>
                <a:spcPts val="0"/>
              </a:spcBef>
              <a:spcAft>
                <a:spcPts val="0"/>
              </a:spcAft>
              <a:defRPr/>
            </a:pPr>
            <a:r>
              <a:rPr lang="en-US" sz="1200" b="1" i="1" dirty="0">
                <a:solidFill>
                  <a:srgbClr val="83D1F5"/>
                </a:solidFill>
                <a:latin typeface="Arial" charset="0"/>
                <a:ea typeface="ＭＳ Ｐゴシック" charset="0"/>
                <a:cs typeface="Arial" charset="0"/>
              </a:rPr>
              <a:t>Security Intelligence</a:t>
            </a:r>
            <a:endParaRPr lang="en-US" sz="1200" i="1" kern="0" cap="all" dirty="0">
              <a:solidFill>
                <a:srgbClr val="83D1F5"/>
              </a:solidFill>
              <a:latin typeface="Arial" charset="0"/>
              <a:ea typeface="ＭＳ Ｐゴシック" charset="0"/>
              <a:cs typeface="Arial" charset="0"/>
            </a:endParaRPr>
          </a:p>
        </p:txBody>
      </p:sp>
      <p:sp>
        <p:nvSpPr>
          <p:cNvPr id="49" name="TextBox 31"/>
          <p:cNvSpPr txBox="1">
            <a:spLocks noChangeArrowheads="1"/>
          </p:cNvSpPr>
          <p:nvPr/>
        </p:nvSpPr>
        <p:spPr bwMode="auto">
          <a:xfrm>
            <a:off x="6148388" y="1195388"/>
            <a:ext cx="2052637" cy="461962"/>
          </a:xfrm>
          <a:prstGeom prst="rect">
            <a:avLst/>
          </a:prstGeom>
          <a:noFill/>
          <a:ln w="9525">
            <a:noFill/>
            <a:miter lim="800000"/>
            <a:headEnd/>
            <a:tailEnd/>
          </a:ln>
        </p:spPr>
        <p:txBody>
          <a:bodyPr>
            <a:spAutoFit/>
          </a:bodyPr>
          <a:lstStyle>
            <a:defPPr>
              <a:defRPr lang="en-US"/>
            </a:defPPr>
            <a:lvl1pPr>
              <a:defRPr sz="1000" b="1" i="1">
                <a:solidFill>
                  <a:srgbClr val="0070C0"/>
                </a:solidFill>
              </a:defRPr>
            </a:lvl1pPr>
          </a:lstStyle>
          <a:p>
            <a:pPr algn="ctr" defTabSz="576263" eaLnBrk="1" fontAlgn="auto" hangingPunct="1">
              <a:spcBef>
                <a:spcPts val="0"/>
              </a:spcBef>
              <a:spcAft>
                <a:spcPts val="0"/>
              </a:spcAft>
              <a:defRPr/>
            </a:pPr>
            <a:r>
              <a:rPr lang="en-US" sz="1200" i="0" kern="0" dirty="0">
                <a:solidFill>
                  <a:srgbClr val="00649D"/>
                </a:solidFill>
                <a:latin typeface="Arial" charset="0"/>
                <a:ea typeface="ヒラギノ角ゴ Pro W3" charset="0"/>
                <a:cs typeface="Arial" charset="0"/>
              </a:rPr>
              <a:t>Enterprise Applications</a:t>
            </a:r>
          </a:p>
          <a:p>
            <a:pPr algn="ctr" defTabSz="576263" eaLnBrk="1" fontAlgn="auto" hangingPunct="1">
              <a:spcBef>
                <a:spcPts val="0"/>
              </a:spcBef>
              <a:spcAft>
                <a:spcPts val="0"/>
              </a:spcAft>
              <a:defRPr/>
            </a:pPr>
            <a:r>
              <a:rPr lang="en-US" sz="1200" i="0" kern="0" dirty="0">
                <a:solidFill>
                  <a:srgbClr val="00649D"/>
                </a:solidFill>
                <a:latin typeface="Arial" charset="0"/>
                <a:ea typeface="ヒラギノ角ゴ Pro W3" charset="0"/>
                <a:cs typeface="Arial" charset="0"/>
              </a:rPr>
              <a:t>and Cloud Services</a:t>
            </a:r>
          </a:p>
        </p:txBody>
      </p:sp>
      <p:sp>
        <p:nvSpPr>
          <p:cNvPr id="50" name="TextBox 54"/>
          <p:cNvSpPr txBox="1">
            <a:spLocks noChangeArrowheads="1"/>
          </p:cNvSpPr>
          <p:nvPr/>
        </p:nvSpPr>
        <p:spPr bwMode="auto">
          <a:xfrm>
            <a:off x="6148388" y="2692400"/>
            <a:ext cx="2052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sz="1200" b="1" dirty="0">
                <a:solidFill>
                  <a:srgbClr val="00649D"/>
                </a:solidFill>
              </a:rPr>
              <a:t>Identity, Fraud,</a:t>
            </a:r>
            <a:br>
              <a:rPr lang="en-US" altLang="en-US" sz="1200" b="1" dirty="0">
                <a:solidFill>
                  <a:srgbClr val="00649D"/>
                </a:solidFill>
              </a:rPr>
            </a:br>
            <a:r>
              <a:rPr lang="en-US" altLang="en-US" sz="1200" b="1" dirty="0">
                <a:solidFill>
                  <a:srgbClr val="00649D"/>
                </a:solidFill>
              </a:rPr>
              <a:t>and Data Protection</a:t>
            </a:r>
          </a:p>
        </p:txBody>
      </p:sp>
      <p:sp>
        <p:nvSpPr>
          <p:cNvPr id="51" name="TextBox 55"/>
          <p:cNvSpPr txBox="1">
            <a:spLocks noChangeArrowheads="1"/>
          </p:cNvSpPr>
          <p:nvPr/>
        </p:nvSpPr>
        <p:spPr bwMode="auto">
          <a:xfrm>
            <a:off x="2054225" y="2451100"/>
            <a:ext cx="1822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Content Security</a:t>
            </a:r>
          </a:p>
        </p:txBody>
      </p:sp>
      <p:sp>
        <p:nvSpPr>
          <p:cNvPr id="55" name="TextBox 56"/>
          <p:cNvSpPr txBox="1">
            <a:spLocks noChangeArrowheads="1"/>
          </p:cNvSpPr>
          <p:nvPr/>
        </p:nvSpPr>
        <p:spPr bwMode="auto">
          <a:xfrm>
            <a:off x="2362200" y="2235200"/>
            <a:ext cx="18573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Application Security	</a:t>
            </a:r>
          </a:p>
        </p:txBody>
      </p:sp>
      <p:sp>
        <p:nvSpPr>
          <p:cNvPr id="56" name="TextBox 57"/>
          <p:cNvSpPr txBox="1">
            <a:spLocks noChangeArrowheads="1"/>
          </p:cNvSpPr>
          <p:nvPr/>
        </p:nvSpPr>
        <p:spPr bwMode="auto">
          <a:xfrm>
            <a:off x="2693988" y="2017713"/>
            <a:ext cx="19637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Transaction Security</a:t>
            </a:r>
          </a:p>
        </p:txBody>
      </p:sp>
      <p:sp>
        <p:nvSpPr>
          <p:cNvPr id="58" name="TextBox 58"/>
          <p:cNvSpPr txBox="1">
            <a:spLocks noChangeArrowheads="1"/>
          </p:cNvSpPr>
          <p:nvPr/>
        </p:nvSpPr>
        <p:spPr bwMode="auto">
          <a:xfrm>
            <a:off x="1733550" y="2678113"/>
            <a:ext cx="1704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200" b="1" i="1">
                <a:solidFill>
                  <a:srgbClr val="FFFFFF"/>
                </a:solidFill>
              </a:rPr>
              <a:t>Device Security</a:t>
            </a:r>
          </a:p>
        </p:txBody>
      </p:sp>
      <p:pic>
        <p:nvPicPr>
          <p:cNvPr id="59" name="Picture 3"/>
          <p:cNvPicPr>
            <a:picLocks noChangeAspect="1" noChangeArrowheads="1"/>
          </p:cNvPicPr>
          <p:nvPr/>
        </p:nvPicPr>
        <p:blipFill>
          <a:blip r:embed="rId5" cstate="print">
            <a:duotone>
              <a:srgbClr val="83D1F5">
                <a:shade val="45000"/>
                <a:satMod val="135000"/>
              </a:srgbClr>
              <a:prstClr val="white"/>
            </a:duotone>
            <a:lum bright="10000"/>
            <a:extLst/>
          </a:blip>
          <a:srcRect/>
          <a:stretch>
            <a:fillRect/>
          </a:stretch>
        </p:blipFill>
        <p:spPr bwMode="auto">
          <a:xfrm>
            <a:off x="4610834" y="2124075"/>
            <a:ext cx="527050" cy="734142"/>
          </a:xfrm>
          <a:prstGeom prst="rect">
            <a:avLst/>
          </a:prstGeom>
          <a:noFill/>
          <a:ln>
            <a:noFill/>
          </a:ln>
          <a:effectLst>
            <a:outerShdw blurRad="76200" dir="13500000" sy="23000" kx="1200000" algn="br" rotWithShape="0">
              <a:prstClr val="black">
                <a:alpha val="20000"/>
              </a:prstClr>
            </a:outerShdw>
          </a:effectLst>
          <a:extLst/>
        </p:spPr>
      </p:pic>
      <p:grpSp>
        <p:nvGrpSpPr>
          <p:cNvPr id="61" name="Group 215"/>
          <p:cNvGrpSpPr>
            <a:grpSpLocks/>
          </p:cNvGrpSpPr>
          <p:nvPr/>
        </p:nvGrpSpPr>
        <p:grpSpPr bwMode="auto">
          <a:xfrm>
            <a:off x="436563" y="1555750"/>
            <a:ext cx="1087437" cy="1492250"/>
            <a:chOff x="436700" y="1783593"/>
            <a:chExt cx="1087300" cy="1493543"/>
          </a:xfrm>
        </p:grpSpPr>
        <p:pic>
          <p:nvPicPr>
            <p:cNvPr id="62" name="Picture 61"/>
            <p:cNvPicPr>
              <a:picLocks noChangeAspect="1"/>
            </p:cNvPicPr>
            <p:nvPr/>
          </p:nvPicPr>
          <p:blipFill>
            <a:blip r:embed="rId6"/>
            <a:stretch>
              <a:fillRect/>
            </a:stretch>
          </p:blipFill>
          <p:spPr>
            <a:xfrm>
              <a:off x="436700" y="1783593"/>
              <a:ext cx="1087300" cy="1493543"/>
            </a:xfrm>
            <a:prstGeom prst="rect">
              <a:avLst/>
            </a:prstGeom>
            <a:effectLst>
              <a:outerShdw blurRad="63500" sx="102000" sy="102000" algn="ctr" rotWithShape="0">
                <a:prstClr val="black">
                  <a:alpha val="40000"/>
                </a:prstClr>
              </a:outerShdw>
            </a:effectLst>
          </p:spPr>
        </p:pic>
        <p:sp>
          <p:nvSpPr>
            <p:cNvPr id="63" name="TextBox 62"/>
            <p:cNvSpPr txBox="1">
              <a:spLocks noChangeArrowheads="1"/>
            </p:cNvSpPr>
            <p:nvPr/>
          </p:nvSpPr>
          <p:spPr bwMode="auto">
            <a:xfrm>
              <a:off x="447811" y="2231656"/>
              <a:ext cx="1066666" cy="37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sz="1800" b="1" dirty="0">
                  <a:solidFill>
                    <a:srgbClr val="FFFFFF"/>
                  </a:solidFill>
                </a:rPr>
                <a:t>DATA</a:t>
              </a:r>
            </a:p>
          </p:txBody>
        </p:sp>
      </p:grpSp>
      <p:sp>
        <p:nvSpPr>
          <p:cNvPr id="64" name="Rectangular Callout 63"/>
          <p:cNvSpPr/>
          <p:nvPr/>
        </p:nvSpPr>
        <p:spPr bwMode="auto">
          <a:xfrm>
            <a:off x="292100" y="1392238"/>
            <a:ext cx="842963" cy="341312"/>
          </a:xfrm>
          <a:prstGeom prst="wedgeRectCallout">
            <a:avLst>
              <a:gd name="adj1" fmla="val -3674"/>
              <a:gd name="adj2" fmla="val 128017"/>
            </a:avLst>
          </a:prstGeom>
          <a:solidFill>
            <a:srgbClr val="17AF4B"/>
          </a:solidFill>
          <a:ln w="6350">
            <a:solidFill>
              <a:srgbClr val="FFFFFF"/>
            </a:solidFill>
          </a:ln>
          <a:effectLst>
            <a:outerShdw blurRad="63500" sx="102000" sy="102000" algn="ctr" rotWithShape="0">
              <a:prstClr val="black">
                <a:alpha val="40000"/>
              </a:prstClr>
            </a:outerShdw>
          </a:effectLst>
          <a:extLst/>
        </p:spPr>
        <p:txBody>
          <a:bodyPr lIns="0" tIns="0" rIns="0" bIns="0" anchor="ctr"/>
          <a:lstStyle/>
          <a:p>
            <a:pPr algn="ctr" eaLnBrk="1" fontAlgn="auto" hangingPunct="1">
              <a:lnSpc>
                <a:spcPct val="90000"/>
              </a:lnSpc>
              <a:spcBef>
                <a:spcPts val="0"/>
              </a:spcBef>
              <a:spcAft>
                <a:spcPts val="0"/>
              </a:spcAft>
              <a:defRPr/>
            </a:pPr>
            <a:r>
              <a:rPr lang="en-US" sz="900" b="1" kern="0" dirty="0">
                <a:solidFill>
                  <a:srgbClr val="FFFFFF"/>
                </a:solidFill>
                <a:latin typeface="Arial" charset="0"/>
                <a:ea typeface="ＭＳ Ｐゴシック" charset="0"/>
                <a:cs typeface="Arial" charset="0"/>
              </a:rPr>
              <a:t>Personal and Consumer</a:t>
            </a:r>
          </a:p>
        </p:txBody>
      </p:sp>
      <p:sp>
        <p:nvSpPr>
          <p:cNvPr id="65" name="Rectangular Callout 64"/>
          <p:cNvSpPr/>
          <p:nvPr/>
        </p:nvSpPr>
        <p:spPr bwMode="auto">
          <a:xfrm>
            <a:off x="1189038" y="1392238"/>
            <a:ext cx="844550" cy="341312"/>
          </a:xfrm>
          <a:prstGeom prst="wedgeRectCallout">
            <a:avLst>
              <a:gd name="adj1" fmla="val -44858"/>
              <a:gd name="adj2" fmla="val 125740"/>
            </a:avLst>
          </a:prstGeom>
          <a:solidFill>
            <a:srgbClr val="00649D"/>
          </a:solidFill>
          <a:ln w="6350">
            <a:solidFill>
              <a:srgbClr val="FFFFFF"/>
            </a:solidFill>
          </a:ln>
          <a:effectLst>
            <a:outerShdw blurRad="63500" sx="102000" sy="102000" algn="ctr" rotWithShape="0">
              <a:prstClr val="black">
                <a:alpha val="40000"/>
              </a:prstClr>
            </a:outerShdw>
          </a:effectLst>
          <a:extLst/>
        </p:spPr>
        <p:txBody>
          <a:bodyPr lIns="0" tIns="0" rIns="0" bIns="0" anchor="ctr"/>
          <a:lstStyle/>
          <a:p>
            <a:pPr algn="ctr" eaLnBrk="1" fontAlgn="auto" hangingPunct="1">
              <a:lnSpc>
                <a:spcPct val="90000"/>
              </a:lnSpc>
              <a:spcBef>
                <a:spcPts val="0"/>
              </a:spcBef>
              <a:spcAft>
                <a:spcPts val="0"/>
              </a:spcAft>
              <a:defRPr/>
            </a:pPr>
            <a:r>
              <a:rPr lang="en-US" sz="900" b="1" kern="0" dirty="0">
                <a:solidFill>
                  <a:srgbClr val="FFFFFF"/>
                </a:solidFill>
                <a:latin typeface="Arial" charset="0"/>
                <a:ea typeface="ＭＳ Ｐゴシック" charset="0"/>
                <a:cs typeface="Arial" charset="0"/>
              </a:rPr>
              <a:t>Enterprise</a:t>
            </a:r>
          </a:p>
        </p:txBody>
      </p:sp>
      <p:sp>
        <p:nvSpPr>
          <p:cNvPr id="66" name="Cloud"/>
          <p:cNvSpPr>
            <a:spLocks noChangeAspect="1" noEditPoints="1" noChangeArrowheads="1"/>
          </p:cNvSpPr>
          <p:nvPr/>
        </p:nvSpPr>
        <p:spPr bwMode="auto">
          <a:xfrm flipH="1" flipV="1">
            <a:off x="7593013" y="1580876"/>
            <a:ext cx="937612" cy="581299"/>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gradFill flip="none" rotWithShape="1">
            <a:gsLst>
              <a:gs pos="0">
                <a:srgbClr val="00A1DA">
                  <a:shade val="30000"/>
                  <a:satMod val="115000"/>
                </a:srgbClr>
              </a:gs>
              <a:gs pos="50000">
                <a:srgbClr val="00A1DA">
                  <a:shade val="67500"/>
                  <a:satMod val="115000"/>
                </a:srgbClr>
              </a:gs>
              <a:gs pos="100000">
                <a:srgbClr val="00A1DA">
                  <a:shade val="100000"/>
                  <a:satMod val="115000"/>
                </a:srgbClr>
              </a:gs>
            </a:gsLst>
            <a:path path="circle">
              <a:fillToRect t="100000" r="100000"/>
            </a:path>
            <a:tileRect l="-100000" b="-100000"/>
          </a:gradFill>
          <a:ln w="9525">
            <a:solidFill>
              <a:srgbClr val="00B2EF"/>
            </a:solidFill>
            <a:miter lim="800000"/>
            <a:headEnd/>
            <a:tailEnd/>
          </a:ln>
          <a:effectLst/>
        </p:spPr>
        <p:txBody>
          <a:bodyPr/>
          <a:lstStyle/>
          <a:p>
            <a:pPr eaLnBrk="1" fontAlgn="auto" hangingPunct="1">
              <a:spcBef>
                <a:spcPts val="0"/>
              </a:spcBef>
              <a:spcAft>
                <a:spcPts val="0"/>
              </a:spcAft>
              <a:defRPr/>
            </a:pPr>
            <a:endParaRPr lang="en-US" sz="1200" kern="0">
              <a:solidFill>
                <a:sysClr val="windowText" lastClr="000000"/>
              </a:solidFill>
              <a:latin typeface="Arial" charset="0"/>
              <a:ea typeface="ＭＳ Ｐゴシック" charset="0"/>
              <a:cs typeface="Arial" charset="0"/>
            </a:endParaRPr>
          </a:p>
        </p:txBody>
      </p:sp>
      <p:sp>
        <p:nvSpPr>
          <p:cNvPr id="67" name="Cloud"/>
          <p:cNvSpPr>
            <a:spLocks noChangeAspect="1" noEditPoints="1" noChangeArrowheads="1"/>
          </p:cNvSpPr>
          <p:nvPr/>
        </p:nvSpPr>
        <p:spPr bwMode="auto">
          <a:xfrm>
            <a:off x="8264525" y="1489075"/>
            <a:ext cx="498475" cy="3444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0071B0">
              <a:alpha val="85098"/>
            </a:srgbClr>
          </a:solidFill>
          <a:ln w="9525">
            <a:solidFill>
              <a:srgbClr val="00B2EF"/>
            </a:solidFill>
            <a:miter lim="800000"/>
            <a:headEnd/>
            <a:tailEnd/>
          </a:ln>
          <a:effectLst/>
        </p:spPr>
        <p:txBody>
          <a:bodyPr/>
          <a:lstStyle/>
          <a:p>
            <a:pPr eaLnBrk="1" fontAlgn="auto" hangingPunct="1">
              <a:spcBef>
                <a:spcPts val="0"/>
              </a:spcBef>
              <a:spcAft>
                <a:spcPts val="0"/>
              </a:spcAft>
              <a:defRPr/>
            </a:pPr>
            <a:endParaRPr lang="en-US" sz="1200" kern="0">
              <a:solidFill>
                <a:sysClr val="windowText" lastClr="000000"/>
              </a:solidFill>
              <a:latin typeface="Arial" charset="0"/>
              <a:ea typeface="ＭＳ Ｐゴシック" charset="0"/>
              <a:cs typeface="Arial" charset="0"/>
            </a:endParaRPr>
          </a:p>
        </p:txBody>
      </p:sp>
      <p:pic>
        <p:nvPicPr>
          <p:cNvPr id="68" name="Picture 22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26909" y="1548160"/>
            <a:ext cx="207067" cy="19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22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834192" y="1767570"/>
            <a:ext cx="452311" cy="27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0" name="Group 69"/>
          <p:cNvGrpSpPr/>
          <p:nvPr/>
        </p:nvGrpSpPr>
        <p:grpSpPr>
          <a:xfrm>
            <a:off x="6863736" y="2042004"/>
            <a:ext cx="644417" cy="615472"/>
            <a:chOff x="4254366" y="2329313"/>
            <a:chExt cx="635268" cy="635268"/>
          </a:xfrm>
        </p:grpSpPr>
        <p:sp>
          <p:nvSpPr>
            <p:cNvPr id="71" name="Oval 70"/>
            <p:cNvSpPr/>
            <p:nvPr/>
          </p:nvSpPr>
          <p:spPr bwMode="auto">
            <a:xfrm>
              <a:off x="4254366" y="2329313"/>
              <a:ext cx="635268" cy="635268"/>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pic>
          <p:nvPicPr>
            <p:cNvPr id="72" name="Picture 71"/>
            <p:cNvPicPr>
              <a:picLocks noChangeAspect="1"/>
            </p:cNvPicPr>
            <p:nvPr/>
          </p:nvPicPr>
          <p:blipFill>
            <a:blip r:embed="rId8" cstate="print">
              <a:extLst/>
            </a:blip>
            <a:stretch>
              <a:fillRect/>
            </a:stretch>
          </p:blipFill>
          <p:spPr>
            <a:xfrm>
              <a:off x="4394029" y="2457695"/>
              <a:ext cx="346508" cy="378504"/>
            </a:xfrm>
            <a:prstGeom prst="rect">
              <a:avLst/>
            </a:prstGeom>
          </p:spPr>
        </p:pic>
      </p:grpSp>
      <p:sp>
        <p:nvSpPr>
          <p:cNvPr id="73" name="Oval 72"/>
          <p:cNvSpPr/>
          <p:nvPr/>
        </p:nvSpPr>
        <p:spPr bwMode="auto">
          <a:xfrm>
            <a:off x="6091508" y="2042004"/>
            <a:ext cx="644417" cy="615472"/>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pic>
        <p:nvPicPr>
          <p:cNvPr id="74" name="Picture 73"/>
          <p:cNvPicPr>
            <a:picLocks noChangeAspect="1"/>
          </p:cNvPicPr>
          <p:nvPr/>
        </p:nvPicPr>
        <p:blipFill>
          <a:blip r:embed="rId9" cstate="print">
            <a:extLst/>
          </a:blip>
          <a:stretch>
            <a:fillRect/>
          </a:stretch>
        </p:blipFill>
        <p:spPr>
          <a:xfrm>
            <a:off x="6261023" y="2138410"/>
            <a:ext cx="345878" cy="408069"/>
          </a:xfrm>
          <a:prstGeom prst="rect">
            <a:avLst/>
          </a:prstGeom>
        </p:spPr>
      </p:pic>
      <p:grpSp>
        <p:nvGrpSpPr>
          <p:cNvPr id="75" name="Group 74"/>
          <p:cNvGrpSpPr/>
          <p:nvPr/>
        </p:nvGrpSpPr>
        <p:grpSpPr>
          <a:xfrm>
            <a:off x="7643447" y="2042004"/>
            <a:ext cx="644417" cy="615472"/>
            <a:chOff x="5023007" y="2329313"/>
            <a:chExt cx="635268" cy="635268"/>
          </a:xfrm>
        </p:grpSpPr>
        <p:sp>
          <p:nvSpPr>
            <p:cNvPr id="76" name="Oval 75"/>
            <p:cNvSpPr/>
            <p:nvPr/>
          </p:nvSpPr>
          <p:spPr bwMode="auto">
            <a:xfrm>
              <a:off x="5023007" y="2329313"/>
              <a:ext cx="635268" cy="635268"/>
            </a:xfrm>
            <a:prstGeom prst="ellipse">
              <a:avLst/>
            </a:prstGeom>
            <a:solidFill>
              <a:srgbClr val="00649D"/>
            </a:solidFill>
            <a:ln w="38100">
              <a:solidFill>
                <a:srgbClr val="00B2EF"/>
              </a:solidFill>
            </a:ln>
            <a:effectLst/>
            <a:extLst/>
          </p:spPr>
          <p:txBody>
            <a:bodyPr/>
            <a:lstStyle/>
            <a:p>
              <a:pPr eaLnBrk="1" fontAlgn="auto" hangingPunct="1">
                <a:spcBef>
                  <a:spcPts val="0"/>
                </a:spcBef>
                <a:spcAft>
                  <a:spcPts val="0"/>
                </a:spcAft>
                <a:defRPr/>
              </a:pPr>
              <a:endParaRPr lang="en-US" sz="1600" kern="0" dirty="0">
                <a:solidFill>
                  <a:sysClr val="windowText" lastClr="000000"/>
                </a:solidFill>
                <a:latin typeface="Arial" charset="0"/>
                <a:ea typeface="ＭＳ Ｐゴシック" charset="0"/>
                <a:cs typeface="Arial" charset="0"/>
              </a:endParaRPr>
            </a:p>
          </p:txBody>
        </p:sp>
        <p:pic>
          <p:nvPicPr>
            <p:cNvPr id="77" name="Picture 76"/>
            <p:cNvPicPr>
              <a:picLocks noChangeAspect="1"/>
            </p:cNvPicPr>
            <p:nvPr/>
          </p:nvPicPr>
          <p:blipFill>
            <a:blip r:embed="rId10" cstate="print">
              <a:extLst/>
            </a:blip>
            <a:stretch>
              <a:fillRect/>
            </a:stretch>
          </p:blipFill>
          <p:spPr>
            <a:xfrm>
              <a:off x="5162131" y="2476945"/>
              <a:ext cx="362770" cy="322895"/>
            </a:xfrm>
            <a:prstGeom prst="rect">
              <a:avLst/>
            </a:prstGeom>
          </p:spPr>
        </p:pic>
      </p:grpSp>
      <p:graphicFrame>
        <p:nvGraphicFramePr>
          <p:cNvPr id="78" name="Table 77"/>
          <p:cNvGraphicFramePr>
            <a:graphicFrameLocks noGrp="1"/>
          </p:cNvGraphicFramePr>
          <p:nvPr>
            <p:extLst>
              <p:ext uri="{D42A27DB-BD31-4B8C-83A1-F6EECF244321}">
                <p14:modId xmlns:p14="http://schemas.microsoft.com/office/powerpoint/2010/main" val="1738423618"/>
              </p:ext>
            </p:extLst>
          </p:nvPr>
        </p:nvGraphicFramePr>
        <p:xfrm>
          <a:off x="292608" y="3236976"/>
          <a:ext cx="8540752" cy="3052572"/>
        </p:xfrm>
        <a:graphic>
          <a:graphicData uri="http://schemas.openxmlformats.org/drawingml/2006/table">
            <a:tbl>
              <a:tblPr firstRow="1" bandRow="1"/>
              <a:tblGrid>
                <a:gridCol w="2135188"/>
                <a:gridCol w="2135188"/>
                <a:gridCol w="2135188"/>
                <a:gridCol w="2135188"/>
              </a:tblGrid>
              <a:tr h="420624">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200" b="1" i="1" dirty="0" smtClean="0">
                          <a:solidFill>
                            <a:schemeClr val="bg1"/>
                          </a:solidFill>
                        </a:rPr>
                        <a:t>Device Security</a:t>
                      </a:r>
                      <a:endParaRPr lang="en-US" sz="1200" b="1" i="1" dirty="0">
                        <a:solidFill>
                          <a:schemeClr val="bg1"/>
                        </a:solidFill>
                      </a:endParaRPr>
                    </a:p>
                  </a:txBody>
                  <a:tcPr marL="91455" marR="91455" anchor="ctr">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00B2EF"/>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200" b="1" i="1" dirty="0" smtClean="0">
                          <a:solidFill>
                            <a:schemeClr val="bg1"/>
                          </a:solidFill>
                        </a:rPr>
                        <a:t>Content Security</a:t>
                      </a:r>
                      <a:endParaRPr lang="en-US" sz="1200" b="1" i="1" dirty="0">
                        <a:solidFill>
                          <a:schemeClr val="bg1"/>
                        </a:solidFill>
                      </a:endParaRPr>
                    </a:p>
                  </a:txBody>
                  <a:tcPr marL="91455" marR="91455" anchor="ctr">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00B2EF"/>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200" b="1" i="1" dirty="0" smtClean="0">
                          <a:solidFill>
                            <a:schemeClr val="bg1"/>
                          </a:solidFill>
                        </a:rPr>
                        <a:t>Application Security</a:t>
                      </a:r>
                      <a:endParaRPr lang="en-US" sz="1200" b="1" i="1" dirty="0">
                        <a:solidFill>
                          <a:schemeClr val="bg1"/>
                        </a:solidFill>
                      </a:endParaRPr>
                    </a:p>
                  </a:txBody>
                  <a:tcPr marL="91455" marR="91455" anchor="ctr">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00B2EF"/>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200" b="1" i="1" dirty="0" smtClean="0">
                          <a:solidFill>
                            <a:schemeClr val="bg1"/>
                          </a:solidFill>
                        </a:rPr>
                        <a:t>Transaction Security</a:t>
                      </a:r>
                      <a:endParaRPr lang="en-US" sz="1200" b="1" i="1" dirty="0">
                        <a:solidFill>
                          <a:schemeClr val="bg1"/>
                        </a:solidFill>
                      </a:endParaRPr>
                    </a:p>
                  </a:txBody>
                  <a:tcPr marL="91455" marR="91455" anchor="ctr">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00B2EF"/>
                    </a:solidFill>
                  </a:tcPr>
                </a:tc>
              </a:tr>
              <a:tr h="2631948">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106363" indent="-106363">
                        <a:lnSpc>
                          <a:spcPct val="90000"/>
                        </a:lnSpc>
                        <a:spcBef>
                          <a:spcPts val="800"/>
                        </a:spcBef>
                        <a:buFont typeface="Arial" pitchFamily="34" charset="0"/>
                        <a:buChar char="•"/>
                      </a:pPr>
                      <a:r>
                        <a:rPr lang="en-US" sz="1100" dirty="0" smtClean="0"/>
                        <a:t>Enroll,</a:t>
                      </a:r>
                      <a:r>
                        <a:rPr lang="en-US" sz="1100" baseline="0" dirty="0" smtClean="0"/>
                        <a:t> p</a:t>
                      </a:r>
                      <a:r>
                        <a:rPr lang="en-US" sz="1100" dirty="0" smtClean="0"/>
                        <a:t>rovision</a:t>
                      </a:r>
                      <a:r>
                        <a:rPr lang="en-US" sz="1100" baseline="0" dirty="0" smtClean="0"/>
                        <a:t> and c</a:t>
                      </a:r>
                      <a:r>
                        <a:rPr lang="en-US" sz="1100" dirty="0" smtClean="0"/>
                        <a:t>onfigure devices,</a:t>
                      </a:r>
                      <a:r>
                        <a:rPr lang="en-US" sz="1100" baseline="0" dirty="0" smtClean="0"/>
                        <a:t> settings and mobile policy</a:t>
                      </a:r>
                      <a:endParaRPr lang="en-US" sz="1100" dirty="0" smtClean="0"/>
                    </a:p>
                    <a:p>
                      <a:pPr marL="106363" marR="0" indent="-106363" algn="l" defTabSz="457200" rtl="0" eaLnBrk="1" fontAlgn="auto" latinLnBrk="0" hangingPunct="1">
                        <a:lnSpc>
                          <a:spcPct val="90000"/>
                        </a:lnSpc>
                        <a:spcBef>
                          <a:spcPts val="800"/>
                        </a:spcBef>
                        <a:spcAft>
                          <a:spcPts val="0"/>
                        </a:spcAft>
                        <a:buClrTx/>
                        <a:buSzTx/>
                        <a:buFont typeface="Arial" pitchFamily="34" charset="0"/>
                        <a:buChar char="•"/>
                        <a:tabLst/>
                        <a:defRPr/>
                      </a:pPr>
                      <a:r>
                        <a:rPr lang="en-US" sz="1100" kern="1200" dirty="0" smtClean="0">
                          <a:solidFill>
                            <a:schemeClr val="tx1"/>
                          </a:solidFill>
                          <a:latin typeface="+mn-lt"/>
                          <a:ea typeface="+mn-ea"/>
                          <a:cs typeface="+mn-cs"/>
                        </a:rPr>
                        <a:t>Fingerprint</a:t>
                      </a:r>
                      <a:r>
                        <a:rPr lang="en-US" sz="1100" kern="1200" baseline="0" dirty="0" smtClean="0">
                          <a:solidFill>
                            <a:schemeClr val="tx1"/>
                          </a:solidFill>
                          <a:latin typeface="+mn-lt"/>
                          <a:ea typeface="+mn-ea"/>
                          <a:cs typeface="+mn-cs"/>
                        </a:rPr>
                        <a:t> devices with a unique and p</a:t>
                      </a:r>
                      <a:r>
                        <a:rPr lang="en-US" sz="1100" kern="1200" dirty="0" smtClean="0">
                          <a:solidFill>
                            <a:schemeClr val="tx1"/>
                          </a:solidFill>
                          <a:latin typeface="+mn-lt"/>
                          <a:ea typeface="+mn-ea"/>
                          <a:cs typeface="+mn-cs"/>
                        </a:rPr>
                        <a:t>ersistent mobile device ID</a:t>
                      </a:r>
                    </a:p>
                    <a:p>
                      <a:pPr marL="106363" indent="-106363">
                        <a:lnSpc>
                          <a:spcPct val="90000"/>
                        </a:lnSpc>
                        <a:spcBef>
                          <a:spcPts val="800"/>
                        </a:spcBef>
                        <a:buFont typeface="Arial" pitchFamily="34" charset="0"/>
                        <a:buChar char="•"/>
                      </a:pPr>
                      <a:r>
                        <a:rPr lang="en-US" sz="1100" dirty="0" smtClean="0"/>
                        <a:t>Remotely Locate,</a:t>
                      </a:r>
                      <a:r>
                        <a:rPr lang="en-US" sz="1100" baseline="0" dirty="0" smtClean="0"/>
                        <a:t> Lock and </a:t>
                      </a:r>
                      <a:r>
                        <a:rPr lang="en-US" sz="1100" dirty="0" smtClean="0"/>
                        <a:t>Wipe lost or stolen devices</a:t>
                      </a:r>
                    </a:p>
                    <a:p>
                      <a:pPr marL="106363" indent="-106363">
                        <a:lnSpc>
                          <a:spcPct val="90000"/>
                        </a:lnSpc>
                        <a:spcBef>
                          <a:spcPts val="800"/>
                        </a:spcBef>
                        <a:buFont typeface="Arial" pitchFamily="34" charset="0"/>
                        <a:buChar char="•"/>
                      </a:pPr>
                      <a:r>
                        <a:rPr lang="en-US" sz="1100" b="0" i="0" dirty="0" smtClean="0">
                          <a:solidFill>
                            <a:schemeClr val="tx1"/>
                          </a:solidFill>
                        </a:rPr>
                        <a:t>Enforce device</a:t>
                      </a:r>
                      <a:r>
                        <a:rPr lang="en-US" sz="1100" b="0" i="0" baseline="0" dirty="0" smtClean="0">
                          <a:solidFill>
                            <a:schemeClr val="tx1"/>
                          </a:solidFill>
                        </a:rPr>
                        <a:t> security compliance: passcode, encryption, jailbreak / root detection</a:t>
                      </a:r>
                      <a:endParaRPr lang="en-US" sz="1100" b="0" i="0" dirty="0" smtClean="0">
                        <a:solidFill>
                          <a:schemeClr val="tx1"/>
                        </a:solidFill>
                      </a:endParaRPr>
                    </a:p>
                  </a:txBody>
                  <a:tcPr marL="91455" marR="91455" marT="91440">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115888" indent="-115888">
                        <a:lnSpc>
                          <a:spcPct val="90000"/>
                        </a:lnSpc>
                        <a:spcBef>
                          <a:spcPts val="800"/>
                        </a:spcBef>
                        <a:buFont typeface="Arial" pitchFamily="34" charset="0"/>
                        <a:buChar char="•"/>
                        <a:defRPr/>
                      </a:pPr>
                      <a:r>
                        <a:rPr lang="en-US" sz="1100" dirty="0" smtClean="0">
                          <a:latin typeface="Arial" charset="0"/>
                          <a:ea typeface="ＭＳ Ｐゴシック" charset="0"/>
                          <a:cs typeface="ＭＳ Ｐゴシック" charset="0"/>
                        </a:rPr>
                        <a:t>Restrict copy, paste and share</a:t>
                      </a:r>
                    </a:p>
                    <a:p>
                      <a:pPr marL="115888" indent="-115888">
                        <a:lnSpc>
                          <a:spcPct val="90000"/>
                        </a:lnSpc>
                        <a:spcBef>
                          <a:spcPts val="800"/>
                        </a:spcBef>
                        <a:buFont typeface="Arial" pitchFamily="34" charset="0"/>
                        <a:buChar char="•"/>
                        <a:defRPr/>
                      </a:pPr>
                      <a:r>
                        <a:rPr lang="en-US" sz="1100" dirty="0" smtClean="0">
                          <a:latin typeface="Arial" charset="0"/>
                          <a:ea typeface="ＭＳ Ｐゴシック" charset="0"/>
                          <a:cs typeface="ＭＳ Ｐゴシック" charset="0"/>
                        </a:rPr>
                        <a:t>Integration with Connections, SharePoint, Box, Google</a:t>
                      </a:r>
                      <a:r>
                        <a:rPr lang="en-US" sz="1100" baseline="0" dirty="0" smtClean="0">
                          <a:latin typeface="Arial" charset="0"/>
                          <a:ea typeface="ＭＳ Ｐゴシック" charset="0"/>
                          <a:cs typeface="ＭＳ Ｐゴシック" charset="0"/>
                        </a:rPr>
                        <a:t> Drive, Windows File Share</a:t>
                      </a:r>
                    </a:p>
                    <a:p>
                      <a:pPr marL="115888" indent="-115888">
                        <a:lnSpc>
                          <a:spcPct val="90000"/>
                        </a:lnSpc>
                        <a:spcBef>
                          <a:spcPts val="800"/>
                        </a:spcBef>
                        <a:buFont typeface="Arial" pitchFamily="34" charset="0"/>
                        <a:buChar char="•"/>
                        <a:defRPr/>
                      </a:pPr>
                      <a:r>
                        <a:rPr lang="en-US" sz="1100" baseline="0" dirty="0" smtClean="0">
                          <a:latin typeface="Arial" charset="0"/>
                          <a:ea typeface="ＭＳ Ｐゴシック" charset="0"/>
                          <a:cs typeface="ＭＳ Ｐゴシック" charset="0"/>
                        </a:rPr>
                        <a:t>Secure access to corporate mail, calendar and contacts</a:t>
                      </a:r>
                    </a:p>
                    <a:p>
                      <a:pPr marL="115888" indent="-115888">
                        <a:lnSpc>
                          <a:spcPct val="90000"/>
                        </a:lnSpc>
                        <a:spcBef>
                          <a:spcPts val="800"/>
                        </a:spcBef>
                        <a:buFont typeface="Arial" pitchFamily="34" charset="0"/>
                        <a:buChar char="•"/>
                        <a:defRPr/>
                      </a:pPr>
                      <a:r>
                        <a:rPr lang="en-US" sz="1100" dirty="0" smtClean="0">
                          <a:latin typeface="Arial" charset="0"/>
                          <a:ea typeface="ＭＳ Ｐゴシック" charset="0"/>
                          <a:cs typeface="ＭＳ Ｐゴシック" charset="0"/>
                        </a:rPr>
                        <a:t>Secure access to corporate</a:t>
                      </a:r>
                      <a:r>
                        <a:rPr lang="en-US" sz="1100" baseline="0" dirty="0" smtClean="0">
                          <a:latin typeface="Arial" charset="0"/>
                          <a:ea typeface="ＭＳ Ｐゴシック" charset="0"/>
                          <a:cs typeface="ＭＳ Ｐゴシック" charset="0"/>
                        </a:rPr>
                        <a:t> intranet sites and network</a:t>
                      </a:r>
                      <a:endParaRPr lang="en-US" sz="1100" dirty="0">
                        <a:latin typeface="Arial" charset="0"/>
                        <a:ea typeface="ＭＳ Ｐゴシック" charset="0"/>
                        <a:cs typeface="ＭＳ Ｐゴシック" charset="0"/>
                      </a:endParaRPr>
                    </a:p>
                  </a:txBody>
                  <a:tcPr marL="91455" marR="91455" marT="91440">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indent="0" algn="l" defTabSz="457200" rtl="0" eaLnBrk="1" fontAlgn="auto" latinLnBrk="0" hangingPunct="1">
                        <a:lnSpc>
                          <a:spcPct val="90000"/>
                        </a:lnSpc>
                        <a:spcBef>
                          <a:spcPts val="600"/>
                        </a:spcBef>
                        <a:spcAft>
                          <a:spcPts val="0"/>
                        </a:spcAft>
                        <a:buClrTx/>
                        <a:buSzTx/>
                        <a:buFont typeface="Arial" pitchFamily="34" charset="0"/>
                        <a:buNone/>
                        <a:tabLst/>
                        <a:defRPr/>
                      </a:pPr>
                      <a:r>
                        <a:rPr lang="en-US" sz="1100" b="1" dirty="0" smtClean="0"/>
                        <a:t>Software</a:t>
                      </a:r>
                      <a:r>
                        <a:rPr lang="en-US" sz="1100" b="1" baseline="0" dirty="0" smtClean="0"/>
                        <a:t> Development Lifecycle</a:t>
                      </a:r>
                      <a:endParaRPr lang="en-US" sz="1100" b="1" dirty="0" smtClean="0"/>
                    </a:p>
                    <a:p>
                      <a:pPr marL="115888" marR="0" indent="-115888" algn="l" defTabSz="457200" rtl="0" eaLnBrk="1" fontAlgn="auto" latinLnBrk="0" hangingPunct="1">
                        <a:lnSpc>
                          <a:spcPct val="90000"/>
                        </a:lnSpc>
                        <a:spcBef>
                          <a:spcPts val="600"/>
                        </a:spcBef>
                        <a:spcAft>
                          <a:spcPts val="0"/>
                        </a:spcAft>
                        <a:buClrTx/>
                        <a:buSzTx/>
                        <a:buFont typeface="Arial" pitchFamily="34" charset="0"/>
                        <a:buChar char="•"/>
                        <a:tabLst/>
                        <a:defRPr/>
                      </a:pPr>
                      <a:r>
                        <a:rPr lang="en-US" sz="1100" b="0" dirty="0" smtClean="0"/>
                        <a:t>Integrated</a:t>
                      </a:r>
                      <a:r>
                        <a:rPr lang="en-US" sz="1100" b="0" baseline="0" dirty="0" smtClean="0"/>
                        <a:t> Development Environment</a:t>
                      </a:r>
                      <a:endParaRPr lang="en-US" sz="1100" b="0" dirty="0" smtClean="0"/>
                    </a:p>
                    <a:p>
                      <a:pPr marL="115888" marR="0" indent="-115888" algn="l" defTabSz="457200" rtl="0" eaLnBrk="1" fontAlgn="auto" latinLnBrk="0" hangingPunct="1">
                        <a:lnSpc>
                          <a:spcPct val="90000"/>
                        </a:lnSpc>
                        <a:spcBef>
                          <a:spcPts val="600"/>
                        </a:spcBef>
                        <a:spcAft>
                          <a:spcPts val="0"/>
                        </a:spcAft>
                        <a:buClrTx/>
                        <a:buSzTx/>
                        <a:buFont typeface="Arial" pitchFamily="34" charset="0"/>
                        <a:buChar char="•"/>
                        <a:tabLst/>
                        <a:defRPr/>
                      </a:pPr>
                      <a:r>
                        <a:rPr lang="en-US" sz="1100" b="0" dirty="0" smtClean="0"/>
                        <a:t>iOS / Android Static Scanning</a:t>
                      </a:r>
                    </a:p>
                    <a:p>
                      <a:pPr marL="0" marR="0" indent="0" algn="l" defTabSz="457200" rtl="0" eaLnBrk="1" fontAlgn="auto" latinLnBrk="0" hangingPunct="1">
                        <a:lnSpc>
                          <a:spcPct val="90000"/>
                        </a:lnSpc>
                        <a:spcBef>
                          <a:spcPts val="600"/>
                        </a:spcBef>
                        <a:spcAft>
                          <a:spcPts val="0"/>
                        </a:spcAft>
                        <a:buClrTx/>
                        <a:buSzTx/>
                        <a:buFont typeface="Arial" pitchFamily="34" charset="0"/>
                        <a:buNone/>
                        <a:tabLst/>
                        <a:defRPr/>
                      </a:pPr>
                      <a:r>
                        <a:rPr lang="en-US" sz="1100" b="1" dirty="0" smtClean="0"/>
                        <a:t>Application Protection</a:t>
                      </a:r>
                    </a:p>
                    <a:p>
                      <a:pPr marL="115888" indent="-115888" algn="l">
                        <a:lnSpc>
                          <a:spcPct val="90000"/>
                        </a:lnSpc>
                        <a:spcBef>
                          <a:spcPts val="600"/>
                        </a:spcBef>
                        <a:buFont typeface="Arial" pitchFamily="34" charset="0"/>
                        <a:buChar char="•"/>
                      </a:pPr>
                      <a:r>
                        <a:rPr lang="en-US" sz="1100" b="0" dirty="0" smtClean="0"/>
                        <a:t>App Wrapping</a:t>
                      </a:r>
                      <a:endParaRPr lang="en-US" sz="900" b="0" i="1" dirty="0" smtClean="0"/>
                    </a:p>
                    <a:p>
                      <a:pPr marL="115888" indent="-115888" algn="l">
                        <a:lnSpc>
                          <a:spcPct val="90000"/>
                        </a:lnSpc>
                        <a:spcBef>
                          <a:spcPts val="600"/>
                        </a:spcBef>
                        <a:buFont typeface="Arial" pitchFamily="34" charset="0"/>
                        <a:buChar char="•"/>
                      </a:pPr>
                      <a:r>
                        <a:rPr lang="en-US" sz="1100" b="0" dirty="0" smtClean="0"/>
                        <a:t>App Hardening &amp; Run-Time Protection</a:t>
                      </a:r>
                      <a:endParaRPr lang="en-US" sz="800" b="0" i="1" dirty="0" smtClean="0"/>
                    </a:p>
                    <a:p>
                      <a:pPr marL="115888" marR="0" indent="-115888" algn="l" defTabSz="457200" rtl="0" eaLnBrk="1" fontAlgn="auto" latinLnBrk="0" hangingPunct="1">
                        <a:lnSpc>
                          <a:spcPct val="90000"/>
                        </a:lnSpc>
                        <a:spcBef>
                          <a:spcPts val="600"/>
                        </a:spcBef>
                        <a:spcAft>
                          <a:spcPts val="0"/>
                        </a:spcAft>
                        <a:buClrTx/>
                        <a:buSzTx/>
                        <a:buFont typeface="Arial" pitchFamily="34" charset="0"/>
                        <a:buChar char="•"/>
                        <a:tabLst/>
                        <a:defRPr/>
                      </a:pPr>
                      <a:r>
                        <a:rPr lang="en-US" sz="1100" b="0" dirty="0" smtClean="0"/>
                        <a:t>Run-time Risk Detection</a:t>
                      </a:r>
                    </a:p>
                    <a:p>
                      <a:pPr marL="115888" marR="0" indent="-115888" algn="l" defTabSz="457200" rtl="0" eaLnBrk="1" fontAlgn="auto" latinLnBrk="0" hangingPunct="1">
                        <a:lnSpc>
                          <a:spcPct val="90000"/>
                        </a:lnSpc>
                        <a:spcBef>
                          <a:spcPts val="600"/>
                        </a:spcBef>
                        <a:spcAft>
                          <a:spcPts val="0"/>
                        </a:spcAft>
                        <a:buClrTx/>
                        <a:buSzTx/>
                        <a:buFont typeface="Arial" pitchFamily="34" charset="0"/>
                        <a:buChar char="•"/>
                        <a:tabLst/>
                        <a:defRPr/>
                      </a:pPr>
                      <a:r>
                        <a:rPr lang="en-US" sz="1100" dirty="0" smtClean="0"/>
                        <a:t>Whitelist / Blacklist Applications</a:t>
                      </a:r>
                    </a:p>
                  </a:txBody>
                  <a:tcPr marL="91455" marR="91455" marT="91440">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lnSpc>
                          <a:spcPct val="90000"/>
                        </a:lnSpc>
                        <a:spcBef>
                          <a:spcPts val="600"/>
                        </a:spcBef>
                      </a:pPr>
                      <a:r>
                        <a:rPr lang="en-US" sz="1100" b="1" i="0" dirty="0" smtClean="0"/>
                        <a:t>Access</a:t>
                      </a:r>
                    </a:p>
                    <a:p>
                      <a:pPr marL="115888" indent="-115888" algn="l">
                        <a:lnSpc>
                          <a:spcPct val="90000"/>
                        </a:lnSpc>
                        <a:spcBef>
                          <a:spcPts val="600"/>
                        </a:spcBef>
                        <a:buFont typeface="Arial" pitchFamily="34" charset="0"/>
                        <a:buChar char="•"/>
                      </a:pPr>
                      <a:r>
                        <a:rPr lang="en-US" sz="1100" b="0" dirty="0" smtClean="0"/>
                        <a:t>Mobile Access Management</a:t>
                      </a:r>
                    </a:p>
                    <a:p>
                      <a:pPr marL="115888" indent="-115888" algn="l">
                        <a:lnSpc>
                          <a:spcPct val="90000"/>
                        </a:lnSpc>
                        <a:spcBef>
                          <a:spcPts val="600"/>
                        </a:spcBef>
                        <a:buFont typeface="Arial" pitchFamily="34" charset="0"/>
                        <a:buChar char="•"/>
                      </a:pPr>
                      <a:r>
                        <a:rPr lang="en-US" sz="1100" b="0" dirty="0" smtClean="0"/>
                        <a:t>Identity Federation</a:t>
                      </a:r>
                    </a:p>
                    <a:p>
                      <a:pPr marL="115888" indent="-115888" algn="l">
                        <a:lnSpc>
                          <a:spcPct val="90000"/>
                        </a:lnSpc>
                        <a:spcBef>
                          <a:spcPts val="600"/>
                        </a:spcBef>
                        <a:buFont typeface="Arial" pitchFamily="34" charset="0"/>
                        <a:buChar char="•"/>
                      </a:pPr>
                      <a:r>
                        <a:rPr lang="en-US" sz="1100" b="0" dirty="0" smtClean="0"/>
                        <a:t>API Connectivity</a:t>
                      </a:r>
                    </a:p>
                    <a:p>
                      <a:pPr algn="l">
                        <a:lnSpc>
                          <a:spcPct val="90000"/>
                        </a:lnSpc>
                        <a:spcBef>
                          <a:spcPts val="600"/>
                        </a:spcBef>
                      </a:pPr>
                      <a:r>
                        <a:rPr lang="en-US" sz="1100" b="1" i="0" dirty="0" smtClean="0"/>
                        <a:t>Transactions</a:t>
                      </a:r>
                    </a:p>
                    <a:p>
                      <a:pPr marL="115888" indent="-115888" algn="l">
                        <a:lnSpc>
                          <a:spcPct val="90000"/>
                        </a:lnSpc>
                        <a:spcBef>
                          <a:spcPts val="600"/>
                        </a:spcBef>
                        <a:buFont typeface="Arial" pitchFamily="34" charset="0"/>
                        <a:buChar char="•"/>
                      </a:pPr>
                      <a:r>
                        <a:rPr lang="en-US" sz="1100" b="0" dirty="0" smtClean="0"/>
                        <a:t>Mobile Fraud Risk Detection</a:t>
                      </a:r>
                    </a:p>
                    <a:p>
                      <a:pPr marL="115888" indent="-115888" algn="l">
                        <a:lnSpc>
                          <a:spcPct val="90000"/>
                        </a:lnSpc>
                        <a:spcBef>
                          <a:spcPts val="600"/>
                        </a:spcBef>
                        <a:buFont typeface="Arial" pitchFamily="34" charset="0"/>
                        <a:buChar char="•"/>
                      </a:pPr>
                      <a:r>
                        <a:rPr lang="en-US" sz="1100" b="0" dirty="0" smtClean="0"/>
                        <a:t>Cross-channel Fraud </a:t>
                      </a:r>
                      <a:r>
                        <a:rPr lang="en-US" sz="1100" b="0" baseline="0" dirty="0" smtClean="0"/>
                        <a:t>Detection</a:t>
                      </a:r>
                    </a:p>
                    <a:p>
                      <a:pPr marL="115888" marR="0" indent="-115888" algn="l" defTabSz="457200" rtl="0" eaLnBrk="1" fontAlgn="auto" latinLnBrk="0" hangingPunct="1">
                        <a:lnSpc>
                          <a:spcPct val="90000"/>
                        </a:lnSpc>
                        <a:spcBef>
                          <a:spcPts val="600"/>
                        </a:spcBef>
                        <a:spcAft>
                          <a:spcPts val="0"/>
                        </a:spcAft>
                        <a:buClrTx/>
                        <a:buSzTx/>
                        <a:buFont typeface="Arial" pitchFamily="34" charset="0"/>
                        <a:buChar char="•"/>
                        <a:tabLst/>
                        <a:defRPr/>
                      </a:pPr>
                      <a:r>
                        <a:rPr lang="en-US" sz="1100" b="0" dirty="0" smtClean="0"/>
                        <a:t>Browser Security /</a:t>
                      </a:r>
                      <a:r>
                        <a:rPr lang="en-US" sz="1100" b="0" baseline="0" dirty="0" smtClean="0"/>
                        <a:t> URL Filtering</a:t>
                      </a:r>
                    </a:p>
                    <a:p>
                      <a:pPr marL="115888" marR="0" indent="-115888" algn="l" defTabSz="457200" rtl="0" eaLnBrk="1" fontAlgn="auto" latinLnBrk="0" hangingPunct="1">
                        <a:lnSpc>
                          <a:spcPct val="90000"/>
                        </a:lnSpc>
                        <a:spcBef>
                          <a:spcPts val="600"/>
                        </a:spcBef>
                        <a:spcAft>
                          <a:spcPts val="0"/>
                        </a:spcAft>
                        <a:buClrTx/>
                        <a:buSzTx/>
                        <a:buFont typeface="Arial" pitchFamily="34" charset="0"/>
                        <a:buChar char="•"/>
                        <a:tabLst/>
                        <a:defRPr/>
                      </a:pPr>
                      <a:r>
                        <a:rPr lang="en-US" sz="1100" b="0" baseline="0" dirty="0" smtClean="0"/>
                        <a:t>IP Velocity</a:t>
                      </a:r>
                      <a:endParaRPr lang="en-US" sz="1100" b="0" dirty="0" smtClean="0"/>
                    </a:p>
                  </a:txBody>
                  <a:tcPr marL="91455" marR="91455" marT="91440">
                    <a:lnL w="12700" cap="flat" cmpd="sng" algn="ctr">
                      <a:solidFill>
                        <a:srgbClr val="83D1F5"/>
                      </a:solidFill>
                      <a:prstDash val="solid"/>
                      <a:round/>
                      <a:headEnd type="none" w="med" len="med"/>
                      <a:tailEnd type="none" w="med" len="med"/>
                    </a:lnL>
                    <a:lnR w="12700" cap="flat" cmpd="sng" algn="ctr">
                      <a:solidFill>
                        <a:srgbClr val="83D1F5"/>
                      </a:solidFill>
                      <a:prstDash val="solid"/>
                      <a:round/>
                      <a:headEnd type="none" w="med" len="med"/>
                      <a:tailEnd type="none" w="med" len="med"/>
                    </a:lnR>
                    <a:lnT w="12700" cap="flat" cmpd="sng" algn="ctr">
                      <a:solidFill>
                        <a:srgbClr val="83D1F5"/>
                      </a:solidFill>
                      <a:prstDash val="solid"/>
                      <a:round/>
                      <a:headEnd type="none" w="med" len="med"/>
                      <a:tailEnd type="none" w="med" len="med"/>
                    </a:lnT>
                    <a:lnB w="12700" cap="flat" cmpd="sng" algn="ctr">
                      <a:solidFill>
                        <a:srgbClr val="83D1F5"/>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r>
            </a:tbl>
          </a:graphicData>
        </a:graphic>
      </p:graphicFrame>
      <p:pic>
        <p:nvPicPr>
          <p:cNvPr id="79" name="Picture 30" descr="Mobile_Enterprise_PPT_0613-03"/>
          <p:cNvPicPr>
            <a:picLocks noChangeAspect="1" noChangeArrowheads="1"/>
          </p:cNvPicPr>
          <p:nvPr/>
        </p:nvPicPr>
        <p:blipFill>
          <a:blip r:embed="rId11"/>
          <a:srcRect t="2" b="34413"/>
          <a:stretch>
            <a:fillRect/>
          </a:stretch>
        </p:blipFill>
        <p:spPr bwMode="auto">
          <a:xfrm>
            <a:off x="304800" y="3602736"/>
            <a:ext cx="8534400" cy="2807589"/>
          </a:xfrm>
          <a:prstGeom prst="rect">
            <a:avLst/>
          </a:prstGeom>
          <a:noFill/>
          <a:ln w="9525">
            <a:noFill/>
            <a:miter lim="800000"/>
            <a:headEnd/>
            <a:tailEnd/>
          </a:ln>
        </p:spPr>
      </p:pic>
      <p:sp>
        <p:nvSpPr>
          <p:cNvPr id="80" name="Rectangle 94"/>
          <p:cNvSpPr>
            <a:spLocks noChangeArrowheads="1"/>
          </p:cNvSpPr>
          <p:nvPr/>
        </p:nvSpPr>
        <p:spPr bwMode="auto">
          <a:xfrm>
            <a:off x="390525" y="3981453"/>
            <a:ext cx="8362950" cy="2333625"/>
          </a:xfrm>
          <a:prstGeom prst="rect">
            <a:avLst/>
          </a:prstGeom>
          <a:solidFill>
            <a:schemeClr val="bg1"/>
          </a:solidFill>
          <a:ln w="12700">
            <a:solidFill>
              <a:srgbClr val="00649D"/>
            </a:solidFill>
            <a:miter lim="800000"/>
            <a:headEnd/>
            <a:tailEnd/>
          </a:ln>
        </p:spPr>
        <p:txBody>
          <a:bodyPr/>
          <a:lstStyle/>
          <a:p>
            <a:pPr algn="ctr"/>
            <a:endParaRPr lang="en-US" sz="1000" b="1" dirty="0"/>
          </a:p>
        </p:txBody>
      </p:sp>
      <p:grpSp>
        <p:nvGrpSpPr>
          <p:cNvPr id="81" name="Group 9"/>
          <p:cNvGrpSpPr>
            <a:grpSpLocks/>
          </p:cNvGrpSpPr>
          <p:nvPr/>
        </p:nvGrpSpPr>
        <p:grpSpPr bwMode="auto">
          <a:xfrm>
            <a:off x="3449638" y="5829300"/>
            <a:ext cx="730250" cy="482600"/>
            <a:chOff x="3628764" y="3073138"/>
            <a:chExt cx="1825004" cy="1205181"/>
          </a:xfrm>
        </p:grpSpPr>
        <p:pic>
          <p:nvPicPr>
            <p:cNvPr id="82" name="Picture 109"/>
            <p:cNvPicPr>
              <a:picLocks noChangeAspect="1"/>
            </p:cNvPicPr>
            <p:nvPr/>
          </p:nvPicPr>
          <p:blipFill>
            <a:blip r:embed="rId12"/>
            <a:srcRect t="1256"/>
            <a:stretch>
              <a:fillRect/>
            </a:stretch>
          </p:blipFill>
          <p:spPr bwMode="auto">
            <a:xfrm>
              <a:off x="3628764" y="3073138"/>
              <a:ext cx="1825004" cy="1205181"/>
            </a:xfrm>
            <a:prstGeom prst="rect">
              <a:avLst/>
            </a:prstGeom>
            <a:noFill/>
            <a:ln w="9525">
              <a:noFill/>
              <a:miter lim="800000"/>
              <a:headEnd/>
              <a:tailEnd/>
            </a:ln>
          </p:spPr>
        </p:pic>
        <p:pic>
          <p:nvPicPr>
            <p:cNvPr id="83" name="Picture 3"/>
            <p:cNvPicPr>
              <a:picLocks noChangeAspect="1" noChangeArrowheads="1"/>
            </p:cNvPicPr>
            <p:nvPr/>
          </p:nvPicPr>
          <p:blipFill>
            <a:blip r:embed="rId13"/>
            <a:srcRect t="7034" b="4201"/>
            <a:stretch>
              <a:fillRect/>
            </a:stretch>
          </p:blipFill>
          <p:spPr bwMode="auto">
            <a:xfrm>
              <a:off x="3880895" y="3168871"/>
              <a:ext cx="1341871" cy="759356"/>
            </a:xfrm>
            <a:prstGeom prst="rect">
              <a:avLst/>
            </a:prstGeom>
            <a:noFill/>
            <a:ln w="9525">
              <a:noFill/>
              <a:miter lim="800000"/>
              <a:headEnd/>
              <a:tailEnd/>
            </a:ln>
          </p:spPr>
        </p:pic>
      </p:grpSp>
      <p:pic>
        <p:nvPicPr>
          <p:cNvPr id="85" name="Picture 107"/>
          <p:cNvPicPr>
            <a:picLocks noChangeAspect="1"/>
          </p:cNvPicPr>
          <p:nvPr/>
        </p:nvPicPr>
        <p:blipFill>
          <a:blip r:embed="rId14"/>
          <a:srcRect/>
          <a:stretch>
            <a:fillRect/>
          </a:stretch>
        </p:blipFill>
        <p:spPr bwMode="auto">
          <a:xfrm>
            <a:off x="5765641" y="4118505"/>
            <a:ext cx="1003300" cy="295275"/>
          </a:xfrm>
          <a:prstGeom prst="rect">
            <a:avLst/>
          </a:prstGeom>
          <a:noFill/>
          <a:ln w="9525">
            <a:noFill/>
            <a:miter lim="800000"/>
            <a:headEnd/>
            <a:tailEnd/>
          </a:ln>
        </p:spPr>
      </p:pic>
      <p:grpSp>
        <p:nvGrpSpPr>
          <p:cNvPr id="86" name="Group 12"/>
          <p:cNvGrpSpPr>
            <a:grpSpLocks/>
          </p:cNvGrpSpPr>
          <p:nvPr/>
        </p:nvGrpSpPr>
        <p:grpSpPr bwMode="auto">
          <a:xfrm>
            <a:off x="2236774" y="4144019"/>
            <a:ext cx="1889125" cy="382051"/>
            <a:chOff x="3921125" y="4333875"/>
            <a:chExt cx="1889125" cy="381495"/>
          </a:xfrm>
        </p:grpSpPr>
        <p:pic>
          <p:nvPicPr>
            <p:cNvPr id="87" name="Picture 2"/>
            <p:cNvPicPr>
              <a:picLocks noChangeAspect="1"/>
            </p:cNvPicPr>
            <p:nvPr/>
          </p:nvPicPr>
          <p:blipFill>
            <a:blip r:embed="rId15"/>
            <a:srcRect t="21948" b="21803"/>
            <a:stretch>
              <a:fillRect/>
            </a:stretch>
          </p:blipFill>
          <p:spPr bwMode="auto">
            <a:xfrm>
              <a:off x="3921125" y="4333875"/>
              <a:ext cx="879475" cy="329804"/>
            </a:xfrm>
            <a:prstGeom prst="rect">
              <a:avLst/>
            </a:prstGeom>
            <a:noFill/>
            <a:ln w="9525">
              <a:noFill/>
              <a:miter lim="800000"/>
              <a:headEnd/>
              <a:tailEnd/>
            </a:ln>
          </p:spPr>
        </p:pic>
        <p:sp>
          <p:nvSpPr>
            <p:cNvPr id="88" name="TextBox 3"/>
            <p:cNvSpPr txBox="1">
              <a:spLocks noChangeArrowheads="1"/>
            </p:cNvSpPr>
            <p:nvPr/>
          </p:nvSpPr>
          <p:spPr bwMode="auto">
            <a:xfrm>
              <a:off x="4695825" y="4346575"/>
              <a:ext cx="1114425" cy="368795"/>
            </a:xfrm>
            <a:prstGeom prst="rect">
              <a:avLst/>
            </a:prstGeom>
            <a:noFill/>
            <a:ln w="9525">
              <a:noFill/>
              <a:miter lim="800000"/>
              <a:headEnd/>
              <a:tailEnd/>
            </a:ln>
          </p:spPr>
          <p:txBody>
            <a:bodyPr>
              <a:spAutoFit/>
            </a:bodyPr>
            <a:lstStyle/>
            <a:p>
              <a:pPr>
                <a:lnSpc>
                  <a:spcPct val="90000"/>
                </a:lnSpc>
              </a:pPr>
              <a:r>
                <a:rPr lang="en-US" sz="1000" b="1" dirty="0">
                  <a:solidFill>
                    <a:srgbClr val="0070C0"/>
                  </a:solidFill>
                </a:rPr>
                <a:t>IBM Security</a:t>
              </a:r>
              <a:br>
                <a:rPr lang="en-US" sz="1000" b="1" dirty="0">
                  <a:solidFill>
                    <a:srgbClr val="0070C0"/>
                  </a:solidFill>
                </a:rPr>
              </a:br>
              <a:r>
                <a:rPr lang="en-US" sz="1000" b="1" dirty="0">
                  <a:solidFill>
                    <a:srgbClr val="0070C0"/>
                  </a:solidFill>
                </a:rPr>
                <a:t>AppScan</a:t>
              </a:r>
            </a:p>
          </p:txBody>
        </p:sp>
      </p:grpSp>
      <p:grpSp>
        <p:nvGrpSpPr>
          <p:cNvPr id="89" name="Group 13"/>
          <p:cNvGrpSpPr>
            <a:grpSpLocks/>
          </p:cNvGrpSpPr>
          <p:nvPr/>
        </p:nvGrpSpPr>
        <p:grpSpPr bwMode="auto">
          <a:xfrm>
            <a:off x="3951288" y="4147879"/>
            <a:ext cx="1585912" cy="369333"/>
            <a:chOff x="5853112" y="4346575"/>
            <a:chExt cx="1585913" cy="368776"/>
          </a:xfrm>
        </p:grpSpPr>
        <p:pic>
          <p:nvPicPr>
            <p:cNvPr id="90" name="Picture 5"/>
            <p:cNvPicPr>
              <a:picLocks noChangeAspect="1"/>
            </p:cNvPicPr>
            <p:nvPr/>
          </p:nvPicPr>
          <p:blipFill>
            <a:blip r:embed="rId16"/>
            <a:srcRect t="-5247" b="2"/>
            <a:stretch>
              <a:fillRect/>
            </a:stretch>
          </p:blipFill>
          <p:spPr bwMode="auto">
            <a:xfrm>
              <a:off x="5853112" y="4372461"/>
              <a:ext cx="371476" cy="293224"/>
            </a:xfrm>
            <a:prstGeom prst="rect">
              <a:avLst/>
            </a:prstGeom>
            <a:noFill/>
            <a:ln w="9525">
              <a:noFill/>
              <a:miter lim="800000"/>
              <a:headEnd/>
              <a:tailEnd/>
            </a:ln>
          </p:spPr>
        </p:pic>
        <p:sp>
          <p:nvSpPr>
            <p:cNvPr id="91" name="TextBox 106"/>
            <p:cNvSpPr txBox="1">
              <a:spLocks noChangeArrowheads="1"/>
            </p:cNvSpPr>
            <p:nvPr/>
          </p:nvSpPr>
          <p:spPr bwMode="auto">
            <a:xfrm>
              <a:off x="6207125" y="4346575"/>
              <a:ext cx="1231900" cy="368776"/>
            </a:xfrm>
            <a:prstGeom prst="rect">
              <a:avLst/>
            </a:prstGeom>
            <a:noFill/>
            <a:ln w="9525">
              <a:noFill/>
              <a:miter lim="800000"/>
              <a:headEnd/>
              <a:tailEnd/>
            </a:ln>
          </p:spPr>
          <p:txBody>
            <a:bodyPr>
              <a:spAutoFit/>
            </a:bodyPr>
            <a:lstStyle/>
            <a:p>
              <a:pPr>
                <a:lnSpc>
                  <a:spcPct val="90000"/>
                </a:lnSpc>
              </a:pPr>
              <a:r>
                <a:rPr lang="en-US" sz="1000" b="1" dirty="0">
                  <a:solidFill>
                    <a:srgbClr val="0070C0"/>
                  </a:solidFill>
                </a:rPr>
                <a:t>IBM Security</a:t>
              </a:r>
              <a:br>
                <a:rPr lang="en-US" sz="1000" b="1" dirty="0">
                  <a:solidFill>
                    <a:srgbClr val="0070C0"/>
                  </a:solidFill>
                </a:rPr>
              </a:br>
              <a:r>
                <a:rPr lang="en-US" sz="1000" b="1" dirty="0">
                  <a:solidFill>
                    <a:srgbClr val="0070C0"/>
                  </a:solidFill>
                </a:rPr>
                <a:t>Access Manager</a:t>
              </a:r>
            </a:p>
          </p:txBody>
        </p:sp>
      </p:grpSp>
      <p:graphicFrame>
        <p:nvGraphicFramePr>
          <p:cNvPr id="92" name="Table 91"/>
          <p:cNvGraphicFramePr>
            <a:graphicFrameLocks noGrp="1"/>
          </p:cNvGraphicFramePr>
          <p:nvPr/>
        </p:nvGraphicFramePr>
        <p:xfrm>
          <a:off x="298450" y="5500690"/>
          <a:ext cx="8539164" cy="314516"/>
        </p:xfrm>
        <a:graphic>
          <a:graphicData uri="http://schemas.openxmlformats.org/drawingml/2006/table">
            <a:tbl>
              <a:tblPr firstRow="1" bandRow="1"/>
              <a:tblGrid>
                <a:gridCol w="8539164"/>
              </a:tblGrid>
              <a:tr h="314516">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r>
                        <a:rPr lang="en-US" sz="1200" b="1" i="1" dirty="0" smtClean="0">
                          <a:solidFill>
                            <a:schemeClr val="accent1"/>
                          </a:solidFill>
                        </a:rPr>
                        <a:t>Security Intelligence</a:t>
                      </a:r>
                      <a:endParaRPr lang="en-US" sz="1200" b="1" i="1" dirty="0">
                        <a:solidFill>
                          <a:schemeClr val="accent1"/>
                        </a:solidFill>
                      </a:endParaRPr>
                    </a:p>
                  </a:txBody>
                  <a:tcPr marL="91438" marR="91438" marT="45716" marB="45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649D"/>
                    </a:solidFill>
                  </a:tcPr>
                </a:tc>
              </a:tr>
            </a:tbl>
          </a:graphicData>
        </a:graphic>
      </p:graphicFrame>
      <p:sp>
        <p:nvSpPr>
          <p:cNvPr id="93" name="Rectangle 92"/>
          <p:cNvSpPr>
            <a:spLocks noChangeArrowheads="1"/>
          </p:cNvSpPr>
          <p:nvPr/>
        </p:nvSpPr>
        <p:spPr bwMode="auto">
          <a:xfrm>
            <a:off x="390525" y="3695702"/>
            <a:ext cx="8362950" cy="285751"/>
          </a:xfrm>
          <a:prstGeom prst="rect">
            <a:avLst/>
          </a:prstGeom>
          <a:solidFill>
            <a:srgbClr val="00727E"/>
          </a:solidFill>
          <a:ln w="12700">
            <a:solidFill>
              <a:srgbClr val="00649D"/>
            </a:solidFill>
            <a:miter lim="800000"/>
            <a:headEnd/>
            <a:tailEnd/>
          </a:ln>
        </p:spPr>
        <p:txBody>
          <a:bodyPr/>
          <a:lstStyle/>
          <a:p>
            <a:pPr algn="ctr"/>
            <a:endParaRPr lang="en-US" sz="1000" b="1" dirty="0">
              <a:solidFill>
                <a:schemeClr val="bg1"/>
              </a:solidFill>
            </a:endParaRPr>
          </a:p>
        </p:txBody>
      </p:sp>
      <p:sp>
        <p:nvSpPr>
          <p:cNvPr id="94" name="TextBox 8"/>
          <p:cNvSpPr txBox="1">
            <a:spLocks noChangeArrowheads="1"/>
          </p:cNvSpPr>
          <p:nvPr/>
        </p:nvSpPr>
        <p:spPr bwMode="auto">
          <a:xfrm>
            <a:off x="752479" y="3695702"/>
            <a:ext cx="2695575" cy="307777"/>
          </a:xfrm>
          <a:prstGeom prst="rect">
            <a:avLst/>
          </a:prstGeom>
          <a:noFill/>
          <a:ln w="9525">
            <a:noFill/>
            <a:miter lim="800000"/>
            <a:headEnd/>
            <a:tailEnd/>
          </a:ln>
        </p:spPr>
        <p:txBody>
          <a:bodyPr>
            <a:spAutoFit/>
          </a:bodyPr>
          <a:lstStyle/>
          <a:p>
            <a:r>
              <a:rPr lang="en-US" sz="1400" b="1" i="1" dirty="0" smtClean="0">
                <a:solidFill>
                  <a:schemeClr val="bg1"/>
                </a:solidFill>
              </a:rPr>
              <a:t>powered </a:t>
            </a:r>
            <a:r>
              <a:rPr lang="en-US" sz="1400" b="1" i="1" dirty="0">
                <a:solidFill>
                  <a:schemeClr val="bg1"/>
                </a:solidFill>
              </a:rPr>
              <a:t>by…</a:t>
            </a:r>
          </a:p>
        </p:txBody>
      </p:sp>
      <p:pic>
        <p:nvPicPr>
          <p:cNvPr id="95" name="Picture 3"/>
          <p:cNvPicPr>
            <a:picLocks noChangeAspect="1" noChangeArrowheads="1"/>
          </p:cNvPicPr>
          <p:nvPr/>
        </p:nvPicPr>
        <p:blipFill>
          <a:blip r:embed="rId17" cstate="print">
            <a:clrChange>
              <a:clrFrom>
                <a:srgbClr val="FFFFFF"/>
              </a:clrFrom>
              <a:clrTo>
                <a:srgbClr val="FFFFFF">
                  <a:alpha val="0"/>
                </a:srgbClr>
              </a:clrTo>
            </a:clrChange>
            <a:extLst/>
          </a:blip>
          <a:srcRect/>
          <a:stretch>
            <a:fillRect/>
          </a:stretch>
        </p:blipFill>
        <p:spPr bwMode="auto">
          <a:xfrm>
            <a:off x="182563" y="3483367"/>
            <a:ext cx="646112" cy="621909"/>
          </a:xfrm>
          <a:prstGeom prst="rect">
            <a:avLst/>
          </a:prstGeom>
          <a:noFill/>
          <a:ln>
            <a:noFill/>
          </a:ln>
          <a:effectLst>
            <a:glow>
              <a:schemeClr val="bg1"/>
            </a:glow>
            <a:outerShdw blurRad="50800" dist="38100" dir="5400000" algn="t" rotWithShape="0">
              <a:prstClr val="black">
                <a:alpha val="40000"/>
              </a:prstClr>
            </a:outerShdw>
            <a:softEdge rad="0"/>
          </a:effectLst>
          <a:extLst/>
        </p:spPr>
      </p:pic>
      <p:sp>
        <p:nvSpPr>
          <p:cNvPr id="96" name="TextBox 143"/>
          <p:cNvSpPr txBox="1">
            <a:spLocks noChangeArrowheads="1"/>
          </p:cNvSpPr>
          <p:nvPr/>
        </p:nvSpPr>
        <p:spPr bwMode="auto">
          <a:xfrm>
            <a:off x="4076700" y="5848349"/>
            <a:ext cx="2105025" cy="400110"/>
          </a:xfrm>
          <a:prstGeom prst="rect">
            <a:avLst/>
          </a:prstGeom>
          <a:noFill/>
          <a:ln w="9525">
            <a:noFill/>
            <a:miter lim="800000"/>
            <a:headEnd/>
            <a:tailEnd/>
          </a:ln>
        </p:spPr>
        <p:txBody>
          <a:bodyPr>
            <a:spAutoFit/>
          </a:bodyPr>
          <a:lstStyle/>
          <a:p>
            <a:r>
              <a:rPr lang="en-US" sz="1000" b="1" dirty="0">
                <a:solidFill>
                  <a:srgbClr val="0070C0"/>
                </a:solidFill>
              </a:rPr>
              <a:t>IBM QRadar Security</a:t>
            </a:r>
            <a:br>
              <a:rPr lang="en-US" sz="1000" b="1" dirty="0">
                <a:solidFill>
                  <a:srgbClr val="0070C0"/>
                </a:solidFill>
              </a:rPr>
            </a:br>
            <a:r>
              <a:rPr lang="en-US" sz="1000" b="1" dirty="0">
                <a:solidFill>
                  <a:srgbClr val="0070C0"/>
                </a:solidFill>
              </a:rPr>
              <a:t>Intelligence Platform</a:t>
            </a:r>
          </a:p>
        </p:txBody>
      </p:sp>
      <p:grpSp>
        <p:nvGrpSpPr>
          <p:cNvPr id="97" name="Group 96"/>
          <p:cNvGrpSpPr/>
          <p:nvPr/>
        </p:nvGrpSpPr>
        <p:grpSpPr>
          <a:xfrm>
            <a:off x="2243647" y="4596154"/>
            <a:ext cx="1919700" cy="507831"/>
            <a:chOff x="558897" y="4837906"/>
            <a:chExt cx="1919700" cy="507831"/>
          </a:xfrm>
        </p:grpSpPr>
        <p:pic>
          <p:nvPicPr>
            <p:cNvPr id="98" name="Picture 97"/>
            <p:cNvPicPr>
              <a:picLocks noChangeAspect="1"/>
            </p:cNvPicPr>
            <p:nvPr/>
          </p:nvPicPr>
          <p:blipFill>
            <a:blip r:embed="rId18"/>
            <a:stretch>
              <a:fillRect/>
            </a:stretch>
          </p:blipFill>
          <p:spPr>
            <a:xfrm>
              <a:off x="558897" y="4871763"/>
              <a:ext cx="635508" cy="366903"/>
            </a:xfrm>
            <a:prstGeom prst="rect">
              <a:avLst/>
            </a:prstGeom>
          </p:spPr>
        </p:pic>
        <p:sp>
          <p:nvSpPr>
            <p:cNvPr id="99" name="TextBox 106"/>
            <p:cNvSpPr txBox="1">
              <a:spLocks noChangeArrowheads="1"/>
            </p:cNvSpPr>
            <p:nvPr/>
          </p:nvSpPr>
          <p:spPr bwMode="auto">
            <a:xfrm>
              <a:off x="1179101" y="4837906"/>
              <a:ext cx="1299496" cy="507831"/>
            </a:xfrm>
            <a:prstGeom prst="rect">
              <a:avLst/>
            </a:prstGeom>
            <a:noFill/>
            <a:ln w="9525">
              <a:noFill/>
              <a:miter lim="800000"/>
              <a:headEnd/>
              <a:tailEnd/>
            </a:ln>
          </p:spPr>
          <p:txBody>
            <a:bodyPr wrap="square">
              <a:spAutoFit/>
            </a:bodyPr>
            <a:lstStyle/>
            <a:p>
              <a:pPr>
                <a:lnSpc>
                  <a:spcPct val="90000"/>
                </a:lnSpc>
              </a:pPr>
              <a:r>
                <a:rPr lang="en-US" sz="1000" b="1" dirty="0" smtClean="0">
                  <a:solidFill>
                    <a:srgbClr val="0070C0"/>
                  </a:solidFill>
                </a:rPr>
                <a:t>Arxan Application Protection for IBM Solutions</a:t>
              </a:r>
              <a:endParaRPr lang="en-US" sz="1000" b="1" dirty="0">
                <a:solidFill>
                  <a:srgbClr val="0070C0"/>
                </a:solidFill>
              </a:endParaRPr>
            </a:p>
          </p:txBody>
        </p:sp>
      </p:grpSp>
      <p:grpSp>
        <p:nvGrpSpPr>
          <p:cNvPr id="100" name="Group 79"/>
          <p:cNvGrpSpPr>
            <a:grpSpLocks/>
          </p:cNvGrpSpPr>
          <p:nvPr/>
        </p:nvGrpSpPr>
        <p:grpSpPr bwMode="auto">
          <a:xfrm>
            <a:off x="6992909" y="4602294"/>
            <a:ext cx="1604993" cy="369888"/>
            <a:chOff x="2441" y="3134"/>
            <a:chExt cx="1117" cy="233"/>
          </a:xfrm>
        </p:grpSpPr>
        <p:sp>
          <p:nvSpPr>
            <p:cNvPr id="101" name="TextBox 106"/>
            <p:cNvSpPr txBox="1">
              <a:spLocks noChangeArrowheads="1"/>
            </p:cNvSpPr>
            <p:nvPr/>
          </p:nvSpPr>
          <p:spPr bwMode="auto">
            <a:xfrm>
              <a:off x="2638" y="3134"/>
              <a:ext cx="92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dirty="0">
                  <a:solidFill>
                    <a:srgbClr val="0070C0"/>
                  </a:solidFill>
                </a:rPr>
                <a:t>IBM </a:t>
              </a:r>
              <a:r>
                <a:rPr lang="en-US" altLang="en-US" sz="1000" b="1" dirty="0" err="1">
                  <a:solidFill>
                    <a:srgbClr val="0070C0"/>
                  </a:solidFill>
                </a:rPr>
                <a:t>InfoSphere</a:t>
              </a:r>
              <a:r>
                <a:rPr lang="en-US" altLang="en-US" sz="1000" b="1" dirty="0">
                  <a:solidFill>
                    <a:srgbClr val="0070C0"/>
                  </a:solidFill>
                </a:rPr>
                <a:t> Guardium</a:t>
              </a:r>
            </a:p>
          </p:txBody>
        </p:sp>
        <p:pic>
          <p:nvPicPr>
            <p:cNvPr id="102" name="Picture 2"/>
            <p:cNvPicPr>
              <a:picLocks noChangeAspect="1" noChangeArrowheads="1"/>
            </p:cNvPicPr>
            <p:nvPr/>
          </p:nvPicPr>
          <p:blipFill>
            <a:blip r:embed="rId19">
              <a:duotone>
                <a:schemeClr val="bg2">
                  <a:shade val="45000"/>
                  <a:satMod val="135000"/>
                </a:schemeClr>
                <a:prstClr val="white"/>
              </a:duotone>
              <a:extLst/>
            </a:blip>
            <a:srcRect/>
            <a:stretch>
              <a:fillRect/>
            </a:stretch>
          </p:blipFill>
          <p:spPr bwMode="auto">
            <a:xfrm>
              <a:off x="2441" y="3171"/>
              <a:ext cx="165" cy="147"/>
            </a:xfrm>
            <a:prstGeom prst="rect">
              <a:avLst/>
            </a:prstGeom>
            <a:noFill/>
            <a:ln>
              <a:noFill/>
            </a:ln>
            <a:effectLst/>
            <a:extLst/>
          </p:spPr>
        </p:pic>
      </p:grpSp>
      <p:grpSp>
        <p:nvGrpSpPr>
          <p:cNvPr id="103" name="Group 72"/>
          <p:cNvGrpSpPr>
            <a:grpSpLocks/>
          </p:cNvGrpSpPr>
          <p:nvPr/>
        </p:nvGrpSpPr>
        <p:grpSpPr bwMode="auto">
          <a:xfrm>
            <a:off x="4532763" y="4616552"/>
            <a:ext cx="2263775" cy="403225"/>
            <a:chOff x="3908" y="3103"/>
            <a:chExt cx="1426" cy="254"/>
          </a:xfrm>
        </p:grpSpPr>
        <p:sp>
          <p:nvSpPr>
            <p:cNvPr id="104" name="TextBox 106"/>
            <p:cNvSpPr txBox="1">
              <a:spLocks noChangeArrowheads="1"/>
            </p:cNvSpPr>
            <p:nvPr/>
          </p:nvSpPr>
          <p:spPr bwMode="auto">
            <a:xfrm>
              <a:off x="4090" y="3116"/>
              <a:ext cx="124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dirty="0">
                  <a:solidFill>
                    <a:srgbClr val="0070C0"/>
                  </a:solidFill>
                </a:rPr>
                <a:t>IBM RACF </a:t>
              </a:r>
            </a:p>
            <a:p>
              <a:pPr eaLnBrk="1" hangingPunct="1">
                <a:lnSpc>
                  <a:spcPct val="90000"/>
                </a:lnSpc>
                <a:spcBef>
                  <a:spcPct val="0"/>
                </a:spcBef>
                <a:buClrTx/>
                <a:buFontTx/>
                <a:buNone/>
              </a:pPr>
              <a:r>
                <a:rPr lang="en-US" altLang="en-US" sz="1000" b="1" dirty="0">
                  <a:solidFill>
                    <a:srgbClr val="0070C0"/>
                  </a:solidFill>
                </a:rPr>
                <a:t>IBM Distributed Identity Data</a:t>
              </a:r>
            </a:p>
          </p:txBody>
        </p:sp>
        <p:pic>
          <p:nvPicPr>
            <p:cNvPr id="105" name="Picture 18"/>
            <p:cNvPicPr>
              <a:picLocks noChangeAspect="1" noChangeArrowheads="1"/>
            </p:cNvPicPr>
            <p:nvPr/>
          </p:nvPicPr>
          <p:blipFill>
            <a:blip r:embed="rId20">
              <a:duotone>
                <a:schemeClr val="bg2">
                  <a:shade val="45000"/>
                  <a:satMod val="135000"/>
                </a:schemeClr>
                <a:prstClr val="white"/>
              </a:duotone>
              <a:extLst/>
            </a:blip>
            <a:srcRect/>
            <a:stretch>
              <a:fillRect/>
            </a:stretch>
          </p:blipFill>
          <p:spPr bwMode="auto">
            <a:xfrm>
              <a:off x="3908" y="3103"/>
              <a:ext cx="149" cy="254"/>
            </a:xfrm>
            <a:prstGeom prst="rect">
              <a:avLst/>
            </a:prstGeom>
            <a:noFill/>
            <a:ln>
              <a:noFill/>
            </a:ln>
            <a:effectLst/>
            <a:extLst/>
          </p:spPr>
        </p:pic>
      </p:grpSp>
      <p:pic>
        <p:nvPicPr>
          <p:cNvPr id="107" name="Picture 106"/>
          <p:cNvPicPr>
            <a:picLocks noChangeAspect="1"/>
          </p:cNvPicPr>
          <p:nvPr/>
        </p:nvPicPr>
        <p:blipFill rotWithShape="1">
          <a:blip r:embed="rId21" cstate="print">
            <a:extLst>
              <a:ext uri="{28A0092B-C50C-407E-A947-70E740481C1C}">
                <a14:useLocalDpi xmlns:a14="http://schemas.microsoft.com/office/drawing/2010/main" val="0"/>
              </a:ext>
            </a:extLst>
          </a:blip>
          <a:srcRect t="7500" b="4750"/>
          <a:stretch/>
        </p:blipFill>
        <p:spPr>
          <a:xfrm>
            <a:off x="7041356" y="4118499"/>
            <a:ext cx="386043" cy="385145"/>
          </a:xfrm>
          <a:prstGeom prst="rect">
            <a:avLst/>
          </a:prstGeom>
        </p:spPr>
      </p:pic>
      <p:sp>
        <p:nvSpPr>
          <p:cNvPr id="108" name="TextBox 107"/>
          <p:cNvSpPr txBox="1"/>
          <p:nvPr/>
        </p:nvSpPr>
        <p:spPr>
          <a:xfrm>
            <a:off x="7443692" y="4089727"/>
            <a:ext cx="957580" cy="400110"/>
          </a:xfrm>
          <a:prstGeom prst="rect">
            <a:avLst/>
          </a:prstGeom>
          <a:noFill/>
        </p:spPr>
        <p:txBody>
          <a:bodyPr wrap="square" rtlCol="0">
            <a:spAutoFit/>
          </a:bodyPr>
          <a:lstStyle/>
          <a:p>
            <a:r>
              <a:rPr lang="en-US" sz="1000" b="1" dirty="0">
                <a:solidFill>
                  <a:srgbClr val="0070C0"/>
                </a:solidFill>
              </a:rPr>
              <a:t>IBM Security zSecure</a:t>
            </a:r>
          </a:p>
        </p:txBody>
      </p:sp>
      <p:grpSp>
        <p:nvGrpSpPr>
          <p:cNvPr id="110" name="Group 109"/>
          <p:cNvGrpSpPr/>
          <p:nvPr/>
        </p:nvGrpSpPr>
        <p:grpSpPr>
          <a:xfrm>
            <a:off x="5341080" y="5096981"/>
            <a:ext cx="1913636" cy="400111"/>
            <a:chOff x="5341080" y="5042110"/>
            <a:chExt cx="1913636" cy="400109"/>
          </a:xfrm>
        </p:grpSpPr>
        <p:sp>
          <p:nvSpPr>
            <p:cNvPr id="111" name="TextBox 110"/>
            <p:cNvSpPr txBox="1"/>
            <p:nvPr/>
          </p:nvSpPr>
          <p:spPr>
            <a:xfrm>
              <a:off x="6297136" y="5042110"/>
              <a:ext cx="957580" cy="400109"/>
            </a:xfrm>
            <a:prstGeom prst="rect">
              <a:avLst/>
            </a:prstGeom>
            <a:noFill/>
          </p:spPr>
          <p:txBody>
            <a:bodyPr wrap="square" rtlCol="0">
              <a:spAutoFit/>
            </a:bodyPr>
            <a:lstStyle/>
            <a:p>
              <a:r>
                <a:rPr lang="en-US" sz="1000" b="1" dirty="0">
                  <a:solidFill>
                    <a:srgbClr val="0070C0"/>
                  </a:solidFill>
                </a:rPr>
                <a:t>IBM </a:t>
              </a:r>
              <a:r>
                <a:rPr lang="en-US" sz="1000" b="1" dirty="0" smtClean="0">
                  <a:solidFill>
                    <a:srgbClr val="0070C0"/>
                  </a:solidFill>
                </a:rPr>
                <a:t>DataPower</a:t>
              </a:r>
              <a:endParaRPr lang="en-US" sz="1000" b="1" dirty="0">
                <a:solidFill>
                  <a:srgbClr val="0070C0"/>
                </a:solidFill>
              </a:endParaRPr>
            </a:p>
          </p:txBody>
        </p:sp>
        <p:pic>
          <p:nvPicPr>
            <p:cNvPr id="114" name="Picture 3" descr="IMG_0158"/>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5341080" y="5161583"/>
              <a:ext cx="926211" cy="161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15" name="Rounded Rectangle 114"/>
          <p:cNvSpPr/>
          <p:nvPr/>
        </p:nvSpPr>
        <p:spPr bwMode="auto">
          <a:xfrm>
            <a:off x="7467221" y="4991687"/>
            <a:ext cx="1130681" cy="420624"/>
          </a:xfrm>
          <a:prstGeom prst="roundRect">
            <a:avLst/>
          </a:prstGeom>
          <a:solidFill>
            <a:srgbClr val="FFFF4F"/>
          </a:solidFill>
          <a:ln w="38100">
            <a:solidFill>
              <a:srgbClr val="00649D"/>
            </a:solidFill>
          </a:ln>
          <a:effectLst/>
          <a:ex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0070C0"/>
                </a:solidFill>
                <a:effectLst/>
                <a:uLnTx/>
                <a:uFillTx/>
              </a:rPr>
              <a:t>z/OS Connect</a:t>
            </a:r>
          </a:p>
        </p:txBody>
      </p:sp>
      <p:sp>
        <p:nvSpPr>
          <p:cNvPr id="106" name="AutoShape 6"/>
          <p:cNvSpPr>
            <a:spLocks noChangeArrowheads="1"/>
          </p:cNvSpPr>
          <p:nvPr/>
        </p:nvSpPr>
        <p:spPr bwMode="auto">
          <a:xfrm>
            <a:off x="436563" y="4182601"/>
            <a:ext cx="1791971" cy="403424"/>
          </a:xfrm>
          <a:prstGeom prst="roundRect">
            <a:avLst>
              <a:gd name="adj" fmla="val 16667"/>
            </a:avLst>
          </a:prstGeom>
          <a:gradFill rotWithShape="1">
            <a:gsLst>
              <a:gs pos="0">
                <a:srgbClr val="004058"/>
              </a:gs>
              <a:gs pos="50000">
                <a:srgbClr val="008ABF"/>
              </a:gs>
              <a:gs pos="100000">
                <a:srgbClr val="004058"/>
              </a:gs>
            </a:gsLst>
            <a:lin ang="5400000" scaled="1"/>
          </a:gradFill>
          <a:ln w="9525">
            <a:solidFill>
              <a:srgbClr val="333333"/>
            </a:solidFill>
            <a:round/>
            <a:headEnd/>
            <a:tailEnd/>
          </a:ln>
        </p:spPr>
        <p:txBody>
          <a:bodyPr wrap="none" anchor="ctr"/>
          <a:lstStyle>
            <a:defPPr>
              <a:defRPr lang="en-GB"/>
            </a:defPPr>
            <a:lvl1pPr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2pPr>
            <a:lvl3pPr marL="1143000" indent="-22860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3pPr>
            <a:lvl4pPr marL="1600200" indent="-22860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4pPr>
            <a:lvl5pPr marL="2057400" indent="-22860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5pPr>
            <a:lvl6pPr marL="22860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6pPr>
            <a:lvl7pPr marL="27432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7pPr>
            <a:lvl8pPr marL="32004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8pPr>
            <a:lvl9pPr marL="36576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9pPr>
          </a:lstStyle>
          <a:p>
            <a:pPr algn="ctr"/>
            <a:r>
              <a:rPr lang="en-US" altLang="en-US" sz="1000" b="1" dirty="0">
                <a:solidFill>
                  <a:schemeClr val="bg1"/>
                </a:solidFill>
                <a:latin typeface="Calibri" panose="020F0502020204030204" pitchFamily="34" charset="0"/>
                <a:ea typeface="MS Gothic" panose="020B0609070205080204" pitchFamily="49" charset="-128"/>
              </a:rPr>
              <a:t>IBM MobileFirst Platform</a:t>
            </a:r>
          </a:p>
        </p:txBody>
      </p:sp>
      <p:sp>
        <p:nvSpPr>
          <p:cNvPr id="112" name="AutoShape 5"/>
          <p:cNvSpPr>
            <a:spLocks noChangeArrowheads="1"/>
          </p:cNvSpPr>
          <p:nvPr/>
        </p:nvSpPr>
        <p:spPr bwMode="auto">
          <a:xfrm>
            <a:off x="436310" y="5032466"/>
            <a:ext cx="1792224" cy="402336"/>
          </a:xfrm>
          <a:prstGeom prst="roundRect">
            <a:avLst>
              <a:gd name="adj" fmla="val 16667"/>
            </a:avLst>
          </a:prstGeom>
          <a:gradFill rotWithShape="1">
            <a:gsLst>
              <a:gs pos="0">
                <a:srgbClr val="2F4700"/>
              </a:gs>
              <a:gs pos="50000">
                <a:srgbClr val="669900"/>
              </a:gs>
              <a:gs pos="100000">
                <a:srgbClr val="2F4700"/>
              </a:gs>
            </a:gsLst>
            <a:lin ang="5400000" scaled="1"/>
          </a:gradFill>
          <a:ln w="9525">
            <a:solidFill>
              <a:srgbClr val="333333"/>
            </a:solidFill>
            <a:round/>
            <a:headEnd/>
            <a:tailEnd/>
          </a:ln>
        </p:spPr>
        <p:txBody>
          <a:bodyPr wrap="none" anchor="ctr"/>
          <a:lstStyle>
            <a:defPPr>
              <a:defRPr lang="en-GB"/>
            </a:defPPr>
            <a:lvl1pPr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2pPr>
            <a:lvl3pPr marL="1143000" indent="-22860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3pPr>
            <a:lvl4pPr marL="1600200" indent="-22860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4pPr>
            <a:lvl5pPr marL="2057400" indent="-228600" algn="l" defTabSz="457200" rtl="0" fontAlgn="base">
              <a:spcBef>
                <a:spcPct val="0"/>
              </a:spcBef>
              <a:spcAft>
                <a:spcPct val="0"/>
              </a:spcAft>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5pPr>
            <a:lvl6pPr marL="22860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6pPr>
            <a:lvl7pPr marL="27432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7pPr>
            <a:lvl8pPr marL="32004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8pPr>
            <a:lvl9pPr marL="3657600" algn="l" defTabSz="914400" rtl="0" eaLnBrk="1" latinLnBrk="0" hangingPunct="1">
              <a:defRPr sz="2000" kern="1200">
                <a:solidFill>
                  <a:srgbClr val="000000"/>
                </a:solidFill>
                <a:latin typeface="Arial" panose="020B0604020202020204" pitchFamily="34" charset="0"/>
                <a:ea typeface="MS PGothic" panose="020B0600070205080204" pitchFamily="34" charset="-128"/>
                <a:cs typeface="Arial" panose="020B0604020202020204" pitchFamily="34" charset="0"/>
              </a:defRPr>
            </a:lvl9pPr>
          </a:lstStyle>
          <a:p>
            <a:pPr algn="ctr"/>
            <a:r>
              <a:rPr lang="en-US" altLang="en-US" sz="1000" b="1" dirty="0">
                <a:solidFill>
                  <a:schemeClr val="bg1"/>
                </a:solidFill>
                <a:latin typeface="Calibri" panose="020F0502020204030204" pitchFamily="34" charset="0"/>
                <a:ea typeface="MS Gothic" panose="020B0609070205080204" pitchFamily="49" charset="-128"/>
              </a:rPr>
              <a:t>IBM MobileFirst Protect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noChangeArrowheads="1"/>
          </p:cNvSpPr>
          <p:nvPr>
            <p:ph type="title"/>
          </p:nvPr>
        </p:nvSpPr>
        <p:spPr/>
        <p:txBody>
          <a:bodyPr/>
          <a:lstStyle/>
          <a:p>
            <a:pPr eaLnBrk="1" hangingPunct="1"/>
            <a:r>
              <a:rPr lang="en-US" altLang="en-US" dirty="0" smtClean="0"/>
              <a:t>Building and Maintaining Secure Enterprise Mobile Applications</a:t>
            </a:r>
          </a:p>
        </p:txBody>
      </p:sp>
      <p:sp>
        <p:nvSpPr>
          <p:cNvPr id="58392" name="Oval 8"/>
          <p:cNvSpPr>
            <a:spLocks noChangeArrowheads="1"/>
          </p:cNvSpPr>
          <p:nvPr/>
        </p:nvSpPr>
        <p:spPr bwMode="auto">
          <a:xfrm>
            <a:off x="4624392" y="2551113"/>
            <a:ext cx="377825" cy="382587"/>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a:t>3</a:t>
            </a:r>
          </a:p>
        </p:txBody>
      </p:sp>
      <p:sp>
        <p:nvSpPr>
          <p:cNvPr id="58393" name="Oval 164"/>
          <p:cNvSpPr>
            <a:spLocks noChangeArrowheads="1"/>
          </p:cNvSpPr>
          <p:nvPr/>
        </p:nvSpPr>
        <p:spPr bwMode="auto">
          <a:xfrm>
            <a:off x="4849817" y="3355975"/>
            <a:ext cx="377825" cy="381000"/>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dirty="0"/>
              <a:t>2</a:t>
            </a:r>
          </a:p>
        </p:txBody>
      </p:sp>
      <p:pic>
        <p:nvPicPr>
          <p:cNvPr id="131" name="Picture 23" descr="01Heli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8229" y="2579626"/>
            <a:ext cx="2784475" cy="383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 name="Text Box 12"/>
          <p:cNvSpPr txBox="1">
            <a:spLocks noChangeArrowheads="1"/>
          </p:cNvSpPr>
          <p:nvPr/>
        </p:nvSpPr>
        <p:spPr bwMode="auto">
          <a:xfrm>
            <a:off x="7253288" y="3500377"/>
            <a:ext cx="6048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400">
                <a:solidFill>
                  <a:srgbClr val="000000"/>
                </a:solidFill>
              </a:rPr>
              <a:t>zBX</a:t>
            </a:r>
          </a:p>
        </p:txBody>
      </p:sp>
      <p:sp>
        <p:nvSpPr>
          <p:cNvPr id="133" name="AutoShape 17"/>
          <p:cNvSpPr>
            <a:spLocks noChangeArrowheads="1"/>
          </p:cNvSpPr>
          <p:nvPr/>
        </p:nvSpPr>
        <p:spPr bwMode="auto">
          <a:xfrm>
            <a:off x="7761291" y="2939988"/>
            <a:ext cx="1157287" cy="1579563"/>
          </a:xfrm>
          <a:prstGeom prst="roundRect">
            <a:avLst>
              <a:gd name="adj" fmla="val 16667"/>
            </a:avLst>
          </a:prstGeom>
          <a:gradFill rotWithShape="1">
            <a:gsLst>
              <a:gs pos="0">
                <a:srgbClr val="FFFFFF"/>
              </a:gs>
              <a:gs pos="100000">
                <a:srgbClr val="99CCFF">
                  <a:alpha val="78998"/>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34" name="AutoShape 15"/>
          <p:cNvSpPr>
            <a:spLocks noChangeArrowheads="1"/>
          </p:cNvSpPr>
          <p:nvPr/>
        </p:nvSpPr>
        <p:spPr bwMode="auto">
          <a:xfrm>
            <a:off x="7770813" y="4490975"/>
            <a:ext cx="1147762" cy="212725"/>
          </a:xfrm>
          <a:prstGeom prst="roundRect">
            <a:avLst>
              <a:gd name="adj" fmla="val 16667"/>
            </a:avLst>
          </a:prstGeom>
          <a:solidFill>
            <a:srgbClr val="66CCFF">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35" name="Text Box 27"/>
          <p:cNvSpPr txBox="1">
            <a:spLocks noChangeArrowheads="1"/>
          </p:cNvSpPr>
          <p:nvPr/>
        </p:nvSpPr>
        <p:spPr bwMode="auto">
          <a:xfrm>
            <a:off x="8031167" y="4473512"/>
            <a:ext cx="625475"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a:t>
            </a:r>
          </a:p>
        </p:txBody>
      </p:sp>
      <p:sp>
        <p:nvSpPr>
          <p:cNvPr id="136" name="Text Box 27"/>
          <p:cNvSpPr txBox="1">
            <a:spLocks noChangeArrowheads="1"/>
          </p:cNvSpPr>
          <p:nvPr/>
        </p:nvSpPr>
        <p:spPr bwMode="auto">
          <a:xfrm>
            <a:off x="8226429" y="3362263"/>
            <a:ext cx="625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CICS</a:t>
            </a:r>
          </a:p>
          <a:p>
            <a:pPr eaLnBrk="1" hangingPunct="1">
              <a:buClr>
                <a:srgbClr val="17AF4B"/>
              </a:buClr>
              <a:buFont typeface="Wingdings" pitchFamily="2" charset="2"/>
              <a:buNone/>
            </a:pPr>
            <a:r>
              <a:rPr lang="en-US" altLang="en-US" sz="1200" b="1">
                <a:solidFill>
                  <a:srgbClr val="000000"/>
                </a:solidFill>
              </a:rPr>
              <a:t>DB2</a:t>
            </a:r>
          </a:p>
          <a:p>
            <a:pPr eaLnBrk="1" hangingPunct="1">
              <a:buClr>
                <a:srgbClr val="17AF4B"/>
              </a:buClr>
              <a:buFont typeface="Wingdings" pitchFamily="2" charset="2"/>
              <a:buNone/>
            </a:pPr>
            <a:r>
              <a:rPr lang="en-US" altLang="en-US" sz="1200" b="1">
                <a:solidFill>
                  <a:srgbClr val="000000"/>
                </a:solidFill>
              </a:rPr>
              <a:t>IMS</a:t>
            </a:r>
          </a:p>
          <a:p>
            <a:pPr eaLnBrk="1" hangingPunct="1">
              <a:buClr>
                <a:srgbClr val="17AF4B"/>
              </a:buClr>
              <a:buFont typeface="Wingdings" pitchFamily="2" charset="2"/>
              <a:buNone/>
            </a:pPr>
            <a:r>
              <a:rPr lang="en-US" altLang="en-US" sz="1200" b="1">
                <a:solidFill>
                  <a:srgbClr val="000000"/>
                </a:solidFill>
              </a:rPr>
              <a:t>WAS</a:t>
            </a:r>
          </a:p>
          <a:p>
            <a:pPr eaLnBrk="1" hangingPunct="1">
              <a:buClr>
                <a:srgbClr val="17AF4B"/>
              </a:buClr>
              <a:buFont typeface="Wingdings" pitchFamily="2" charset="2"/>
              <a:buNone/>
            </a:pPr>
            <a:r>
              <a:rPr lang="fr-FR" altLang="en-US" sz="1200" b="1">
                <a:solidFill>
                  <a:srgbClr val="000000"/>
                </a:solidFill>
              </a:rPr>
              <a:t>Batch</a:t>
            </a:r>
            <a:endParaRPr lang="en-US" altLang="en-US" sz="1200" b="1">
              <a:solidFill>
                <a:srgbClr val="000000"/>
              </a:solidFill>
            </a:endParaRPr>
          </a:p>
        </p:txBody>
      </p:sp>
      <p:grpSp>
        <p:nvGrpSpPr>
          <p:cNvPr id="137" name="Group 58"/>
          <p:cNvGrpSpPr>
            <a:grpSpLocks/>
          </p:cNvGrpSpPr>
          <p:nvPr/>
        </p:nvGrpSpPr>
        <p:grpSpPr bwMode="auto">
          <a:xfrm>
            <a:off x="5842004" y="2939989"/>
            <a:ext cx="1160463" cy="1821223"/>
            <a:chOff x="4448473" y="2256180"/>
            <a:chExt cx="1160463" cy="1821225"/>
          </a:xfrm>
        </p:grpSpPr>
        <p:sp>
          <p:nvSpPr>
            <p:cNvPr id="138" name="AutoShape 40"/>
            <p:cNvSpPr>
              <a:spLocks noChangeArrowheads="1"/>
            </p:cNvSpPr>
            <p:nvPr/>
          </p:nvSpPr>
          <p:spPr bwMode="auto">
            <a:xfrm>
              <a:off x="4467523" y="3829393"/>
              <a:ext cx="1130300" cy="214312"/>
            </a:xfrm>
            <a:prstGeom prst="roundRect">
              <a:avLst>
                <a:gd name="adj" fmla="val 16667"/>
              </a:avLst>
            </a:pr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139" name="Text Box 42"/>
            <p:cNvSpPr txBox="1">
              <a:spLocks noChangeArrowheads="1"/>
            </p:cNvSpPr>
            <p:nvPr/>
          </p:nvSpPr>
          <p:spPr bwMode="auto">
            <a:xfrm>
              <a:off x="4697711" y="3816692"/>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z/VM</a:t>
              </a:r>
            </a:p>
          </p:txBody>
        </p:sp>
        <p:sp>
          <p:nvSpPr>
            <p:cNvPr id="140" name="AutoShape 2"/>
            <p:cNvSpPr>
              <a:spLocks noChangeArrowheads="1"/>
            </p:cNvSpPr>
            <p:nvPr/>
          </p:nvSpPr>
          <p:spPr bwMode="auto">
            <a:xfrm rot="5400000">
              <a:off x="4357986" y="2346667"/>
              <a:ext cx="1341438" cy="1160463"/>
            </a:xfrm>
            <a:prstGeom prst="roundRect">
              <a:avLst>
                <a:gd name="adj" fmla="val 16667"/>
              </a:avLst>
            </a:prstGeom>
            <a:gradFill rotWithShape="1">
              <a:gsLst>
                <a:gs pos="0">
                  <a:srgbClr val="FFFFFF"/>
                </a:gs>
                <a:gs pos="100000">
                  <a:srgbClr val="66FF66">
                    <a:alpha val="79999"/>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41" name="AutoShape 41"/>
            <p:cNvSpPr>
              <a:spLocks noChangeArrowheads="1"/>
            </p:cNvSpPr>
            <p:nvPr/>
          </p:nvSpPr>
          <p:spPr bwMode="auto">
            <a:xfrm>
              <a:off x="4461173" y="3600793"/>
              <a:ext cx="1147763" cy="212725"/>
            </a:xfrm>
            <a:prstGeom prst="roundRect">
              <a:avLst>
                <a:gd name="adj" fmla="val 16667"/>
              </a:avLst>
            </a:prstGeom>
            <a:solidFill>
              <a:srgbClr val="66CC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142" name="Text Box 43"/>
            <p:cNvSpPr txBox="1">
              <a:spLocks noChangeArrowheads="1"/>
            </p:cNvSpPr>
            <p:nvPr/>
          </p:nvSpPr>
          <p:spPr bwMode="auto">
            <a:xfrm>
              <a:off x="4719936" y="3591268"/>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Linux</a:t>
              </a:r>
            </a:p>
          </p:txBody>
        </p:sp>
        <p:sp>
          <p:nvSpPr>
            <p:cNvPr id="143" name="Text Box 27"/>
            <p:cNvSpPr txBox="1">
              <a:spLocks noChangeArrowheads="1"/>
            </p:cNvSpPr>
            <p:nvPr/>
          </p:nvSpPr>
          <p:spPr bwMode="auto">
            <a:xfrm>
              <a:off x="4497686" y="2575268"/>
              <a:ext cx="106680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endParaRPr lang="en-US" altLang="en-US" sz="1200" b="1">
                <a:solidFill>
                  <a:srgbClr val="000000"/>
                </a:solidFill>
              </a:endParaRPr>
            </a:p>
            <a:p>
              <a:pPr eaLnBrk="1" hangingPunct="1">
                <a:buClr>
                  <a:srgbClr val="17AF4B"/>
                </a:buClr>
                <a:buFont typeface="Wingdings" pitchFamily="2" charset="2"/>
                <a:buNone/>
              </a:pPr>
              <a:endParaRPr lang="en-US" altLang="en-US" sz="1200" b="1">
                <a:solidFill>
                  <a:srgbClr val="000000"/>
                </a:solidFill>
              </a:endParaRPr>
            </a:p>
          </p:txBody>
        </p:sp>
      </p:grpSp>
      <p:sp>
        <p:nvSpPr>
          <p:cNvPr id="144" name="Rectangle 116"/>
          <p:cNvSpPr>
            <a:spLocks noChangeArrowheads="1"/>
          </p:cNvSpPr>
          <p:nvPr/>
        </p:nvSpPr>
        <p:spPr bwMode="auto">
          <a:xfrm>
            <a:off x="6110292" y="4984690"/>
            <a:ext cx="1362075" cy="835025"/>
          </a:xfrm>
          <a:prstGeom prst="rect">
            <a:avLst/>
          </a:prstGeom>
          <a:gradFill rotWithShape="1">
            <a:gsLst>
              <a:gs pos="63000">
                <a:srgbClr val="8BC540">
                  <a:alpha val="54999"/>
                </a:srgbClr>
              </a:gs>
              <a:gs pos="100000">
                <a:schemeClr val="tx1">
                  <a:alpha val="0"/>
                </a:schemeClr>
              </a:gs>
            </a:gsLst>
            <a:lin ang="5400000" scaled="1"/>
          </a:gradFill>
          <a:ln>
            <a:noFill/>
          </a:ln>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145" name="Text Box 96"/>
          <p:cNvSpPr txBox="1">
            <a:spLocks noChangeArrowheads="1"/>
          </p:cNvSpPr>
          <p:nvPr/>
        </p:nvSpPr>
        <p:spPr bwMode="auto">
          <a:xfrm>
            <a:off x="6302379" y="5094224"/>
            <a:ext cx="963613" cy="400110"/>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Cryptographic cards</a:t>
            </a:r>
          </a:p>
        </p:txBody>
      </p:sp>
      <p:sp>
        <p:nvSpPr>
          <p:cNvPr id="146" name="Text Box 96"/>
          <p:cNvSpPr txBox="1">
            <a:spLocks noChangeArrowheads="1"/>
          </p:cNvSpPr>
          <p:nvPr/>
        </p:nvSpPr>
        <p:spPr bwMode="auto">
          <a:xfrm>
            <a:off x="6315077" y="5554601"/>
            <a:ext cx="950913" cy="246221"/>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CPACF</a:t>
            </a:r>
          </a:p>
        </p:txBody>
      </p:sp>
      <p:sp>
        <p:nvSpPr>
          <p:cNvPr id="147" name="Text Box 12"/>
          <p:cNvSpPr txBox="1">
            <a:spLocks noChangeArrowheads="1"/>
          </p:cNvSpPr>
          <p:nvPr/>
        </p:nvSpPr>
        <p:spPr bwMode="auto">
          <a:xfrm>
            <a:off x="6313489" y="4752914"/>
            <a:ext cx="9985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8BC540"/>
                </a:solidFill>
              </a:rPr>
              <a:t>Hardware</a:t>
            </a:r>
          </a:p>
        </p:txBody>
      </p:sp>
      <p:sp>
        <p:nvSpPr>
          <p:cNvPr id="148" name="Rectangle 101"/>
          <p:cNvSpPr>
            <a:spLocks noChangeArrowheads="1"/>
          </p:cNvSpPr>
          <p:nvPr/>
        </p:nvSpPr>
        <p:spPr bwMode="auto">
          <a:xfrm>
            <a:off x="7677150" y="4978339"/>
            <a:ext cx="852488" cy="1087437"/>
          </a:xfrm>
          <a:prstGeom prst="rect">
            <a:avLst/>
          </a:prstGeom>
          <a:gradFill rotWithShape="1">
            <a:gsLst>
              <a:gs pos="0">
                <a:srgbClr val="99CCFF">
                  <a:alpha val="54999"/>
                </a:srgbClr>
              </a:gs>
              <a:gs pos="100000">
                <a:schemeClr val="tx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149" name="Text Box 13"/>
          <p:cNvSpPr txBox="1">
            <a:spLocks noChangeArrowheads="1"/>
          </p:cNvSpPr>
          <p:nvPr/>
        </p:nvSpPr>
        <p:spPr bwMode="auto">
          <a:xfrm>
            <a:off x="7835900" y="4752914"/>
            <a:ext cx="55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99CCFF"/>
                </a:solidFill>
              </a:rPr>
              <a:t>z/OS</a:t>
            </a:r>
          </a:p>
        </p:txBody>
      </p:sp>
      <p:sp>
        <p:nvSpPr>
          <p:cNvPr id="150" name="Text Box 96"/>
          <p:cNvSpPr txBox="1">
            <a:spLocks noChangeArrowheads="1"/>
          </p:cNvSpPr>
          <p:nvPr/>
        </p:nvSpPr>
        <p:spPr bwMode="auto">
          <a:xfrm>
            <a:off x="7785100" y="5376799"/>
            <a:ext cx="674688" cy="400110"/>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PKI Services</a:t>
            </a:r>
          </a:p>
        </p:txBody>
      </p:sp>
      <p:sp>
        <p:nvSpPr>
          <p:cNvPr id="151" name="Text Box 96"/>
          <p:cNvSpPr txBox="1">
            <a:spLocks noChangeArrowheads="1"/>
          </p:cNvSpPr>
          <p:nvPr/>
        </p:nvSpPr>
        <p:spPr bwMode="auto">
          <a:xfrm>
            <a:off x="7786692" y="5092639"/>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RACF</a:t>
            </a:r>
          </a:p>
        </p:txBody>
      </p:sp>
      <p:cxnSp>
        <p:nvCxnSpPr>
          <p:cNvPr id="152" name="AutoShape 17"/>
          <p:cNvCxnSpPr>
            <a:cxnSpLocks noChangeShapeType="1"/>
            <a:endCxn id="168" idx="2"/>
          </p:cNvCxnSpPr>
          <p:nvPr/>
        </p:nvCxnSpPr>
        <p:spPr bwMode="auto">
          <a:xfrm flipV="1">
            <a:off x="6788150" y="3859946"/>
            <a:ext cx="1239063" cy="184945"/>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53" name="Text Box 96"/>
          <p:cNvSpPr txBox="1">
            <a:spLocks noChangeArrowheads="1"/>
          </p:cNvSpPr>
          <p:nvPr/>
        </p:nvSpPr>
        <p:spPr bwMode="auto">
          <a:xfrm>
            <a:off x="6037266" y="3913127"/>
            <a:ext cx="8858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fr-FR" altLang="en-US" sz="1000">
                <a:solidFill>
                  <a:srgbClr val="000000"/>
                </a:solidFill>
                <a:latin typeface="Calibri" pitchFamily="34" charset="0"/>
              </a:rPr>
              <a:t>JSON/https</a:t>
            </a:r>
            <a:endParaRPr lang="en-US" altLang="en-US" sz="1000">
              <a:solidFill>
                <a:srgbClr val="000000"/>
              </a:solidFill>
              <a:latin typeface="Calibri" pitchFamily="34" charset="0"/>
            </a:endParaRPr>
          </a:p>
        </p:txBody>
      </p:sp>
      <p:grpSp>
        <p:nvGrpSpPr>
          <p:cNvPr id="166" name="Group 106"/>
          <p:cNvGrpSpPr>
            <a:grpSpLocks/>
          </p:cNvGrpSpPr>
          <p:nvPr/>
        </p:nvGrpSpPr>
        <p:grpSpPr bwMode="auto">
          <a:xfrm>
            <a:off x="8026419" y="3251139"/>
            <a:ext cx="258763" cy="1219200"/>
            <a:chOff x="5118" y="479"/>
            <a:chExt cx="163" cy="768"/>
          </a:xfrm>
        </p:grpSpPr>
        <p:sp>
          <p:nvSpPr>
            <p:cNvPr id="167" name="AutoShape 15"/>
            <p:cNvSpPr>
              <a:spLocks noChangeArrowheads="1"/>
            </p:cNvSpPr>
            <p:nvPr/>
          </p:nvSpPr>
          <p:spPr bwMode="auto">
            <a:xfrm rot="5400000">
              <a:off x="4839" y="807"/>
              <a:ext cx="723" cy="134"/>
            </a:xfrm>
            <a:prstGeom prst="roundRect">
              <a:avLst>
                <a:gd name="adj" fmla="val 16667"/>
              </a:avLst>
            </a:prstGeom>
            <a:solidFill>
              <a:srgbClr val="FFFF99">
                <a:alpha val="70000"/>
              </a:srgbClr>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68" name="Text Box 27"/>
            <p:cNvSpPr txBox="1">
              <a:spLocks noChangeArrowheads="1"/>
            </p:cNvSpPr>
            <p:nvPr/>
          </p:nvSpPr>
          <p:spPr bwMode="auto">
            <a:xfrm rot="5400000">
              <a:off x="4816" y="781"/>
              <a:ext cx="7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 Connect</a:t>
              </a:r>
            </a:p>
          </p:txBody>
        </p:sp>
      </p:grpSp>
      <p:cxnSp>
        <p:nvCxnSpPr>
          <p:cNvPr id="169" name="AutoShape 109"/>
          <p:cNvCxnSpPr>
            <a:cxnSpLocks noChangeShapeType="1"/>
            <a:stCxn id="170" idx="3"/>
            <a:endCxn id="136" idx="0"/>
          </p:cNvCxnSpPr>
          <p:nvPr/>
        </p:nvCxnSpPr>
        <p:spPr bwMode="auto">
          <a:xfrm flipV="1">
            <a:off x="6821488" y="3362263"/>
            <a:ext cx="1717679" cy="380287"/>
          </a:xfrm>
          <a:prstGeom prst="curvedConnector4">
            <a:avLst>
              <a:gd name="adj1" fmla="val 40896"/>
              <a:gd name="adj2" fmla="val 160112"/>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0" name="Text Box 96"/>
          <p:cNvSpPr txBox="1">
            <a:spLocks noChangeArrowheads="1"/>
          </p:cNvSpPr>
          <p:nvPr/>
        </p:nvSpPr>
        <p:spPr bwMode="auto">
          <a:xfrm>
            <a:off x="6021388" y="3619439"/>
            <a:ext cx="8001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a:solidFill>
                  <a:srgbClr val="000000"/>
                </a:solidFill>
                <a:latin typeface="Calibri" pitchFamily="34" charset="0"/>
              </a:rPr>
              <a:t>SOAP/https</a:t>
            </a:r>
          </a:p>
        </p:txBody>
      </p:sp>
      <p:pic>
        <p:nvPicPr>
          <p:cNvPr id="171" name="Picture 60" descr="firew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7401" y="2989201"/>
            <a:ext cx="49371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2" name="Text Box 96"/>
          <p:cNvSpPr txBox="1">
            <a:spLocks noChangeArrowheads="1"/>
          </p:cNvSpPr>
          <p:nvPr/>
        </p:nvSpPr>
        <p:spPr bwMode="auto">
          <a:xfrm>
            <a:off x="7780342" y="5808601"/>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IDID</a:t>
            </a:r>
          </a:p>
        </p:txBody>
      </p:sp>
      <p:grpSp>
        <p:nvGrpSpPr>
          <p:cNvPr id="174" name="Group 101"/>
          <p:cNvGrpSpPr>
            <a:grpSpLocks/>
          </p:cNvGrpSpPr>
          <p:nvPr/>
        </p:nvGrpSpPr>
        <p:grpSpPr bwMode="auto">
          <a:xfrm>
            <a:off x="5065717" y="2472880"/>
            <a:ext cx="2200275" cy="382588"/>
            <a:chOff x="269" y="799"/>
            <a:chExt cx="1386" cy="241"/>
          </a:xfrm>
        </p:grpSpPr>
        <p:pic>
          <p:nvPicPr>
            <p:cNvPr id="175" name="Picture 2"/>
            <p:cNvPicPr>
              <a:picLocks noChangeAspect="1"/>
            </p:cNvPicPr>
            <p:nvPr/>
          </p:nvPicPr>
          <p:blipFill>
            <a:blip r:embed="rId5" cstate="print">
              <a:extLst>
                <a:ext uri="{28A0092B-C50C-407E-A947-70E740481C1C}">
                  <a14:useLocalDpi xmlns:a14="http://schemas.microsoft.com/office/drawing/2010/main" val="0"/>
                </a:ext>
              </a:extLst>
            </a:blip>
            <a:srcRect t="21948" b="21803"/>
            <a:stretch>
              <a:fillRect/>
            </a:stretch>
          </p:blipFill>
          <p:spPr bwMode="auto">
            <a:xfrm>
              <a:off x="269" y="799"/>
              <a:ext cx="554" cy="208"/>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76" name="TextBox 3"/>
            <p:cNvSpPr txBox="1">
              <a:spLocks noChangeArrowheads="1"/>
            </p:cNvSpPr>
            <p:nvPr/>
          </p:nvSpPr>
          <p:spPr bwMode="auto">
            <a:xfrm>
              <a:off x="757" y="807"/>
              <a:ext cx="898"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AppScan  </a:t>
              </a:r>
            </a:p>
          </p:txBody>
        </p:sp>
      </p:grpSp>
      <p:sp>
        <p:nvSpPr>
          <p:cNvPr id="44" name="Oval 164"/>
          <p:cNvSpPr>
            <a:spLocks noChangeArrowheads="1"/>
          </p:cNvSpPr>
          <p:nvPr/>
        </p:nvSpPr>
        <p:spPr bwMode="auto">
          <a:xfrm>
            <a:off x="7299329" y="4736403"/>
            <a:ext cx="377825" cy="381000"/>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dirty="0" smtClean="0"/>
              <a:t>1</a:t>
            </a:r>
            <a:endParaRPr lang="en-US" altLang="en-US" sz="1600" dirty="0"/>
          </a:p>
        </p:txBody>
      </p:sp>
      <p:sp>
        <p:nvSpPr>
          <p:cNvPr id="2" name="TextBox 1"/>
          <p:cNvSpPr txBox="1"/>
          <p:nvPr/>
        </p:nvSpPr>
        <p:spPr>
          <a:xfrm>
            <a:off x="356616" y="1527363"/>
            <a:ext cx="4267774" cy="646331"/>
          </a:xfrm>
          <a:prstGeom prst="rect">
            <a:avLst/>
          </a:prstGeom>
          <a:noFill/>
        </p:spPr>
        <p:txBody>
          <a:bodyPr wrap="square" rtlCol="0">
            <a:spAutoFit/>
          </a:bodyPr>
          <a:lstStyle/>
          <a:p>
            <a:pPr marL="342900" indent="-342900">
              <a:buFont typeface="+mj-lt"/>
              <a:buAutoNum type="arabicPeriod"/>
            </a:pPr>
            <a:r>
              <a:rPr lang="en-US" altLang="en-US" sz="1800" dirty="0">
                <a:latin typeface="+mn-lt"/>
              </a:rPr>
              <a:t>Start with the most secure operating system, applications and database</a:t>
            </a:r>
          </a:p>
        </p:txBody>
      </p:sp>
      <p:sp>
        <p:nvSpPr>
          <p:cNvPr id="46" name="TextBox 45"/>
          <p:cNvSpPr txBox="1"/>
          <p:nvPr/>
        </p:nvSpPr>
        <p:spPr>
          <a:xfrm>
            <a:off x="356616" y="2403595"/>
            <a:ext cx="3941064" cy="646331"/>
          </a:xfrm>
          <a:prstGeom prst="rect">
            <a:avLst/>
          </a:prstGeom>
          <a:noFill/>
        </p:spPr>
        <p:txBody>
          <a:bodyPr wrap="square" rtlCol="0">
            <a:spAutoFit/>
          </a:bodyPr>
          <a:lstStyle/>
          <a:p>
            <a:pPr marL="342900" indent="-342900">
              <a:buFont typeface="+mj-lt"/>
              <a:buAutoNum type="arabicPeriod" startAt="2"/>
            </a:pPr>
            <a:r>
              <a:rPr lang="en-US" altLang="en-US" sz="1800" dirty="0">
                <a:latin typeface="+mn-lt"/>
              </a:rPr>
              <a:t>Build, deliver, deploy &amp; maintain secure mobile applications </a:t>
            </a:r>
          </a:p>
        </p:txBody>
      </p:sp>
      <p:sp>
        <p:nvSpPr>
          <p:cNvPr id="47" name="TextBox 46"/>
          <p:cNvSpPr txBox="1"/>
          <p:nvPr/>
        </p:nvSpPr>
        <p:spPr>
          <a:xfrm>
            <a:off x="356616" y="3143727"/>
            <a:ext cx="3941064" cy="923330"/>
          </a:xfrm>
          <a:prstGeom prst="rect">
            <a:avLst/>
          </a:prstGeom>
          <a:noFill/>
        </p:spPr>
        <p:txBody>
          <a:bodyPr wrap="square" rtlCol="0">
            <a:spAutoFit/>
          </a:bodyPr>
          <a:lstStyle/>
          <a:p>
            <a:pPr marL="342900" indent="-342900">
              <a:buFont typeface="+mj-lt"/>
              <a:buAutoNum type="arabicPeriod" startAt="3"/>
            </a:pPr>
            <a:r>
              <a:rPr lang="en-US" altLang="en-US" sz="1800" dirty="0">
                <a:latin typeface="+mn-lt"/>
              </a:rPr>
              <a:t>Identify and correct security vulnerabilities as the application is developed and maintained</a:t>
            </a:r>
          </a:p>
        </p:txBody>
      </p:sp>
      <p:sp>
        <p:nvSpPr>
          <p:cNvPr id="50" name="TextBox 3"/>
          <p:cNvSpPr txBox="1">
            <a:spLocks noChangeArrowheads="1"/>
          </p:cNvSpPr>
          <p:nvPr/>
        </p:nvSpPr>
        <p:spPr bwMode="auto">
          <a:xfrm>
            <a:off x="5497330" y="3269545"/>
            <a:ext cx="1425575" cy="230832"/>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smtClean="0">
                <a:solidFill>
                  <a:srgbClr val="0070C0"/>
                </a:solidFill>
              </a:rPr>
              <a:t>MobileFirst Platform</a:t>
            </a:r>
            <a:endParaRPr lang="en-US" altLang="en-US" sz="1000" b="1" dirty="0">
              <a:solidFill>
                <a:srgbClr val="0070C0"/>
              </a:solidFill>
            </a:endParaRPr>
          </a:p>
        </p:txBody>
      </p:sp>
    </p:spTree>
    <p:extLst>
      <p:ext uri="{BB962C8B-B14F-4D97-AF65-F5344CB8AC3E}">
        <p14:creationId xmlns:p14="http://schemas.microsoft.com/office/powerpoint/2010/main" val="3709864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lIns="0" tIns="45720" rIns="91440" bIns="45720">
            <a:noAutofit/>
          </a:bodyPr>
          <a:lstStyle/>
          <a:p>
            <a:r>
              <a:rPr lang="en-US" altLang="en-US" dirty="0" smtClean="0"/>
              <a:t>IBM System z Core Capabilities</a:t>
            </a:r>
            <a:br>
              <a:rPr lang="en-US" altLang="en-US" dirty="0" smtClean="0"/>
            </a:br>
            <a:r>
              <a:rPr lang="en-US" altLang="en-US" sz="1800" i="1" dirty="0">
                <a:solidFill>
                  <a:srgbClr val="7F7F7F"/>
                </a:solidFill>
              </a:rPr>
              <a:t>Resilience and security have long been hallmarks of mainframe computing, making System z the application computing platform of choice</a:t>
            </a:r>
            <a:endParaRPr lang="en-US" altLang="en-US" sz="1800" dirty="0" smtClean="0">
              <a:solidFill>
                <a:schemeClr val="bg1"/>
              </a:solidFill>
            </a:endParaRPr>
          </a:p>
        </p:txBody>
      </p:sp>
      <p:grpSp>
        <p:nvGrpSpPr>
          <p:cNvPr id="59395" name="Group 3"/>
          <p:cNvGrpSpPr>
            <a:grpSpLocks/>
          </p:cNvGrpSpPr>
          <p:nvPr/>
        </p:nvGrpSpPr>
        <p:grpSpPr bwMode="auto">
          <a:xfrm>
            <a:off x="338142" y="1651003"/>
            <a:ext cx="4758115" cy="4724859"/>
            <a:chOff x="3237" y="1202"/>
            <a:chExt cx="2294" cy="2874"/>
          </a:xfrm>
        </p:grpSpPr>
        <p:pic>
          <p:nvPicPr>
            <p:cNvPr id="594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7" y="1202"/>
              <a:ext cx="2294" cy="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29" name="Text Box 5"/>
            <p:cNvSpPr txBox="1">
              <a:spLocks noChangeArrowheads="1"/>
            </p:cNvSpPr>
            <p:nvPr/>
          </p:nvSpPr>
          <p:spPr bwMode="auto">
            <a:xfrm>
              <a:off x="3274" y="1242"/>
              <a:ext cx="2214" cy="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endParaRPr lang="de-DE" altLang="en-US" sz="1400"/>
            </a:p>
          </p:txBody>
        </p:sp>
      </p:grpSp>
      <p:sp>
        <p:nvSpPr>
          <p:cNvPr id="59396" name="Text Box 6"/>
          <p:cNvSpPr txBox="1">
            <a:spLocks noChangeArrowheads="1"/>
          </p:cNvSpPr>
          <p:nvPr/>
        </p:nvSpPr>
        <p:spPr bwMode="auto">
          <a:xfrm>
            <a:off x="396879" y="2019302"/>
            <a:ext cx="4117975" cy="655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400" dirty="0">
                <a:ea typeface="SimSun" pitchFamily="2" charset="-122"/>
              </a:rPr>
              <a:t>Customer’s security challenges  are compounded by starting with less secure computing platforms.   </a:t>
            </a:r>
          </a:p>
        </p:txBody>
      </p:sp>
      <p:grpSp>
        <p:nvGrpSpPr>
          <p:cNvPr id="59397" name="Group 7"/>
          <p:cNvGrpSpPr>
            <a:grpSpLocks/>
          </p:cNvGrpSpPr>
          <p:nvPr/>
        </p:nvGrpSpPr>
        <p:grpSpPr bwMode="auto">
          <a:xfrm>
            <a:off x="381004" y="1684340"/>
            <a:ext cx="4715253" cy="334961"/>
            <a:chOff x="3252" y="1217"/>
            <a:chExt cx="2256" cy="202"/>
          </a:xfrm>
        </p:grpSpPr>
        <p:pic>
          <p:nvPicPr>
            <p:cNvPr id="5942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2" y="1217"/>
              <a:ext cx="225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9"/>
            <p:cNvSpPr txBox="1">
              <a:spLocks noChangeArrowheads="1"/>
            </p:cNvSpPr>
            <p:nvPr/>
          </p:nvSpPr>
          <p:spPr bwMode="auto">
            <a:xfrm>
              <a:off x="3273" y="1236"/>
              <a:ext cx="2216" cy="163"/>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9pPr>
            </a:lstStyle>
            <a:p>
              <a:pPr>
                <a:defRPr/>
              </a:pPr>
              <a:r>
                <a:rPr lang="en-US" sz="1600" b="1" dirty="0" smtClean="0">
                  <a:solidFill>
                    <a:srgbClr val="FFFFFF"/>
                  </a:solidFill>
                  <a:ea typeface="ＭＳ Ｐゴシック" pitchFamily="34" charset="-128"/>
                  <a:cs typeface="+mn-cs"/>
                </a:rPr>
                <a:t>Client Challenge</a:t>
              </a:r>
            </a:p>
          </p:txBody>
        </p:sp>
      </p:grpSp>
      <p:grpSp>
        <p:nvGrpSpPr>
          <p:cNvPr id="59398" name="Group 10"/>
          <p:cNvGrpSpPr>
            <a:grpSpLocks/>
          </p:cNvGrpSpPr>
          <p:nvPr/>
        </p:nvGrpSpPr>
        <p:grpSpPr bwMode="auto">
          <a:xfrm>
            <a:off x="390529" y="2797175"/>
            <a:ext cx="4616539" cy="414105"/>
            <a:chOff x="3252" y="1978"/>
            <a:chExt cx="2253" cy="201"/>
          </a:xfrm>
        </p:grpSpPr>
        <p:pic>
          <p:nvPicPr>
            <p:cNvPr id="59424"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Solution</a:t>
              </a:r>
            </a:p>
          </p:txBody>
        </p:sp>
      </p:grpSp>
      <p:sp>
        <p:nvSpPr>
          <p:cNvPr id="59399" name="Text Box 13"/>
          <p:cNvSpPr txBox="1">
            <a:spLocks noChangeArrowheads="1"/>
          </p:cNvSpPr>
          <p:nvPr/>
        </p:nvSpPr>
        <p:spPr bwMode="auto">
          <a:xfrm>
            <a:off x="432182" y="4278313"/>
            <a:ext cx="4538003"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91440" rIns="45720" bIns="46800"/>
          <a:lstStyle>
            <a:lvl1pPr marL="173038" indent="-173038" eaLnBrk="0" hangingPunct="0">
              <a:spcBef>
                <a:spcPct val="20000"/>
              </a:spcBef>
              <a:buClr>
                <a:schemeClr val="tx1"/>
              </a:buClr>
              <a:buFont typeface="Wingdings" pitchFamily="2"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9pPr>
          </a:lstStyle>
          <a:p>
            <a:pPr eaLnBrk="1" hangingPunct="1">
              <a:spcBef>
                <a:spcPts val="438"/>
              </a:spcBef>
              <a:buClrTx/>
              <a:buFont typeface="Arial" pitchFamily="34" charset="0"/>
              <a:buChar char="•"/>
            </a:pPr>
            <a:r>
              <a:rPr lang="en-US" altLang="en-US" sz="1200" dirty="0">
                <a:ea typeface="SimSun" pitchFamily="2" charset="-122"/>
              </a:rPr>
              <a:t>RACF and </a:t>
            </a:r>
            <a:r>
              <a:rPr lang="en-US" altLang="en-US" sz="1200" dirty="0" smtClean="0">
                <a:ea typeface="SimSun" pitchFamily="2" charset="-122"/>
              </a:rPr>
              <a:t>IDID provides </a:t>
            </a:r>
            <a:r>
              <a:rPr lang="en-US" altLang="en-US" sz="1200" dirty="0">
                <a:ea typeface="SimSun" pitchFamily="2" charset="-122"/>
              </a:rPr>
              <a:t>discrete, end to end authentication, </a:t>
            </a:r>
            <a:r>
              <a:rPr lang="en-US" altLang="en-US" sz="1200" dirty="0" smtClean="0">
                <a:ea typeface="SimSun" pitchFamily="2" charset="-122"/>
              </a:rPr>
              <a:t>transaction </a:t>
            </a:r>
            <a:r>
              <a:rPr lang="en-US" altLang="en-US" sz="1200" dirty="0">
                <a:ea typeface="SimSun" pitchFamily="2" charset="-122"/>
              </a:rPr>
              <a:t>auditing, and identity mapping</a:t>
            </a:r>
          </a:p>
          <a:p>
            <a:pPr eaLnBrk="1" hangingPunct="1">
              <a:spcBef>
                <a:spcPts val="438"/>
              </a:spcBef>
              <a:buClrTx/>
              <a:buFont typeface="Arial" pitchFamily="34" charset="0"/>
              <a:buChar char="•"/>
            </a:pPr>
            <a:r>
              <a:rPr lang="en-US" altLang="en-US" sz="1200" dirty="0">
                <a:ea typeface="SimSun" pitchFamily="2" charset="-122"/>
              </a:rPr>
              <a:t>Cryptography options supports advanced </a:t>
            </a:r>
            <a:br>
              <a:rPr lang="en-US" altLang="en-US" sz="1200" dirty="0">
                <a:ea typeface="SimSun" pitchFamily="2" charset="-122"/>
              </a:rPr>
            </a:br>
            <a:r>
              <a:rPr lang="en-US" altLang="en-US" sz="1200" dirty="0">
                <a:ea typeface="SimSun" pitchFamily="2" charset="-122"/>
              </a:rPr>
              <a:t>encryption processing </a:t>
            </a:r>
          </a:p>
          <a:p>
            <a:pPr eaLnBrk="1" hangingPunct="1">
              <a:spcBef>
                <a:spcPts val="438"/>
              </a:spcBef>
              <a:buClrTx/>
              <a:buFont typeface="Arial" pitchFamily="34" charset="0"/>
              <a:buChar char="•"/>
            </a:pPr>
            <a:r>
              <a:rPr lang="en-US" altLang="en-US" sz="1200" dirty="0">
                <a:ea typeface="SimSun" pitchFamily="2" charset="-122"/>
              </a:rPr>
              <a:t>PKI services centrally manage certificates</a:t>
            </a:r>
          </a:p>
          <a:p>
            <a:pPr eaLnBrk="1" hangingPunct="1">
              <a:spcBef>
                <a:spcPts val="438"/>
              </a:spcBef>
              <a:buClrTx/>
              <a:buFont typeface="Arial" pitchFamily="34" charset="0"/>
              <a:buChar char="•"/>
            </a:pPr>
            <a:r>
              <a:rPr lang="en-US" altLang="en-US" sz="1200" dirty="0">
                <a:ea typeface="SimSun" pitchFamily="2" charset="-122"/>
              </a:rPr>
              <a:t>High level security connection to backend applications via </a:t>
            </a:r>
            <a:r>
              <a:rPr lang="en-US" altLang="en-US" sz="1200" dirty="0" err="1" smtClean="0">
                <a:ea typeface="SimSun" pitchFamily="2" charset="-122"/>
              </a:rPr>
              <a:t>hipersockets</a:t>
            </a:r>
            <a:endParaRPr lang="en-US" altLang="en-US" sz="1200" dirty="0">
              <a:ea typeface="SimSun" pitchFamily="2" charset="-122"/>
            </a:endParaRPr>
          </a:p>
        </p:txBody>
      </p:sp>
      <p:grpSp>
        <p:nvGrpSpPr>
          <p:cNvPr id="59401" name="Group 10"/>
          <p:cNvGrpSpPr>
            <a:grpSpLocks/>
          </p:cNvGrpSpPr>
          <p:nvPr/>
        </p:nvGrpSpPr>
        <p:grpSpPr bwMode="auto">
          <a:xfrm>
            <a:off x="381001" y="3873500"/>
            <a:ext cx="4626066" cy="404813"/>
            <a:chOff x="3252" y="1978"/>
            <a:chExt cx="2253" cy="201"/>
          </a:xfrm>
        </p:grpSpPr>
        <p:pic>
          <p:nvPicPr>
            <p:cNvPr id="59422"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Key Benefits</a:t>
              </a:r>
            </a:p>
          </p:txBody>
        </p:sp>
      </p:grpSp>
      <p:sp>
        <p:nvSpPr>
          <p:cNvPr id="59402" name="Text Box 6"/>
          <p:cNvSpPr txBox="1">
            <a:spLocks noChangeArrowheads="1"/>
          </p:cNvSpPr>
          <p:nvPr/>
        </p:nvSpPr>
        <p:spPr bwMode="auto">
          <a:xfrm>
            <a:off x="349254" y="3166976"/>
            <a:ext cx="4194175" cy="617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400" dirty="0">
                <a:ea typeface="SimSun" pitchFamily="2" charset="-122"/>
              </a:rPr>
              <a:t>z/OS has the highest security rating or classification of any commercially available system </a:t>
            </a:r>
          </a:p>
        </p:txBody>
      </p:sp>
      <p:pic>
        <p:nvPicPr>
          <p:cNvPr id="49" name="Picture 23" descr="01Heli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40989" y="1966978"/>
            <a:ext cx="2784475" cy="383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AutoShape 17"/>
          <p:cNvSpPr>
            <a:spLocks noChangeArrowheads="1"/>
          </p:cNvSpPr>
          <p:nvPr/>
        </p:nvSpPr>
        <p:spPr bwMode="auto">
          <a:xfrm>
            <a:off x="6124516" y="2327340"/>
            <a:ext cx="1157287" cy="1579563"/>
          </a:xfrm>
          <a:prstGeom prst="roundRect">
            <a:avLst>
              <a:gd name="adj" fmla="val 16667"/>
            </a:avLst>
          </a:prstGeom>
          <a:gradFill rotWithShape="1">
            <a:gsLst>
              <a:gs pos="0">
                <a:srgbClr val="FFFFFF"/>
              </a:gs>
              <a:gs pos="100000">
                <a:srgbClr val="99CCFF">
                  <a:alpha val="78998"/>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56" name="AutoShape 15"/>
          <p:cNvSpPr>
            <a:spLocks noChangeArrowheads="1"/>
          </p:cNvSpPr>
          <p:nvPr/>
        </p:nvSpPr>
        <p:spPr bwMode="auto">
          <a:xfrm>
            <a:off x="6134037" y="3878328"/>
            <a:ext cx="1147762" cy="212725"/>
          </a:xfrm>
          <a:prstGeom prst="roundRect">
            <a:avLst>
              <a:gd name="adj" fmla="val 16667"/>
            </a:avLst>
          </a:prstGeom>
          <a:solidFill>
            <a:srgbClr val="66CCFF">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57" name="Text Box 27"/>
          <p:cNvSpPr txBox="1">
            <a:spLocks noChangeArrowheads="1"/>
          </p:cNvSpPr>
          <p:nvPr/>
        </p:nvSpPr>
        <p:spPr bwMode="auto">
          <a:xfrm>
            <a:off x="6394391" y="3860867"/>
            <a:ext cx="625475"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a:t>
            </a:r>
          </a:p>
        </p:txBody>
      </p:sp>
      <p:sp>
        <p:nvSpPr>
          <p:cNvPr id="58" name="Text Box 27"/>
          <p:cNvSpPr txBox="1">
            <a:spLocks noChangeArrowheads="1"/>
          </p:cNvSpPr>
          <p:nvPr/>
        </p:nvSpPr>
        <p:spPr bwMode="auto">
          <a:xfrm>
            <a:off x="6589653" y="2749615"/>
            <a:ext cx="625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CICS</a:t>
            </a:r>
          </a:p>
          <a:p>
            <a:pPr eaLnBrk="1" hangingPunct="1">
              <a:buClr>
                <a:srgbClr val="17AF4B"/>
              </a:buClr>
              <a:buFont typeface="Wingdings" pitchFamily="2" charset="2"/>
              <a:buNone/>
            </a:pPr>
            <a:r>
              <a:rPr lang="en-US" altLang="en-US" sz="1200" b="1">
                <a:solidFill>
                  <a:srgbClr val="000000"/>
                </a:solidFill>
              </a:rPr>
              <a:t>DB2</a:t>
            </a:r>
          </a:p>
          <a:p>
            <a:pPr eaLnBrk="1" hangingPunct="1">
              <a:buClr>
                <a:srgbClr val="17AF4B"/>
              </a:buClr>
              <a:buFont typeface="Wingdings" pitchFamily="2" charset="2"/>
              <a:buNone/>
            </a:pPr>
            <a:r>
              <a:rPr lang="en-US" altLang="en-US" sz="1200" b="1">
                <a:solidFill>
                  <a:srgbClr val="000000"/>
                </a:solidFill>
              </a:rPr>
              <a:t>IMS</a:t>
            </a:r>
          </a:p>
          <a:p>
            <a:pPr eaLnBrk="1" hangingPunct="1">
              <a:buClr>
                <a:srgbClr val="17AF4B"/>
              </a:buClr>
              <a:buFont typeface="Wingdings" pitchFamily="2" charset="2"/>
              <a:buNone/>
            </a:pPr>
            <a:r>
              <a:rPr lang="en-US" altLang="en-US" sz="1200" b="1">
                <a:solidFill>
                  <a:srgbClr val="000000"/>
                </a:solidFill>
              </a:rPr>
              <a:t>WAS</a:t>
            </a:r>
          </a:p>
          <a:p>
            <a:pPr eaLnBrk="1" hangingPunct="1">
              <a:buClr>
                <a:srgbClr val="17AF4B"/>
              </a:buClr>
              <a:buFont typeface="Wingdings" pitchFamily="2" charset="2"/>
              <a:buNone/>
            </a:pPr>
            <a:r>
              <a:rPr lang="fr-FR" altLang="en-US" sz="1200" b="1">
                <a:solidFill>
                  <a:srgbClr val="000000"/>
                </a:solidFill>
              </a:rPr>
              <a:t>Batch</a:t>
            </a:r>
            <a:endParaRPr lang="en-US" altLang="en-US" sz="1200" b="1">
              <a:solidFill>
                <a:srgbClr val="000000"/>
              </a:solidFill>
            </a:endParaRPr>
          </a:p>
        </p:txBody>
      </p:sp>
      <p:sp>
        <p:nvSpPr>
          <p:cNvPr id="66" name="Rectangle 116"/>
          <p:cNvSpPr>
            <a:spLocks noChangeArrowheads="1"/>
          </p:cNvSpPr>
          <p:nvPr/>
        </p:nvSpPr>
        <p:spPr bwMode="auto">
          <a:xfrm>
            <a:off x="5333052" y="4372042"/>
            <a:ext cx="1362075" cy="835025"/>
          </a:xfrm>
          <a:prstGeom prst="rect">
            <a:avLst/>
          </a:prstGeom>
          <a:gradFill rotWithShape="1">
            <a:gsLst>
              <a:gs pos="63000">
                <a:srgbClr val="8BC540">
                  <a:alpha val="54999"/>
                </a:srgbClr>
              </a:gs>
              <a:gs pos="100000">
                <a:schemeClr val="tx1">
                  <a:alpha val="0"/>
                </a:schemeClr>
              </a:gs>
            </a:gsLst>
            <a:lin ang="5400000" scaled="1"/>
          </a:gradFill>
          <a:ln>
            <a:noFill/>
          </a:ln>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67" name="Text Box 96"/>
          <p:cNvSpPr txBox="1">
            <a:spLocks noChangeArrowheads="1"/>
          </p:cNvSpPr>
          <p:nvPr/>
        </p:nvSpPr>
        <p:spPr bwMode="auto">
          <a:xfrm>
            <a:off x="5525139" y="4481576"/>
            <a:ext cx="963613" cy="400110"/>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Cryptographic cards</a:t>
            </a:r>
          </a:p>
        </p:txBody>
      </p:sp>
      <p:sp>
        <p:nvSpPr>
          <p:cNvPr id="68" name="Text Box 96"/>
          <p:cNvSpPr txBox="1">
            <a:spLocks noChangeArrowheads="1"/>
          </p:cNvSpPr>
          <p:nvPr/>
        </p:nvSpPr>
        <p:spPr bwMode="auto">
          <a:xfrm>
            <a:off x="5537839" y="4941953"/>
            <a:ext cx="950913" cy="246221"/>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CPACF</a:t>
            </a:r>
          </a:p>
        </p:txBody>
      </p:sp>
      <p:sp>
        <p:nvSpPr>
          <p:cNvPr id="69" name="Text Box 12"/>
          <p:cNvSpPr txBox="1">
            <a:spLocks noChangeArrowheads="1"/>
          </p:cNvSpPr>
          <p:nvPr/>
        </p:nvSpPr>
        <p:spPr bwMode="auto">
          <a:xfrm>
            <a:off x="5536252" y="4140266"/>
            <a:ext cx="9985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8BC540"/>
                </a:solidFill>
              </a:rPr>
              <a:t>Hardware</a:t>
            </a:r>
          </a:p>
        </p:txBody>
      </p:sp>
      <p:sp>
        <p:nvSpPr>
          <p:cNvPr id="70" name="Rectangle 101"/>
          <p:cNvSpPr>
            <a:spLocks noChangeArrowheads="1"/>
          </p:cNvSpPr>
          <p:nvPr/>
        </p:nvSpPr>
        <p:spPr bwMode="auto">
          <a:xfrm>
            <a:off x="6899910" y="4365691"/>
            <a:ext cx="852488" cy="1087437"/>
          </a:xfrm>
          <a:prstGeom prst="rect">
            <a:avLst/>
          </a:prstGeom>
          <a:gradFill rotWithShape="1">
            <a:gsLst>
              <a:gs pos="0">
                <a:srgbClr val="99CCFF">
                  <a:alpha val="54999"/>
                </a:srgbClr>
              </a:gs>
              <a:gs pos="100000">
                <a:schemeClr val="tx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71" name="Text Box 13"/>
          <p:cNvSpPr txBox="1">
            <a:spLocks noChangeArrowheads="1"/>
          </p:cNvSpPr>
          <p:nvPr/>
        </p:nvSpPr>
        <p:spPr bwMode="auto">
          <a:xfrm>
            <a:off x="7058660" y="4140266"/>
            <a:ext cx="55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99CCFF"/>
                </a:solidFill>
              </a:rPr>
              <a:t>z/OS</a:t>
            </a:r>
          </a:p>
        </p:txBody>
      </p:sp>
      <p:sp>
        <p:nvSpPr>
          <p:cNvPr id="72" name="Text Box 96"/>
          <p:cNvSpPr txBox="1">
            <a:spLocks noChangeArrowheads="1"/>
          </p:cNvSpPr>
          <p:nvPr/>
        </p:nvSpPr>
        <p:spPr bwMode="auto">
          <a:xfrm>
            <a:off x="7007860" y="4764151"/>
            <a:ext cx="674688" cy="400110"/>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PKI Services</a:t>
            </a:r>
          </a:p>
        </p:txBody>
      </p:sp>
      <p:sp>
        <p:nvSpPr>
          <p:cNvPr id="73" name="Text Box 96"/>
          <p:cNvSpPr txBox="1">
            <a:spLocks noChangeArrowheads="1"/>
          </p:cNvSpPr>
          <p:nvPr/>
        </p:nvSpPr>
        <p:spPr bwMode="auto">
          <a:xfrm>
            <a:off x="7009452" y="4479991"/>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RACF</a:t>
            </a:r>
          </a:p>
        </p:txBody>
      </p:sp>
      <p:grpSp>
        <p:nvGrpSpPr>
          <p:cNvPr id="77" name="Group 106"/>
          <p:cNvGrpSpPr>
            <a:grpSpLocks/>
          </p:cNvGrpSpPr>
          <p:nvPr/>
        </p:nvGrpSpPr>
        <p:grpSpPr bwMode="auto">
          <a:xfrm>
            <a:off x="6389644" y="2638491"/>
            <a:ext cx="258763" cy="1219200"/>
            <a:chOff x="5118" y="479"/>
            <a:chExt cx="163" cy="768"/>
          </a:xfrm>
        </p:grpSpPr>
        <p:sp>
          <p:nvSpPr>
            <p:cNvPr id="78" name="AutoShape 15"/>
            <p:cNvSpPr>
              <a:spLocks noChangeArrowheads="1"/>
            </p:cNvSpPr>
            <p:nvPr/>
          </p:nvSpPr>
          <p:spPr bwMode="auto">
            <a:xfrm rot="5400000">
              <a:off x="4839" y="807"/>
              <a:ext cx="723" cy="134"/>
            </a:xfrm>
            <a:prstGeom prst="roundRect">
              <a:avLst>
                <a:gd name="adj" fmla="val 16667"/>
              </a:avLst>
            </a:prstGeom>
            <a:solidFill>
              <a:srgbClr val="FFFF99">
                <a:alpha val="70000"/>
              </a:srgbClr>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79" name="Text Box 27"/>
            <p:cNvSpPr txBox="1">
              <a:spLocks noChangeArrowheads="1"/>
            </p:cNvSpPr>
            <p:nvPr/>
          </p:nvSpPr>
          <p:spPr bwMode="auto">
            <a:xfrm rot="5400000">
              <a:off x="4816" y="781"/>
              <a:ext cx="7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 Connect</a:t>
              </a:r>
            </a:p>
          </p:txBody>
        </p:sp>
      </p:grpSp>
      <p:sp>
        <p:nvSpPr>
          <p:cNvPr id="83" name="Text Box 96"/>
          <p:cNvSpPr txBox="1">
            <a:spLocks noChangeArrowheads="1"/>
          </p:cNvSpPr>
          <p:nvPr/>
        </p:nvSpPr>
        <p:spPr bwMode="auto">
          <a:xfrm>
            <a:off x="7003102" y="5195953"/>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IDID</a:t>
            </a:r>
          </a:p>
        </p:txBody>
      </p:sp>
    </p:spTree>
    <p:extLst>
      <p:ext uri="{BB962C8B-B14F-4D97-AF65-F5344CB8AC3E}">
        <p14:creationId xmlns:p14="http://schemas.microsoft.com/office/powerpoint/2010/main" val="3756682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3"/>
          <p:cNvSpPr>
            <a:spLocks noChangeArrowheads="1"/>
          </p:cNvSpPr>
          <p:nvPr/>
        </p:nvSpPr>
        <p:spPr bwMode="auto">
          <a:xfrm>
            <a:off x="293688"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0723" name="Rectangle 14"/>
          <p:cNvSpPr>
            <a:spLocks noChangeArrowheads="1"/>
          </p:cNvSpPr>
          <p:nvPr/>
        </p:nvSpPr>
        <p:spPr bwMode="auto">
          <a:xfrm>
            <a:off x="2428875" y="1714500"/>
            <a:ext cx="2135188"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0724" name="Rectangle 15"/>
          <p:cNvSpPr>
            <a:spLocks noChangeArrowheads="1"/>
          </p:cNvSpPr>
          <p:nvPr/>
        </p:nvSpPr>
        <p:spPr bwMode="auto">
          <a:xfrm>
            <a:off x="4564063" y="1714500"/>
            <a:ext cx="2133600"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0725" name="Rectangle 16"/>
          <p:cNvSpPr>
            <a:spLocks noChangeArrowheads="1"/>
          </p:cNvSpPr>
          <p:nvPr/>
        </p:nvSpPr>
        <p:spPr bwMode="auto">
          <a:xfrm>
            <a:off x="6697663"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0726" name="Rectangle 17"/>
          <p:cNvSpPr>
            <a:spLocks noChangeArrowheads="1"/>
          </p:cNvSpPr>
          <p:nvPr/>
        </p:nvSpPr>
        <p:spPr bwMode="auto">
          <a:xfrm>
            <a:off x="293688"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14300" indent="-1143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400" b="1" i="1">
              <a:solidFill>
                <a:schemeClr val="tx1"/>
              </a:solidFill>
            </a:endParaRPr>
          </a:p>
        </p:txBody>
      </p:sp>
      <p:sp>
        <p:nvSpPr>
          <p:cNvPr id="30727" name="Rectangle 18"/>
          <p:cNvSpPr>
            <a:spLocks noChangeArrowheads="1"/>
          </p:cNvSpPr>
          <p:nvPr/>
        </p:nvSpPr>
        <p:spPr bwMode="auto">
          <a:xfrm>
            <a:off x="2428875" y="2236788"/>
            <a:ext cx="2135188"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000" b="1" i="1">
              <a:solidFill>
                <a:schemeClr val="tx1"/>
              </a:solidFill>
            </a:endParaRPr>
          </a:p>
        </p:txBody>
      </p:sp>
      <p:sp>
        <p:nvSpPr>
          <p:cNvPr id="30728" name="Rectangle 19"/>
          <p:cNvSpPr>
            <a:spLocks noChangeArrowheads="1"/>
          </p:cNvSpPr>
          <p:nvPr/>
        </p:nvSpPr>
        <p:spPr bwMode="auto">
          <a:xfrm>
            <a:off x="4564063" y="2236788"/>
            <a:ext cx="2133600"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0729" name="Rectangle 20"/>
          <p:cNvSpPr>
            <a:spLocks noChangeArrowheads="1"/>
          </p:cNvSpPr>
          <p:nvPr/>
        </p:nvSpPr>
        <p:spPr bwMode="auto">
          <a:xfrm>
            <a:off x="6697663"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0730" name="Rectangle 22"/>
          <p:cNvSpPr>
            <a:spLocks noChangeArrowheads="1"/>
          </p:cNvSpPr>
          <p:nvPr/>
        </p:nvSpPr>
        <p:spPr bwMode="auto">
          <a:xfrm>
            <a:off x="293688" y="5033963"/>
            <a:ext cx="8539162" cy="148907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marL="342900" indent="-342900"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marL="0" lvl="1" eaLnBrk="1" hangingPunct="1">
              <a:spcBef>
                <a:spcPct val="0"/>
              </a:spcBef>
              <a:buClrTx/>
              <a:buFontTx/>
              <a:buNone/>
            </a:pPr>
            <a:endParaRPr lang="en-US" sz="1200" b="1" i="1"/>
          </a:p>
        </p:txBody>
      </p:sp>
      <p:sp>
        <p:nvSpPr>
          <p:cNvPr id="30731" name="Line 26"/>
          <p:cNvSpPr>
            <a:spLocks noChangeShapeType="1"/>
          </p:cNvSpPr>
          <p:nvPr/>
        </p:nvSpPr>
        <p:spPr bwMode="auto">
          <a:xfrm>
            <a:off x="293688" y="223678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2" name="Line 29"/>
          <p:cNvSpPr>
            <a:spLocks noChangeShapeType="1"/>
          </p:cNvSpPr>
          <p:nvPr/>
        </p:nvSpPr>
        <p:spPr bwMode="auto">
          <a:xfrm>
            <a:off x="293688"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3" name="Line 30"/>
          <p:cNvSpPr>
            <a:spLocks noChangeShapeType="1"/>
          </p:cNvSpPr>
          <p:nvPr/>
        </p:nvSpPr>
        <p:spPr bwMode="auto">
          <a:xfrm>
            <a:off x="8832850"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4" name="Line 31"/>
          <p:cNvSpPr>
            <a:spLocks noChangeShapeType="1"/>
          </p:cNvSpPr>
          <p:nvPr/>
        </p:nvSpPr>
        <p:spPr bwMode="auto">
          <a:xfrm>
            <a:off x="293688" y="1714500"/>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5" name="Line 32"/>
          <p:cNvSpPr>
            <a:spLocks noChangeShapeType="1"/>
          </p:cNvSpPr>
          <p:nvPr/>
        </p:nvSpPr>
        <p:spPr bwMode="auto">
          <a:xfrm>
            <a:off x="293688" y="652303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6" name="Rectangle 56"/>
          <p:cNvSpPr>
            <a:spLocks noChangeArrowheads="1"/>
          </p:cNvSpPr>
          <p:nvPr/>
        </p:nvSpPr>
        <p:spPr bwMode="auto">
          <a:xfrm flipV="1">
            <a:off x="293688" y="1714500"/>
            <a:ext cx="8539162" cy="828675"/>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37" name="Title 3"/>
          <p:cNvSpPr>
            <a:spLocks noGrp="1"/>
          </p:cNvSpPr>
          <p:nvPr>
            <p:ph type="title" idx="4294967295"/>
          </p:nvPr>
        </p:nvSpPr>
        <p:spPr>
          <a:xfrm>
            <a:off x="265113" y="593725"/>
            <a:ext cx="8478837" cy="1143000"/>
          </a:xfrm>
        </p:spPr>
        <p:txBody>
          <a:bodyPr lIns="0"/>
          <a:lstStyle/>
          <a:p>
            <a:pPr eaLnBrk="1" hangingPunct="1"/>
            <a:r>
              <a:rPr lang="en-US" altLang="en-US" dirty="0" smtClean="0"/>
              <a:t>IBM MobileFirst Platform</a:t>
            </a:r>
          </a:p>
        </p:txBody>
      </p:sp>
      <p:sp>
        <p:nvSpPr>
          <p:cNvPr id="30738" name="Content Placeholder 4"/>
          <p:cNvSpPr>
            <a:spLocks noGrp="1"/>
          </p:cNvSpPr>
          <p:nvPr>
            <p:ph idx="4294967295"/>
          </p:nvPr>
        </p:nvSpPr>
        <p:spPr>
          <a:xfrm>
            <a:off x="395288" y="2387600"/>
            <a:ext cx="7539037" cy="1003300"/>
          </a:xfrm>
        </p:spPr>
        <p:txBody>
          <a:bodyPr lIns="91440"/>
          <a:lstStyle/>
          <a:p>
            <a:pPr marL="228600" indent="-228600" eaLnBrk="1" hangingPunct="1">
              <a:spcBef>
                <a:spcPts val="600"/>
              </a:spcBef>
            </a:pPr>
            <a:r>
              <a:rPr lang="en-US" altLang="en-US" sz="1400" b="1" smtClean="0"/>
              <a:t>Challenge: </a:t>
            </a:r>
            <a:r>
              <a:rPr lang="en-US" altLang="en-US" sz="1400" smtClean="0"/>
              <a:t>Create an open, comprehensive, secure platform that manages HTML5, hybrid and native mobile apps. </a:t>
            </a:r>
            <a:endParaRPr lang="en-US" altLang="en-US" sz="1400" b="1" smtClean="0"/>
          </a:p>
          <a:p>
            <a:pPr marL="228600" indent="-228600" eaLnBrk="1" hangingPunct="1">
              <a:spcBef>
                <a:spcPts val="600"/>
              </a:spcBef>
            </a:pPr>
            <a:r>
              <a:rPr lang="en-US" altLang="en-US" sz="1400" b="1" smtClean="0"/>
              <a:t>Solution: </a:t>
            </a:r>
            <a:r>
              <a:rPr lang="en-US" altLang="en-US" sz="1400" smtClean="0"/>
              <a:t> Secure the application, reduce both development and maintenance costs, improve time-to-market and enhance mobile app governance and security. </a:t>
            </a:r>
          </a:p>
        </p:txBody>
      </p:sp>
      <p:sp>
        <p:nvSpPr>
          <p:cNvPr id="30739" name="Text Placeholder 5"/>
          <p:cNvSpPr>
            <a:spLocks noGrp="1"/>
          </p:cNvSpPr>
          <p:nvPr>
            <p:ph type="body" sz="quarter" idx="4294967295"/>
          </p:nvPr>
        </p:nvSpPr>
        <p:spPr>
          <a:xfrm>
            <a:off x="344488" y="1114425"/>
            <a:ext cx="3976687" cy="520700"/>
          </a:xfrm>
        </p:spPr>
        <p:txBody>
          <a:bodyPr lIns="91440"/>
          <a:lstStyle/>
          <a:p>
            <a:pPr marL="0" indent="0" eaLnBrk="1" hangingPunct="1">
              <a:spcBef>
                <a:spcPct val="0"/>
              </a:spcBef>
              <a:buFontTx/>
              <a:buNone/>
            </a:pPr>
            <a:r>
              <a:rPr lang="en-US" altLang="en-US" sz="1400" b="1" i="1" smtClean="0"/>
              <a:t>Build and manage mobile applications </a:t>
            </a:r>
            <a:br>
              <a:rPr lang="en-US" altLang="en-US" sz="1400" b="1" i="1" smtClean="0"/>
            </a:br>
            <a:r>
              <a:rPr lang="en-US" altLang="en-US" sz="1400" b="1" i="1" smtClean="0"/>
              <a:t>with security</a:t>
            </a:r>
          </a:p>
          <a:p>
            <a:pPr marL="0" indent="0" eaLnBrk="1" hangingPunct="1">
              <a:spcBef>
                <a:spcPct val="0"/>
              </a:spcBef>
              <a:buFontTx/>
              <a:buNone/>
            </a:pPr>
            <a:endParaRPr lang="en-US" altLang="en-US" sz="1400" b="1" i="1" smtClean="0"/>
          </a:p>
        </p:txBody>
      </p:sp>
      <p:pic>
        <p:nvPicPr>
          <p:cNvPr id="307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588" y="3716338"/>
            <a:ext cx="31337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1" name="Rectangle 26"/>
          <p:cNvSpPr>
            <a:spLocks noChangeArrowheads="1"/>
          </p:cNvSpPr>
          <p:nvPr/>
        </p:nvSpPr>
        <p:spPr bwMode="auto">
          <a:xfrm>
            <a:off x="5953125" y="3810000"/>
            <a:ext cx="2924175" cy="495300"/>
          </a:xfrm>
          <a:prstGeom prst="rect">
            <a:avLst/>
          </a:prstGeom>
          <a:solidFill>
            <a:schemeClr val="bg2"/>
          </a:solidFill>
          <a:ln w="19050">
            <a:solidFill>
              <a:schemeClr val="tx2"/>
            </a:solidFill>
            <a:miter lim="800000"/>
            <a:headEnd/>
            <a:tailEnd/>
          </a:ln>
        </p:spPr>
        <p:txBody>
          <a:bodyPr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b="1">
                <a:solidFill>
                  <a:schemeClr val="bg1"/>
                </a:solidFill>
              </a:rPr>
              <a:t>More Information</a:t>
            </a:r>
          </a:p>
        </p:txBody>
      </p:sp>
      <p:grpSp>
        <p:nvGrpSpPr>
          <p:cNvPr id="30742" name="Group 187"/>
          <p:cNvGrpSpPr>
            <a:grpSpLocks/>
          </p:cNvGrpSpPr>
          <p:nvPr/>
        </p:nvGrpSpPr>
        <p:grpSpPr bwMode="auto">
          <a:xfrm>
            <a:off x="7313613" y="1122363"/>
            <a:ext cx="1660525" cy="361950"/>
            <a:chOff x="7160886" y="970251"/>
            <a:chExt cx="1660462" cy="361620"/>
          </a:xfrm>
        </p:grpSpPr>
        <p:sp>
          <p:nvSpPr>
            <p:cNvPr id="30788" name="Rectangle 188"/>
            <p:cNvSpPr>
              <a:spLocks noChangeArrowheads="1"/>
            </p:cNvSpPr>
            <p:nvPr/>
          </p:nvSpPr>
          <p:spPr bwMode="auto">
            <a:xfrm>
              <a:off x="844181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89" name="Rectangle 189"/>
            <p:cNvSpPr>
              <a:spLocks noChangeArrowheads="1"/>
            </p:cNvSpPr>
            <p:nvPr/>
          </p:nvSpPr>
          <p:spPr bwMode="auto">
            <a:xfrm>
              <a:off x="8655301"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0" name="Rectangle 190"/>
            <p:cNvSpPr>
              <a:spLocks noChangeArrowheads="1"/>
            </p:cNvSpPr>
            <p:nvPr/>
          </p:nvSpPr>
          <p:spPr bwMode="auto">
            <a:xfrm>
              <a:off x="8014838"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1" name="Rectangle 191"/>
            <p:cNvSpPr>
              <a:spLocks noChangeArrowheads="1"/>
            </p:cNvSpPr>
            <p:nvPr/>
          </p:nvSpPr>
          <p:spPr bwMode="auto">
            <a:xfrm>
              <a:off x="822832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2" name="Rectangle 192"/>
            <p:cNvSpPr>
              <a:spLocks noChangeArrowheads="1"/>
            </p:cNvSpPr>
            <p:nvPr/>
          </p:nvSpPr>
          <p:spPr bwMode="auto">
            <a:xfrm>
              <a:off x="7587862"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3" name="Rectangle 193"/>
            <p:cNvSpPr>
              <a:spLocks noChangeArrowheads="1"/>
            </p:cNvSpPr>
            <p:nvPr/>
          </p:nvSpPr>
          <p:spPr bwMode="auto">
            <a:xfrm>
              <a:off x="7801350"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4" name="Rectangle 194"/>
            <p:cNvSpPr>
              <a:spLocks noChangeArrowheads="1"/>
            </p:cNvSpPr>
            <p:nvPr/>
          </p:nvSpPr>
          <p:spPr bwMode="auto">
            <a:xfrm>
              <a:off x="716088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5" name="Rectangle 195"/>
            <p:cNvSpPr>
              <a:spLocks noChangeArrowheads="1"/>
            </p:cNvSpPr>
            <p:nvPr/>
          </p:nvSpPr>
          <p:spPr bwMode="auto">
            <a:xfrm>
              <a:off x="737437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6" name="Rectangle 196"/>
            <p:cNvSpPr>
              <a:spLocks noChangeArrowheads="1"/>
            </p:cNvSpPr>
            <p:nvPr/>
          </p:nvSpPr>
          <p:spPr bwMode="auto">
            <a:xfrm>
              <a:off x="844181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7" name="Rectangle 197"/>
            <p:cNvSpPr>
              <a:spLocks noChangeArrowheads="1"/>
            </p:cNvSpPr>
            <p:nvPr/>
          </p:nvSpPr>
          <p:spPr bwMode="auto">
            <a:xfrm>
              <a:off x="8655301"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8" name="Rectangle 198"/>
            <p:cNvSpPr>
              <a:spLocks noChangeArrowheads="1"/>
            </p:cNvSpPr>
            <p:nvPr/>
          </p:nvSpPr>
          <p:spPr bwMode="auto">
            <a:xfrm>
              <a:off x="8014838"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99" name="Rectangle 199"/>
            <p:cNvSpPr>
              <a:spLocks noChangeArrowheads="1"/>
            </p:cNvSpPr>
            <p:nvPr/>
          </p:nvSpPr>
          <p:spPr bwMode="auto">
            <a:xfrm>
              <a:off x="822832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800" name="Rectangle 200"/>
            <p:cNvSpPr>
              <a:spLocks noChangeArrowheads="1"/>
            </p:cNvSpPr>
            <p:nvPr/>
          </p:nvSpPr>
          <p:spPr bwMode="auto">
            <a:xfrm>
              <a:off x="7587862"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801" name="Rectangle 201"/>
            <p:cNvSpPr>
              <a:spLocks noChangeArrowheads="1"/>
            </p:cNvSpPr>
            <p:nvPr/>
          </p:nvSpPr>
          <p:spPr bwMode="auto">
            <a:xfrm>
              <a:off x="7801350"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802" name="Rectangle 202"/>
            <p:cNvSpPr>
              <a:spLocks noChangeArrowheads="1"/>
            </p:cNvSpPr>
            <p:nvPr/>
          </p:nvSpPr>
          <p:spPr bwMode="auto">
            <a:xfrm>
              <a:off x="716088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803" name="Rectangle 203"/>
            <p:cNvSpPr>
              <a:spLocks noChangeArrowheads="1"/>
            </p:cNvSpPr>
            <p:nvPr/>
          </p:nvSpPr>
          <p:spPr bwMode="auto">
            <a:xfrm>
              <a:off x="737437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30743" name="Group 204"/>
          <p:cNvGrpSpPr>
            <a:grpSpLocks/>
          </p:cNvGrpSpPr>
          <p:nvPr/>
        </p:nvGrpSpPr>
        <p:grpSpPr bwMode="auto">
          <a:xfrm>
            <a:off x="6200775" y="1136650"/>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eaLnBrk="1" hangingPunct="1">
                <a:defRPr/>
              </a:pPr>
              <a:endParaRPr lang="en-US" sz="1600" dirty="0">
                <a:ea typeface="ＭＳ Ｐゴシック" charset="0"/>
                <a:cs typeface="Arial" pitchFamily="34" charset="0"/>
              </a:endParaRPr>
            </a:p>
          </p:txBody>
        </p:sp>
        <p:grpSp>
          <p:nvGrpSpPr>
            <p:cNvPr id="30785" name="Group 206"/>
            <p:cNvGrpSpPr>
              <a:grpSpLocks/>
            </p:cNvGrpSpPr>
            <p:nvPr/>
          </p:nvGrpSpPr>
          <p:grpSpPr bwMode="auto">
            <a:xfrm>
              <a:off x="9581123" y="1154774"/>
              <a:ext cx="411106" cy="564710"/>
              <a:chOff x="9581123" y="1154774"/>
              <a:chExt cx="411106" cy="564710"/>
            </a:xfrm>
          </p:grpSpPr>
          <p:pic>
            <p:nvPicPr>
              <p:cNvPr id="30786" name="Picture 20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81123" y="1154774"/>
                <a:ext cx="411106" cy="56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7" name="Picture 20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670139" y="1247568"/>
                <a:ext cx="233074" cy="32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0744" name="Picture 210"/>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7777163"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5" name="Picture 211"/>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8375650"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6" name="Picture 21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97688" y="998538"/>
            <a:ext cx="102076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7" name="Content Placeholder 4"/>
          <p:cNvSpPr txBox="1">
            <a:spLocks/>
          </p:cNvSpPr>
          <p:nvPr/>
        </p:nvSpPr>
        <p:spPr bwMode="auto">
          <a:xfrm>
            <a:off x="373063" y="3463925"/>
            <a:ext cx="5229225"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466725" indent="-219075">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lnSpc>
                <a:spcPct val="90000"/>
              </a:lnSpc>
              <a:spcBef>
                <a:spcPts val="1200"/>
              </a:spcBef>
            </a:pPr>
            <a:r>
              <a:rPr lang="en-US" altLang="en-US" sz="1400" b="1">
                <a:solidFill>
                  <a:schemeClr val="tx1"/>
                </a:solidFill>
              </a:rPr>
              <a:t>Key benefits</a:t>
            </a:r>
          </a:p>
          <a:p>
            <a:pPr lvl="1" eaLnBrk="1" hangingPunct="1">
              <a:buFont typeface="Arial" panose="020B0604020202020204" pitchFamily="34" charset="0"/>
              <a:buChar char="–"/>
            </a:pPr>
            <a:r>
              <a:rPr lang="en-US" altLang="en-US" sz="1400" b="1"/>
              <a:t>Support multiple mobile operating environments and devices</a:t>
            </a:r>
            <a:r>
              <a:rPr lang="en-US" altLang="en-US" sz="1400"/>
              <a:t> with the simplicity of a single, shared code base</a:t>
            </a:r>
          </a:p>
          <a:p>
            <a:pPr lvl="1" eaLnBrk="1" hangingPunct="1">
              <a:buFont typeface="Arial" panose="020B0604020202020204" pitchFamily="34" charset="0"/>
              <a:buChar char="–"/>
            </a:pPr>
            <a:r>
              <a:rPr lang="en-US" altLang="en-US" sz="1400" b="1"/>
              <a:t>Connect and synchronize</a:t>
            </a:r>
            <a:r>
              <a:rPr lang="en-US" altLang="en-US" sz="1400"/>
              <a:t> with enterprise data, applications and cloud services</a:t>
            </a:r>
          </a:p>
          <a:p>
            <a:pPr lvl="1" eaLnBrk="1" hangingPunct="1">
              <a:buFont typeface="Arial" panose="020B0604020202020204" pitchFamily="34" charset="0"/>
              <a:buChar char="–"/>
            </a:pPr>
            <a:r>
              <a:rPr lang="en-US" altLang="en-US" sz="1400" b="1"/>
              <a:t>Safeguard mobile security</a:t>
            </a:r>
            <a:r>
              <a:rPr lang="en-US" altLang="en-US" sz="1400"/>
              <a:t> at the device, application and network layer</a:t>
            </a:r>
          </a:p>
          <a:p>
            <a:pPr lvl="1" eaLnBrk="1" hangingPunct="1">
              <a:buFont typeface="Arial" panose="020B0604020202020204" pitchFamily="34" charset="0"/>
              <a:buChar char="–"/>
            </a:pPr>
            <a:r>
              <a:rPr lang="en-US" altLang="en-US" sz="1400" b="1"/>
              <a:t>Govern your mobile app portfolio from a central interface</a:t>
            </a:r>
            <a:endParaRPr lang="en-US" altLang="en-US" sz="1400"/>
          </a:p>
        </p:txBody>
      </p:sp>
      <p:sp>
        <p:nvSpPr>
          <p:cNvPr id="30748" name="TextBox 24"/>
          <p:cNvSpPr txBox="1">
            <a:spLocks noChangeArrowheads="1"/>
          </p:cNvSpPr>
          <p:nvPr/>
        </p:nvSpPr>
        <p:spPr bwMode="auto">
          <a:xfrm>
            <a:off x="6067425" y="4457700"/>
            <a:ext cx="2676525"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1925" indent="-161925">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ts val="1200"/>
              </a:spcBef>
              <a:buClrTx/>
              <a:buFont typeface="Arial" panose="020B0604020202020204" pitchFamily="34" charset="0"/>
              <a:buChar char="•"/>
            </a:pPr>
            <a:r>
              <a:rPr lang="en-US" altLang="en-US" sz="1400" b="1">
                <a:solidFill>
                  <a:schemeClr val="tx1"/>
                </a:solidFill>
                <a:hlinkClick r:id="rId7"/>
              </a:rPr>
              <a:t>Website</a:t>
            </a:r>
            <a:endParaRPr lang="en-US" altLang="en-US" sz="1400" b="1">
              <a:solidFill>
                <a:schemeClr val="tx1"/>
              </a:solidFill>
            </a:endParaRPr>
          </a:p>
          <a:p>
            <a:pPr eaLnBrk="1" hangingPunct="1">
              <a:spcBef>
                <a:spcPts val="1200"/>
              </a:spcBef>
              <a:buClrTx/>
              <a:buFont typeface="Arial" panose="020B0604020202020204" pitchFamily="34" charset="0"/>
              <a:buChar char="•"/>
            </a:pPr>
            <a:r>
              <a:rPr lang="en-US" altLang="en-US" sz="1400" b="1">
                <a:solidFill>
                  <a:schemeClr val="tx1"/>
                </a:solidFill>
                <a:hlinkClick r:id="rId8"/>
              </a:rPr>
              <a:t>Case Study</a:t>
            </a:r>
            <a:endParaRPr lang="en-US" altLang="en-US" sz="1400" b="1">
              <a:solidFill>
                <a:schemeClr val="tx1"/>
              </a:solidFill>
              <a:hlinkClick r:id="rId9"/>
            </a:endParaRPr>
          </a:p>
          <a:p>
            <a:pPr eaLnBrk="1" hangingPunct="1">
              <a:spcBef>
                <a:spcPts val="1200"/>
              </a:spcBef>
              <a:buClrTx/>
              <a:buFont typeface="Arial" panose="020B0604020202020204" pitchFamily="34" charset="0"/>
              <a:buChar char="•"/>
            </a:pPr>
            <a:r>
              <a:rPr lang="en-US" altLang="en-US" sz="1400" b="1">
                <a:solidFill>
                  <a:schemeClr val="tx1"/>
                </a:solidFill>
                <a:hlinkClick r:id="rId10"/>
              </a:rPr>
              <a:t>Datasheet</a:t>
            </a:r>
            <a:endParaRPr lang="en-US" altLang="en-US" sz="1400" b="1">
              <a:solidFill>
                <a:schemeClr val="tx1"/>
              </a:solidFill>
            </a:endParaRPr>
          </a:p>
        </p:txBody>
      </p:sp>
      <p:grpSp>
        <p:nvGrpSpPr>
          <p:cNvPr id="30749" name="Group 52"/>
          <p:cNvGrpSpPr>
            <a:grpSpLocks/>
          </p:cNvGrpSpPr>
          <p:nvPr/>
        </p:nvGrpSpPr>
        <p:grpSpPr bwMode="auto">
          <a:xfrm>
            <a:off x="401638" y="1779588"/>
            <a:ext cx="3359150" cy="368300"/>
            <a:chOff x="253" y="1121"/>
            <a:chExt cx="2116" cy="232"/>
          </a:xfrm>
        </p:grpSpPr>
        <p:grpSp>
          <p:nvGrpSpPr>
            <p:cNvPr id="30750" name="Group 187"/>
            <p:cNvGrpSpPr>
              <a:grpSpLocks/>
            </p:cNvGrpSpPr>
            <p:nvPr/>
          </p:nvGrpSpPr>
          <p:grpSpPr bwMode="auto">
            <a:xfrm>
              <a:off x="253" y="1125"/>
              <a:ext cx="1046" cy="228"/>
              <a:chOff x="7160886" y="970251"/>
              <a:chExt cx="1660462" cy="361620"/>
            </a:xfrm>
          </p:grpSpPr>
          <p:sp>
            <p:nvSpPr>
              <p:cNvPr id="30768"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9"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0"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1"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2"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3"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4"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5"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6"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7"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8"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79"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80"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81"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82"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83"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30751" name="Group 187"/>
            <p:cNvGrpSpPr>
              <a:grpSpLocks/>
            </p:cNvGrpSpPr>
            <p:nvPr/>
          </p:nvGrpSpPr>
          <p:grpSpPr bwMode="auto">
            <a:xfrm>
              <a:off x="1323" y="1121"/>
              <a:ext cx="1046" cy="228"/>
              <a:chOff x="7160886" y="970251"/>
              <a:chExt cx="1660462" cy="361620"/>
            </a:xfrm>
          </p:grpSpPr>
          <p:sp>
            <p:nvSpPr>
              <p:cNvPr id="30752"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3"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4"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5"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6"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7"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8"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59"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0"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1"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2"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3"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4"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5"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6"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0767"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3"/>
          <p:cNvSpPr>
            <a:spLocks noChangeArrowheads="1"/>
          </p:cNvSpPr>
          <p:nvPr/>
        </p:nvSpPr>
        <p:spPr bwMode="auto">
          <a:xfrm>
            <a:off x="293688"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2771" name="Rectangle 14"/>
          <p:cNvSpPr>
            <a:spLocks noChangeArrowheads="1"/>
          </p:cNvSpPr>
          <p:nvPr/>
        </p:nvSpPr>
        <p:spPr bwMode="auto">
          <a:xfrm>
            <a:off x="2428875" y="1714500"/>
            <a:ext cx="2135188"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2772" name="Rectangle 15"/>
          <p:cNvSpPr>
            <a:spLocks noChangeArrowheads="1"/>
          </p:cNvSpPr>
          <p:nvPr/>
        </p:nvSpPr>
        <p:spPr bwMode="auto">
          <a:xfrm>
            <a:off x="4564063" y="1714500"/>
            <a:ext cx="2133600"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2773" name="Rectangle 16"/>
          <p:cNvSpPr>
            <a:spLocks noChangeArrowheads="1"/>
          </p:cNvSpPr>
          <p:nvPr/>
        </p:nvSpPr>
        <p:spPr bwMode="auto">
          <a:xfrm>
            <a:off x="6697663"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2774" name="Rectangle 17"/>
          <p:cNvSpPr>
            <a:spLocks noChangeArrowheads="1"/>
          </p:cNvSpPr>
          <p:nvPr/>
        </p:nvSpPr>
        <p:spPr bwMode="auto">
          <a:xfrm>
            <a:off x="293688"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14300" indent="-1143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400" b="1" i="1">
              <a:solidFill>
                <a:schemeClr val="tx1"/>
              </a:solidFill>
            </a:endParaRPr>
          </a:p>
        </p:txBody>
      </p:sp>
      <p:sp>
        <p:nvSpPr>
          <p:cNvPr id="32775" name="Rectangle 18"/>
          <p:cNvSpPr>
            <a:spLocks noChangeArrowheads="1"/>
          </p:cNvSpPr>
          <p:nvPr/>
        </p:nvSpPr>
        <p:spPr bwMode="auto">
          <a:xfrm>
            <a:off x="2428875" y="2236788"/>
            <a:ext cx="2135188"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000" b="1" i="1">
              <a:solidFill>
                <a:schemeClr val="tx1"/>
              </a:solidFill>
            </a:endParaRPr>
          </a:p>
        </p:txBody>
      </p:sp>
      <p:sp>
        <p:nvSpPr>
          <p:cNvPr id="32776" name="Rectangle 19"/>
          <p:cNvSpPr>
            <a:spLocks noChangeArrowheads="1"/>
          </p:cNvSpPr>
          <p:nvPr/>
        </p:nvSpPr>
        <p:spPr bwMode="auto">
          <a:xfrm>
            <a:off x="4564063" y="2236788"/>
            <a:ext cx="2133600"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2777" name="Rectangle 20"/>
          <p:cNvSpPr>
            <a:spLocks noChangeArrowheads="1"/>
          </p:cNvSpPr>
          <p:nvPr/>
        </p:nvSpPr>
        <p:spPr bwMode="auto">
          <a:xfrm>
            <a:off x="6697663"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2778" name="Line 26"/>
          <p:cNvSpPr>
            <a:spLocks noChangeShapeType="1"/>
          </p:cNvSpPr>
          <p:nvPr/>
        </p:nvSpPr>
        <p:spPr bwMode="auto">
          <a:xfrm>
            <a:off x="293688" y="223678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79" name="Line 29"/>
          <p:cNvSpPr>
            <a:spLocks noChangeShapeType="1"/>
          </p:cNvSpPr>
          <p:nvPr/>
        </p:nvSpPr>
        <p:spPr bwMode="auto">
          <a:xfrm>
            <a:off x="293688"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0" name="Line 30"/>
          <p:cNvSpPr>
            <a:spLocks noChangeShapeType="1"/>
          </p:cNvSpPr>
          <p:nvPr/>
        </p:nvSpPr>
        <p:spPr bwMode="auto">
          <a:xfrm>
            <a:off x="8832850"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1" name="Line 31"/>
          <p:cNvSpPr>
            <a:spLocks noChangeShapeType="1"/>
          </p:cNvSpPr>
          <p:nvPr/>
        </p:nvSpPr>
        <p:spPr bwMode="auto">
          <a:xfrm>
            <a:off x="293688" y="1714500"/>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2" name="Line 32"/>
          <p:cNvSpPr>
            <a:spLocks noChangeShapeType="1"/>
          </p:cNvSpPr>
          <p:nvPr/>
        </p:nvSpPr>
        <p:spPr bwMode="auto">
          <a:xfrm>
            <a:off x="293688" y="652303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3" name="Rectangle 56"/>
          <p:cNvSpPr>
            <a:spLocks noChangeArrowheads="1"/>
          </p:cNvSpPr>
          <p:nvPr/>
        </p:nvSpPr>
        <p:spPr bwMode="auto">
          <a:xfrm flipV="1">
            <a:off x="293688" y="1714500"/>
            <a:ext cx="8539162" cy="828675"/>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784" name="Title 3"/>
          <p:cNvSpPr>
            <a:spLocks noGrp="1"/>
          </p:cNvSpPr>
          <p:nvPr>
            <p:ph type="title" idx="4294967295"/>
          </p:nvPr>
        </p:nvSpPr>
        <p:spPr>
          <a:xfrm>
            <a:off x="265113" y="593725"/>
            <a:ext cx="8478837" cy="1143000"/>
          </a:xfrm>
        </p:spPr>
        <p:txBody>
          <a:bodyPr lIns="0"/>
          <a:lstStyle/>
          <a:p>
            <a:pPr eaLnBrk="1" hangingPunct="1"/>
            <a:r>
              <a:rPr lang="en-US" altLang="en-US" dirty="0" smtClean="0"/>
              <a:t>IBM Security AppScan</a:t>
            </a:r>
          </a:p>
        </p:txBody>
      </p:sp>
      <p:sp>
        <p:nvSpPr>
          <p:cNvPr id="32785" name="Content Placeholder 4"/>
          <p:cNvSpPr>
            <a:spLocks noGrp="1"/>
          </p:cNvSpPr>
          <p:nvPr>
            <p:ph idx="4294967295"/>
          </p:nvPr>
        </p:nvSpPr>
        <p:spPr>
          <a:xfrm>
            <a:off x="385763" y="2463800"/>
            <a:ext cx="7539037" cy="1003300"/>
          </a:xfrm>
        </p:spPr>
        <p:txBody>
          <a:bodyPr lIns="91440"/>
          <a:lstStyle/>
          <a:p>
            <a:pPr marL="228600" indent="-228600" eaLnBrk="1" hangingPunct="1">
              <a:spcBef>
                <a:spcPts val="600"/>
              </a:spcBef>
            </a:pPr>
            <a:r>
              <a:rPr lang="en-US" altLang="en-US" sz="1400" b="1" smtClean="0"/>
              <a:t>Challenge: </a:t>
            </a:r>
            <a:r>
              <a:rPr lang="en-US" altLang="en-US" sz="1400" smtClean="0"/>
              <a:t> Build in security during development of mobile applications as well as assess the security of existing applications.</a:t>
            </a:r>
          </a:p>
          <a:p>
            <a:pPr marL="228600" indent="-228600" eaLnBrk="1" hangingPunct="1">
              <a:spcBef>
                <a:spcPts val="1200"/>
              </a:spcBef>
            </a:pPr>
            <a:r>
              <a:rPr lang="en-US" altLang="en-US" sz="1400" b="1" smtClean="0"/>
              <a:t>Solution:  </a:t>
            </a:r>
            <a:r>
              <a:rPr lang="en-US" altLang="en-US" sz="1400" smtClean="0"/>
              <a:t>Mitigate application security risk and establish policies, scale testing and prioritization and remediation of vulnerabilities.</a:t>
            </a:r>
          </a:p>
        </p:txBody>
      </p:sp>
      <p:sp>
        <p:nvSpPr>
          <p:cNvPr id="32786" name="Text Placeholder 5"/>
          <p:cNvSpPr>
            <a:spLocks noGrp="1"/>
          </p:cNvSpPr>
          <p:nvPr>
            <p:ph type="body" sz="quarter" idx="4294967295"/>
          </p:nvPr>
        </p:nvSpPr>
        <p:spPr>
          <a:xfrm>
            <a:off x="344488" y="1114425"/>
            <a:ext cx="3976687" cy="520700"/>
          </a:xfrm>
        </p:spPr>
        <p:txBody>
          <a:bodyPr lIns="91440"/>
          <a:lstStyle/>
          <a:p>
            <a:pPr marL="0" indent="0" eaLnBrk="1" hangingPunct="1">
              <a:spcBef>
                <a:spcPct val="0"/>
              </a:spcBef>
              <a:buFontTx/>
              <a:buNone/>
            </a:pPr>
            <a:r>
              <a:rPr lang="en-US" altLang="en-US" sz="1400" b="1" i="1" smtClean="0"/>
              <a:t>Static, dynamic and interactive application security testing</a:t>
            </a:r>
          </a:p>
        </p:txBody>
      </p:sp>
      <p:pic>
        <p:nvPicPr>
          <p:cNvPr id="327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588" y="3716338"/>
            <a:ext cx="31337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88" name="Rectangle 26"/>
          <p:cNvSpPr>
            <a:spLocks noChangeArrowheads="1"/>
          </p:cNvSpPr>
          <p:nvPr/>
        </p:nvSpPr>
        <p:spPr bwMode="auto">
          <a:xfrm>
            <a:off x="5953125" y="3810000"/>
            <a:ext cx="2924175" cy="495300"/>
          </a:xfrm>
          <a:prstGeom prst="rect">
            <a:avLst/>
          </a:prstGeom>
          <a:solidFill>
            <a:schemeClr val="bg2"/>
          </a:solidFill>
          <a:ln w="19050">
            <a:solidFill>
              <a:schemeClr val="tx2"/>
            </a:solidFill>
            <a:miter lim="800000"/>
            <a:headEnd/>
            <a:tailEnd/>
          </a:ln>
        </p:spPr>
        <p:txBody>
          <a:bodyPr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b="1">
                <a:solidFill>
                  <a:schemeClr val="bg1"/>
                </a:solidFill>
              </a:rPr>
              <a:t>More Information</a:t>
            </a:r>
          </a:p>
        </p:txBody>
      </p:sp>
      <p:grpSp>
        <p:nvGrpSpPr>
          <p:cNvPr id="32789" name="Group 187"/>
          <p:cNvGrpSpPr>
            <a:grpSpLocks/>
          </p:cNvGrpSpPr>
          <p:nvPr/>
        </p:nvGrpSpPr>
        <p:grpSpPr bwMode="auto">
          <a:xfrm>
            <a:off x="7313613" y="1122363"/>
            <a:ext cx="1660525" cy="361950"/>
            <a:chOff x="7160886" y="970251"/>
            <a:chExt cx="1660462" cy="361620"/>
          </a:xfrm>
        </p:grpSpPr>
        <p:sp>
          <p:nvSpPr>
            <p:cNvPr id="32800" name="Rectangle 188"/>
            <p:cNvSpPr>
              <a:spLocks noChangeArrowheads="1"/>
            </p:cNvSpPr>
            <p:nvPr/>
          </p:nvSpPr>
          <p:spPr bwMode="auto">
            <a:xfrm>
              <a:off x="844181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1" name="Rectangle 189"/>
            <p:cNvSpPr>
              <a:spLocks noChangeArrowheads="1"/>
            </p:cNvSpPr>
            <p:nvPr/>
          </p:nvSpPr>
          <p:spPr bwMode="auto">
            <a:xfrm>
              <a:off x="8655301"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2" name="Rectangle 190"/>
            <p:cNvSpPr>
              <a:spLocks noChangeArrowheads="1"/>
            </p:cNvSpPr>
            <p:nvPr/>
          </p:nvSpPr>
          <p:spPr bwMode="auto">
            <a:xfrm>
              <a:off x="8014838"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3" name="Rectangle 191"/>
            <p:cNvSpPr>
              <a:spLocks noChangeArrowheads="1"/>
            </p:cNvSpPr>
            <p:nvPr/>
          </p:nvSpPr>
          <p:spPr bwMode="auto">
            <a:xfrm>
              <a:off x="822832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4" name="Rectangle 192"/>
            <p:cNvSpPr>
              <a:spLocks noChangeArrowheads="1"/>
            </p:cNvSpPr>
            <p:nvPr/>
          </p:nvSpPr>
          <p:spPr bwMode="auto">
            <a:xfrm>
              <a:off x="7587862"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5" name="Rectangle 193"/>
            <p:cNvSpPr>
              <a:spLocks noChangeArrowheads="1"/>
            </p:cNvSpPr>
            <p:nvPr/>
          </p:nvSpPr>
          <p:spPr bwMode="auto">
            <a:xfrm>
              <a:off x="7801350"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6" name="Rectangle 194"/>
            <p:cNvSpPr>
              <a:spLocks noChangeArrowheads="1"/>
            </p:cNvSpPr>
            <p:nvPr/>
          </p:nvSpPr>
          <p:spPr bwMode="auto">
            <a:xfrm>
              <a:off x="716088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7" name="Rectangle 195"/>
            <p:cNvSpPr>
              <a:spLocks noChangeArrowheads="1"/>
            </p:cNvSpPr>
            <p:nvPr/>
          </p:nvSpPr>
          <p:spPr bwMode="auto">
            <a:xfrm>
              <a:off x="737437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8" name="Rectangle 196"/>
            <p:cNvSpPr>
              <a:spLocks noChangeArrowheads="1"/>
            </p:cNvSpPr>
            <p:nvPr/>
          </p:nvSpPr>
          <p:spPr bwMode="auto">
            <a:xfrm>
              <a:off x="844181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09" name="Rectangle 197"/>
            <p:cNvSpPr>
              <a:spLocks noChangeArrowheads="1"/>
            </p:cNvSpPr>
            <p:nvPr/>
          </p:nvSpPr>
          <p:spPr bwMode="auto">
            <a:xfrm>
              <a:off x="8655301"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10" name="Rectangle 198"/>
            <p:cNvSpPr>
              <a:spLocks noChangeArrowheads="1"/>
            </p:cNvSpPr>
            <p:nvPr/>
          </p:nvSpPr>
          <p:spPr bwMode="auto">
            <a:xfrm>
              <a:off x="8014838"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11" name="Rectangle 199"/>
            <p:cNvSpPr>
              <a:spLocks noChangeArrowheads="1"/>
            </p:cNvSpPr>
            <p:nvPr/>
          </p:nvSpPr>
          <p:spPr bwMode="auto">
            <a:xfrm>
              <a:off x="822832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12" name="Rectangle 200"/>
            <p:cNvSpPr>
              <a:spLocks noChangeArrowheads="1"/>
            </p:cNvSpPr>
            <p:nvPr/>
          </p:nvSpPr>
          <p:spPr bwMode="auto">
            <a:xfrm>
              <a:off x="7587862"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13" name="Rectangle 201"/>
            <p:cNvSpPr>
              <a:spLocks noChangeArrowheads="1"/>
            </p:cNvSpPr>
            <p:nvPr/>
          </p:nvSpPr>
          <p:spPr bwMode="auto">
            <a:xfrm>
              <a:off x="7801350"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14" name="Rectangle 202"/>
            <p:cNvSpPr>
              <a:spLocks noChangeArrowheads="1"/>
            </p:cNvSpPr>
            <p:nvPr/>
          </p:nvSpPr>
          <p:spPr bwMode="auto">
            <a:xfrm>
              <a:off x="716088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2815" name="Rectangle 203"/>
            <p:cNvSpPr>
              <a:spLocks noChangeArrowheads="1"/>
            </p:cNvSpPr>
            <p:nvPr/>
          </p:nvSpPr>
          <p:spPr bwMode="auto">
            <a:xfrm>
              <a:off x="737437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32790" name="Group 204"/>
          <p:cNvGrpSpPr>
            <a:grpSpLocks/>
          </p:cNvGrpSpPr>
          <p:nvPr/>
        </p:nvGrpSpPr>
        <p:grpSpPr bwMode="auto">
          <a:xfrm>
            <a:off x="6200775" y="1136650"/>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eaLnBrk="1" hangingPunct="1">
                <a:defRPr/>
              </a:pPr>
              <a:endParaRPr lang="en-US" sz="1600" dirty="0">
                <a:ea typeface="ＭＳ Ｐゴシック" charset="0"/>
                <a:cs typeface="Arial" pitchFamily="34" charset="0"/>
              </a:endParaRPr>
            </a:p>
          </p:txBody>
        </p:sp>
        <p:grpSp>
          <p:nvGrpSpPr>
            <p:cNvPr id="32797" name="Group 206"/>
            <p:cNvGrpSpPr>
              <a:grpSpLocks/>
            </p:cNvGrpSpPr>
            <p:nvPr/>
          </p:nvGrpSpPr>
          <p:grpSpPr bwMode="auto">
            <a:xfrm>
              <a:off x="9581123" y="1154774"/>
              <a:ext cx="411106" cy="564710"/>
              <a:chOff x="9581123" y="1154774"/>
              <a:chExt cx="411106" cy="564710"/>
            </a:xfrm>
          </p:grpSpPr>
          <p:pic>
            <p:nvPicPr>
              <p:cNvPr id="32798" name="Picture 20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81123" y="1154774"/>
                <a:ext cx="411106" cy="56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9" name="Picture 20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670139" y="1247568"/>
                <a:ext cx="233074" cy="32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2791" name="Picture 210"/>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7777163"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2" name="Picture 211"/>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8375650"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3" name="Picture 21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97688" y="998538"/>
            <a:ext cx="102076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94" name="Content Placeholder 4"/>
          <p:cNvSpPr txBox="1">
            <a:spLocks/>
          </p:cNvSpPr>
          <p:nvPr/>
        </p:nvSpPr>
        <p:spPr bwMode="auto">
          <a:xfrm>
            <a:off x="373063" y="3608388"/>
            <a:ext cx="5519737" cy="217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466725" indent="-219075">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lnSpc>
                <a:spcPct val="90000"/>
              </a:lnSpc>
              <a:spcBef>
                <a:spcPts val="1200"/>
              </a:spcBef>
              <a:buClr>
                <a:srgbClr val="000000"/>
              </a:buClr>
            </a:pPr>
            <a:r>
              <a:rPr lang="en-US" altLang="en-US" sz="1400" b="1" dirty="0"/>
              <a:t>Key benefits</a:t>
            </a:r>
          </a:p>
          <a:p>
            <a:pPr lvl="1">
              <a:lnSpc>
                <a:spcPct val="90000"/>
              </a:lnSpc>
              <a:spcBef>
                <a:spcPts val="1200"/>
              </a:spcBef>
              <a:buFont typeface="Arial" panose="020B0604020202020204" pitchFamily="34" charset="0"/>
              <a:buChar char="–"/>
            </a:pPr>
            <a:r>
              <a:rPr lang="en-US" sz="1400" dirty="0"/>
              <a:t>Promotes secure mobile application development</a:t>
            </a:r>
          </a:p>
          <a:p>
            <a:pPr lvl="1">
              <a:lnSpc>
                <a:spcPct val="90000"/>
              </a:lnSpc>
              <a:spcBef>
                <a:spcPts val="1200"/>
              </a:spcBef>
              <a:buFont typeface="Arial" panose="020B0604020202020204" pitchFamily="34" charset="0"/>
              <a:buChar char="–"/>
            </a:pPr>
            <a:r>
              <a:rPr lang="en-US" sz="1400" dirty="0"/>
              <a:t>Provides enhanced mobile application scanning  </a:t>
            </a:r>
          </a:p>
          <a:p>
            <a:pPr lvl="1">
              <a:lnSpc>
                <a:spcPct val="90000"/>
              </a:lnSpc>
              <a:spcBef>
                <a:spcPts val="1200"/>
              </a:spcBef>
              <a:buFont typeface="Arial" panose="020B0604020202020204" pitchFamily="34" charset="0"/>
              <a:buChar char="–"/>
            </a:pPr>
            <a:r>
              <a:rPr lang="en-US" sz="1400" dirty="0"/>
              <a:t>Delivers comprehensive application security assessments to measure and communicate progress to stakeholders</a:t>
            </a:r>
          </a:p>
          <a:p>
            <a:pPr lvl="1">
              <a:lnSpc>
                <a:spcPct val="90000"/>
              </a:lnSpc>
              <a:spcBef>
                <a:spcPts val="1200"/>
              </a:spcBef>
              <a:buFont typeface="Arial" panose="020B0604020202020204" pitchFamily="34" charset="0"/>
              <a:buChar char="–"/>
            </a:pPr>
            <a:r>
              <a:rPr lang="en-US" sz="1400" dirty="0"/>
              <a:t>Prioritizes application assets based on business impact and </a:t>
            </a:r>
            <a:br>
              <a:rPr lang="en-US" sz="1400" dirty="0"/>
            </a:br>
            <a:r>
              <a:rPr lang="en-US" sz="1400" dirty="0"/>
              <a:t>highest risk</a:t>
            </a:r>
          </a:p>
          <a:p>
            <a:pPr lvl="1">
              <a:lnSpc>
                <a:spcPct val="90000"/>
              </a:lnSpc>
              <a:spcBef>
                <a:spcPts val="1200"/>
              </a:spcBef>
              <a:buFont typeface="Arial" panose="020B0604020202020204" pitchFamily="34" charset="0"/>
              <a:buChar char="–"/>
            </a:pPr>
            <a:r>
              <a:rPr lang="en-US" sz="1400" dirty="0"/>
              <a:t>Integrates with IBM </a:t>
            </a:r>
            <a:r>
              <a:rPr lang="en-US" sz="1400" dirty="0" smtClean="0"/>
              <a:t>MobileFirst Platform </a:t>
            </a:r>
            <a:r>
              <a:rPr lang="en-US" sz="1400" dirty="0"/>
              <a:t>projects</a:t>
            </a:r>
          </a:p>
        </p:txBody>
      </p:sp>
      <p:sp>
        <p:nvSpPr>
          <p:cNvPr id="32795" name="TextBox 24"/>
          <p:cNvSpPr txBox="1">
            <a:spLocks noChangeArrowheads="1"/>
          </p:cNvSpPr>
          <p:nvPr/>
        </p:nvSpPr>
        <p:spPr bwMode="auto">
          <a:xfrm>
            <a:off x="6067425" y="4457700"/>
            <a:ext cx="2676525"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1925" indent="-161925">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spcBef>
                <a:spcPts val="1200"/>
              </a:spcBef>
              <a:buFont typeface="Arial" panose="020B0604020202020204" pitchFamily="34" charset="0"/>
              <a:buChar char="•"/>
            </a:pPr>
            <a:r>
              <a:rPr lang="en-US" altLang="en-US" sz="1400" b="1">
                <a:solidFill>
                  <a:schemeClr val="bg1"/>
                </a:solidFill>
                <a:hlinkClick r:id="rId7"/>
              </a:rPr>
              <a:t>Free Trial</a:t>
            </a:r>
            <a:endParaRPr lang="en-US" altLang="en-US" sz="1400" b="1">
              <a:solidFill>
                <a:schemeClr val="bg1"/>
              </a:solidFill>
            </a:endParaRPr>
          </a:p>
          <a:p>
            <a:pPr>
              <a:spcBef>
                <a:spcPts val="1200"/>
              </a:spcBef>
              <a:buFont typeface="Arial" panose="020B0604020202020204" pitchFamily="34" charset="0"/>
              <a:buChar char="•"/>
            </a:pPr>
            <a:r>
              <a:rPr lang="en-US" altLang="en-US" sz="1400" b="1">
                <a:solidFill>
                  <a:schemeClr val="bg1"/>
                </a:solidFill>
                <a:hlinkClick r:id="rId8"/>
              </a:rPr>
              <a:t>Client Brochure</a:t>
            </a:r>
            <a:endParaRPr lang="en-US" sz="1400">
              <a:solidFill>
                <a:schemeClr val="tx1"/>
              </a:solidFill>
            </a:endParaRPr>
          </a:p>
          <a:p>
            <a:pPr>
              <a:spcBef>
                <a:spcPts val="1200"/>
              </a:spcBef>
              <a:buFont typeface="Arial" panose="020B0604020202020204" pitchFamily="34" charset="0"/>
              <a:buChar char="•"/>
            </a:pPr>
            <a:r>
              <a:rPr lang="en-US" sz="1400" b="1">
                <a:solidFill>
                  <a:schemeClr val="tx1"/>
                </a:solidFill>
                <a:hlinkClick r:id="rId9"/>
              </a:rPr>
              <a:t>Analyst Report</a:t>
            </a:r>
          </a:p>
          <a:p>
            <a:pPr>
              <a:spcBef>
                <a:spcPts val="1200"/>
              </a:spcBef>
              <a:buFont typeface="Arial" panose="020B0604020202020204" pitchFamily="34" charset="0"/>
              <a:buChar char="•"/>
            </a:pPr>
            <a:r>
              <a:rPr lang="en-US" sz="1400" b="1">
                <a:solidFill>
                  <a:schemeClr val="bg1"/>
                </a:solidFill>
                <a:hlinkClick r:id="rId10"/>
              </a:rPr>
              <a:t>Solution Brief</a:t>
            </a:r>
            <a:endParaRPr lang="en-US" altLang="en-US" sz="14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noChangeArrowheads="1"/>
          </p:cNvSpPr>
          <p:nvPr>
            <p:ph type="title"/>
          </p:nvPr>
        </p:nvSpPr>
        <p:spPr/>
        <p:txBody>
          <a:bodyPr/>
          <a:lstStyle/>
          <a:p>
            <a:pPr eaLnBrk="1" hangingPunct="1"/>
            <a:r>
              <a:rPr lang="en-US" altLang="en-US" sz="2400" dirty="0" smtClean="0"/>
              <a:t>Secure the Users &amp; Devices for the Mobile Enterprise</a:t>
            </a:r>
          </a:p>
        </p:txBody>
      </p:sp>
      <p:grpSp>
        <p:nvGrpSpPr>
          <p:cNvPr id="62468" name="Group 70"/>
          <p:cNvGrpSpPr>
            <a:grpSpLocks/>
          </p:cNvGrpSpPr>
          <p:nvPr/>
        </p:nvGrpSpPr>
        <p:grpSpPr bwMode="auto">
          <a:xfrm>
            <a:off x="627063" y="1630363"/>
            <a:ext cx="1628775" cy="1739900"/>
            <a:chOff x="6994483" y="2186388"/>
            <a:chExt cx="2149517" cy="2336801"/>
          </a:xfrm>
        </p:grpSpPr>
        <p:pic>
          <p:nvPicPr>
            <p:cNvPr id="6256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4483" y="3400827"/>
              <a:ext cx="1608180" cy="112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564" name="Picture 9" descr="apps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6684" y="2186388"/>
              <a:ext cx="1857316" cy="185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469" name="Group 36"/>
          <p:cNvGrpSpPr>
            <a:grpSpLocks/>
          </p:cNvGrpSpPr>
          <p:nvPr/>
        </p:nvGrpSpPr>
        <p:grpSpPr bwMode="auto">
          <a:xfrm>
            <a:off x="1311275" y="3428992"/>
            <a:ext cx="1747838" cy="323850"/>
            <a:chOff x="345" y="2735"/>
            <a:chExt cx="1113" cy="213"/>
          </a:xfrm>
        </p:grpSpPr>
        <p:pic>
          <p:nvPicPr>
            <p:cNvPr id="62561"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 y="2735"/>
              <a:ext cx="239" cy="213"/>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62562" name="TextBox 106"/>
            <p:cNvSpPr txBox="1">
              <a:spLocks noChangeArrowheads="1"/>
            </p:cNvSpPr>
            <p:nvPr/>
          </p:nvSpPr>
          <p:spPr bwMode="auto">
            <a:xfrm>
              <a:off x="539" y="2756"/>
              <a:ext cx="919" cy="170"/>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200" b="1" dirty="0">
                  <a:solidFill>
                    <a:srgbClr val="0070C0"/>
                  </a:solidFill>
                </a:rPr>
                <a:t>Trusteer </a:t>
              </a:r>
              <a:r>
                <a:rPr lang="en-US" altLang="en-US" sz="1200" b="1" dirty="0" smtClean="0">
                  <a:solidFill>
                    <a:srgbClr val="0070C0"/>
                  </a:solidFill>
                </a:rPr>
                <a:t>Mobile</a:t>
              </a:r>
              <a:endParaRPr lang="en-US" altLang="en-US" sz="1200" b="1" dirty="0">
                <a:solidFill>
                  <a:srgbClr val="0070C0"/>
                </a:solidFill>
              </a:endParaRPr>
            </a:p>
          </p:txBody>
        </p:sp>
      </p:grpSp>
      <p:pic>
        <p:nvPicPr>
          <p:cNvPr id="62554" name="Picture 59" descr="firew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3179" y="4389440"/>
            <a:ext cx="4984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555" name="Picture 59" descr="firew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4804" y="4398964"/>
            <a:ext cx="4984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2556" name="Group 55"/>
          <p:cNvGrpSpPr>
            <a:grpSpLocks/>
          </p:cNvGrpSpPr>
          <p:nvPr/>
        </p:nvGrpSpPr>
        <p:grpSpPr bwMode="auto">
          <a:xfrm>
            <a:off x="2133415" y="5595878"/>
            <a:ext cx="1585913" cy="369888"/>
            <a:chOff x="3687" y="2738"/>
            <a:chExt cx="999" cy="233"/>
          </a:xfrm>
        </p:grpSpPr>
        <p:pic>
          <p:nvPicPr>
            <p:cNvPr id="62557" name="Picture 5"/>
            <p:cNvPicPr>
              <a:picLocks noChangeAspect="1"/>
            </p:cNvPicPr>
            <p:nvPr/>
          </p:nvPicPr>
          <p:blipFill>
            <a:blip r:embed="rId7">
              <a:extLst>
                <a:ext uri="{28A0092B-C50C-407E-A947-70E740481C1C}">
                  <a14:useLocalDpi xmlns:a14="http://schemas.microsoft.com/office/drawing/2010/main" val="0"/>
                </a:ext>
              </a:extLst>
            </a:blip>
            <a:srcRect t="-5247" b="2"/>
            <a:stretch>
              <a:fillRect/>
            </a:stretch>
          </p:blipFill>
          <p:spPr bwMode="auto">
            <a:xfrm>
              <a:off x="3687" y="2754"/>
              <a:ext cx="234"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58" name="TextBox 106"/>
            <p:cNvSpPr txBox="1">
              <a:spLocks noChangeArrowheads="1"/>
            </p:cNvSpPr>
            <p:nvPr/>
          </p:nvSpPr>
          <p:spPr bwMode="auto">
            <a:xfrm>
              <a:off x="3910" y="2738"/>
              <a:ext cx="776" cy="233"/>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Access Manager</a:t>
              </a:r>
            </a:p>
          </p:txBody>
        </p:sp>
      </p:grpSp>
      <p:sp>
        <p:nvSpPr>
          <p:cNvPr id="62481" name="Line 145"/>
          <p:cNvSpPr>
            <a:spLocks noChangeShapeType="1"/>
          </p:cNvSpPr>
          <p:nvPr/>
        </p:nvSpPr>
        <p:spPr bwMode="auto">
          <a:xfrm>
            <a:off x="1104900" y="3436940"/>
            <a:ext cx="0" cy="17478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2482" name="Line 146"/>
          <p:cNvSpPr>
            <a:spLocks noChangeShapeType="1"/>
          </p:cNvSpPr>
          <p:nvPr/>
        </p:nvSpPr>
        <p:spPr bwMode="auto">
          <a:xfrm>
            <a:off x="1104904" y="5194300"/>
            <a:ext cx="473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2483" name="Line 147"/>
          <p:cNvSpPr>
            <a:spLocks noChangeShapeType="1"/>
          </p:cNvSpPr>
          <p:nvPr/>
        </p:nvSpPr>
        <p:spPr bwMode="auto">
          <a:xfrm flipH="1" flipV="1">
            <a:off x="4756150" y="3559175"/>
            <a:ext cx="20638" cy="1627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2484" name="Line 148"/>
          <p:cNvSpPr>
            <a:spLocks noChangeShapeType="1"/>
          </p:cNvSpPr>
          <p:nvPr/>
        </p:nvSpPr>
        <p:spPr bwMode="auto">
          <a:xfrm>
            <a:off x="4295779" y="5194300"/>
            <a:ext cx="473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2485" name="Line 149"/>
          <p:cNvSpPr>
            <a:spLocks noChangeShapeType="1"/>
          </p:cNvSpPr>
          <p:nvPr/>
        </p:nvSpPr>
        <p:spPr bwMode="auto">
          <a:xfrm>
            <a:off x="4748375" y="3565525"/>
            <a:ext cx="52038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2486" name="Oval 161"/>
          <p:cNvSpPr>
            <a:spLocks noChangeArrowheads="1"/>
          </p:cNvSpPr>
          <p:nvPr/>
        </p:nvSpPr>
        <p:spPr bwMode="auto">
          <a:xfrm>
            <a:off x="3211517" y="3406775"/>
            <a:ext cx="377825" cy="382588"/>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a:t>4</a:t>
            </a:r>
          </a:p>
        </p:txBody>
      </p:sp>
      <p:sp>
        <p:nvSpPr>
          <p:cNvPr id="62487" name="Oval 162"/>
          <p:cNvSpPr>
            <a:spLocks noChangeArrowheads="1"/>
          </p:cNvSpPr>
          <p:nvPr/>
        </p:nvSpPr>
        <p:spPr bwMode="auto">
          <a:xfrm>
            <a:off x="2833689" y="4610100"/>
            <a:ext cx="377825" cy="381000"/>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a:t>5</a:t>
            </a:r>
          </a:p>
        </p:txBody>
      </p:sp>
      <p:pic>
        <p:nvPicPr>
          <p:cNvPr id="150" name="Picture 23" descr="01Helix"/>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8229" y="2579626"/>
            <a:ext cx="2784475" cy="383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1" name="Text Box 12"/>
          <p:cNvSpPr txBox="1">
            <a:spLocks noChangeArrowheads="1"/>
          </p:cNvSpPr>
          <p:nvPr/>
        </p:nvSpPr>
        <p:spPr bwMode="auto">
          <a:xfrm>
            <a:off x="7253288" y="3500377"/>
            <a:ext cx="6048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400">
                <a:solidFill>
                  <a:srgbClr val="000000"/>
                </a:solidFill>
              </a:rPr>
              <a:t>zBX</a:t>
            </a:r>
          </a:p>
        </p:txBody>
      </p:sp>
      <p:sp>
        <p:nvSpPr>
          <p:cNvPr id="152" name="AutoShape 17"/>
          <p:cNvSpPr>
            <a:spLocks noChangeArrowheads="1"/>
          </p:cNvSpPr>
          <p:nvPr/>
        </p:nvSpPr>
        <p:spPr bwMode="auto">
          <a:xfrm>
            <a:off x="7761291" y="2939988"/>
            <a:ext cx="1157287" cy="1579563"/>
          </a:xfrm>
          <a:prstGeom prst="roundRect">
            <a:avLst>
              <a:gd name="adj" fmla="val 16667"/>
            </a:avLst>
          </a:prstGeom>
          <a:gradFill rotWithShape="1">
            <a:gsLst>
              <a:gs pos="0">
                <a:srgbClr val="FFFFFF"/>
              </a:gs>
              <a:gs pos="100000">
                <a:srgbClr val="99CCFF">
                  <a:alpha val="78998"/>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53" name="AutoShape 15"/>
          <p:cNvSpPr>
            <a:spLocks noChangeArrowheads="1"/>
          </p:cNvSpPr>
          <p:nvPr/>
        </p:nvSpPr>
        <p:spPr bwMode="auto">
          <a:xfrm>
            <a:off x="7770813" y="4490975"/>
            <a:ext cx="1147762" cy="212725"/>
          </a:xfrm>
          <a:prstGeom prst="roundRect">
            <a:avLst>
              <a:gd name="adj" fmla="val 16667"/>
            </a:avLst>
          </a:prstGeom>
          <a:solidFill>
            <a:srgbClr val="66CCFF">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54" name="Text Box 27"/>
          <p:cNvSpPr txBox="1">
            <a:spLocks noChangeArrowheads="1"/>
          </p:cNvSpPr>
          <p:nvPr/>
        </p:nvSpPr>
        <p:spPr bwMode="auto">
          <a:xfrm>
            <a:off x="8031167" y="4473512"/>
            <a:ext cx="625475"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a:t>
            </a:r>
          </a:p>
        </p:txBody>
      </p:sp>
      <p:sp>
        <p:nvSpPr>
          <p:cNvPr id="155" name="Text Box 27"/>
          <p:cNvSpPr txBox="1">
            <a:spLocks noChangeArrowheads="1"/>
          </p:cNvSpPr>
          <p:nvPr/>
        </p:nvSpPr>
        <p:spPr bwMode="auto">
          <a:xfrm>
            <a:off x="8226429" y="3362263"/>
            <a:ext cx="625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CICS</a:t>
            </a:r>
          </a:p>
          <a:p>
            <a:pPr eaLnBrk="1" hangingPunct="1">
              <a:buClr>
                <a:srgbClr val="17AF4B"/>
              </a:buClr>
              <a:buFont typeface="Wingdings" pitchFamily="2" charset="2"/>
              <a:buNone/>
            </a:pPr>
            <a:r>
              <a:rPr lang="en-US" altLang="en-US" sz="1200" b="1">
                <a:solidFill>
                  <a:srgbClr val="000000"/>
                </a:solidFill>
              </a:rPr>
              <a:t>DB2</a:t>
            </a:r>
          </a:p>
          <a:p>
            <a:pPr eaLnBrk="1" hangingPunct="1">
              <a:buClr>
                <a:srgbClr val="17AF4B"/>
              </a:buClr>
              <a:buFont typeface="Wingdings" pitchFamily="2" charset="2"/>
              <a:buNone/>
            </a:pPr>
            <a:r>
              <a:rPr lang="en-US" altLang="en-US" sz="1200" b="1">
                <a:solidFill>
                  <a:srgbClr val="000000"/>
                </a:solidFill>
              </a:rPr>
              <a:t>IMS</a:t>
            </a:r>
          </a:p>
          <a:p>
            <a:pPr eaLnBrk="1" hangingPunct="1">
              <a:buClr>
                <a:srgbClr val="17AF4B"/>
              </a:buClr>
              <a:buFont typeface="Wingdings" pitchFamily="2" charset="2"/>
              <a:buNone/>
            </a:pPr>
            <a:r>
              <a:rPr lang="en-US" altLang="en-US" sz="1200" b="1">
                <a:solidFill>
                  <a:srgbClr val="000000"/>
                </a:solidFill>
              </a:rPr>
              <a:t>WAS</a:t>
            </a:r>
          </a:p>
          <a:p>
            <a:pPr eaLnBrk="1" hangingPunct="1">
              <a:buClr>
                <a:srgbClr val="17AF4B"/>
              </a:buClr>
              <a:buFont typeface="Wingdings" pitchFamily="2" charset="2"/>
              <a:buNone/>
            </a:pPr>
            <a:r>
              <a:rPr lang="fr-FR" altLang="en-US" sz="1200" b="1">
                <a:solidFill>
                  <a:srgbClr val="000000"/>
                </a:solidFill>
              </a:rPr>
              <a:t>Batch</a:t>
            </a:r>
            <a:endParaRPr lang="en-US" altLang="en-US" sz="1200" b="1">
              <a:solidFill>
                <a:srgbClr val="000000"/>
              </a:solidFill>
            </a:endParaRPr>
          </a:p>
        </p:txBody>
      </p:sp>
      <p:grpSp>
        <p:nvGrpSpPr>
          <p:cNvPr id="156" name="Group 58"/>
          <p:cNvGrpSpPr>
            <a:grpSpLocks/>
          </p:cNvGrpSpPr>
          <p:nvPr/>
        </p:nvGrpSpPr>
        <p:grpSpPr bwMode="auto">
          <a:xfrm>
            <a:off x="5842004" y="2939989"/>
            <a:ext cx="1160463" cy="1821223"/>
            <a:chOff x="4448473" y="2256180"/>
            <a:chExt cx="1160463" cy="1821225"/>
          </a:xfrm>
        </p:grpSpPr>
        <p:sp>
          <p:nvSpPr>
            <p:cNvPr id="157" name="AutoShape 40"/>
            <p:cNvSpPr>
              <a:spLocks noChangeArrowheads="1"/>
            </p:cNvSpPr>
            <p:nvPr/>
          </p:nvSpPr>
          <p:spPr bwMode="auto">
            <a:xfrm>
              <a:off x="4467523" y="3829393"/>
              <a:ext cx="1130300" cy="214312"/>
            </a:xfrm>
            <a:prstGeom prst="roundRect">
              <a:avLst>
                <a:gd name="adj" fmla="val 16667"/>
              </a:avLst>
            </a:pr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158" name="Text Box 42"/>
            <p:cNvSpPr txBox="1">
              <a:spLocks noChangeArrowheads="1"/>
            </p:cNvSpPr>
            <p:nvPr/>
          </p:nvSpPr>
          <p:spPr bwMode="auto">
            <a:xfrm>
              <a:off x="4697711" y="3816692"/>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z/VM</a:t>
              </a:r>
            </a:p>
          </p:txBody>
        </p:sp>
        <p:sp>
          <p:nvSpPr>
            <p:cNvPr id="159" name="AutoShape 2"/>
            <p:cNvSpPr>
              <a:spLocks noChangeArrowheads="1"/>
            </p:cNvSpPr>
            <p:nvPr/>
          </p:nvSpPr>
          <p:spPr bwMode="auto">
            <a:xfrm rot="5400000">
              <a:off x="4357986" y="2346667"/>
              <a:ext cx="1341438" cy="1160463"/>
            </a:xfrm>
            <a:prstGeom prst="roundRect">
              <a:avLst>
                <a:gd name="adj" fmla="val 16667"/>
              </a:avLst>
            </a:prstGeom>
            <a:gradFill rotWithShape="1">
              <a:gsLst>
                <a:gs pos="0">
                  <a:srgbClr val="FFFFFF"/>
                </a:gs>
                <a:gs pos="100000">
                  <a:srgbClr val="66FF66">
                    <a:alpha val="79999"/>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60" name="AutoShape 41"/>
            <p:cNvSpPr>
              <a:spLocks noChangeArrowheads="1"/>
            </p:cNvSpPr>
            <p:nvPr/>
          </p:nvSpPr>
          <p:spPr bwMode="auto">
            <a:xfrm>
              <a:off x="4461173" y="3600793"/>
              <a:ext cx="1147763" cy="212725"/>
            </a:xfrm>
            <a:prstGeom prst="roundRect">
              <a:avLst>
                <a:gd name="adj" fmla="val 16667"/>
              </a:avLst>
            </a:prstGeom>
            <a:solidFill>
              <a:srgbClr val="66CC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161" name="Text Box 43"/>
            <p:cNvSpPr txBox="1">
              <a:spLocks noChangeArrowheads="1"/>
            </p:cNvSpPr>
            <p:nvPr/>
          </p:nvSpPr>
          <p:spPr bwMode="auto">
            <a:xfrm>
              <a:off x="4719936" y="3591268"/>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Linux</a:t>
              </a:r>
            </a:p>
          </p:txBody>
        </p:sp>
        <p:sp>
          <p:nvSpPr>
            <p:cNvPr id="162" name="Text Box 27"/>
            <p:cNvSpPr txBox="1">
              <a:spLocks noChangeArrowheads="1"/>
            </p:cNvSpPr>
            <p:nvPr/>
          </p:nvSpPr>
          <p:spPr bwMode="auto">
            <a:xfrm>
              <a:off x="4497686" y="2575268"/>
              <a:ext cx="106680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endParaRPr lang="en-US" altLang="en-US" sz="1200" b="1">
                <a:solidFill>
                  <a:srgbClr val="000000"/>
                </a:solidFill>
              </a:endParaRPr>
            </a:p>
            <a:p>
              <a:pPr eaLnBrk="1" hangingPunct="1">
                <a:buClr>
                  <a:srgbClr val="17AF4B"/>
                </a:buClr>
                <a:buFont typeface="Wingdings" pitchFamily="2" charset="2"/>
                <a:buNone/>
              </a:pPr>
              <a:endParaRPr lang="en-US" altLang="en-US" sz="1200" b="1">
                <a:solidFill>
                  <a:srgbClr val="000000"/>
                </a:solidFill>
              </a:endParaRPr>
            </a:p>
          </p:txBody>
        </p:sp>
      </p:grpSp>
      <p:sp>
        <p:nvSpPr>
          <p:cNvPr id="163" name="Rectangle 116"/>
          <p:cNvSpPr>
            <a:spLocks noChangeArrowheads="1"/>
          </p:cNvSpPr>
          <p:nvPr/>
        </p:nvSpPr>
        <p:spPr bwMode="auto">
          <a:xfrm>
            <a:off x="6110292" y="4984690"/>
            <a:ext cx="1362075" cy="835025"/>
          </a:xfrm>
          <a:prstGeom prst="rect">
            <a:avLst/>
          </a:prstGeom>
          <a:gradFill rotWithShape="1">
            <a:gsLst>
              <a:gs pos="63000">
                <a:srgbClr val="8BC540">
                  <a:alpha val="54999"/>
                </a:srgbClr>
              </a:gs>
              <a:gs pos="100000">
                <a:schemeClr val="tx1">
                  <a:alpha val="0"/>
                </a:schemeClr>
              </a:gs>
            </a:gsLst>
            <a:lin ang="5400000" scaled="1"/>
          </a:gradFill>
          <a:ln>
            <a:noFill/>
          </a:ln>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164" name="Text Box 96"/>
          <p:cNvSpPr txBox="1">
            <a:spLocks noChangeArrowheads="1"/>
          </p:cNvSpPr>
          <p:nvPr/>
        </p:nvSpPr>
        <p:spPr bwMode="auto">
          <a:xfrm>
            <a:off x="6302379" y="5094224"/>
            <a:ext cx="963613" cy="400110"/>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Cryptographic cards</a:t>
            </a:r>
          </a:p>
        </p:txBody>
      </p:sp>
      <p:sp>
        <p:nvSpPr>
          <p:cNvPr id="165" name="Text Box 96"/>
          <p:cNvSpPr txBox="1">
            <a:spLocks noChangeArrowheads="1"/>
          </p:cNvSpPr>
          <p:nvPr/>
        </p:nvSpPr>
        <p:spPr bwMode="auto">
          <a:xfrm>
            <a:off x="6315077" y="5554601"/>
            <a:ext cx="950913" cy="246221"/>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CPACF</a:t>
            </a:r>
          </a:p>
        </p:txBody>
      </p:sp>
      <p:sp>
        <p:nvSpPr>
          <p:cNvPr id="166" name="Text Box 12"/>
          <p:cNvSpPr txBox="1">
            <a:spLocks noChangeArrowheads="1"/>
          </p:cNvSpPr>
          <p:nvPr/>
        </p:nvSpPr>
        <p:spPr bwMode="auto">
          <a:xfrm>
            <a:off x="6313489" y="4752914"/>
            <a:ext cx="9985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8BC540"/>
                </a:solidFill>
              </a:rPr>
              <a:t>Hardware</a:t>
            </a:r>
          </a:p>
        </p:txBody>
      </p:sp>
      <p:sp>
        <p:nvSpPr>
          <p:cNvPr id="167" name="Rectangle 101"/>
          <p:cNvSpPr>
            <a:spLocks noChangeArrowheads="1"/>
          </p:cNvSpPr>
          <p:nvPr/>
        </p:nvSpPr>
        <p:spPr bwMode="auto">
          <a:xfrm>
            <a:off x="7677150" y="4978339"/>
            <a:ext cx="852488" cy="1087437"/>
          </a:xfrm>
          <a:prstGeom prst="rect">
            <a:avLst/>
          </a:prstGeom>
          <a:gradFill rotWithShape="1">
            <a:gsLst>
              <a:gs pos="0">
                <a:srgbClr val="99CCFF">
                  <a:alpha val="54999"/>
                </a:srgbClr>
              </a:gs>
              <a:gs pos="100000">
                <a:schemeClr val="tx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168" name="Text Box 13"/>
          <p:cNvSpPr txBox="1">
            <a:spLocks noChangeArrowheads="1"/>
          </p:cNvSpPr>
          <p:nvPr/>
        </p:nvSpPr>
        <p:spPr bwMode="auto">
          <a:xfrm>
            <a:off x="7835900" y="4752914"/>
            <a:ext cx="55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99CCFF"/>
                </a:solidFill>
              </a:rPr>
              <a:t>z/OS</a:t>
            </a:r>
          </a:p>
        </p:txBody>
      </p:sp>
      <p:sp>
        <p:nvSpPr>
          <p:cNvPr id="169" name="Text Box 96"/>
          <p:cNvSpPr txBox="1">
            <a:spLocks noChangeArrowheads="1"/>
          </p:cNvSpPr>
          <p:nvPr/>
        </p:nvSpPr>
        <p:spPr bwMode="auto">
          <a:xfrm>
            <a:off x="7785100" y="5376799"/>
            <a:ext cx="674688" cy="400110"/>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PKI Services</a:t>
            </a:r>
          </a:p>
        </p:txBody>
      </p:sp>
      <p:sp>
        <p:nvSpPr>
          <p:cNvPr id="170" name="Text Box 96"/>
          <p:cNvSpPr txBox="1">
            <a:spLocks noChangeArrowheads="1"/>
          </p:cNvSpPr>
          <p:nvPr/>
        </p:nvSpPr>
        <p:spPr bwMode="auto">
          <a:xfrm>
            <a:off x="7786692" y="5092639"/>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RACF</a:t>
            </a:r>
          </a:p>
        </p:txBody>
      </p:sp>
      <p:cxnSp>
        <p:nvCxnSpPr>
          <p:cNvPr id="171" name="AutoShape 17"/>
          <p:cNvCxnSpPr>
            <a:cxnSpLocks noChangeShapeType="1"/>
            <a:endCxn id="179" idx="2"/>
          </p:cNvCxnSpPr>
          <p:nvPr/>
        </p:nvCxnSpPr>
        <p:spPr bwMode="auto">
          <a:xfrm flipV="1">
            <a:off x="6788150" y="3859946"/>
            <a:ext cx="1239063" cy="184945"/>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72" name="Text Box 96"/>
          <p:cNvSpPr txBox="1">
            <a:spLocks noChangeArrowheads="1"/>
          </p:cNvSpPr>
          <p:nvPr/>
        </p:nvSpPr>
        <p:spPr bwMode="auto">
          <a:xfrm>
            <a:off x="6037266" y="3913127"/>
            <a:ext cx="8858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fr-FR" altLang="en-US" sz="1000">
                <a:solidFill>
                  <a:srgbClr val="000000"/>
                </a:solidFill>
                <a:latin typeface="Calibri" pitchFamily="34" charset="0"/>
              </a:rPr>
              <a:t>JSON/https</a:t>
            </a:r>
            <a:endParaRPr lang="en-US" altLang="en-US" sz="1000">
              <a:solidFill>
                <a:srgbClr val="000000"/>
              </a:solidFill>
              <a:latin typeface="Calibri" pitchFamily="34" charset="0"/>
            </a:endParaRPr>
          </a:p>
        </p:txBody>
      </p:sp>
      <p:grpSp>
        <p:nvGrpSpPr>
          <p:cNvPr id="173" name="Group 101"/>
          <p:cNvGrpSpPr>
            <a:grpSpLocks/>
          </p:cNvGrpSpPr>
          <p:nvPr/>
        </p:nvGrpSpPr>
        <p:grpSpPr bwMode="auto">
          <a:xfrm>
            <a:off x="5065717" y="2472880"/>
            <a:ext cx="2200275" cy="382588"/>
            <a:chOff x="269" y="799"/>
            <a:chExt cx="1386" cy="241"/>
          </a:xfrm>
        </p:grpSpPr>
        <p:pic>
          <p:nvPicPr>
            <p:cNvPr id="174" name="Picture 2"/>
            <p:cNvPicPr>
              <a:picLocks noChangeAspect="1"/>
            </p:cNvPicPr>
            <p:nvPr/>
          </p:nvPicPr>
          <p:blipFill>
            <a:blip r:embed="rId9" cstate="print">
              <a:extLst>
                <a:ext uri="{28A0092B-C50C-407E-A947-70E740481C1C}">
                  <a14:useLocalDpi xmlns:a14="http://schemas.microsoft.com/office/drawing/2010/main" val="0"/>
                </a:ext>
              </a:extLst>
            </a:blip>
            <a:srcRect t="21948" b="21803"/>
            <a:stretch>
              <a:fillRect/>
            </a:stretch>
          </p:blipFill>
          <p:spPr bwMode="auto">
            <a:xfrm>
              <a:off x="269" y="799"/>
              <a:ext cx="554" cy="208"/>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75" name="TextBox 3"/>
            <p:cNvSpPr txBox="1">
              <a:spLocks noChangeArrowheads="1"/>
            </p:cNvSpPr>
            <p:nvPr/>
          </p:nvSpPr>
          <p:spPr bwMode="auto">
            <a:xfrm>
              <a:off x="757" y="807"/>
              <a:ext cx="898"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AppScan  </a:t>
              </a:r>
            </a:p>
          </p:txBody>
        </p:sp>
      </p:grpSp>
      <p:grpSp>
        <p:nvGrpSpPr>
          <p:cNvPr id="177" name="Group 106"/>
          <p:cNvGrpSpPr>
            <a:grpSpLocks/>
          </p:cNvGrpSpPr>
          <p:nvPr/>
        </p:nvGrpSpPr>
        <p:grpSpPr bwMode="auto">
          <a:xfrm>
            <a:off x="8026419" y="3251139"/>
            <a:ext cx="258763" cy="1219200"/>
            <a:chOff x="5118" y="479"/>
            <a:chExt cx="163" cy="768"/>
          </a:xfrm>
        </p:grpSpPr>
        <p:sp>
          <p:nvSpPr>
            <p:cNvPr id="178" name="AutoShape 15"/>
            <p:cNvSpPr>
              <a:spLocks noChangeArrowheads="1"/>
            </p:cNvSpPr>
            <p:nvPr/>
          </p:nvSpPr>
          <p:spPr bwMode="auto">
            <a:xfrm rot="5400000">
              <a:off x="4839" y="807"/>
              <a:ext cx="723" cy="134"/>
            </a:xfrm>
            <a:prstGeom prst="roundRect">
              <a:avLst>
                <a:gd name="adj" fmla="val 16667"/>
              </a:avLst>
            </a:prstGeom>
            <a:solidFill>
              <a:srgbClr val="FFFF99">
                <a:alpha val="70000"/>
              </a:srgbClr>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179" name="Text Box 27"/>
            <p:cNvSpPr txBox="1">
              <a:spLocks noChangeArrowheads="1"/>
            </p:cNvSpPr>
            <p:nvPr/>
          </p:nvSpPr>
          <p:spPr bwMode="auto">
            <a:xfrm rot="5400000">
              <a:off x="4816" y="781"/>
              <a:ext cx="7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 Connect</a:t>
              </a:r>
            </a:p>
          </p:txBody>
        </p:sp>
      </p:grpSp>
      <p:cxnSp>
        <p:nvCxnSpPr>
          <p:cNvPr id="180" name="AutoShape 109"/>
          <p:cNvCxnSpPr>
            <a:cxnSpLocks noChangeShapeType="1"/>
            <a:stCxn id="181" idx="3"/>
            <a:endCxn id="155" idx="0"/>
          </p:cNvCxnSpPr>
          <p:nvPr/>
        </p:nvCxnSpPr>
        <p:spPr bwMode="auto">
          <a:xfrm flipV="1">
            <a:off x="6821488" y="3362263"/>
            <a:ext cx="1717679" cy="380287"/>
          </a:xfrm>
          <a:prstGeom prst="curvedConnector4">
            <a:avLst>
              <a:gd name="adj1" fmla="val 40896"/>
              <a:gd name="adj2" fmla="val 160112"/>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1" name="Text Box 96"/>
          <p:cNvSpPr txBox="1">
            <a:spLocks noChangeArrowheads="1"/>
          </p:cNvSpPr>
          <p:nvPr/>
        </p:nvSpPr>
        <p:spPr bwMode="auto">
          <a:xfrm>
            <a:off x="6021388" y="3619439"/>
            <a:ext cx="8001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a:solidFill>
                  <a:srgbClr val="000000"/>
                </a:solidFill>
                <a:latin typeface="Calibri" pitchFamily="34" charset="0"/>
              </a:rPr>
              <a:t>SOAP/https</a:t>
            </a:r>
          </a:p>
        </p:txBody>
      </p:sp>
      <p:pic>
        <p:nvPicPr>
          <p:cNvPr id="182" name="Picture 60" descr="firew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7401" y="2989201"/>
            <a:ext cx="49371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 name="Text Box 96"/>
          <p:cNvSpPr txBox="1">
            <a:spLocks noChangeArrowheads="1"/>
          </p:cNvSpPr>
          <p:nvPr/>
        </p:nvSpPr>
        <p:spPr bwMode="auto">
          <a:xfrm>
            <a:off x="7780342" y="5808601"/>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IDID</a:t>
            </a:r>
          </a:p>
        </p:txBody>
      </p:sp>
      <p:grpSp>
        <p:nvGrpSpPr>
          <p:cNvPr id="185" name="Group 55"/>
          <p:cNvGrpSpPr>
            <a:grpSpLocks/>
          </p:cNvGrpSpPr>
          <p:nvPr/>
        </p:nvGrpSpPr>
        <p:grpSpPr bwMode="auto">
          <a:xfrm>
            <a:off x="2133415" y="5091721"/>
            <a:ext cx="1585913" cy="369888"/>
            <a:chOff x="3687" y="2738"/>
            <a:chExt cx="999" cy="233"/>
          </a:xfrm>
        </p:grpSpPr>
        <p:pic>
          <p:nvPicPr>
            <p:cNvPr id="186" name="Picture 5"/>
            <p:cNvPicPr>
              <a:picLocks noChangeAspect="1"/>
            </p:cNvPicPr>
            <p:nvPr/>
          </p:nvPicPr>
          <p:blipFill>
            <a:blip r:embed="rId7">
              <a:extLst>
                <a:ext uri="{28A0092B-C50C-407E-A947-70E740481C1C}">
                  <a14:useLocalDpi xmlns:a14="http://schemas.microsoft.com/office/drawing/2010/main" val="0"/>
                </a:ext>
              </a:extLst>
            </a:blip>
            <a:srcRect t="-5247" b="2"/>
            <a:stretch>
              <a:fillRect/>
            </a:stretch>
          </p:blipFill>
          <p:spPr bwMode="auto">
            <a:xfrm>
              <a:off x="3687" y="2754"/>
              <a:ext cx="234"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 name="TextBox 106"/>
            <p:cNvSpPr txBox="1">
              <a:spLocks noChangeArrowheads="1"/>
            </p:cNvSpPr>
            <p:nvPr/>
          </p:nvSpPr>
          <p:spPr bwMode="auto">
            <a:xfrm>
              <a:off x="3910" y="2738"/>
              <a:ext cx="776"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a:solidFill>
                    <a:srgbClr val="0070C0"/>
                  </a:solidFill>
                </a:rPr>
                <a:t>WebSphere DataPower</a:t>
              </a:r>
            </a:p>
          </p:txBody>
        </p:sp>
      </p:grpSp>
      <p:sp>
        <p:nvSpPr>
          <p:cNvPr id="62" name="TextBox 106"/>
          <p:cNvSpPr txBox="1">
            <a:spLocks noChangeArrowheads="1"/>
          </p:cNvSpPr>
          <p:nvPr/>
        </p:nvSpPr>
        <p:spPr bwMode="auto">
          <a:xfrm>
            <a:off x="1615845" y="3805175"/>
            <a:ext cx="1595669" cy="258532"/>
          </a:xfrm>
          <a:prstGeom prst="rect">
            <a:avLst/>
          </a:prstGeom>
          <a:solidFill>
            <a:srgbClr val="FFCC66"/>
          </a:solidFill>
          <a:ln w="9525">
            <a:solidFill>
              <a:schemeClr val="tx1"/>
            </a:solidFill>
            <a:miter lim="800000"/>
            <a:headEnd/>
            <a:tailEnd/>
          </a:ln>
        </p:spPr>
        <p:txBody>
          <a:bodyPr wrap="square">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200" b="1" dirty="0" smtClean="0">
                <a:solidFill>
                  <a:srgbClr val="0070C0"/>
                </a:solidFill>
              </a:rPr>
              <a:t>MobileFirst Protect</a:t>
            </a:r>
            <a:endParaRPr lang="en-US" altLang="en-US" sz="1200" b="1" dirty="0">
              <a:solidFill>
                <a:srgbClr val="0070C0"/>
              </a:solidFill>
            </a:endParaRPr>
          </a:p>
        </p:txBody>
      </p:sp>
      <p:sp>
        <p:nvSpPr>
          <p:cNvPr id="63" name="TextBox 62"/>
          <p:cNvSpPr txBox="1"/>
          <p:nvPr/>
        </p:nvSpPr>
        <p:spPr>
          <a:xfrm>
            <a:off x="4594924" y="1105024"/>
            <a:ext cx="3941064" cy="307777"/>
          </a:xfrm>
          <a:prstGeom prst="rect">
            <a:avLst/>
          </a:prstGeom>
          <a:noFill/>
        </p:spPr>
        <p:txBody>
          <a:bodyPr wrap="square" rtlCol="0">
            <a:spAutoFit/>
          </a:bodyPr>
          <a:lstStyle/>
          <a:p>
            <a:pPr marL="347663" indent="-347663">
              <a:buFont typeface="Arial" pitchFamily="34" charset="0"/>
              <a:buAutoNum type="arabicPeriod" startAt="4"/>
            </a:pPr>
            <a:r>
              <a:rPr lang="en-US" altLang="en-US" sz="1400" dirty="0"/>
              <a:t>Secure the device</a:t>
            </a:r>
          </a:p>
        </p:txBody>
      </p:sp>
      <p:sp>
        <p:nvSpPr>
          <p:cNvPr id="64" name="TextBox 63"/>
          <p:cNvSpPr txBox="1"/>
          <p:nvPr/>
        </p:nvSpPr>
        <p:spPr>
          <a:xfrm>
            <a:off x="4598102" y="1538457"/>
            <a:ext cx="4253801" cy="307777"/>
          </a:xfrm>
          <a:prstGeom prst="rect">
            <a:avLst/>
          </a:prstGeom>
          <a:noFill/>
        </p:spPr>
        <p:txBody>
          <a:bodyPr wrap="square" rtlCol="0">
            <a:spAutoFit/>
          </a:bodyPr>
          <a:lstStyle/>
          <a:p>
            <a:pPr marL="347663" indent="-347663">
              <a:buFont typeface="+mj-lt"/>
              <a:buAutoNum type="arabicPeriod" startAt="5"/>
            </a:pPr>
            <a:r>
              <a:rPr lang="en-US" altLang="en-US" sz="1400" dirty="0"/>
              <a:t>Authenticate and authorize the user</a:t>
            </a:r>
          </a:p>
        </p:txBody>
      </p:sp>
      <p:sp>
        <p:nvSpPr>
          <p:cNvPr id="65" name="TextBox 3"/>
          <p:cNvSpPr txBox="1">
            <a:spLocks noChangeArrowheads="1"/>
          </p:cNvSpPr>
          <p:nvPr/>
        </p:nvSpPr>
        <p:spPr bwMode="auto">
          <a:xfrm>
            <a:off x="5511681" y="3240611"/>
            <a:ext cx="1425575" cy="230832"/>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smtClean="0">
                <a:solidFill>
                  <a:srgbClr val="0070C0"/>
                </a:solidFill>
              </a:rPr>
              <a:t>MobileFirst Platform</a:t>
            </a:r>
            <a:endParaRPr lang="en-US" altLang="en-US" sz="1000" b="1" dirty="0">
              <a:solidFill>
                <a:srgbClr val="0070C0"/>
              </a:solidFill>
            </a:endParaRPr>
          </a:p>
        </p:txBody>
      </p:sp>
    </p:spTree>
    <p:extLst>
      <p:ext uri="{BB962C8B-B14F-4D97-AF65-F5344CB8AC3E}">
        <p14:creationId xmlns:p14="http://schemas.microsoft.com/office/powerpoint/2010/main" val="4210268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3"/>
          <p:cNvSpPr>
            <a:spLocks noChangeArrowheads="1"/>
          </p:cNvSpPr>
          <p:nvPr/>
        </p:nvSpPr>
        <p:spPr bwMode="auto">
          <a:xfrm>
            <a:off x="293688"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6867" name="Rectangle 14"/>
          <p:cNvSpPr>
            <a:spLocks noChangeArrowheads="1"/>
          </p:cNvSpPr>
          <p:nvPr/>
        </p:nvSpPr>
        <p:spPr bwMode="auto">
          <a:xfrm>
            <a:off x="2428875" y="1714500"/>
            <a:ext cx="2135188"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6868" name="Rectangle 15"/>
          <p:cNvSpPr>
            <a:spLocks noChangeArrowheads="1"/>
          </p:cNvSpPr>
          <p:nvPr/>
        </p:nvSpPr>
        <p:spPr bwMode="auto">
          <a:xfrm>
            <a:off x="4564063" y="1714500"/>
            <a:ext cx="2133600"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6869" name="Rectangle 16"/>
          <p:cNvSpPr>
            <a:spLocks noChangeArrowheads="1"/>
          </p:cNvSpPr>
          <p:nvPr/>
        </p:nvSpPr>
        <p:spPr bwMode="auto">
          <a:xfrm>
            <a:off x="6697663"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36870" name="Rectangle 17"/>
          <p:cNvSpPr>
            <a:spLocks noChangeArrowheads="1"/>
          </p:cNvSpPr>
          <p:nvPr/>
        </p:nvSpPr>
        <p:spPr bwMode="auto">
          <a:xfrm>
            <a:off x="293688"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14300" indent="-1143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400" b="1" i="1">
              <a:solidFill>
                <a:schemeClr val="tx1"/>
              </a:solidFill>
            </a:endParaRPr>
          </a:p>
        </p:txBody>
      </p:sp>
      <p:sp>
        <p:nvSpPr>
          <p:cNvPr id="36871" name="Rectangle 18"/>
          <p:cNvSpPr>
            <a:spLocks noChangeArrowheads="1"/>
          </p:cNvSpPr>
          <p:nvPr/>
        </p:nvSpPr>
        <p:spPr bwMode="auto">
          <a:xfrm>
            <a:off x="2428875" y="2236788"/>
            <a:ext cx="2135188"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000" b="1" i="1">
              <a:solidFill>
                <a:schemeClr val="tx1"/>
              </a:solidFill>
            </a:endParaRPr>
          </a:p>
        </p:txBody>
      </p:sp>
      <p:sp>
        <p:nvSpPr>
          <p:cNvPr id="36872" name="Rectangle 19"/>
          <p:cNvSpPr>
            <a:spLocks noChangeArrowheads="1"/>
          </p:cNvSpPr>
          <p:nvPr/>
        </p:nvSpPr>
        <p:spPr bwMode="auto">
          <a:xfrm>
            <a:off x="4564063" y="2236788"/>
            <a:ext cx="2133600"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6873" name="Rectangle 20"/>
          <p:cNvSpPr>
            <a:spLocks noChangeArrowheads="1"/>
          </p:cNvSpPr>
          <p:nvPr/>
        </p:nvSpPr>
        <p:spPr bwMode="auto">
          <a:xfrm>
            <a:off x="6697663"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6874" name="Rectangle 22"/>
          <p:cNvSpPr>
            <a:spLocks noChangeArrowheads="1"/>
          </p:cNvSpPr>
          <p:nvPr/>
        </p:nvSpPr>
        <p:spPr bwMode="auto">
          <a:xfrm>
            <a:off x="293688" y="5033963"/>
            <a:ext cx="8539162" cy="148907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marL="342900" indent="-342900"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marL="0" lvl="1" eaLnBrk="1" hangingPunct="1">
              <a:spcBef>
                <a:spcPct val="0"/>
              </a:spcBef>
              <a:buClrTx/>
              <a:buFontTx/>
              <a:buNone/>
            </a:pPr>
            <a:endParaRPr lang="en-US" sz="1200" b="1" i="1"/>
          </a:p>
        </p:txBody>
      </p:sp>
      <p:sp>
        <p:nvSpPr>
          <p:cNvPr id="36875" name="Line 26"/>
          <p:cNvSpPr>
            <a:spLocks noChangeShapeType="1"/>
          </p:cNvSpPr>
          <p:nvPr/>
        </p:nvSpPr>
        <p:spPr bwMode="auto">
          <a:xfrm>
            <a:off x="293688" y="223678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6" name="Line 29"/>
          <p:cNvSpPr>
            <a:spLocks noChangeShapeType="1"/>
          </p:cNvSpPr>
          <p:nvPr/>
        </p:nvSpPr>
        <p:spPr bwMode="auto">
          <a:xfrm>
            <a:off x="293688"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7" name="Line 30"/>
          <p:cNvSpPr>
            <a:spLocks noChangeShapeType="1"/>
          </p:cNvSpPr>
          <p:nvPr/>
        </p:nvSpPr>
        <p:spPr bwMode="auto">
          <a:xfrm>
            <a:off x="8832850"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8" name="Line 31"/>
          <p:cNvSpPr>
            <a:spLocks noChangeShapeType="1"/>
          </p:cNvSpPr>
          <p:nvPr/>
        </p:nvSpPr>
        <p:spPr bwMode="auto">
          <a:xfrm>
            <a:off x="293688" y="1714500"/>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9" name="Line 32"/>
          <p:cNvSpPr>
            <a:spLocks noChangeShapeType="1"/>
          </p:cNvSpPr>
          <p:nvPr/>
        </p:nvSpPr>
        <p:spPr bwMode="auto">
          <a:xfrm>
            <a:off x="293688" y="652303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0" name="Rectangle 56"/>
          <p:cNvSpPr>
            <a:spLocks noChangeArrowheads="1"/>
          </p:cNvSpPr>
          <p:nvPr/>
        </p:nvSpPr>
        <p:spPr bwMode="auto">
          <a:xfrm flipV="1">
            <a:off x="293688" y="1714500"/>
            <a:ext cx="8539162" cy="828675"/>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881" name="Title 3"/>
          <p:cNvSpPr>
            <a:spLocks noGrp="1"/>
          </p:cNvSpPr>
          <p:nvPr>
            <p:ph type="title" idx="4294967295"/>
          </p:nvPr>
        </p:nvSpPr>
        <p:spPr>
          <a:xfrm>
            <a:off x="265176" y="593725"/>
            <a:ext cx="8618537" cy="396875"/>
          </a:xfrm>
        </p:spPr>
        <p:txBody>
          <a:bodyPr lIns="0"/>
          <a:lstStyle/>
          <a:p>
            <a:r>
              <a:rPr lang="en-US" altLang="en-US" dirty="0" smtClean="0"/>
              <a:t>MobileFirst Protect Enterprise Mobility Management</a:t>
            </a:r>
          </a:p>
        </p:txBody>
      </p:sp>
      <p:sp>
        <p:nvSpPr>
          <p:cNvPr id="36882" name="Content Placeholder 4"/>
          <p:cNvSpPr>
            <a:spLocks noGrp="1"/>
          </p:cNvSpPr>
          <p:nvPr>
            <p:ph idx="4294967295"/>
          </p:nvPr>
        </p:nvSpPr>
        <p:spPr>
          <a:xfrm>
            <a:off x="376238" y="2454275"/>
            <a:ext cx="7539037" cy="1003300"/>
          </a:xfrm>
        </p:spPr>
        <p:txBody>
          <a:bodyPr lIns="91440"/>
          <a:lstStyle/>
          <a:p>
            <a:pPr marL="228600" indent="-228600">
              <a:spcBef>
                <a:spcPts val="600"/>
              </a:spcBef>
            </a:pPr>
            <a:r>
              <a:rPr lang="en-US" altLang="en-US" sz="1400" b="1" smtClean="0"/>
              <a:t>Challenge: </a:t>
            </a:r>
            <a:r>
              <a:rPr lang="en-US" altLang="en-US" sz="1400" smtClean="0"/>
              <a:t>Businesses need flexible and efficient ways to promote their mobile initiatives while protecting data and privacy.</a:t>
            </a:r>
          </a:p>
          <a:p>
            <a:pPr marL="228600" indent="-228600">
              <a:spcBef>
                <a:spcPts val="600"/>
              </a:spcBef>
            </a:pPr>
            <a:r>
              <a:rPr lang="en-US" altLang="en-US" sz="1400" b="1" smtClean="0"/>
              <a:t>Solution: </a:t>
            </a:r>
            <a:r>
              <a:rPr lang="en-US" altLang="en-US" sz="1400" smtClean="0"/>
              <a:t>Deliver comprehensive mobile management and security capabilities for users, devices, apps, documents, email, web and networks.</a:t>
            </a:r>
          </a:p>
        </p:txBody>
      </p:sp>
      <p:sp>
        <p:nvSpPr>
          <p:cNvPr id="36883" name="Text Placeholder 5"/>
          <p:cNvSpPr>
            <a:spLocks noGrp="1"/>
          </p:cNvSpPr>
          <p:nvPr>
            <p:ph type="body" sz="quarter" idx="4294967295"/>
          </p:nvPr>
        </p:nvSpPr>
        <p:spPr>
          <a:xfrm>
            <a:off x="344488" y="1114425"/>
            <a:ext cx="3976687" cy="520700"/>
          </a:xfrm>
        </p:spPr>
        <p:txBody>
          <a:bodyPr lIns="91440"/>
          <a:lstStyle/>
          <a:p>
            <a:pPr marL="0" indent="0">
              <a:spcBef>
                <a:spcPct val="0"/>
              </a:spcBef>
              <a:buFontTx/>
              <a:buNone/>
            </a:pPr>
            <a:r>
              <a:rPr lang="en-US" altLang="en-US" sz="1400" b="1" i="1" smtClean="0"/>
              <a:t>Instantly deploy, manage and secure devices, apps and content in the enterprise</a:t>
            </a:r>
          </a:p>
        </p:txBody>
      </p:sp>
      <p:sp>
        <p:nvSpPr>
          <p:cNvPr id="36884" name="Content Placeholder 4"/>
          <p:cNvSpPr txBox="1">
            <a:spLocks/>
          </p:cNvSpPr>
          <p:nvPr/>
        </p:nvSpPr>
        <p:spPr bwMode="auto">
          <a:xfrm>
            <a:off x="373063" y="3476625"/>
            <a:ext cx="5770562"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466725" indent="-219075">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lnSpc>
                <a:spcPct val="90000"/>
              </a:lnSpc>
              <a:spcBef>
                <a:spcPts val="1200"/>
              </a:spcBef>
            </a:pPr>
            <a:r>
              <a:rPr lang="en-US" altLang="en-US" sz="1400" b="1">
                <a:solidFill>
                  <a:schemeClr val="tx1"/>
                </a:solidFill>
              </a:rPr>
              <a:t>Key benefits</a:t>
            </a:r>
          </a:p>
          <a:p>
            <a:pPr lvl="1" eaLnBrk="1" hangingPunct="1">
              <a:lnSpc>
                <a:spcPct val="90000"/>
              </a:lnSpc>
              <a:spcBef>
                <a:spcPts val="1200"/>
              </a:spcBef>
              <a:buFont typeface="Arial" panose="020B0604020202020204" pitchFamily="34" charset="0"/>
              <a:buChar char="–"/>
            </a:pPr>
            <a:r>
              <a:rPr lang="en-US" altLang="en-US" sz="1400"/>
              <a:t>Support corporate and employee-owned devices</a:t>
            </a:r>
          </a:p>
          <a:p>
            <a:pPr lvl="1" eaLnBrk="1" hangingPunct="1">
              <a:lnSpc>
                <a:spcPct val="90000"/>
              </a:lnSpc>
              <a:spcBef>
                <a:spcPts val="1200"/>
              </a:spcBef>
              <a:buFont typeface="Arial" panose="020B0604020202020204" pitchFamily="34" charset="0"/>
              <a:buChar char="–"/>
            </a:pPr>
            <a:r>
              <a:rPr lang="en-US" altLang="en-US" sz="1400"/>
              <a:t>Promote dual persona with full containerization and BYOD privacy</a:t>
            </a:r>
          </a:p>
          <a:p>
            <a:pPr lvl="1" eaLnBrk="1" hangingPunct="1">
              <a:lnSpc>
                <a:spcPct val="90000"/>
              </a:lnSpc>
              <a:spcBef>
                <a:spcPts val="1200"/>
              </a:spcBef>
              <a:buFont typeface="Arial" panose="020B0604020202020204" pitchFamily="34" charset="0"/>
              <a:buChar char="–"/>
            </a:pPr>
            <a:r>
              <a:rPr lang="en-US" altLang="en-US" sz="1400"/>
              <a:t>Take automated action to ensure compliance with policies</a:t>
            </a:r>
          </a:p>
          <a:p>
            <a:pPr eaLnBrk="1" hangingPunct="1">
              <a:lnSpc>
                <a:spcPct val="90000"/>
              </a:lnSpc>
              <a:spcBef>
                <a:spcPts val="1200"/>
              </a:spcBef>
              <a:buFont typeface="Arial" panose="020B0604020202020204" pitchFamily="34" charset="0"/>
              <a:buChar char="–"/>
            </a:pPr>
            <a:r>
              <a:rPr lang="en-US" altLang="en-US" sz="1400">
                <a:solidFill>
                  <a:schemeClr val="tx1"/>
                </a:solidFill>
              </a:rPr>
              <a:t>Control emails and attachments to prevent data leakage</a:t>
            </a:r>
          </a:p>
          <a:p>
            <a:pPr lvl="1" eaLnBrk="1" hangingPunct="1">
              <a:lnSpc>
                <a:spcPct val="90000"/>
              </a:lnSpc>
              <a:spcBef>
                <a:spcPts val="1200"/>
              </a:spcBef>
              <a:buFont typeface="Arial" panose="020B0604020202020204" pitchFamily="34" charset="0"/>
              <a:buChar char="–"/>
            </a:pPr>
            <a:r>
              <a:rPr lang="en-US" altLang="en-US" sz="1400"/>
              <a:t>Distribute, secure and manage mobile applications</a:t>
            </a:r>
          </a:p>
          <a:p>
            <a:pPr eaLnBrk="1" hangingPunct="1">
              <a:lnSpc>
                <a:spcPct val="90000"/>
              </a:lnSpc>
              <a:spcBef>
                <a:spcPts val="1200"/>
              </a:spcBef>
              <a:buFont typeface="Arial" panose="020B0604020202020204" pitchFamily="34" charset="0"/>
              <a:buChar char="–"/>
            </a:pPr>
            <a:r>
              <a:rPr lang="en-US" altLang="en-US" sz="1400">
                <a:solidFill>
                  <a:schemeClr val="tx1"/>
                </a:solidFill>
              </a:rPr>
              <a:t>Allow corporate documents on mobile devices securely</a:t>
            </a:r>
          </a:p>
          <a:p>
            <a:pPr eaLnBrk="1" hangingPunct="1">
              <a:lnSpc>
                <a:spcPct val="90000"/>
              </a:lnSpc>
              <a:spcBef>
                <a:spcPts val="1200"/>
              </a:spcBef>
              <a:buFont typeface="Arial" panose="020B0604020202020204" pitchFamily="34" charset="0"/>
              <a:buChar char="–"/>
            </a:pPr>
            <a:r>
              <a:rPr lang="en-US" altLang="en-US" sz="1400">
                <a:solidFill>
                  <a:schemeClr val="tx1"/>
                </a:solidFill>
              </a:rPr>
              <a:t>Filter and control access to the web and corporate intranet sites</a:t>
            </a:r>
          </a:p>
          <a:p>
            <a:pPr lvl="1" eaLnBrk="1" hangingPunct="1">
              <a:lnSpc>
                <a:spcPct val="90000"/>
              </a:lnSpc>
              <a:spcBef>
                <a:spcPts val="1200"/>
              </a:spcBef>
              <a:buFont typeface="Arial" panose="020B0604020202020204" pitchFamily="34" charset="0"/>
              <a:buChar char="–"/>
            </a:pPr>
            <a:endParaRPr lang="en-US" altLang="en-US" sz="1400"/>
          </a:p>
        </p:txBody>
      </p:sp>
      <p:pic>
        <p:nvPicPr>
          <p:cNvPr id="3688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588" y="3716338"/>
            <a:ext cx="31337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86" name="Rectangle 26"/>
          <p:cNvSpPr>
            <a:spLocks noChangeArrowheads="1"/>
          </p:cNvSpPr>
          <p:nvPr/>
        </p:nvSpPr>
        <p:spPr bwMode="auto">
          <a:xfrm>
            <a:off x="5953125" y="3810000"/>
            <a:ext cx="2924175" cy="495300"/>
          </a:xfrm>
          <a:prstGeom prst="rect">
            <a:avLst/>
          </a:prstGeom>
          <a:solidFill>
            <a:schemeClr val="bg2"/>
          </a:solidFill>
          <a:ln w="19050">
            <a:solidFill>
              <a:schemeClr val="tx2"/>
            </a:solidFill>
            <a:miter lim="800000"/>
            <a:headEnd/>
            <a:tailEnd/>
          </a:ln>
        </p:spPr>
        <p:txBody>
          <a:bodyPr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b="1">
                <a:solidFill>
                  <a:schemeClr val="bg1"/>
                </a:solidFill>
              </a:rPr>
              <a:t>More Information</a:t>
            </a:r>
          </a:p>
        </p:txBody>
      </p:sp>
      <p:sp>
        <p:nvSpPr>
          <p:cNvPr id="36887" name="TextBox 27"/>
          <p:cNvSpPr txBox="1">
            <a:spLocks noChangeArrowheads="1"/>
          </p:cNvSpPr>
          <p:nvPr/>
        </p:nvSpPr>
        <p:spPr bwMode="auto">
          <a:xfrm>
            <a:off x="6067425" y="4457700"/>
            <a:ext cx="2676525"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1925" indent="-161925">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ts val="1200"/>
              </a:spcBef>
              <a:buClrTx/>
              <a:buFont typeface="Arial" panose="020B0604020202020204" pitchFamily="34" charset="0"/>
              <a:buChar char="•"/>
            </a:pPr>
            <a:r>
              <a:rPr lang="en-US" altLang="en-US" sz="1400" b="1">
                <a:solidFill>
                  <a:schemeClr val="bg2"/>
                </a:solidFill>
                <a:hlinkClick r:id="rId4"/>
              </a:rPr>
              <a:t>Data Sheets</a:t>
            </a:r>
            <a:endParaRPr lang="en-US" altLang="en-US" sz="1400" b="1">
              <a:solidFill>
                <a:schemeClr val="bg2"/>
              </a:solidFill>
            </a:endParaRPr>
          </a:p>
          <a:p>
            <a:pPr eaLnBrk="1" hangingPunct="1">
              <a:spcBef>
                <a:spcPts val="1200"/>
              </a:spcBef>
              <a:buClrTx/>
              <a:buFont typeface="Arial" panose="020B0604020202020204" pitchFamily="34" charset="0"/>
              <a:buChar char="•"/>
            </a:pPr>
            <a:r>
              <a:rPr lang="en-US" altLang="en-US" sz="1400" b="1">
                <a:solidFill>
                  <a:schemeClr val="bg2"/>
                </a:solidFill>
                <a:hlinkClick r:id="rId5"/>
              </a:rPr>
              <a:t>Videos</a:t>
            </a:r>
            <a:endParaRPr lang="en-US" altLang="en-US" sz="1400" b="1">
              <a:solidFill>
                <a:schemeClr val="bg2"/>
              </a:solidFill>
            </a:endParaRPr>
          </a:p>
          <a:p>
            <a:pPr eaLnBrk="1" hangingPunct="1">
              <a:spcBef>
                <a:spcPts val="1200"/>
              </a:spcBef>
              <a:buClrTx/>
              <a:buFont typeface="Arial" panose="020B0604020202020204" pitchFamily="34" charset="0"/>
              <a:buChar char="•"/>
            </a:pPr>
            <a:r>
              <a:rPr lang="en-US" altLang="en-US" sz="1400" b="1">
                <a:solidFill>
                  <a:schemeClr val="bg2"/>
                </a:solidFill>
                <a:hlinkClick r:id="rId6"/>
              </a:rPr>
              <a:t>Case Studies</a:t>
            </a:r>
            <a:endParaRPr lang="en-US" altLang="en-US" sz="1400" b="1">
              <a:solidFill>
                <a:schemeClr val="bg2"/>
              </a:solidFill>
            </a:endParaRPr>
          </a:p>
          <a:p>
            <a:pPr eaLnBrk="1" hangingPunct="1">
              <a:spcBef>
                <a:spcPts val="1200"/>
              </a:spcBef>
              <a:buClrTx/>
              <a:buFont typeface="Arial" panose="020B0604020202020204" pitchFamily="34" charset="0"/>
              <a:buChar char="•"/>
            </a:pPr>
            <a:r>
              <a:rPr lang="en-US" altLang="en-US" sz="1400" b="1">
                <a:solidFill>
                  <a:schemeClr val="bg2"/>
                </a:solidFill>
                <a:hlinkClick r:id="rId7"/>
              </a:rPr>
              <a:t>White Papers</a:t>
            </a:r>
            <a:endParaRPr lang="en-US" altLang="en-US" sz="1400" b="1">
              <a:solidFill>
                <a:schemeClr val="bg2"/>
              </a:solidFill>
            </a:endParaRPr>
          </a:p>
          <a:p>
            <a:pPr eaLnBrk="1" hangingPunct="1">
              <a:spcBef>
                <a:spcPts val="1200"/>
              </a:spcBef>
              <a:buClrTx/>
              <a:buFont typeface="Arial" panose="020B0604020202020204" pitchFamily="34" charset="0"/>
              <a:buChar char="•"/>
            </a:pPr>
            <a:r>
              <a:rPr lang="en-US" altLang="en-US" sz="1400" b="1">
                <a:solidFill>
                  <a:schemeClr val="bg2"/>
                </a:solidFill>
                <a:hlinkClick r:id="rId8"/>
              </a:rPr>
              <a:t>Free 30-day Trial</a:t>
            </a:r>
            <a:endParaRPr lang="en-US" altLang="en-US" sz="1400" b="1">
              <a:solidFill>
                <a:schemeClr val="bg2"/>
              </a:solidFill>
            </a:endParaRPr>
          </a:p>
        </p:txBody>
      </p:sp>
      <p:grpSp>
        <p:nvGrpSpPr>
          <p:cNvPr id="36888" name="Group 187"/>
          <p:cNvGrpSpPr>
            <a:grpSpLocks/>
          </p:cNvGrpSpPr>
          <p:nvPr/>
        </p:nvGrpSpPr>
        <p:grpSpPr bwMode="auto">
          <a:xfrm>
            <a:off x="7313613" y="1122363"/>
            <a:ext cx="1660525" cy="361950"/>
            <a:chOff x="7160886" y="970251"/>
            <a:chExt cx="1660462" cy="361620"/>
          </a:xfrm>
        </p:grpSpPr>
        <p:sp>
          <p:nvSpPr>
            <p:cNvPr id="36932" name="Rectangle 188"/>
            <p:cNvSpPr>
              <a:spLocks noChangeArrowheads="1"/>
            </p:cNvSpPr>
            <p:nvPr/>
          </p:nvSpPr>
          <p:spPr bwMode="auto">
            <a:xfrm>
              <a:off x="844181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3" name="Rectangle 189"/>
            <p:cNvSpPr>
              <a:spLocks noChangeArrowheads="1"/>
            </p:cNvSpPr>
            <p:nvPr/>
          </p:nvSpPr>
          <p:spPr bwMode="auto">
            <a:xfrm>
              <a:off x="8655301"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4" name="Rectangle 190"/>
            <p:cNvSpPr>
              <a:spLocks noChangeArrowheads="1"/>
            </p:cNvSpPr>
            <p:nvPr/>
          </p:nvSpPr>
          <p:spPr bwMode="auto">
            <a:xfrm>
              <a:off x="8014838"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5" name="Rectangle 191"/>
            <p:cNvSpPr>
              <a:spLocks noChangeArrowheads="1"/>
            </p:cNvSpPr>
            <p:nvPr/>
          </p:nvSpPr>
          <p:spPr bwMode="auto">
            <a:xfrm>
              <a:off x="822832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6" name="Rectangle 192"/>
            <p:cNvSpPr>
              <a:spLocks noChangeArrowheads="1"/>
            </p:cNvSpPr>
            <p:nvPr/>
          </p:nvSpPr>
          <p:spPr bwMode="auto">
            <a:xfrm>
              <a:off x="7587862"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7" name="Rectangle 193"/>
            <p:cNvSpPr>
              <a:spLocks noChangeArrowheads="1"/>
            </p:cNvSpPr>
            <p:nvPr/>
          </p:nvSpPr>
          <p:spPr bwMode="auto">
            <a:xfrm>
              <a:off x="7801350"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8" name="Rectangle 194"/>
            <p:cNvSpPr>
              <a:spLocks noChangeArrowheads="1"/>
            </p:cNvSpPr>
            <p:nvPr/>
          </p:nvSpPr>
          <p:spPr bwMode="auto">
            <a:xfrm>
              <a:off x="716088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39" name="Rectangle 195"/>
            <p:cNvSpPr>
              <a:spLocks noChangeArrowheads="1"/>
            </p:cNvSpPr>
            <p:nvPr/>
          </p:nvSpPr>
          <p:spPr bwMode="auto">
            <a:xfrm>
              <a:off x="737437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0" name="Rectangle 196"/>
            <p:cNvSpPr>
              <a:spLocks noChangeArrowheads="1"/>
            </p:cNvSpPr>
            <p:nvPr/>
          </p:nvSpPr>
          <p:spPr bwMode="auto">
            <a:xfrm>
              <a:off x="844181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1" name="Rectangle 197"/>
            <p:cNvSpPr>
              <a:spLocks noChangeArrowheads="1"/>
            </p:cNvSpPr>
            <p:nvPr/>
          </p:nvSpPr>
          <p:spPr bwMode="auto">
            <a:xfrm>
              <a:off x="8655301"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2" name="Rectangle 198"/>
            <p:cNvSpPr>
              <a:spLocks noChangeArrowheads="1"/>
            </p:cNvSpPr>
            <p:nvPr/>
          </p:nvSpPr>
          <p:spPr bwMode="auto">
            <a:xfrm>
              <a:off x="8014838"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3" name="Rectangle 199"/>
            <p:cNvSpPr>
              <a:spLocks noChangeArrowheads="1"/>
            </p:cNvSpPr>
            <p:nvPr/>
          </p:nvSpPr>
          <p:spPr bwMode="auto">
            <a:xfrm>
              <a:off x="822832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4" name="Rectangle 200"/>
            <p:cNvSpPr>
              <a:spLocks noChangeArrowheads="1"/>
            </p:cNvSpPr>
            <p:nvPr/>
          </p:nvSpPr>
          <p:spPr bwMode="auto">
            <a:xfrm>
              <a:off x="7587862"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5" name="Rectangle 201"/>
            <p:cNvSpPr>
              <a:spLocks noChangeArrowheads="1"/>
            </p:cNvSpPr>
            <p:nvPr/>
          </p:nvSpPr>
          <p:spPr bwMode="auto">
            <a:xfrm>
              <a:off x="7801350"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6" name="Rectangle 202"/>
            <p:cNvSpPr>
              <a:spLocks noChangeArrowheads="1"/>
            </p:cNvSpPr>
            <p:nvPr/>
          </p:nvSpPr>
          <p:spPr bwMode="auto">
            <a:xfrm>
              <a:off x="716088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47" name="Rectangle 203"/>
            <p:cNvSpPr>
              <a:spLocks noChangeArrowheads="1"/>
            </p:cNvSpPr>
            <p:nvPr/>
          </p:nvSpPr>
          <p:spPr bwMode="auto">
            <a:xfrm>
              <a:off x="737437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36889" name="Group 204"/>
          <p:cNvGrpSpPr>
            <a:grpSpLocks/>
          </p:cNvGrpSpPr>
          <p:nvPr/>
        </p:nvGrpSpPr>
        <p:grpSpPr bwMode="auto">
          <a:xfrm>
            <a:off x="6200775" y="1136650"/>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eaLnBrk="1" hangingPunct="1">
                <a:defRPr/>
              </a:pPr>
              <a:endParaRPr lang="en-US" sz="1600" dirty="0">
                <a:latin typeface="Arial" charset="0"/>
                <a:ea typeface="ＭＳ Ｐゴシック" charset="0"/>
                <a:cs typeface="Arial" charset="0"/>
              </a:endParaRPr>
            </a:p>
          </p:txBody>
        </p:sp>
        <p:grpSp>
          <p:nvGrpSpPr>
            <p:cNvPr id="36929" name="Group 206"/>
            <p:cNvGrpSpPr>
              <a:grpSpLocks/>
            </p:cNvGrpSpPr>
            <p:nvPr/>
          </p:nvGrpSpPr>
          <p:grpSpPr bwMode="auto">
            <a:xfrm>
              <a:off x="9581123" y="1154774"/>
              <a:ext cx="411106" cy="564710"/>
              <a:chOff x="9581123" y="1154774"/>
              <a:chExt cx="411106" cy="564710"/>
            </a:xfrm>
          </p:grpSpPr>
          <p:pic>
            <p:nvPicPr>
              <p:cNvPr id="36930" name="Picture 207"/>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581123" y="1154774"/>
                <a:ext cx="411106" cy="56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31" name="Picture 208"/>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9670139" y="1247568"/>
                <a:ext cx="233074" cy="32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6890" name="Picture 210"/>
          <p:cNvPicPr>
            <a:picLocks noChangeAspect="1"/>
          </p:cNvPicPr>
          <p:nvPr/>
        </p:nvPicPr>
        <p:blipFill>
          <a:blip r:embed="rId11">
            <a:extLst>
              <a:ext uri="{28A0092B-C50C-407E-A947-70E740481C1C}">
                <a14:useLocalDpi xmlns:a14="http://schemas.microsoft.com/office/drawing/2010/main" val="0"/>
              </a:ext>
            </a:extLst>
          </a:blip>
          <a:srcRect l="40656"/>
          <a:stretch>
            <a:fillRect/>
          </a:stretch>
        </p:blipFill>
        <p:spPr bwMode="auto">
          <a:xfrm>
            <a:off x="7777163"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91" name="Picture 211"/>
          <p:cNvPicPr>
            <a:picLocks noChangeAspect="1"/>
          </p:cNvPicPr>
          <p:nvPr/>
        </p:nvPicPr>
        <p:blipFill>
          <a:blip r:embed="rId11">
            <a:extLst>
              <a:ext uri="{28A0092B-C50C-407E-A947-70E740481C1C}">
                <a14:useLocalDpi xmlns:a14="http://schemas.microsoft.com/office/drawing/2010/main" val="0"/>
              </a:ext>
            </a:extLst>
          </a:blip>
          <a:srcRect l="40656"/>
          <a:stretch>
            <a:fillRect/>
          </a:stretch>
        </p:blipFill>
        <p:spPr bwMode="auto">
          <a:xfrm>
            <a:off x="8375650"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92" name="Picture 212"/>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897688" y="998538"/>
            <a:ext cx="102076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93" name="Group 58"/>
          <p:cNvGrpSpPr>
            <a:grpSpLocks/>
          </p:cNvGrpSpPr>
          <p:nvPr/>
        </p:nvGrpSpPr>
        <p:grpSpPr bwMode="auto">
          <a:xfrm>
            <a:off x="401638" y="1779588"/>
            <a:ext cx="3359150" cy="368300"/>
            <a:chOff x="253" y="1121"/>
            <a:chExt cx="2116" cy="232"/>
          </a:xfrm>
        </p:grpSpPr>
        <p:grpSp>
          <p:nvGrpSpPr>
            <p:cNvPr id="36894" name="Group 187"/>
            <p:cNvGrpSpPr>
              <a:grpSpLocks/>
            </p:cNvGrpSpPr>
            <p:nvPr/>
          </p:nvGrpSpPr>
          <p:grpSpPr bwMode="auto">
            <a:xfrm>
              <a:off x="253" y="1125"/>
              <a:ext cx="1046" cy="228"/>
              <a:chOff x="7160886" y="970251"/>
              <a:chExt cx="1660462" cy="361620"/>
            </a:xfrm>
          </p:grpSpPr>
          <p:sp>
            <p:nvSpPr>
              <p:cNvPr id="36912"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3"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4"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5"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6"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7"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8"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9"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0"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1"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2"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3"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4"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5"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6"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27"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36895" name="Group 187"/>
            <p:cNvGrpSpPr>
              <a:grpSpLocks/>
            </p:cNvGrpSpPr>
            <p:nvPr/>
          </p:nvGrpSpPr>
          <p:grpSpPr bwMode="auto">
            <a:xfrm>
              <a:off x="1323" y="1121"/>
              <a:ext cx="1046" cy="228"/>
              <a:chOff x="7160886" y="970251"/>
              <a:chExt cx="1660462" cy="361620"/>
            </a:xfrm>
          </p:grpSpPr>
          <p:sp>
            <p:nvSpPr>
              <p:cNvPr id="36896"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897"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898"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899"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0"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1"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2"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3"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4"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5"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6"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7"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8"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09"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0"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36911"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Documents and Settings\Administrator\Desktop\Travel\Roadmap Slides\bank_robbery.gif"/>
          <p:cNvPicPr>
            <a:picLocks noChangeAspect="1" noChangeArrowheads="1"/>
          </p:cNvPicPr>
          <p:nvPr/>
        </p:nvPicPr>
        <p:blipFill>
          <a:blip r:embed="rId3">
            <a:extLst>
              <a:ext uri="{28A0092B-C50C-407E-A947-70E740481C1C}">
                <a14:useLocalDpi xmlns:a14="http://schemas.microsoft.com/office/drawing/2010/main" val="0"/>
              </a:ext>
            </a:extLst>
          </a:blip>
          <a:srcRect t="6618" b="18684"/>
          <a:stretch>
            <a:fillRect/>
          </a:stretch>
        </p:blipFill>
        <p:spPr bwMode="auto">
          <a:xfrm>
            <a:off x="1066804" y="1828800"/>
            <a:ext cx="66262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Oval Callout 7"/>
          <p:cNvSpPr>
            <a:spLocks noChangeArrowheads="1"/>
          </p:cNvSpPr>
          <p:nvPr/>
        </p:nvSpPr>
        <p:spPr bwMode="auto">
          <a:xfrm>
            <a:off x="1371600" y="990601"/>
            <a:ext cx="4921250" cy="1238251"/>
          </a:xfrm>
          <a:prstGeom prst="wedgeEllipseCallout">
            <a:avLst>
              <a:gd name="adj1" fmla="val 22708"/>
              <a:gd name="adj2" fmla="val 171083"/>
            </a:avLst>
          </a:prstGeom>
          <a:solidFill>
            <a:srgbClr val="B2B2B2"/>
          </a:solidFill>
          <a:ln w="25400" algn="ctr">
            <a:solidFill>
              <a:srgbClr val="B2B2B2"/>
            </a:solidFill>
            <a:miter lim="800000"/>
            <a:headEnd/>
            <a:tailEnd/>
          </a:ln>
        </p:spPr>
        <p:txBody>
          <a:bodyPr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algn="ctr" eaLnBrk="1" hangingPunct="1">
              <a:spcBef>
                <a:spcPct val="0"/>
              </a:spcBef>
              <a:buClrTx/>
              <a:buFontTx/>
              <a:buNone/>
            </a:pPr>
            <a:r>
              <a:rPr lang="en-US" altLang="en-US" sz="1800" b="1" dirty="0">
                <a:solidFill>
                  <a:schemeClr val="bg1"/>
                </a:solidFill>
              </a:rPr>
              <a:t>You know? you can do this with your </a:t>
            </a:r>
            <a:r>
              <a:rPr lang="en-US" altLang="en-US" sz="1800" b="1" i="1" u="sng" dirty="0">
                <a:solidFill>
                  <a:schemeClr val="bg1"/>
                </a:solidFill>
              </a:rPr>
              <a:t>mobile device</a:t>
            </a:r>
            <a:r>
              <a:rPr lang="en-US" altLang="en-US" sz="1800" b="1" i="1" dirty="0">
                <a:solidFill>
                  <a:schemeClr val="bg1"/>
                </a:solidFill>
              </a:rPr>
              <a:t> </a:t>
            </a:r>
            <a:r>
              <a:rPr lang="en-US" altLang="en-US" sz="1800" b="1" dirty="0">
                <a:solidFill>
                  <a:schemeClr val="bg1"/>
                </a:solidFill>
              </a:rPr>
              <a:t>now.</a:t>
            </a:r>
          </a:p>
        </p:txBody>
      </p:sp>
    </p:spTree>
    <p:extLst>
      <p:ext uri="{BB962C8B-B14F-4D97-AF65-F5344CB8AC3E}">
        <p14:creationId xmlns:p14="http://schemas.microsoft.com/office/powerpoint/2010/main" val="422582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3"/>
          <p:cNvSpPr>
            <a:spLocks noChangeArrowheads="1"/>
          </p:cNvSpPr>
          <p:nvPr/>
        </p:nvSpPr>
        <p:spPr bwMode="auto">
          <a:xfrm>
            <a:off x="293688"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rgbClr val="FFFFFF"/>
              </a:solidFill>
            </a:endParaRPr>
          </a:p>
        </p:txBody>
      </p:sp>
      <p:sp>
        <p:nvSpPr>
          <p:cNvPr id="38915" name="Rectangle 14"/>
          <p:cNvSpPr>
            <a:spLocks noChangeArrowheads="1"/>
          </p:cNvSpPr>
          <p:nvPr/>
        </p:nvSpPr>
        <p:spPr bwMode="auto">
          <a:xfrm>
            <a:off x="2428875" y="1714500"/>
            <a:ext cx="2135188"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rgbClr val="FFFFFF"/>
              </a:solidFill>
            </a:endParaRPr>
          </a:p>
        </p:txBody>
      </p:sp>
      <p:sp>
        <p:nvSpPr>
          <p:cNvPr id="38916" name="Rectangle 15"/>
          <p:cNvSpPr>
            <a:spLocks noChangeArrowheads="1"/>
          </p:cNvSpPr>
          <p:nvPr/>
        </p:nvSpPr>
        <p:spPr bwMode="auto">
          <a:xfrm>
            <a:off x="4564063" y="1714500"/>
            <a:ext cx="2133600"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rgbClr val="FFFFFF"/>
              </a:solidFill>
            </a:endParaRPr>
          </a:p>
        </p:txBody>
      </p:sp>
      <p:sp>
        <p:nvSpPr>
          <p:cNvPr id="38917" name="Rectangle 16"/>
          <p:cNvSpPr>
            <a:spLocks noChangeArrowheads="1"/>
          </p:cNvSpPr>
          <p:nvPr/>
        </p:nvSpPr>
        <p:spPr bwMode="auto">
          <a:xfrm>
            <a:off x="6697663"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rgbClr val="FFFFFF"/>
              </a:solidFill>
            </a:endParaRPr>
          </a:p>
        </p:txBody>
      </p:sp>
      <p:sp>
        <p:nvSpPr>
          <p:cNvPr id="38918" name="Rectangle 17"/>
          <p:cNvSpPr>
            <a:spLocks noChangeArrowheads="1"/>
          </p:cNvSpPr>
          <p:nvPr/>
        </p:nvSpPr>
        <p:spPr bwMode="auto">
          <a:xfrm>
            <a:off x="293688"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14300" indent="-1143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400" b="1" i="1"/>
          </a:p>
        </p:txBody>
      </p:sp>
      <p:sp>
        <p:nvSpPr>
          <p:cNvPr id="38919" name="Rectangle 18"/>
          <p:cNvSpPr>
            <a:spLocks noChangeArrowheads="1"/>
          </p:cNvSpPr>
          <p:nvPr/>
        </p:nvSpPr>
        <p:spPr bwMode="auto">
          <a:xfrm>
            <a:off x="2428875" y="2236788"/>
            <a:ext cx="2135188"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000" b="1" i="1"/>
          </a:p>
        </p:txBody>
      </p:sp>
      <p:sp>
        <p:nvSpPr>
          <p:cNvPr id="38920" name="Rectangle 19"/>
          <p:cNvSpPr>
            <a:spLocks noChangeArrowheads="1"/>
          </p:cNvSpPr>
          <p:nvPr/>
        </p:nvSpPr>
        <p:spPr bwMode="auto">
          <a:xfrm>
            <a:off x="4564063" y="2236788"/>
            <a:ext cx="2133600"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8921" name="Rectangle 20"/>
          <p:cNvSpPr>
            <a:spLocks noChangeArrowheads="1"/>
          </p:cNvSpPr>
          <p:nvPr/>
        </p:nvSpPr>
        <p:spPr bwMode="auto">
          <a:xfrm>
            <a:off x="6697663"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38922" name="Rectangle 22"/>
          <p:cNvSpPr>
            <a:spLocks noChangeArrowheads="1"/>
          </p:cNvSpPr>
          <p:nvPr/>
        </p:nvSpPr>
        <p:spPr bwMode="auto">
          <a:xfrm>
            <a:off x="293688" y="5033963"/>
            <a:ext cx="8539162" cy="148907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marL="342900" indent="-342900"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marL="0" lvl="1" eaLnBrk="1" hangingPunct="1">
              <a:spcBef>
                <a:spcPct val="0"/>
              </a:spcBef>
              <a:buClrTx/>
              <a:buFontTx/>
              <a:buNone/>
            </a:pPr>
            <a:endParaRPr lang="en-US" sz="1200" b="1" i="1">
              <a:solidFill>
                <a:srgbClr val="000000"/>
              </a:solidFill>
            </a:endParaRPr>
          </a:p>
        </p:txBody>
      </p:sp>
      <p:sp>
        <p:nvSpPr>
          <p:cNvPr id="38923" name="Line 26"/>
          <p:cNvSpPr>
            <a:spLocks noChangeShapeType="1"/>
          </p:cNvSpPr>
          <p:nvPr/>
        </p:nvSpPr>
        <p:spPr bwMode="auto">
          <a:xfrm>
            <a:off x="293688" y="223678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4" name="Line 29"/>
          <p:cNvSpPr>
            <a:spLocks noChangeShapeType="1"/>
          </p:cNvSpPr>
          <p:nvPr/>
        </p:nvSpPr>
        <p:spPr bwMode="auto">
          <a:xfrm>
            <a:off x="293688"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5" name="Line 30"/>
          <p:cNvSpPr>
            <a:spLocks noChangeShapeType="1"/>
          </p:cNvSpPr>
          <p:nvPr/>
        </p:nvSpPr>
        <p:spPr bwMode="auto">
          <a:xfrm>
            <a:off x="8832850"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6" name="Line 31"/>
          <p:cNvSpPr>
            <a:spLocks noChangeShapeType="1"/>
          </p:cNvSpPr>
          <p:nvPr/>
        </p:nvSpPr>
        <p:spPr bwMode="auto">
          <a:xfrm>
            <a:off x="293688" y="1714500"/>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7" name="Line 32"/>
          <p:cNvSpPr>
            <a:spLocks noChangeShapeType="1"/>
          </p:cNvSpPr>
          <p:nvPr/>
        </p:nvSpPr>
        <p:spPr bwMode="auto">
          <a:xfrm>
            <a:off x="293688" y="652303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8" name="Rectangle 56"/>
          <p:cNvSpPr>
            <a:spLocks noChangeArrowheads="1"/>
          </p:cNvSpPr>
          <p:nvPr/>
        </p:nvSpPr>
        <p:spPr bwMode="auto">
          <a:xfrm flipV="1">
            <a:off x="293688" y="1714500"/>
            <a:ext cx="8539162" cy="828675"/>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29" name="Title 3"/>
          <p:cNvSpPr>
            <a:spLocks noGrp="1"/>
          </p:cNvSpPr>
          <p:nvPr>
            <p:ph type="title" idx="4294967295"/>
          </p:nvPr>
        </p:nvSpPr>
        <p:spPr>
          <a:xfrm>
            <a:off x="265113" y="593725"/>
            <a:ext cx="8478837" cy="1143000"/>
          </a:xfrm>
        </p:spPr>
        <p:txBody>
          <a:bodyPr lIns="0"/>
          <a:lstStyle/>
          <a:p>
            <a:pPr eaLnBrk="1" hangingPunct="1"/>
            <a:r>
              <a:rPr lang="en-US" altLang="en-US" dirty="0" smtClean="0"/>
              <a:t>Trusteer Mobile</a:t>
            </a:r>
          </a:p>
        </p:txBody>
      </p:sp>
      <p:sp>
        <p:nvSpPr>
          <p:cNvPr id="38930" name="Content Placeholder 4"/>
          <p:cNvSpPr>
            <a:spLocks noGrp="1"/>
          </p:cNvSpPr>
          <p:nvPr>
            <p:ph idx="4294967295"/>
          </p:nvPr>
        </p:nvSpPr>
        <p:spPr>
          <a:xfrm>
            <a:off x="390525" y="2403475"/>
            <a:ext cx="7539038" cy="1003300"/>
          </a:xfrm>
        </p:spPr>
        <p:txBody>
          <a:bodyPr lIns="91440"/>
          <a:lstStyle/>
          <a:p>
            <a:pPr marL="228600" indent="-228600" eaLnBrk="1" hangingPunct="1">
              <a:spcBef>
                <a:spcPts val="600"/>
              </a:spcBef>
            </a:pPr>
            <a:r>
              <a:rPr lang="en-US" altLang="en-US" sz="1400" b="1" smtClean="0"/>
              <a:t>Challenge: </a:t>
            </a:r>
            <a:r>
              <a:rPr lang="en-US" altLang="en-US" sz="1400" smtClean="0"/>
              <a:t>Compromised devices and applications create fraud risk and an insecure environment.</a:t>
            </a:r>
          </a:p>
          <a:p>
            <a:pPr marL="228600" indent="-228600" eaLnBrk="1" hangingPunct="1">
              <a:spcBef>
                <a:spcPts val="1200"/>
              </a:spcBef>
            </a:pPr>
            <a:r>
              <a:rPr lang="en-US" altLang="en-US" sz="1400" b="1" smtClean="0"/>
              <a:t>Solution: </a:t>
            </a:r>
            <a:r>
              <a:rPr lang="en-US" altLang="en-US" sz="1400" smtClean="0"/>
              <a:t>Dynamically detect device risk factors and capture the underlying device.</a:t>
            </a:r>
          </a:p>
        </p:txBody>
      </p:sp>
      <p:sp>
        <p:nvSpPr>
          <p:cNvPr id="38931" name="Text Placeholder 5"/>
          <p:cNvSpPr>
            <a:spLocks noGrp="1"/>
          </p:cNvSpPr>
          <p:nvPr>
            <p:ph type="body" sz="quarter" idx="4294967295"/>
          </p:nvPr>
        </p:nvSpPr>
        <p:spPr>
          <a:xfrm>
            <a:off x="344488" y="1114425"/>
            <a:ext cx="5302250" cy="520700"/>
          </a:xfrm>
        </p:spPr>
        <p:txBody>
          <a:bodyPr lIns="91440"/>
          <a:lstStyle/>
          <a:p>
            <a:pPr marL="0" indent="0" eaLnBrk="1" hangingPunct="1">
              <a:spcBef>
                <a:spcPct val="0"/>
              </a:spcBef>
              <a:buFontTx/>
              <a:buNone/>
            </a:pPr>
            <a:r>
              <a:rPr lang="en-US" altLang="en-US" sz="1400" b="1" i="1" smtClean="0"/>
              <a:t>Risk-aware mobile application and risk-based mobile transaction assessment</a:t>
            </a:r>
          </a:p>
        </p:txBody>
      </p:sp>
      <p:pic>
        <p:nvPicPr>
          <p:cNvPr id="389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588" y="3716338"/>
            <a:ext cx="31337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33" name="Rectangle 26"/>
          <p:cNvSpPr>
            <a:spLocks noChangeArrowheads="1"/>
          </p:cNvSpPr>
          <p:nvPr/>
        </p:nvSpPr>
        <p:spPr bwMode="auto">
          <a:xfrm>
            <a:off x="5953125" y="3810000"/>
            <a:ext cx="2924175" cy="495300"/>
          </a:xfrm>
          <a:prstGeom prst="rect">
            <a:avLst/>
          </a:prstGeom>
          <a:solidFill>
            <a:schemeClr val="bg2"/>
          </a:solidFill>
          <a:ln w="19050">
            <a:solidFill>
              <a:schemeClr val="tx2"/>
            </a:solidFill>
            <a:miter lim="800000"/>
            <a:headEnd/>
            <a:tailEnd/>
          </a:ln>
        </p:spPr>
        <p:txBody>
          <a:bodyPr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b="1">
                <a:solidFill>
                  <a:srgbClr val="FFFFFF"/>
                </a:solidFill>
              </a:rPr>
              <a:t>More Information</a:t>
            </a:r>
          </a:p>
        </p:txBody>
      </p:sp>
      <p:grpSp>
        <p:nvGrpSpPr>
          <p:cNvPr id="38934" name="Group 187"/>
          <p:cNvGrpSpPr>
            <a:grpSpLocks/>
          </p:cNvGrpSpPr>
          <p:nvPr/>
        </p:nvGrpSpPr>
        <p:grpSpPr bwMode="auto">
          <a:xfrm>
            <a:off x="7313613" y="1122363"/>
            <a:ext cx="1660525" cy="361950"/>
            <a:chOff x="7160886" y="970251"/>
            <a:chExt cx="1660462" cy="361620"/>
          </a:xfrm>
        </p:grpSpPr>
        <p:sp>
          <p:nvSpPr>
            <p:cNvPr id="38980" name="Rectangle 188"/>
            <p:cNvSpPr>
              <a:spLocks noChangeArrowheads="1"/>
            </p:cNvSpPr>
            <p:nvPr/>
          </p:nvSpPr>
          <p:spPr bwMode="auto">
            <a:xfrm>
              <a:off x="844181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1" name="Rectangle 189"/>
            <p:cNvSpPr>
              <a:spLocks noChangeArrowheads="1"/>
            </p:cNvSpPr>
            <p:nvPr/>
          </p:nvSpPr>
          <p:spPr bwMode="auto">
            <a:xfrm>
              <a:off x="8655301"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2" name="Rectangle 190"/>
            <p:cNvSpPr>
              <a:spLocks noChangeArrowheads="1"/>
            </p:cNvSpPr>
            <p:nvPr/>
          </p:nvSpPr>
          <p:spPr bwMode="auto">
            <a:xfrm>
              <a:off x="8014838"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3" name="Rectangle 191"/>
            <p:cNvSpPr>
              <a:spLocks noChangeArrowheads="1"/>
            </p:cNvSpPr>
            <p:nvPr/>
          </p:nvSpPr>
          <p:spPr bwMode="auto">
            <a:xfrm>
              <a:off x="822832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4" name="Rectangle 192"/>
            <p:cNvSpPr>
              <a:spLocks noChangeArrowheads="1"/>
            </p:cNvSpPr>
            <p:nvPr/>
          </p:nvSpPr>
          <p:spPr bwMode="auto">
            <a:xfrm>
              <a:off x="7587862"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5" name="Rectangle 193"/>
            <p:cNvSpPr>
              <a:spLocks noChangeArrowheads="1"/>
            </p:cNvSpPr>
            <p:nvPr/>
          </p:nvSpPr>
          <p:spPr bwMode="auto">
            <a:xfrm>
              <a:off x="7801350"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6" name="Rectangle 194"/>
            <p:cNvSpPr>
              <a:spLocks noChangeArrowheads="1"/>
            </p:cNvSpPr>
            <p:nvPr/>
          </p:nvSpPr>
          <p:spPr bwMode="auto">
            <a:xfrm>
              <a:off x="716088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7" name="Rectangle 195"/>
            <p:cNvSpPr>
              <a:spLocks noChangeArrowheads="1"/>
            </p:cNvSpPr>
            <p:nvPr/>
          </p:nvSpPr>
          <p:spPr bwMode="auto">
            <a:xfrm>
              <a:off x="737437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8" name="Rectangle 196"/>
            <p:cNvSpPr>
              <a:spLocks noChangeArrowheads="1"/>
            </p:cNvSpPr>
            <p:nvPr/>
          </p:nvSpPr>
          <p:spPr bwMode="auto">
            <a:xfrm>
              <a:off x="844181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89" name="Rectangle 197"/>
            <p:cNvSpPr>
              <a:spLocks noChangeArrowheads="1"/>
            </p:cNvSpPr>
            <p:nvPr/>
          </p:nvSpPr>
          <p:spPr bwMode="auto">
            <a:xfrm>
              <a:off x="8655301"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90" name="Rectangle 198"/>
            <p:cNvSpPr>
              <a:spLocks noChangeArrowheads="1"/>
            </p:cNvSpPr>
            <p:nvPr/>
          </p:nvSpPr>
          <p:spPr bwMode="auto">
            <a:xfrm>
              <a:off x="8014838"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91" name="Rectangle 199"/>
            <p:cNvSpPr>
              <a:spLocks noChangeArrowheads="1"/>
            </p:cNvSpPr>
            <p:nvPr/>
          </p:nvSpPr>
          <p:spPr bwMode="auto">
            <a:xfrm>
              <a:off x="822832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92" name="Rectangle 200"/>
            <p:cNvSpPr>
              <a:spLocks noChangeArrowheads="1"/>
            </p:cNvSpPr>
            <p:nvPr/>
          </p:nvSpPr>
          <p:spPr bwMode="auto">
            <a:xfrm>
              <a:off x="7587862"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93" name="Rectangle 201"/>
            <p:cNvSpPr>
              <a:spLocks noChangeArrowheads="1"/>
            </p:cNvSpPr>
            <p:nvPr/>
          </p:nvSpPr>
          <p:spPr bwMode="auto">
            <a:xfrm>
              <a:off x="7801350"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94" name="Rectangle 202"/>
            <p:cNvSpPr>
              <a:spLocks noChangeArrowheads="1"/>
            </p:cNvSpPr>
            <p:nvPr/>
          </p:nvSpPr>
          <p:spPr bwMode="auto">
            <a:xfrm>
              <a:off x="716088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95" name="Rectangle 203"/>
            <p:cNvSpPr>
              <a:spLocks noChangeArrowheads="1"/>
            </p:cNvSpPr>
            <p:nvPr/>
          </p:nvSpPr>
          <p:spPr bwMode="auto">
            <a:xfrm>
              <a:off x="737437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grpSp>
      <p:grpSp>
        <p:nvGrpSpPr>
          <p:cNvPr id="38935" name="Group 204"/>
          <p:cNvGrpSpPr>
            <a:grpSpLocks/>
          </p:cNvGrpSpPr>
          <p:nvPr/>
        </p:nvGrpSpPr>
        <p:grpSpPr bwMode="auto">
          <a:xfrm>
            <a:off x="6200775" y="1136650"/>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eaLnBrk="1" hangingPunct="1">
                <a:defRPr/>
              </a:pPr>
              <a:endParaRPr lang="en-US" sz="1600" dirty="0">
                <a:solidFill>
                  <a:srgbClr val="000000"/>
                </a:solidFill>
                <a:latin typeface="Arial" charset="0"/>
                <a:ea typeface="ＭＳ Ｐゴシック" charset="0"/>
                <a:cs typeface="Arial" charset="0"/>
              </a:endParaRPr>
            </a:p>
          </p:txBody>
        </p:sp>
        <p:grpSp>
          <p:nvGrpSpPr>
            <p:cNvPr id="38977" name="Group 206"/>
            <p:cNvGrpSpPr>
              <a:grpSpLocks/>
            </p:cNvGrpSpPr>
            <p:nvPr/>
          </p:nvGrpSpPr>
          <p:grpSpPr bwMode="auto">
            <a:xfrm>
              <a:off x="9581123" y="1154774"/>
              <a:ext cx="411106" cy="564710"/>
              <a:chOff x="9581123" y="1154774"/>
              <a:chExt cx="411106" cy="564710"/>
            </a:xfrm>
          </p:grpSpPr>
          <p:pic>
            <p:nvPicPr>
              <p:cNvPr id="38978" name="Picture 20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81123" y="1154774"/>
                <a:ext cx="411106" cy="56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79" name="Picture 20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670139" y="1247568"/>
                <a:ext cx="233074" cy="32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38936" name="Picture 210"/>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7777163"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7" name="Picture 211"/>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8375650"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8" name="Picture 21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97688" y="998538"/>
            <a:ext cx="102076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39" name="Content Placeholder 4"/>
          <p:cNvSpPr txBox="1">
            <a:spLocks/>
          </p:cNvSpPr>
          <p:nvPr/>
        </p:nvSpPr>
        <p:spPr bwMode="auto">
          <a:xfrm>
            <a:off x="403225" y="3427413"/>
            <a:ext cx="5588000" cy="172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466725" indent="-219075">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lnSpc>
                <a:spcPct val="90000"/>
              </a:lnSpc>
              <a:spcBef>
                <a:spcPts val="1200"/>
              </a:spcBef>
              <a:buClr>
                <a:srgbClr val="000000"/>
              </a:buClr>
            </a:pPr>
            <a:r>
              <a:rPr lang="en-US" altLang="en-US" sz="1400" b="1" dirty="0"/>
              <a:t>Key benefits</a:t>
            </a:r>
          </a:p>
          <a:p>
            <a:pPr lvl="1" eaLnBrk="1" hangingPunct="1">
              <a:lnSpc>
                <a:spcPct val="90000"/>
              </a:lnSpc>
              <a:spcBef>
                <a:spcPts val="1200"/>
              </a:spcBef>
              <a:buClr>
                <a:srgbClr val="000000"/>
              </a:buClr>
              <a:buFont typeface="Arial" panose="020B0604020202020204" pitchFamily="34" charset="0"/>
              <a:buChar char="–"/>
            </a:pPr>
            <a:r>
              <a:rPr lang="en-US" altLang="en-US" sz="1400" dirty="0">
                <a:solidFill>
                  <a:srgbClr val="000000"/>
                </a:solidFill>
              </a:rPr>
              <a:t>Accurately detects device risk factors  </a:t>
            </a:r>
          </a:p>
          <a:p>
            <a:pPr lvl="1" eaLnBrk="1" hangingPunct="1">
              <a:lnSpc>
                <a:spcPct val="90000"/>
              </a:lnSpc>
              <a:spcBef>
                <a:spcPts val="1200"/>
              </a:spcBef>
              <a:buClr>
                <a:srgbClr val="000000"/>
              </a:buClr>
              <a:buFont typeface="Arial" panose="020B0604020202020204" pitchFamily="34" charset="0"/>
              <a:buChar char="–"/>
            </a:pPr>
            <a:r>
              <a:rPr lang="en-US" altLang="en-US" sz="1400" dirty="0">
                <a:solidFill>
                  <a:srgbClr val="000000"/>
                </a:solidFill>
              </a:rPr>
              <a:t>Allows or restricts sensitive mobile application functions based on risks</a:t>
            </a:r>
          </a:p>
          <a:p>
            <a:pPr lvl="1" eaLnBrk="1" hangingPunct="1">
              <a:lnSpc>
                <a:spcPct val="90000"/>
              </a:lnSpc>
              <a:spcBef>
                <a:spcPts val="1200"/>
              </a:spcBef>
              <a:buClr>
                <a:srgbClr val="000000"/>
              </a:buClr>
              <a:buFont typeface="Arial" panose="020B0604020202020204" pitchFamily="34" charset="0"/>
              <a:buChar char="–"/>
            </a:pPr>
            <a:r>
              <a:rPr lang="en-US" sz="1400" dirty="0">
                <a:solidFill>
                  <a:srgbClr val="000000"/>
                </a:solidFill>
              </a:rPr>
              <a:t>Mobile transaction risk can be correlated with cross-channel risk factors to detect complex fraud schemes.</a:t>
            </a:r>
          </a:p>
          <a:p>
            <a:pPr lvl="1" eaLnBrk="1" hangingPunct="1">
              <a:lnSpc>
                <a:spcPct val="90000"/>
              </a:lnSpc>
              <a:spcBef>
                <a:spcPts val="1200"/>
              </a:spcBef>
              <a:buClr>
                <a:srgbClr val="000000"/>
              </a:buClr>
              <a:buFont typeface="Arial" panose="020B0604020202020204" pitchFamily="34" charset="0"/>
              <a:buChar char="–"/>
            </a:pPr>
            <a:r>
              <a:rPr lang="en-US" altLang="en-US" sz="1400" dirty="0">
                <a:solidFill>
                  <a:srgbClr val="000000"/>
                </a:solidFill>
              </a:rPr>
              <a:t>Promotes comprehensive risk assessment and secure application development </a:t>
            </a:r>
          </a:p>
          <a:p>
            <a:pPr lvl="1">
              <a:lnSpc>
                <a:spcPct val="90000"/>
              </a:lnSpc>
              <a:spcBef>
                <a:spcPts val="1200"/>
              </a:spcBef>
              <a:buClr>
                <a:srgbClr val="000000"/>
              </a:buClr>
              <a:buFont typeface="Arial" panose="020B0604020202020204" pitchFamily="34" charset="0"/>
              <a:buChar char="–"/>
            </a:pPr>
            <a:r>
              <a:rPr lang="en-US" sz="1400" dirty="0">
                <a:solidFill>
                  <a:srgbClr val="000000"/>
                </a:solidFill>
              </a:rPr>
              <a:t>Helps secure transactions from devices to the back office</a:t>
            </a:r>
          </a:p>
          <a:p>
            <a:pPr lvl="1">
              <a:lnSpc>
                <a:spcPct val="90000"/>
              </a:lnSpc>
              <a:spcBef>
                <a:spcPts val="1200"/>
              </a:spcBef>
              <a:buClr>
                <a:srgbClr val="000000"/>
              </a:buClr>
              <a:buFont typeface="Arial" panose="020B0604020202020204" pitchFamily="34" charset="0"/>
              <a:buChar char="–"/>
            </a:pPr>
            <a:r>
              <a:rPr lang="en-US" sz="1400" dirty="0">
                <a:solidFill>
                  <a:srgbClr val="000000"/>
                </a:solidFill>
              </a:rPr>
              <a:t>Integrates with IBM </a:t>
            </a:r>
            <a:r>
              <a:rPr lang="en-US" sz="1400" dirty="0" smtClean="0">
                <a:solidFill>
                  <a:srgbClr val="000000"/>
                </a:solidFill>
              </a:rPr>
              <a:t>MobileFirst Platform </a:t>
            </a:r>
            <a:r>
              <a:rPr lang="en-US" sz="1400" dirty="0">
                <a:solidFill>
                  <a:srgbClr val="000000"/>
                </a:solidFill>
              </a:rPr>
              <a:t>projects</a:t>
            </a:r>
          </a:p>
          <a:p>
            <a:pPr lvl="1" eaLnBrk="1" hangingPunct="1">
              <a:lnSpc>
                <a:spcPct val="90000"/>
              </a:lnSpc>
              <a:spcBef>
                <a:spcPts val="1200"/>
              </a:spcBef>
              <a:buClr>
                <a:srgbClr val="000000"/>
              </a:buClr>
              <a:buFont typeface="Arial" panose="020B0604020202020204" pitchFamily="34" charset="0"/>
              <a:buChar char="–"/>
            </a:pPr>
            <a:endParaRPr lang="en-US" altLang="en-US" sz="1400" dirty="0">
              <a:solidFill>
                <a:srgbClr val="000000"/>
              </a:solidFill>
            </a:endParaRPr>
          </a:p>
        </p:txBody>
      </p:sp>
      <p:sp>
        <p:nvSpPr>
          <p:cNvPr id="38940" name="TextBox 24"/>
          <p:cNvSpPr txBox="1">
            <a:spLocks noChangeArrowheads="1"/>
          </p:cNvSpPr>
          <p:nvPr/>
        </p:nvSpPr>
        <p:spPr bwMode="auto">
          <a:xfrm>
            <a:off x="6067425" y="4457700"/>
            <a:ext cx="267652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1925" indent="-161925">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ts val="1200"/>
              </a:spcBef>
              <a:buClrTx/>
              <a:buFont typeface="Arial" panose="020B0604020202020204" pitchFamily="34" charset="0"/>
              <a:buChar char="•"/>
            </a:pPr>
            <a:r>
              <a:rPr lang="en-US" altLang="en-US" sz="1400" b="1">
                <a:hlinkClick r:id="rId7"/>
              </a:rPr>
              <a:t>Website</a:t>
            </a:r>
            <a:endParaRPr lang="en-US" altLang="en-US" sz="1400" b="1"/>
          </a:p>
          <a:p>
            <a:pPr eaLnBrk="1" hangingPunct="1">
              <a:spcBef>
                <a:spcPts val="1200"/>
              </a:spcBef>
              <a:buClrTx/>
              <a:buFont typeface="Arial" panose="020B0604020202020204" pitchFamily="34" charset="0"/>
              <a:buChar char="•"/>
            </a:pPr>
            <a:r>
              <a:rPr lang="en-US" altLang="en-US" sz="1400" b="1">
                <a:hlinkClick r:id="rId8"/>
              </a:rPr>
              <a:t>Whitepaper</a:t>
            </a:r>
            <a:endParaRPr lang="en-US" altLang="en-US" sz="1400" b="1"/>
          </a:p>
          <a:p>
            <a:pPr eaLnBrk="1" hangingPunct="1">
              <a:spcBef>
                <a:spcPts val="1200"/>
              </a:spcBef>
              <a:buClrTx/>
              <a:buFont typeface="Arial" panose="020B0604020202020204" pitchFamily="34" charset="0"/>
              <a:buChar char="•"/>
            </a:pPr>
            <a:r>
              <a:rPr lang="en-US" altLang="en-US" sz="1400" b="1">
                <a:hlinkClick r:id="rId9"/>
              </a:rPr>
              <a:t>Trusteer Mobile SDK </a:t>
            </a:r>
            <a:endParaRPr lang="en-US" altLang="en-US" sz="1400" b="1"/>
          </a:p>
          <a:p>
            <a:pPr eaLnBrk="1" hangingPunct="1">
              <a:spcBef>
                <a:spcPts val="1200"/>
              </a:spcBef>
              <a:buClrTx/>
              <a:buFont typeface="Arial" panose="020B0604020202020204" pitchFamily="34" charset="0"/>
              <a:buChar char="•"/>
            </a:pPr>
            <a:r>
              <a:rPr lang="en-US" altLang="en-US" sz="1400" b="1">
                <a:hlinkClick r:id="rId10"/>
              </a:rPr>
              <a:t>Trusteer Mobile App</a:t>
            </a:r>
            <a:endParaRPr lang="en-US" altLang="en-US" sz="1400" b="1"/>
          </a:p>
        </p:txBody>
      </p:sp>
      <p:grpSp>
        <p:nvGrpSpPr>
          <p:cNvPr id="38941" name="Group 53"/>
          <p:cNvGrpSpPr>
            <a:grpSpLocks/>
          </p:cNvGrpSpPr>
          <p:nvPr/>
        </p:nvGrpSpPr>
        <p:grpSpPr bwMode="auto">
          <a:xfrm>
            <a:off x="401638" y="1779588"/>
            <a:ext cx="3359150" cy="368300"/>
            <a:chOff x="253" y="1121"/>
            <a:chExt cx="2116" cy="232"/>
          </a:xfrm>
        </p:grpSpPr>
        <p:grpSp>
          <p:nvGrpSpPr>
            <p:cNvPr id="38942" name="Group 187"/>
            <p:cNvGrpSpPr>
              <a:grpSpLocks/>
            </p:cNvGrpSpPr>
            <p:nvPr/>
          </p:nvGrpSpPr>
          <p:grpSpPr bwMode="auto">
            <a:xfrm>
              <a:off x="253" y="1125"/>
              <a:ext cx="1046" cy="228"/>
              <a:chOff x="7160886" y="970251"/>
              <a:chExt cx="1660462" cy="361620"/>
            </a:xfrm>
          </p:grpSpPr>
          <p:sp>
            <p:nvSpPr>
              <p:cNvPr id="38960"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1"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2"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3"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4"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5"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6"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7"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8"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69"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70"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71"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72"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73"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74"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75"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grpSp>
        <p:grpSp>
          <p:nvGrpSpPr>
            <p:cNvPr id="38943" name="Group 187"/>
            <p:cNvGrpSpPr>
              <a:grpSpLocks/>
            </p:cNvGrpSpPr>
            <p:nvPr/>
          </p:nvGrpSpPr>
          <p:grpSpPr bwMode="auto">
            <a:xfrm>
              <a:off x="1323" y="1121"/>
              <a:ext cx="1046" cy="228"/>
              <a:chOff x="7160886" y="970251"/>
              <a:chExt cx="1660462" cy="361620"/>
            </a:xfrm>
          </p:grpSpPr>
          <p:sp>
            <p:nvSpPr>
              <p:cNvPr id="38944"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45"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46"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47"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48"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49"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0"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1"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2"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3"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4"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5"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6"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7"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8"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sp>
            <p:nvSpPr>
              <p:cNvPr id="38959"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3"/>
          <p:cNvSpPr>
            <a:spLocks noChangeArrowheads="1"/>
          </p:cNvSpPr>
          <p:nvPr/>
        </p:nvSpPr>
        <p:spPr bwMode="auto">
          <a:xfrm>
            <a:off x="293688"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40963" name="Rectangle 14"/>
          <p:cNvSpPr>
            <a:spLocks noChangeArrowheads="1"/>
          </p:cNvSpPr>
          <p:nvPr/>
        </p:nvSpPr>
        <p:spPr bwMode="auto">
          <a:xfrm>
            <a:off x="2428875" y="1714500"/>
            <a:ext cx="2135188"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40964" name="Rectangle 15"/>
          <p:cNvSpPr>
            <a:spLocks noChangeArrowheads="1"/>
          </p:cNvSpPr>
          <p:nvPr/>
        </p:nvSpPr>
        <p:spPr bwMode="auto">
          <a:xfrm>
            <a:off x="4564063" y="1714500"/>
            <a:ext cx="2133600"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40965" name="Rectangle 16"/>
          <p:cNvSpPr>
            <a:spLocks noChangeArrowheads="1"/>
          </p:cNvSpPr>
          <p:nvPr/>
        </p:nvSpPr>
        <p:spPr bwMode="auto">
          <a:xfrm>
            <a:off x="6697663" y="1714500"/>
            <a:ext cx="2135187" cy="52228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US" sz="1200" b="1" i="1">
              <a:solidFill>
                <a:schemeClr val="bg1"/>
              </a:solidFill>
            </a:endParaRPr>
          </a:p>
        </p:txBody>
      </p:sp>
      <p:sp>
        <p:nvSpPr>
          <p:cNvPr id="40966" name="Rectangle 17"/>
          <p:cNvSpPr>
            <a:spLocks noChangeArrowheads="1"/>
          </p:cNvSpPr>
          <p:nvPr/>
        </p:nvSpPr>
        <p:spPr bwMode="auto">
          <a:xfrm>
            <a:off x="293688"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14300" indent="-1143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400" b="1" i="1">
              <a:solidFill>
                <a:schemeClr val="tx1"/>
              </a:solidFill>
            </a:endParaRPr>
          </a:p>
        </p:txBody>
      </p:sp>
      <p:sp>
        <p:nvSpPr>
          <p:cNvPr id="40967" name="Rectangle 18"/>
          <p:cNvSpPr>
            <a:spLocks noChangeArrowheads="1"/>
          </p:cNvSpPr>
          <p:nvPr/>
        </p:nvSpPr>
        <p:spPr bwMode="auto">
          <a:xfrm>
            <a:off x="2428875" y="2236788"/>
            <a:ext cx="2135188"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 typeface="Arial" panose="020B0604020202020204" pitchFamily="34" charset="0"/>
              <a:buChar char="•"/>
            </a:pPr>
            <a:endParaRPr lang="en-US" sz="1000" b="1" i="1">
              <a:solidFill>
                <a:schemeClr val="tx1"/>
              </a:solidFill>
            </a:endParaRPr>
          </a:p>
        </p:txBody>
      </p:sp>
      <p:sp>
        <p:nvSpPr>
          <p:cNvPr id="40968" name="Rectangle 19"/>
          <p:cNvSpPr>
            <a:spLocks noChangeArrowheads="1"/>
          </p:cNvSpPr>
          <p:nvPr/>
        </p:nvSpPr>
        <p:spPr bwMode="auto">
          <a:xfrm>
            <a:off x="4564063" y="2236788"/>
            <a:ext cx="2133600"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40969" name="Rectangle 20"/>
          <p:cNvSpPr>
            <a:spLocks noChangeArrowheads="1"/>
          </p:cNvSpPr>
          <p:nvPr/>
        </p:nvSpPr>
        <p:spPr bwMode="auto">
          <a:xfrm>
            <a:off x="6697663" y="2236788"/>
            <a:ext cx="2135187" cy="279241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91440" rIns="91438"/>
          <a:lstStyle>
            <a:lvl1pPr marL="104775" indent="-104775">
              <a:spcBef>
                <a:spcPct val="20000"/>
              </a:spcBef>
              <a:buClr>
                <a:schemeClr val="tx1"/>
              </a:buClr>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1200">
                <a:solidFill>
                  <a:schemeClr val="tx1"/>
                </a:solidFill>
                <a:latin typeface="Arial" panose="020B0604020202020204" pitchFamily="34" charset="0"/>
                <a:ea typeface="MS PGothic" panose="020B0600070205080204" pitchFamily="34" charset="-128"/>
              </a:defRPr>
            </a:lvl9pPr>
          </a:lstStyle>
          <a:p>
            <a:pPr eaLnBrk="1" hangingPunct="1">
              <a:spcBef>
                <a:spcPts val="400"/>
              </a:spcBef>
              <a:spcAft>
                <a:spcPts val="400"/>
              </a:spcAft>
              <a:buClrTx/>
              <a:buFont typeface="Arial" panose="020B0604020202020204" pitchFamily="34" charset="0"/>
              <a:buChar char="•"/>
            </a:pPr>
            <a:endParaRPr lang="en-US" sz="1400"/>
          </a:p>
        </p:txBody>
      </p:sp>
      <p:sp>
        <p:nvSpPr>
          <p:cNvPr id="40970" name="Rectangle 22"/>
          <p:cNvSpPr>
            <a:spLocks noChangeArrowheads="1"/>
          </p:cNvSpPr>
          <p:nvPr/>
        </p:nvSpPr>
        <p:spPr bwMode="auto">
          <a:xfrm>
            <a:off x="293688" y="5033963"/>
            <a:ext cx="8539162" cy="148907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rIns="91438" anchor="ctr"/>
          <a:lstStyle>
            <a:lvl1pPr marL="342900" indent="-342900" defTabSz="4572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defTabSz="45720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marL="0" lvl="1" eaLnBrk="1" hangingPunct="1">
              <a:spcBef>
                <a:spcPct val="0"/>
              </a:spcBef>
              <a:buClrTx/>
              <a:buFontTx/>
              <a:buNone/>
            </a:pPr>
            <a:endParaRPr lang="en-US" sz="1200" b="1" i="1"/>
          </a:p>
        </p:txBody>
      </p:sp>
      <p:sp>
        <p:nvSpPr>
          <p:cNvPr id="40971" name="Line 26"/>
          <p:cNvSpPr>
            <a:spLocks noChangeShapeType="1"/>
          </p:cNvSpPr>
          <p:nvPr/>
        </p:nvSpPr>
        <p:spPr bwMode="auto">
          <a:xfrm>
            <a:off x="293688" y="223678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2" name="Line 29"/>
          <p:cNvSpPr>
            <a:spLocks noChangeShapeType="1"/>
          </p:cNvSpPr>
          <p:nvPr/>
        </p:nvSpPr>
        <p:spPr bwMode="auto">
          <a:xfrm>
            <a:off x="293688"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3" name="Line 30"/>
          <p:cNvSpPr>
            <a:spLocks noChangeShapeType="1"/>
          </p:cNvSpPr>
          <p:nvPr/>
        </p:nvSpPr>
        <p:spPr bwMode="auto">
          <a:xfrm>
            <a:off x="8832850" y="1714500"/>
            <a:ext cx="0" cy="4808538"/>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4" name="Line 31"/>
          <p:cNvSpPr>
            <a:spLocks noChangeShapeType="1"/>
          </p:cNvSpPr>
          <p:nvPr/>
        </p:nvSpPr>
        <p:spPr bwMode="auto">
          <a:xfrm>
            <a:off x="293688" y="1714500"/>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5" name="Line 32"/>
          <p:cNvSpPr>
            <a:spLocks noChangeShapeType="1"/>
          </p:cNvSpPr>
          <p:nvPr/>
        </p:nvSpPr>
        <p:spPr bwMode="auto">
          <a:xfrm>
            <a:off x="293688" y="6523038"/>
            <a:ext cx="8539162" cy="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6" name="Rectangle 56"/>
          <p:cNvSpPr>
            <a:spLocks noChangeArrowheads="1"/>
          </p:cNvSpPr>
          <p:nvPr/>
        </p:nvSpPr>
        <p:spPr bwMode="auto">
          <a:xfrm flipV="1">
            <a:off x="293688" y="1714500"/>
            <a:ext cx="8539162" cy="828675"/>
          </a:xfrm>
          <a:prstGeom prst="rect">
            <a:avLst/>
          </a:prstGeom>
          <a:gradFill rotWithShape="0">
            <a:gsLst>
              <a:gs pos="0">
                <a:schemeClr val="accent1"/>
              </a:gs>
              <a:gs pos="100000">
                <a:schemeClr val="bg1">
                  <a:alpha val="0"/>
                </a:schemeClr>
              </a:gs>
            </a:gsLst>
            <a:lin ang="5400000"/>
          </a:gradFill>
          <a:ln>
            <a:noFill/>
          </a:ln>
          <a:extLst>
            <a:ext uri="{91240B29-F687-4F45-9708-019B960494DF}">
              <a14:hiddenLine xmlns:a14="http://schemas.microsoft.com/office/drawing/2010/main" w="19050">
                <a:solidFill>
                  <a:srgbClr val="000000"/>
                </a:solidFill>
                <a:miter lim="800000"/>
                <a:headEnd/>
                <a:tailEnd/>
              </a14:hiddenLine>
            </a:ext>
          </a:extLst>
        </p:spPr>
        <p:txBody>
          <a:bodyPr rot="10800000"/>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77" name="Title 3"/>
          <p:cNvSpPr>
            <a:spLocks noGrp="1"/>
          </p:cNvSpPr>
          <p:nvPr>
            <p:ph type="title" idx="4294967295"/>
          </p:nvPr>
        </p:nvSpPr>
        <p:spPr>
          <a:xfrm>
            <a:off x="265176" y="593725"/>
            <a:ext cx="8618537" cy="396875"/>
          </a:xfrm>
        </p:spPr>
        <p:txBody>
          <a:bodyPr lIns="0"/>
          <a:lstStyle/>
          <a:p>
            <a:r>
              <a:rPr lang="en-US" altLang="en-US" dirty="0" smtClean="0"/>
              <a:t>IBM Security Access Manager for Mobile</a:t>
            </a:r>
          </a:p>
        </p:txBody>
      </p:sp>
      <p:sp>
        <p:nvSpPr>
          <p:cNvPr id="40978" name="Content Placeholder 4"/>
          <p:cNvSpPr>
            <a:spLocks noGrp="1"/>
          </p:cNvSpPr>
          <p:nvPr>
            <p:ph idx="4294967295"/>
          </p:nvPr>
        </p:nvSpPr>
        <p:spPr>
          <a:xfrm>
            <a:off x="385763" y="2360549"/>
            <a:ext cx="7539037" cy="1003300"/>
          </a:xfrm>
        </p:spPr>
        <p:txBody>
          <a:bodyPr lIns="91440"/>
          <a:lstStyle/>
          <a:p>
            <a:pPr marL="228600" indent="-228600">
              <a:spcBef>
                <a:spcPts val="600"/>
              </a:spcBef>
            </a:pPr>
            <a:r>
              <a:rPr lang="en-US" altLang="en-US" sz="1400" b="1" dirty="0" smtClean="0"/>
              <a:t>Challenge: </a:t>
            </a:r>
            <a:r>
              <a:rPr lang="en-US" altLang="en-US" sz="1400" dirty="0" smtClean="0"/>
              <a:t>Provide secure access to mobile apps and reduce the risks of user access and transactions from the mobile devices. </a:t>
            </a:r>
          </a:p>
          <a:p>
            <a:pPr marL="228600" indent="-228600">
              <a:spcBef>
                <a:spcPts val="1200"/>
              </a:spcBef>
            </a:pPr>
            <a:r>
              <a:rPr lang="en-US" altLang="en-US" sz="1400" b="1" dirty="0" smtClean="0"/>
              <a:t>Solution: </a:t>
            </a:r>
            <a:r>
              <a:rPr lang="en-US" altLang="en-US" sz="1400" dirty="0" smtClean="0"/>
              <a:t>Deliver mobile single sign-on and session management, enforce context-aware access and improve identity assurance.</a:t>
            </a:r>
          </a:p>
        </p:txBody>
      </p:sp>
      <p:sp>
        <p:nvSpPr>
          <p:cNvPr id="40979" name="Text Placeholder 5"/>
          <p:cNvSpPr>
            <a:spLocks noGrp="1"/>
          </p:cNvSpPr>
          <p:nvPr>
            <p:ph type="body" sz="quarter" idx="4294967295"/>
          </p:nvPr>
        </p:nvSpPr>
        <p:spPr>
          <a:xfrm>
            <a:off x="344488" y="1114425"/>
            <a:ext cx="4953000" cy="520700"/>
          </a:xfrm>
        </p:spPr>
        <p:txBody>
          <a:bodyPr lIns="91440"/>
          <a:lstStyle/>
          <a:p>
            <a:pPr marL="0" indent="0">
              <a:spcBef>
                <a:spcPct val="0"/>
              </a:spcBef>
              <a:buFontTx/>
              <a:buNone/>
            </a:pPr>
            <a:r>
              <a:rPr lang="en-US" altLang="en-US" sz="1400" b="1" i="1" smtClean="0"/>
              <a:t>Safeguard mobile, cloud and social interactions</a:t>
            </a:r>
          </a:p>
          <a:p>
            <a:pPr marL="0" indent="0">
              <a:spcBef>
                <a:spcPct val="0"/>
              </a:spcBef>
              <a:buFontTx/>
              <a:buNone/>
            </a:pPr>
            <a:endParaRPr lang="en-US" altLang="en-US" sz="1400" b="1" i="1" smtClean="0"/>
          </a:p>
          <a:p>
            <a:pPr marL="0" indent="0">
              <a:spcBef>
                <a:spcPct val="0"/>
              </a:spcBef>
              <a:buFontTx/>
              <a:buNone/>
            </a:pPr>
            <a:endParaRPr lang="en-US" altLang="en-US" sz="1400" b="1" smtClean="0"/>
          </a:p>
        </p:txBody>
      </p:sp>
      <p:pic>
        <p:nvPicPr>
          <p:cNvPr id="409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588" y="3716338"/>
            <a:ext cx="31337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1" name="Rectangle 26"/>
          <p:cNvSpPr>
            <a:spLocks noChangeArrowheads="1"/>
          </p:cNvSpPr>
          <p:nvPr/>
        </p:nvSpPr>
        <p:spPr bwMode="auto">
          <a:xfrm>
            <a:off x="5953125" y="3810000"/>
            <a:ext cx="2924175" cy="495300"/>
          </a:xfrm>
          <a:prstGeom prst="rect">
            <a:avLst/>
          </a:prstGeom>
          <a:solidFill>
            <a:schemeClr val="bg2"/>
          </a:solidFill>
          <a:ln w="19050">
            <a:solidFill>
              <a:schemeClr val="tx2"/>
            </a:solidFill>
            <a:miter lim="800000"/>
            <a:headEnd/>
            <a:tailEnd/>
          </a:ln>
        </p:spPr>
        <p:txBody>
          <a:bodyPr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en-US" b="1">
                <a:solidFill>
                  <a:schemeClr val="bg1"/>
                </a:solidFill>
              </a:rPr>
              <a:t>More Information</a:t>
            </a:r>
          </a:p>
        </p:txBody>
      </p:sp>
      <p:grpSp>
        <p:nvGrpSpPr>
          <p:cNvPr id="40982" name="Group 187"/>
          <p:cNvGrpSpPr>
            <a:grpSpLocks/>
          </p:cNvGrpSpPr>
          <p:nvPr/>
        </p:nvGrpSpPr>
        <p:grpSpPr bwMode="auto">
          <a:xfrm>
            <a:off x="7313613" y="1122363"/>
            <a:ext cx="1660525" cy="361950"/>
            <a:chOff x="7160886" y="970251"/>
            <a:chExt cx="1660462" cy="361620"/>
          </a:xfrm>
        </p:grpSpPr>
        <p:sp>
          <p:nvSpPr>
            <p:cNvPr id="41028" name="Rectangle 188"/>
            <p:cNvSpPr>
              <a:spLocks noChangeArrowheads="1"/>
            </p:cNvSpPr>
            <p:nvPr/>
          </p:nvSpPr>
          <p:spPr bwMode="auto">
            <a:xfrm>
              <a:off x="844181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29" name="Rectangle 189"/>
            <p:cNvSpPr>
              <a:spLocks noChangeArrowheads="1"/>
            </p:cNvSpPr>
            <p:nvPr/>
          </p:nvSpPr>
          <p:spPr bwMode="auto">
            <a:xfrm>
              <a:off x="8655301"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0" name="Rectangle 190"/>
            <p:cNvSpPr>
              <a:spLocks noChangeArrowheads="1"/>
            </p:cNvSpPr>
            <p:nvPr/>
          </p:nvSpPr>
          <p:spPr bwMode="auto">
            <a:xfrm>
              <a:off x="8014838"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1" name="Rectangle 191"/>
            <p:cNvSpPr>
              <a:spLocks noChangeArrowheads="1"/>
            </p:cNvSpPr>
            <p:nvPr/>
          </p:nvSpPr>
          <p:spPr bwMode="auto">
            <a:xfrm>
              <a:off x="822832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2" name="Rectangle 192"/>
            <p:cNvSpPr>
              <a:spLocks noChangeArrowheads="1"/>
            </p:cNvSpPr>
            <p:nvPr/>
          </p:nvSpPr>
          <p:spPr bwMode="auto">
            <a:xfrm>
              <a:off x="7587862"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3" name="Rectangle 193"/>
            <p:cNvSpPr>
              <a:spLocks noChangeArrowheads="1"/>
            </p:cNvSpPr>
            <p:nvPr/>
          </p:nvSpPr>
          <p:spPr bwMode="auto">
            <a:xfrm>
              <a:off x="7801350"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4" name="Rectangle 194"/>
            <p:cNvSpPr>
              <a:spLocks noChangeArrowheads="1"/>
            </p:cNvSpPr>
            <p:nvPr/>
          </p:nvSpPr>
          <p:spPr bwMode="auto">
            <a:xfrm>
              <a:off x="7160886"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5" name="Rectangle 195"/>
            <p:cNvSpPr>
              <a:spLocks noChangeArrowheads="1"/>
            </p:cNvSpPr>
            <p:nvPr/>
          </p:nvSpPr>
          <p:spPr bwMode="auto">
            <a:xfrm>
              <a:off x="7374374" y="970251"/>
              <a:ext cx="166047" cy="164264"/>
            </a:xfrm>
            <a:prstGeom prst="rect">
              <a:avLst/>
            </a:prstGeom>
            <a:solidFill>
              <a:schemeClr val="accent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6" name="Rectangle 196"/>
            <p:cNvSpPr>
              <a:spLocks noChangeArrowheads="1"/>
            </p:cNvSpPr>
            <p:nvPr/>
          </p:nvSpPr>
          <p:spPr bwMode="auto">
            <a:xfrm>
              <a:off x="844181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7" name="Rectangle 197"/>
            <p:cNvSpPr>
              <a:spLocks noChangeArrowheads="1"/>
            </p:cNvSpPr>
            <p:nvPr/>
          </p:nvSpPr>
          <p:spPr bwMode="auto">
            <a:xfrm>
              <a:off x="8655301"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8" name="Rectangle 198"/>
            <p:cNvSpPr>
              <a:spLocks noChangeArrowheads="1"/>
            </p:cNvSpPr>
            <p:nvPr/>
          </p:nvSpPr>
          <p:spPr bwMode="auto">
            <a:xfrm>
              <a:off x="8014838"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39" name="Rectangle 199"/>
            <p:cNvSpPr>
              <a:spLocks noChangeArrowheads="1"/>
            </p:cNvSpPr>
            <p:nvPr/>
          </p:nvSpPr>
          <p:spPr bwMode="auto">
            <a:xfrm>
              <a:off x="822832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40" name="Rectangle 200"/>
            <p:cNvSpPr>
              <a:spLocks noChangeArrowheads="1"/>
            </p:cNvSpPr>
            <p:nvPr/>
          </p:nvSpPr>
          <p:spPr bwMode="auto">
            <a:xfrm>
              <a:off x="7587862"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41" name="Rectangle 201"/>
            <p:cNvSpPr>
              <a:spLocks noChangeArrowheads="1"/>
            </p:cNvSpPr>
            <p:nvPr/>
          </p:nvSpPr>
          <p:spPr bwMode="auto">
            <a:xfrm>
              <a:off x="7801350"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42" name="Rectangle 202"/>
            <p:cNvSpPr>
              <a:spLocks noChangeArrowheads="1"/>
            </p:cNvSpPr>
            <p:nvPr/>
          </p:nvSpPr>
          <p:spPr bwMode="auto">
            <a:xfrm>
              <a:off x="7160886"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43" name="Rectangle 203"/>
            <p:cNvSpPr>
              <a:spLocks noChangeArrowheads="1"/>
            </p:cNvSpPr>
            <p:nvPr/>
          </p:nvSpPr>
          <p:spPr bwMode="auto">
            <a:xfrm>
              <a:off x="7374374" y="1167607"/>
              <a:ext cx="166047" cy="164264"/>
            </a:xfrm>
            <a:prstGeom prst="rect">
              <a:avLst/>
            </a:prstGeom>
            <a:solidFill>
              <a:schemeClr val="bg2"/>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40983" name="Group 204"/>
          <p:cNvGrpSpPr>
            <a:grpSpLocks/>
          </p:cNvGrpSpPr>
          <p:nvPr/>
        </p:nvGrpSpPr>
        <p:grpSpPr bwMode="auto">
          <a:xfrm>
            <a:off x="6200775" y="1136650"/>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eaLnBrk="1" hangingPunct="1">
                <a:defRPr/>
              </a:pPr>
              <a:endParaRPr lang="en-US" sz="1600" dirty="0">
                <a:latin typeface="Arial" charset="0"/>
                <a:ea typeface="ＭＳ Ｐゴシック" charset="0"/>
                <a:cs typeface="Arial" charset="0"/>
              </a:endParaRPr>
            </a:p>
          </p:txBody>
        </p:sp>
        <p:grpSp>
          <p:nvGrpSpPr>
            <p:cNvPr id="41025" name="Group 206"/>
            <p:cNvGrpSpPr>
              <a:grpSpLocks/>
            </p:cNvGrpSpPr>
            <p:nvPr/>
          </p:nvGrpSpPr>
          <p:grpSpPr bwMode="auto">
            <a:xfrm>
              <a:off x="9581123" y="1154774"/>
              <a:ext cx="411106" cy="564710"/>
              <a:chOff x="9581123" y="1154774"/>
              <a:chExt cx="411106" cy="564710"/>
            </a:xfrm>
          </p:grpSpPr>
          <p:pic>
            <p:nvPicPr>
              <p:cNvPr id="41026" name="Picture 20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81123" y="1154774"/>
                <a:ext cx="411106" cy="56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7" name="Picture 20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670139" y="1247568"/>
                <a:ext cx="233074" cy="32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40984" name="Picture 210"/>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7777163"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5" name="Picture 211"/>
          <p:cNvPicPr>
            <a:picLocks noChangeAspect="1"/>
          </p:cNvPicPr>
          <p:nvPr/>
        </p:nvPicPr>
        <p:blipFill>
          <a:blip r:embed="rId6">
            <a:extLst>
              <a:ext uri="{28A0092B-C50C-407E-A947-70E740481C1C}">
                <a14:useLocalDpi xmlns:a14="http://schemas.microsoft.com/office/drawing/2010/main" val="0"/>
              </a:ext>
            </a:extLst>
          </a:blip>
          <a:srcRect l="40656"/>
          <a:stretch>
            <a:fillRect/>
          </a:stretch>
        </p:blipFill>
        <p:spPr bwMode="auto">
          <a:xfrm>
            <a:off x="8375650" y="998538"/>
            <a:ext cx="6064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6" name="Picture 21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97688" y="998538"/>
            <a:ext cx="102076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7" name="Content Placeholder 4"/>
          <p:cNvSpPr txBox="1">
            <a:spLocks/>
          </p:cNvSpPr>
          <p:nvPr/>
        </p:nvSpPr>
        <p:spPr bwMode="auto">
          <a:xfrm>
            <a:off x="371475" y="3484499"/>
            <a:ext cx="5467350"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466725" indent="-219075">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lnSpc>
                <a:spcPct val="90000"/>
              </a:lnSpc>
              <a:spcBef>
                <a:spcPts val="500"/>
              </a:spcBef>
            </a:pPr>
            <a:r>
              <a:rPr lang="en-US" altLang="en-US" sz="1400" b="1" dirty="0">
                <a:solidFill>
                  <a:schemeClr val="tx1"/>
                </a:solidFill>
              </a:rPr>
              <a:t>Key benefits</a:t>
            </a:r>
          </a:p>
          <a:p>
            <a:pPr lvl="1" eaLnBrk="1" hangingPunct="1">
              <a:lnSpc>
                <a:spcPct val="90000"/>
              </a:lnSpc>
              <a:spcBef>
                <a:spcPts val="500"/>
              </a:spcBef>
              <a:buFont typeface="Arial" panose="020B0604020202020204" pitchFamily="34" charset="0"/>
              <a:buChar char="–"/>
            </a:pPr>
            <a:r>
              <a:rPr lang="en-US" altLang="en-US" sz="1400" dirty="0"/>
              <a:t>Protects the enterprise from high risk mobile devices by integrating with </a:t>
            </a:r>
            <a:r>
              <a:rPr lang="en-US" altLang="en-US" sz="1400" b="1" dirty="0" err="1"/>
              <a:t>Trusteer</a:t>
            </a:r>
            <a:r>
              <a:rPr lang="en-US" altLang="en-US" sz="1400" dirty="0"/>
              <a:t> Mobile SDK</a:t>
            </a:r>
          </a:p>
          <a:p>
            <a:pPr lvl="1" eaLnBrk="1" hangingPunct="1">
              <a:lnSpc>
                <a:spcPct val="90000"/>
              </a:lnSpc>
              <a:spcBef>
                <a:spcPts val="500"/>
              </a:spcBef>
              <a:buFont typeface="Arial" panose="020B0604020202020204" pitchFamily="34" charset="0"/>
              <a:buChar char="–"/>
            </a:pPr>
            <a:r>
              <a:rPr lang="en-US" altLang="en-US" sz="1400" dirty="0"/>
              <a:t>Built-in support to seamlessly authenticate and authorize users of </a:t>
            </a:r>
            <a:r>
              <a:rPr lang="en-US" altLang="en-US" sz="1400" b="1" dirty="0" smtClean="0"/>
              <a:t>MobileFirst Platform</a:t>
            </a:r>
            <a:r>
              <a:rPr lang="en-US" altLang="en-US" sz="1400" dirty="0" smtClean="0"/>
              <a:t> </a:t>
            </a:r>
            <a:r>
              <a:rPr lang="en-US" altLang="en-US" sz="1400" dirty="0"/>
              <a:t>developed mobile applications</a:t>
            </a:r>
          </a:p>
          <a:p>
            <a:pPr lvl="1" eaLnBrk="1" hangingPunct="1">
              <a:lnSpc>
                <a:spcPct val="90000"/>
              </a:lnSpc>
              <a:spcBef>
                <a:spcPts val="500"/>
              </a:spcBef>
              <a:buFont typeface="Arial" panose="020B0604020202020204" pitchFamily="34" charset="0"/>
              <a:buChar char="–"/>
            </a:pPr>
            <a:r>
              <a:rPr lang="en-US" altLang="en-US" sz="1400" dirty="0"/>
              <a:t>Enhances security intelligence and compliance through integration with </a:t>
            </a:r>
            <a:r>
              <a:rPr lang="en-US" altLang="en-US" sz="1400" b="1" dirty="0" err="1"/>
              <a:t>QRadar</a:t>
            </a:r>
            <a:r>
              <a:rPr lang="en-US" altLang="en-US" sz="1400" dirty="0"/>
              <a:t> Security Intelligence </a:t>
            </a:r>
          </a:p>
          <a:p>
            <a:pPr lvl="1" eaLnBrk="1" hangingPunct="1">
              <a:lnSpc>
                <a:spcPct val="90000"/>
              </a:lnSpc>
              <a:spcBef>
                <a:spcPts val="500"/>
              </a:spcBef>
              <a:buFont typeface="Arial" panose="020B0604020202020204" pitchFamily="34" charset="0"/>
              <a:buChar char="–"/>
            </a:pPr>
            <a:r>
              <a:rPr lang="en-US" altLang="en-US" sz="1400" dirty="0"/>
              <a:t>Protects web and mobile applications against OWASP Top 10 web vulnerabilities with integrated </a:t>
            </a:r>
            <a:r>
              <a:rPr lang="en-US" altLang="en-US" sz="1400" b="1" dirty="0" err="1"/>
              <a:t>XForce</a:t>
            </a:r>
            <a:r>
              <a:rPr lang="en-US" altLang="en-US" sz="1400" dirty="0"/>
              <a:t> threat protection</a:t>
            </a:r>
          </a:p>
          <a:p>
            <a:pPr lvl="1" eaLnBrk="1" hangingPunct="1">
              <a:lnSpc>
                <a:spcPct val="90000"/>
              </a:lnSpc>
              <a:spcBef>
                <a:spcPts val="500"/>
              </a:spcBef>
              <a:buFont typeface="Arial" panose="020B0604020202020204" pitchFamily="34" charset="0"/>
              <a:buChar char="–"/>
            </a:pPr>
            <a:r>
              <a:rPr lang="en-US" altLang="en-US" sz="1400" dirty="0"/>
              <a:t>Reduces TCO and time to value with an </a:t>
            </a:r>
            <a:r>
              <a:rPr lang="en-US" altLang="en-US" sz="1400" b="1" dirty="0"/>
              <a:t>“all-in-one” </a:t>
            </a:r>
            <a:r>
              <a:rPr lang="en-US" altLang="en-US" sz="1400" dirty="0"/>
              <a:t>access appliance that allows flexible deployment of web and mobile capabilities as </a:t>
            </a:r>
            <a:r>
              <a:rPr lang="en-US" altLang="en-US" sz="1400" dirty="0" smtClean="0"/>
              <a:t>needed</a:t>
            </a:r>
            <a:endParaRPr lang="en-US" altLang="en-US" sz="1400" dirty="0"/>
          </a:p>
          <a:p>
            <a:pPr lvl="1" eaLnBrk="1" hangingPunct="1">
              <a:lnSpc>
                <a:spcPct val="90000"/>
              </a:lnSpc>
              <a:spcBef>
                <a:spcPts val="600"/>
              </a:spcBef>
              <a:buFont typeface="Arial" panose="020B0604020202020204" pitchFamily="34" charset="0"/>
              <a:buChar char="–"/>
            </a:pPr>
            <a:endParaRPr lang="en-US" altLang="en-US" sz="1400" dirty="0"/>
          </a:p>
        </p:txBody>
      </p:sp>
      <p:sp>
        <p:nvSpPr>
          <p:cNvPr id="40988" name="TextBox 12"/>
          <p:cNvSpPr txBox="1">
            <a:spLocks noChangeArrowheads="1"/>
          </p:cNvSpPr>
          <p:nvPr/>
        </p:nvSpPr>
        <p:spPr bwMode="auto">
          <a:xfrm>
            <a:off x="6173788" y="4460875"/>
            <a:ext cx="2403475"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61925" indent="-161925">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ts val="1200"/>
              </a:spcBef>
              <a:buClrTx/>
              <a:buFont typeface="Arial" panose="020B0604020202020204" pitchFamily="34" charset="0"/>
              <a:buChar char="•"/>
            </a:pPr>
            <a:r>
              <a:rPr lang="en-US" altLang="en-US" sz="1400" b="1">
                <a:solidFill>
                  <a:schemeClr val="tx1"/>
                </a:solidFill>
                <a:hlinkClick r:id="rId7"/>
              </a:rPr>
              <a:t>Website</a:t>
            </a:r>
            <a:endParaRPr lang="en-US" altLang="en-US" sz="1400" b="1">
              <a:solidFill>
                <a:schemeClr val="tx1"/>
              </a:solidFill>
            </a:endParaRPr>
          </a:p>
          <a:p>
            <a:pPr eaLnBrk="1" hangingPunct="1">
              <a:spcBef>
                <a:spcPts val="1200"/>
              </a:spcBef>
              <a:buClrTx/>
              <a:buFont typeface="Arial" panose="020B0604020202020204" pitchFamily="34" charset="0"/>
              <a:buChar char="•"/>
            </a:pPr>
            <a:r>
              <a:rPr lang="en-US" altLang="en-US" sz="1400" b="1">
                <a:solidFill>
                  <a:schemeClr val="tx1"/>
                </a:solidFill>
                <a:hlinkClick r:id="rId8"/>
              </a:rPr>
              <a:t>Whitepaper</a:t>
            </a:r>
            <a:endParaRPr lang="en-US" altLang="en-US" sz="1400" b="1">
              <a:solidFill>
                <a:schemeClr val="tx1"/>
              </a:solidFill>
            </a:endParaRPr>
          </a:p>
          <a:p>
            <a:pPr eaLnBrk="1" hangingPunct="1">
              <a:spcBef>
                <a:spcPts val="1200"/>
              </a:spcBef>
              <a:buClrTx/>
              <a:buFont typeface="Arial" panose="020B0604020202020204" pitchFamily="34" charset="0"/>
              <a:buChar char="•"/>
            </a:pPr>
            <a:r>
              <a:rPr lang="en-US" altLang="en-US" sz="1400" b="1">
                <a:solidFill>
                  <a:schemeClr val="tx1"/>
                </a:solidFill>
                <a:hlinkClick r:id="rId9" action="ppaction://hlinkfile"/>
              </a:rPr>
              <a:t>Datasheet</a:t>
            </a:r>
            <a:r>
              <a:rPr lang="en-US" altLang="en-US" sz="1400" b="1">
                <a:solidFill>
                  <a:schemeClr val="tx1"/>
                </a:solidFill>
              </a:rPr>
              <a:t> </a:t>
            </a:r>
          </a:p>
          <a:p>
            <a:pPr eaLnBrk="1" hangingPunct="1">
              <a:spcBef>
                <a:spcPts val="1200"/>
              </a:spcBef>
              <a:buClrTx/>
              <a:buFont typeface="Arial" panose="020B0604020202020204" pitchFamily="34" charset="0"/>
              <a:buChar char="•"/>
            </a:pPr>
            <a:r>
              <a:rPr lang="en-US" altLang="en-US" sz="1400" b="1">
                <a:solidFill>
                  <a:schemeClr val="tx1"/>
                </a:solidFill>
                <a:hlinkClick r:id="rId10"/>
              </a:rPr>
              <a:t>Demo Video </a:t>
            </a:r>
            <a:endParaRPr lang="en-US" altLang="en-US" sz="1400" b="1">
              <a:solidFill>
                <a:schemeClr val="tx1"/>
              </a:solidFill>
            </a:endParaRPr>
          </a:p>
          <a:p>
            <a:pPr eaLnBrk="1" hangingPunct="1">
              <a:spcBef>
                <a:spcPts val="1200"/>
              </a:spcBef>
              <a:buClrTx/>
              <a:buFont typeface="Arial" panose="020B0604020202020204" pitchFamily="34" charset="0"/>
              <a:buChar char="•"/>
            </a:pPr>
            <a:r>
              <a:rPr lang="en-US" altLang="en-US" sz="1400" b="1">
                <a:solidFill>
                  <a:schemeClr val="tx1"/>
                </a:solidFill>
                <a:hlinkClick r:id="rId11"/>
              </a:rPr>
              <a:t>Webinar</a:t>
            </a:r>
            <a:endParaRPr lang="en-US" altLang="en-US" sz="1400" b="1">
              <a:solidFill>
                <a:schemeClr val="tx1"/>
              </a:solidFill>
            </a:endParaRPr>
          </a:p>
        </p:txBody>
      </p:sp>
      <p:grpSp>
        <p:nvGrpSpPr>
          <p:cNvPr id="40989" name="Group 52"/>
          <p:cNvGrpSpPr>
            <a:grpSpLocks/>
          </p:cNvGrpSpPr>
          <p:nvPr/>
        </p:nvGrpSpPr>
        <p:grpSpPr bwMode="auto">
          <a:xfrm>
            <a:off x="401638" y="1779588"/>
            <a:ext cx="3359150" cy="368300"/>
            <a:chOff x="253" y="1121"/>
            <a:chExt cx="2116" cy="232"/>
          </a:xfrm>
        </p:grpSpPr>
        <p:grpSp>
          <p:nvGrpSpPr>
            <p:cNvPr id="40990" name="Group 187"/>
            <p:cNvGrpSpPr>
              <a:grpSpLocks/>
            </p:cNvGrpSpPr>
            <p:nvPr/>
          </p:nvGrpSpPr>
          <p:grpSpPr bwMode="auto">
            <a:xfrm>
              <a:off x="253" y="1125"/>
              <a:ext cx="1046" cy="228"/>
              <a:chOff x="7160886" y="970251"/>
              <a:chExt cx="1660462" cy="361620"/>
            </a:xfrm>
          </p:grpSpPr>
          <p:sp>
            <p:nvSpPr>
              <p:cNvPr id="41008"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9"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0"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1"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2"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3"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4"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5"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6"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7"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8"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19"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20"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21"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22"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23"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nvGrpSpPr>
            <p:cNvPr id="40991" name="Group 187"/>
            <p:cNvGrpSpPr>
              <a:grpSpLocks/>
            </p:cNvGrpSpPr>
            <p:nvPr/>
          </p:nvGrpSpPr>
          <p:grpSpPr bwMode="auto">
            <a:xfrm>
              <a:off x="1323" y="1121"/>
              <a:ext cx="1046" cy="228"/>
              <a:chOff x="7160886" y="970251"/>
              <a:chExt cx="1660462" cy="361620"/>
            </a:xfrm>
          </p:grpSpPr>
          <p:sp>
            <p:nvSpPr>
              <p:cNvPr id="40992" name="Rectangle 188"/>
              <p:cNvSpPr>
                <a:spLocks noChangeArrowheads="1"/>
              </p:cNvSpPr>
              <p:nvPr/>
            </p:nvSpPr>
            <p:spPr bwMode="auto">
              <a:xfrm>
                <a:off x="844181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3" name="Rectangle 189"/>
              <p:cNvSpPr>
                <a:spLocks noChangeArrowheads="1"/>
              </p:cNvSpPr>
              <p:nvPr/>
            </p:nvSpPr>
            <p:spPr bwMode="auto">
              <a:xfrm>
                <a:off x="8655301"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4" name="Rectangle 190"/>
              <p:cNvSpPr>
                <a:spLocks noChangeArrowheads="1"/>
              </p:cNvSpPr>
              <p:nvPr/>
            </p:nvSpPr>
            <p:spPr bwMode="auto">
              <a:xfrm>
                <a:off x="8014838"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5" name="Rectangle 191"/>
              <p:cNvSpPr>
                <a:spLocks noChangeArrowheads="1"/>
              </p:cNvSpPr>
              <p:nvPr/>
            </p:nvSpPr>
            <p:spPr bwMode="auto">
              <a:xfrm>
                <a:off x="822832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6" name="Rectangle 192"/>
              <p:cNvSpPr>
                <a:spLocks noChangeArrowheads="1"/>
              </p:cNvSpPr>
              <p:nvPr/>
            </p:nvSpPr>
            <p:spPr bwMode="auto">
              <a:xfrm>
                <a:off x="7587862"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7" name="Rectangle 193"/>
              <p:cNvSpPr>
                <a:spLocks noChangeArrowheads="1"/>
              </p:cNvSpPr>
              <p:nvPr/>
            </p:nvSpPr>
            <p:spPr bwMode="auto">
              <a:xfrm>
                <a:off x="7801350"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8" name="Rectangle 194"/>
              <p:cNvSpPr>
                <a:spLocks noChangeArrowheads="1"/>
              </p:cNvSpPr>
              <p:nvPr/>
            </p:nvSpPr>
            <p:spPr bwMode="auto">
              <a:xfrm>
                <a:off x="7160886"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0999" name="Rectangle 195"/>
              <p:cNvSpPr>
                <a:spLocks noChangeArrowheads="1"/>
              </p:cNvSpPr>
              <p:nvPr/>
            </p:nvSpPr>
            <p:spPr bwMode="auto">
              <a:xfrm>
                <a:off x="7374374" y="970251"/>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0" name="Rectangle 196"/>
              <p:cNvSpPr>
                <a:spLocks noChangeArrowheads="1"/>
              </p:cNvSpPr>
              <p:nvPr/>
            </p:nvSpPr>
            <p:spPr bwMode="auto">
              <a:xfrm>
                <a:off x="844181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1" name="Rectangle 197"/>
              <p:cNvSpPr>
                <a:spLocks noChangeArrowheads="1"/>
              </p:cNvSpPr>
              <p:nvPr/>
            </p:nvSpPr>
            <p:spPr bwMode="auto">
              <a:xfrm>
                <a:off x="8655301"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2" name="Rectangle 198"/>
              <p:cNvSpPr>
                <a:spLocks noChangeArrowheads="1"/>
              </p:cNvSpPr>
              <p:nvPr/>
            </p:nvSpPr>
            <p:spPr bwMode="auto">
              <a:xfrm>
                <a:off x="8014838"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3" name="Rectangle 199"/>
              <p:cNvSpPr>
                <a:spLocks noChangeArrowheads="1"/>
              </p:cNvSpPr>
              <p:nvPr/>
            </p:nvSpPr>
            <p:spPr bwMode="auto">
              <a:xfrm>
                <a:off x="822832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4" name="Rectangle 200"/>
              <p:cNvSpPr>
                <a:spLocks noChangeArrowheads="1"/>
              </p:cNvSpPr>
              <p:nvPr/>
            </p:nvSpPr>
            <p:spPr bwMode="auto">
              <a:xfrm>
                <a:off x="7587862"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5" name="Rectangle 201"/>
              <p:cNvSpPr>
                <a:spLocks noChangeArrowheads="1"/>
              </p:cNvSpPr>
              <p:nvPr/>
            </p:nvSpPr>
            <p:spPr bwMode="auto">
              <a:xfrm>
                <a:off x="7801350"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6" name="Rectangle 202"/>
              <p:cNvSpPr>
                <a:spLocks noChangeArrowheads="1"/>
              </p:cNvSpPr>
              <p:nvPr/>
            </p:nvSpPr>
            <p:spPr bwMode="auto">
              <a:xfrm>
                <a:off x="7160886"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sp>
            <p:nvSpPr>
              <p:cNvPr id="41007" name="Rectangle 203"/>
              <p:cNvSpPr>
                <a:spLocks noChangeArrowheads="1"/>
              </p:cNvSpPr>
              <p:nvPr/>
            </p:nvSpPr>
            <p:spPr bwMode="auto">
              <a:xfrm>
                <a:off x="7374374" y="1167607"/>
                <a:ext cx="166047" cy="164264"/>
              </a:xfrm>
              <a:prstGeom prst="rect">
                <a:avLst/>
              </a:prstGeom>
              <a:solidFill>
                <a:srgbClr val="F2F2F2">
                  <a:alpha val="43921"/>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en-US">
                  <a:solidFill>
                    <a:schemeClr val="tx1"/>
                  </a:solidFill>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3"/>
          <p:cNvSpPr>
            <a:spLocks noChangeArrowheads="1"/>
          </p:cNvSpPr>
          <p:nvPr/>
        </p:nvSpPr>
        <p:spPr bwMode="auto">
          <a:xfrm>
            <a:off x="293692" y="1714500"/>
            <a:ext cx="2135187"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56322" name="Rectangle 14"/>
          <p:cNvSpPr>
            <a:spLocks noChangeArrowheads="1"/>
          </p:cNvSpPr>
          <p:nvPr/>
        </p:nvSpPr>
        <p:spPr bwMode="auto">
          <a:xfrm>
            <a:off x="2428875" y="1714500"/>
            <a:ext cx="2135188"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56323" name="Rectangle 15"/>
          <p:cNvSpPr>
            <a:spLocks noChangeArrowheads="1"/>
          </p:cNvSpPr>
          <p:nvPr/>
        </p:nvSpPr>
        <p:spPr bwMode="auto">
          <a:xfrm>
            <a:off x="4564063" y="1714500"/>
            <a:ext cx="2133600"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56324" name="Rectangle 16"/>
          <p:cNvSpPr>
            <a:spLocks noChangeArrowheads="1"/>
          </p:cNvSpPr>
          <p:nvPr/>
        </p:nvSpPr>
        <p:spPr bwMode="auto">
          <a:xfrm>
            <a:off x="6697667" y="1714500"/>
            <a:ext cx="2135187"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56325" name="Rectangle 17"/>
          <p:cNvSpPr>
            <a:spLocks noChangeArrowheads="1"/>
          </p:cNvSpPr>
          <p:nvPr/>
        </p:nvSpPr>
        <p:spPr bwMode="auto">
          <a:xfrm>
            <a:off x="293692" y="2236790"/>
            <a:ext cx="2135187" cy="2792412"/>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dirty="0"/>
          </a:p>
        </p:txBody>
      </p:sp>
      <p:sp>
        <p:nvSpPr>
          <p:cNvPr id="56326" name="Rectangle 18"/>
          <p:cNvSpPr>
            <a:spLocks noChangeArrowheads="1"/>
          </p:cNvSpPr>
          <p:nvPr/>
        </p:nvSpPr>
        <p:spPr bwMode="auto">
          <a:xfrm>
            <a:off x="2428875" y="2236790"/>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dirty="0"/>
          </a:p>
        </p:txBody>
      </p:sp>
      <p:sp>
        <p:nvSpPr>
          <p:cNvPr id="56327" name="Rectangle 19"/>
          <p:cNvSpPr>
            <a:spLocks noChangeArrowheads="1"/>
          </p:cNvSpPr>
          <p:nvPr/>
        </p:nvSpPr>
        <p:spPr bwMode="auto">
          <a:xfrm>
            <a:off x="4564063" y="2236790"/>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dirty="0">
              <a:solidFill>
                <a:srgbClr val="000000"/>
              </a:solidFill>
            </a:endParaRPr>
          </a:p>
        </p:txBody>
      </p:sp>
      <p:sp>
        <p:nvSpPr>
          <p:cNvPr id="56328" name="Rectangle 20"/>
          <p:cNvSpPr>
            <a:spLocks noChangeArrowheads="1"/>
          </p:cNvSpPr>
          <p:nvPr/>
        </p:nvSpPr>
        <p:spPr bwMode="auto">
          <a:xfrm>
            <a:off x="6697667" y="2236790"/>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dirty="0">
              <a:solidFill>
                <a:srgbClr val="000000"/>
              </a:solidFill>
            </a:endParaRPr>
          </a:p>
        </p:txBody>
      </p:sp>
      <p:sp>
        <p:nvSpPr>
          <p:cNvPr id="56329" name="Rectangle 22"/>
          <p:cNvSpPr>
            <a:spLocks noChangeArrowheads="1"/>
          </p:cNvSpPr>
          <p:nvPr/>
        </p:nvSpPr>
        <p:spPr bwMode="auto">
          <a:xfrm>
            <a:off x="293688" y="5024821"/>
            <a:ext cx="8539162" cy="1489075"/>
          </a:xfrm>
          <a:prstGeom prst="rect">
            <a:avLst/>
          </a:prstGeom>
          <a:solidFill>
            <a:srgbClr val="F2F2F2"/>
          </a:solidFill>
          <a:ln w="9525">
            <a:noFill/>
            <a:miter lim="800000"/>
            <a:headEnd/>
            <a:tailEnd/>
          </a:ln>
        </p:spPr>
        <p:txBody>
          <a:bodyPr lIns="91438" rIns="91438" anchor="ctr"/>
          <a:lstStyle/>
          <a:p>
            <a:pPr marL="0" lvl="1" defTabSz="457200"/>
            <a:endParaRPr lang="en-US" b="1" i="1" dirty="0"/>
          </a:p>
        </p:txBody>
      </p:sp>
      <p:sp>
        <p:nvSpPr>
          <p:cNvPr id="56330" name="Line 26"/>
          <p:cNvSpPr>
            <a:spLocks noChangeShapeType="1"/>
          </p:cNvSpPr>
          <p:nvPr/>
        </p:nvSpPr>
        <p:spPr bwMode="auto">
          <a:xfrm>
            <a:off x="293688" y="2236788"/>
            <a:ext cx="8539162" cy="0"/>
          </a:xfrm>
          <a:prstGeom prst="line">
            <a:avLst/>
          </a:prstGeom>
          <a:noFill/>
          <a:ln w="12700" algn="ctr">
            <a:solidFill>
              <a:schemeClr val="accent1"/>
            </a:solidFill>
            <a:round/>
            <a:headEnd/>
            <a:tailEnd/>
          </a:ln>
        </p:spPr>
        <p:txBody>
          <a:bodyPr/>
          <a:lstStyle/>
          <a:p>
            <a:endParaRPr lang="en-US" dirty="0"/>
          </a:p>
        </p:txBody>
      </p:sp>
      <p:sp>
        <p:nvSpPr>
          <p:cNvPr id="56331" name="Line 29"/>
          <p:cNvSpPr>
            <a:spLocks noChangeShapeType="1"/>
          </p:cNvSpPr>
          <p:nvPr/>
        </p:nvSpPr>
        <p:spPr bwMode="auto">
          <a:xfrm>
            <a:off x="293688" y="1714501"/>
            <a:ext cx="0" cy="4808539"/>
          </a:xfrm>
          <a:prstGeom prst="line">
            <a:avLst/>
          </a:prstGeom>
          <a:noFill/>
          <a:ln w="12700" algn="ctr">
            <a:solidFill>
              <a:schemeClr val="accent1"/>
            </a:solidFill>
            <a:round/>
            <a:headEnd/>
            <a:tailEnd/>
          </a:ln>
        </p:spPr>
        <p:txBody>
          <a:bodyPr/>
          <a:lstStyle/>
          <a:p>
            <a:endParaRPr lang="en-US" dirty="0"/>
          </a:p>
        </p:txBody>
      </p:sp>
      <p:sp>
        <p:nvSpPr>
          <p:cNvPr id="56332" name="Line 30"/>
          <p:cNvSpPr>
            <a:spLocks noChangeShapeType="1"/>
          </p:cNvSpPr>
          <p:nvPr/>
        </p:nvSpPr>
        <p:spPr bwMode="auto">
          <a:xfrm>
            <a:off x="8832850" y="1714501"/>
            <a:ext cx="0" cy="4808539"/>
          </a:xfrm>
          <a:prstGeom prst="line">
            <a:avLst/>
          </a:prstGeom>
          <a:noFill/>
          <a:ln w="12700" algn="ctr">
            <a:solidFill>
              <a:schemeClr val="accent1"/>
            </a:solidFill>
            <a:round/>
            <a:headEnd/>
            <a:tailEnd/>
          </a:ln>
        </p:spPr>
        <p:txBody>
          <a:bodyPr/>
          <a:lstStyle/>
          <a:p>
            <a:endParaRPr lang="en-US" dirty="0"/>
          </a:p>
        </p:txBody>
      </p:sp>
      <p:sp>
        <p:nvSpPr>
          <p:cNvPr id="56333" name="Line 31"/>
          <p:cNvSpPr>
            <a:spLocks noChangeShapeType="1"/>
          </p:cNvSpPr>
          <p:nvPr/>
        </p:nvSpPr>
        <p:spPr bwMode="auto">
          <a:xfrm>
            <a:off x="293688" y="1714500"/>
            <a:ext cx="8539162" cy="0"/>
          </a:xfrm>
          <a:prstGeom prst="line">
            <a:avLst/>
          </a:prstGeom>
          <a:noFill/>
          <a:ln w="12700" algn="ctr">
            <a:solidFill>
              <a:schemeClr val="accent1"/>
            </a:solidFill>
            <a:round/>
            <a:headEnd/>
            <a:tailEnd/>
          </a:ln>
        </p:spPr>
        <p:txBody>
          <a:bodyPr/>
          <a:lstStyle/>
          <a:p>
            <a:endParaRPr lang="en-US" dirty="0"/>
          </a:p>
        </p:txBody>
      </p:sp>
      <p:sp>
        <p:nvSpPr>
          <p:cNvPr id="56334" name="Line 32"/>
          <p:cNvSpPr>
            <a:spLocks noChangeShapeType="1"/>
          </p:cNvSpPr>
          <p:nvPr/>
        </p:nvSpPr>
        <p:spPr bwMode="auto">
          <a:xfrm>
            <a:off x="293688" y="6523039"/>
            <a:ext cx="8539162" cy="0"/>
          </a:xfrm>
          <a:prstGeom prst="line">
            <a:avLst/>
          </a:prstGeom>
          <a:noFill/>
          <a:ln w="12700" algn="ctr">
            <a:solidFill>
              <a:schemeClr val="accent1"/>
            </a:solidFill>
            <a:round/>
            <a:headEnd/>
            <a:tailEnd/>
          </a:ln>
        </p:spPr>
        <p:txBody>
          <a:bodyPr/>
          <a:lstStyle/>
          <a:p>
            <a:endParaRPr lang="en-US" dirty="0"/>
          </a:p>
        </p:txBody>
      </p:sp>
      <p:sp>
        <p:nvSpPr>
          <p:cNvPr id="56335" name="Rectangle 56"/>
          <p:cNvSpPr>
            <a:spLocks noChangeArrowheads="1"/>
          </p:cNvSpPr>
          <p:nvPr/>
        </p:nvSpPr>
        <p:spPr bwMode="auto">
          <a:xfrm flipV="1">
            <a:off x="293688" y="1714501"/>
            <a:ext cx="8539162" cy="828675"/>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dirty="0"/>
          </a:p>
        </p:txBody>
      </p:sp>
      <p:sp>
        <p:nvSpPr>
          <p:cNvPr id="107536" name="Title 3"/>
          <p:cNvSpPr>
            <a:spLocks noGrp="1"/>
          </p:cNvSpPr>
          <p:nvPr>
            <p:ph type="title"/>
          </p:nvPr>
        </p:nvSpPr>
        <p:spPr>
          <a:xfrm>
            <a:off x="265176" y="594360"/>
            <a:ext cx="8618537" cy="396875"/>
          </a:xfrm>
        </p:spPr>
        <p:txBody>
          <a:bodyPr/>
          <a:lstStyle/>
          <a:p>
            <a:pPr>
              <a:defRPr/>
            </a:pPr>
            <a:r>
              <a:rPr lang="en-US" altLang="en-US" dirty="0">
                <a:ea typeface="+mj-ea"/>
              </a:rPr>
              <a:t>IBM </a:t>
            </a:r>
            <a:r>
              <a:rPr lang="en-US" altLang="en-US" dirty="0" smtClean="0">
                <a:ea typeface="+mj-ea"/>
              </a:rPr>
              <a:t>DataPower</a:t>
            </a:r>
            <a:endParaRPr lang="en-US" altLang="en-US" dirty="0">
              <a:ea typeface="+mj-ea"/>
            </a:endParaRPr>
          </a:p>
        </p:txBody>
      </p:sp>
      <p:sp>
        <p:nvSpPr>
          <p:cNvPr id="56337" name="Content Placeholder 4"/>
          <p:cNvSpPr>
            <a:spLocks noGrp="1"/>
          </p:cNvSpPr>
          <p:nvPr>
            <p:ph idx="1"/>
          </p:nvPr>
        </p:nvSpPr>
        <p:spPr>
          <a:xfrm>
            <a:off x="381000" y="2316480"/>
            <a:ext cx="7666038" cy="847725"/>
          </a:xfrm>
        </p:spPr>
        <p:txBody>
          <a:bodyPr/>
          <a:lstStyle/>
          <a:p>
            <a:pPr>
              <a:spcBef>
                <a:spcPts val="600"/>
              </a:spcBef>
            </a:pPr>
            <a:r>
              <a:rPr lang="en-US" altLang="en-US" sz="1400" b="1" dirty="0" smtClean="0">
                <a:solidFill>
                  <a:schemeClr val="tx1"/>
                </a:solidFill>
              </a:rPr>
              <a:t>Challenge: </a:t>
            </a:r>
            <a:r>
              <a:rPr lang="en-US" altLang="en-US" sz="1400" dirty="0" smtClean="0">
                <a:solidFill>
                  <a:schemeClr val="tx1"/>
                </a:solidFill>
              </a:rPr>
              <a:t>Provide secure access to mobile apps and reduce the risks of user access and transactions from the mobile devices. </a:t>
            </a:r>
          </a:p>
          <a:p>
            <a:pPr>
              <a:spcBef>
                <a:spcPts val="600"/>
              </a:spcBef>
            </a:pPr>
            <a:r>
              <a:rPr lang="en-US" altLang="en-US" sz="1400" b="1" dirty="0" smtClean="0">
                <a:solidFill>
                  <a:schemeClr val="tx1"/>
                </a:solidFill>
              </a:rPr>
              <a:t>Solution: </a:t>
            </a:r>
            <a:r>
              <a:rPr lang="en-US" altLang="en-US" sz="1400" dirty="0">
                <a:solidFill>
                  <a:schemeClr val="tx1"/>
                </a:solidFill>
              </a:rPr>
              <a:t>Use DataPower to connect Mobile Applications with Enterprise Apps &amp; </a:t>
            </a:r>
            <a:r>
              <a:rPr lang="en-US" altLang="en-US" sz="1400" dirty="0" smtClean="0">
                <a:solidFill>
                  <a:schemeClr val="tx1"/>
                </a:solidFill>
              </a:rPr>
              <a:t>Services:  IMS, CICS, DB2, etc.  </a:t>
            </a:r>
          </a:p>
        </p:txBody>
      </p:sp>
      <p:sp>
        <p:nvSpPr>
          <p:cNvPr id="56338" name="Text Placeholder 5"/>
          <p:cNvSpPr>
            <a:spLocks noGrp="1"/>
          </p:cNvSpPr>
          <p:nvPr>
            <p:ph type="body" sz="quarter" idx="13"/>
          </p:nvPr>
        </p:nvSpPr>
        <p:spPr>
          <a:xfrm>
            <a:off x="344488" y="1013594"/>
            <a:ext cx="4953000" cy="520700"/>
          </a:xfrm>
        </p:spPr>
        <p:txBody>
          <a:bodyPr/>
          <a:lstStyle/>
          <a:p>
            <a:pPr>
              <a:spcBef>
                <a:spcPct val="0"/>
              </a:spcBef>
            </a:pPr>
            <a:r>
              <a:rPr lang="en-US" altLang="en-US" sz="1400" b="1" dirty="0"/>
              <a:t>A secure gateway protecting and optimizing mobile interactions</a:t>
            </a:r>
          </a:p>
        </p:txBody>
      </p:sp>
      <p:pic>
        <p:nvPicPr>
          <p:cNvPr id="56339" name="Picture 4"/>
          <p:cNvPicPr>
            <a:picLocks noChangeAspect="1" noChangeArrowheads="1"/>
          </p:cNvPicPr>
          <p:nvPr/>
        </p:nvPicPr>
        <p:blipFill>
          <a:blip r:embed="rId3"/>
          <a:srcRect/>
          <a:stretch>
            <a:fillRect/>
          </a:stretch>
        </p:blipFill>
        <p:spPr bwMode="auto">
          <a:xfrm>
            <a:off x="5843592" y="3716340"/>
            <a:ext cx="3133725" cy="2719387"/>
          </a:xfrm>
          <a:prstGeom prst="rect">
            <a:avLst/>
          </a:prstGeom>
          <a:noFill/>
          <a:ln w="9525">
            <a:noFill/>
            <a:miter lim="800000"/>
            <a:headEnd/>
            <a:tailEnd/>
          </a:ln>
        </p:spPr>
      </p:pic>
      <p:sp>
        <p:nvSpPr>
          <p:cNvPr id="56340" name="Rectangle 26"/>
          <p:cNvSpPr>
            <a:spLocks noChangeArrowheads="1"/>
          </p:cNvSpPr>
          <p:nvPr/>
        </p:nvSpPr>
        <p:spPr bwMode="auto">
          <a:xfrm>
            <a:off x="5953125" y="3810002"/>
            <a:ext cx="2924175" cy="495300"/>
          </a:xfrm>
          <a:prstGeom prst="rect">
            <a:avLst/>
          </a:prstGeom>
          <a:solidFill>
            <a:schemeClr val="bg2"/>
          </a:solidFill>
          <a:ln w="19050">
            <a:solidFill>
              <a:schemeClr val="tx2"/>
            </a:solidFill>
            <a:miter lim="800000"/>
            <a:headEnd/>
            <a:tailEnd/>
          </a:ln>
        </p:spPr>
        <p:txBody>
          <a:bodyPr anchor="ctr"/>
          <a:lstStyle/>
          <a:p>
            <a:pPr algn="ctr"/>
            <a:r>
              <a:rPr lang="en-US" altLang="en-US" sz="1600" b="1" dirty="0">
                <a:solidFill>
                  <a:schemeClr val="bg1"/>
                </a:solidFill>
              </a:rPr>
              <a:t>More Information</a:t>
            </a:r>
          </a:p>
        </p:txBody>
      </p:sp>
      <p:grpSp>
        <p:nvGrpSpPr>
          <p:cNvPr id="56341" name="Group 187"/>
          <p:cNvGrpSpPr>
            <a:grpSpLocks/>
          </p:cNvGrpSpPr>
          <p:nvPr/>
        </p:nvGrpSpPr>
        <p:grpSpPr bwMode="auto">
          <a:xfrm>
            <a:off x="7313617" y="1122365"/>
            <a:ext cx="1660525" cy="361951"/>
            <a:chOff x="7160886" y="970251"/>
            <a:chExt cx="1660462" cy="361620"/>
          </a:xfrm>
        </p:grpSpPr>
        <p:sp>
          <p:nvSpPr>
            <p:cNvPr id="56387"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88"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89"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90"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91"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92"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93"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94"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56395"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396"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397"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398"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399"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400"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401"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56402"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dirty="0"/>
            </a:p>
          </p:txBody>
        </p:sp>
      </p:grpSp>
      <p:grpSp>
        <p:nvGrpSpPr>
          <p:cNvPr id="56342" name="Group 204"/>
          <p:cNvGrpSpPr>
            <a:grpSpLocks/>
          </p:cNvGrpSpPr>
          <p:nvPr/>
        </p:nvGrpSpPr>
        <p:grpSpPr bwMode="auto">
          <a:xfrm>
            <a:off x="6200775" y="1136651"/>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56384" name="Group 206"/>
            <p:cNvGrpSpPr>
              <a:grpSpLocks/>
            </p:cNvGrpSpPr>
            <p:nvPr/>
          </p:nvGrpSpPr>
          <p:grpSpPr bwMode="auto">
            <a:xfrm>
              <a:off x="9581123" y="1154774"/>
              <a:ext cx="411106" cy="564710"/>
              <a:chOff x="9581123" y="1154774"/>
              <a:chExt cx="411106" cy="564710"/>
            </a:xfrm>
          </p:grpSpPr>
          <p:pic>
            <p:nvPicPr>
              <p:cNvPr id="56385" name="Picture 207"/>
              <p:cNvPicPr>
                <a:picLocks noChangeAspect="1"/>
              </p:cNvPicPr>
              <p:nvPr/>
            </p:nvPicPr>
            <p:blipFill>
              <a:blip r:embed="rId4"/>
              <a:srcRect/>
              <a:stretch>
                <a:fillRect/>
              </a:stretch>
            </p:blipFill>
            <p:spPr bwMode="auto">
              <a:xfrm>
                <a:off x="9581123" y="1154774"/>
                <a:ext cx="411106" cy="564710"/>
              </a:xfrm>
              <a:prstGeom prst="rect">
                <a:avLst/>
              </a:prstGeom>
              <a:noFill/>
              <a:ln w="9525">
                <a:noFill/>
                <a:miter lim="800000"/>
                <a:headEnd/>
                <a:tailEnd/>
              </a:ln>
            </p:spPr>
          </p:pic>
          <p:pic>
            <p:nvPicPr>
              <p:cNvPr id="56386" name="Picture 208"/>
              <p:cNvPicPr>
                <a:picLocks noChangeAspect="1"/>
              </p:cNvPicPr>
              <p:nvPr/>
            </p:nvPicPr>
            <p:blipFill>
              <a:blip r:embed="rId5"/>
              <a:srcRect/>
              <a:stretch>
                <a:fillRect/>
              </a:stretch>
            </p:blipFill>
            <p:spPr bwMode="auto">
              <a:xfrm>
                <a:off x="9670139" y="1247568"/>
                <a:ext cx="233074" cy="324057"/>
              </a:xfrm>
              <a:prstGeom prst="rect">
                <a:avLst/>
              </a:prstGeom>
              <a:noFill/>
              <a:ln w="9525">
                <a:noFill/>
                <a:miter lim="800000"/>
                <a:headEnd/>
                <a:tailEnd/>
              </a:ln>
            </p:spPr>
          </p:pic>
        </p:grpSp>
      </p:grpSp>
      <p:pic>
        <p:nvPicPr>
          <p:cNvPr id="56343" name="Picture 210"/>
          <p:cNvPicPr>
            <a:picLocks noChangeAspect="1"/>
          </p:cNvPicPr>
          <p:nvPr/>
        </p:nvPicPr>
        <p:blipFill>
          <a:blip r:embed="rId6"/>
          <a:srcRect l="40656"/>
          <a:stretch>
            <a:fillRect/>
          </a:stretch>
        </p:blipFill>
        <p:spPr bwMode="auto">
          <a:xfrm>
            <a:off x="7777167" y="998539"/>
            <a:ext cx="606425" cy="901700"/>
          </a:xfrm>
          <a:prstGeom prst="rect">
            <a:avLst/>
          </a:prstGeom>
          <a:noFill/>
          <a:ln w="9525">
            <a:noFill/>
            <a:miter lim="800000"/>
            <a:headEnd/>
            <a:tailEnd/>
          </a:ln>
        </p:spPr>
      </p:pic>
      <p:pic>
        <p:nvPicPr>
          <p:cNvPr id="56344" name="Picture 211"/>
          <p:cNvPicPr>
            <a:picLocks noChangeAspect="1"/>
          </p:cNvPicPr>
          <p:nvPr/>
        </p:nvPicPr>
        <p:blipFill>
          <a:blip r:embed="rId6"/>
          <a:srcRect l="40656"/>
          <a:stretch>
            <a:fillRect/>
          </a:stretch>
        </p:blipFill>
        <p:spPr bwMode="auto">
          <a:xfrm>
            <a:off x="8375654" y="998539"/>
            <a:ext cx="606425" cy="901700"/>
          </a:xfrm>
          <a:prstGeom prst="rect">
            <a:avLst/>
          </a:prstGeom>
          <a:noFill/>
          <a:ln w="9525">
            <a:noFill/>
            <a:miter lim="800000"/>
            <a:headEnd/>
            <a:tailEnd/>
          </a:ln>
        </p:spPr>
      </p:pic>
      <p:pic>
        <p:nvPicPr>
          <p:cNvPr id="56345" name="Picture 212"/>
          <p:cNvPicPr>
            <a:picLocks noChangeAspect="1"/>
          </p:cNvPicPr>
          <p:nvPr/>
        </p:nvPicPr>
        <p:blipFill>
          <a:blip r:embed="rId6"/>
          <a:srcRect/>
          <a:stretch>
            <a:fillRect/>
          </a:stretch>
        </p:blipFill>
        <p:spPr bwMode="auto">
          <a:xfrm>
            <a:off x="6897688" y="998539"/>
            <a:ext cx="1020762" cy="901700"/>
          </a:xfrm>
          <a:prstGeom prst="rect">
            <a:avLst/>
          </a:prstGeom>
          <a:noFill/>
          <a:ln w="9525">
            <a:noFill/>
            <a:miter lim="800000"/>
            <a:headEnd/>
            <a:tailEnd/>
          </a:ln>
        </p:spPr>
      </p:pic>
      <p:sp>
        <p:nvSpPr>
          <p:cNvPr id="56346" name="Content Placeholder 4"/>
          <p:cNvSpPr txBox="1">
            <a:spLocks/>
          </p:cNvSpPr>
          <p:nvPr/>
        </p:nvSpPr>
        <p:spPr bwMode="auto">
          <a:xfrm>
            <a:off x="371475" y="3657600"/>
            <a:ext cx="5467350" cy="1725613"/>
          </a:xfrm>
          <a:prstGeom prst="rect">
            <a:avLst/>
          </a:prstGeom>
          <a:noFill/>
          <a:ln w="9525">
            <a:noFill/>
            <a:miter lim="800000"/>
            <a:headEnd/>
            <a:tailEnd/>
          </a:ln>
        </p:spPr>
        <p:txBody>
          <a:bodyPr/>
          <a:lstStyle/>
          <a:p>
            <a:pPr marL="228600" indent="-228600">
              <a:lnSpc>
                <a:spcPct val="90000"/>
              </a:lnSpc>
              <a:spcBef>
                <a:spcPts val="1200"/>
              </a:spcBef>
              <a:buClr>
                <a:schemeClr val="tx1"/>
              </a:buClr>
              <a:buFont typeface="Wingdings" pitchFamily="2" charset="2"/>
              <a:buChar char="§"/>
            </a:pPr>
            <a:r>
              <a:rPr lang="en-US" altLang="en-US" sz="1400" b="1" dirty="0"/>
              <a:t>Key benefits</a:t>
            </a:r>
          </a:p>
          <a:p>
            <a:pPr marL="466725" lvl="1" indent="-219075">
              <a:lnSpc>
                <a:spcPct val="90000"/>
              </a:lnSpc>
              <a:spcBef>
                <a:spcPts val="600"/>
              </a:spcBef>
              <a:buClr>
                <a:schemeClr val="tx1"/>
              </a:buClr>
              <a:buFont typeface="Arial" charset="0"/>
              <a:buChar char="–"/>
            </a:pPr>
            <a:r>
              <a:rPr lang="en-US" altLang="en-US" sz="1400" dirty="0"/>
              <a:t>Highest level of protection for back-end service calls </a:t>
            </a:r>
          </a:p>
          <a:p>
            <a:pPr marL="466725" lvl="1" indent="-219075">
              <a:lnSpc>
                <a:spcPct val="90000"/>
              </a:lnSpc>
              <a:spcBef>
                <a:spcPts val="600"/>
              </a:spcBef>
              <a:buClr>
                <a:schemeClr val="tx1"/>
              </a:buClr>
              <a:buFont typeface="Arial" charset="0"/>
              <a:buChar char="–"/>
            </a:pPr>
            <a:r>
              <a:rPr lang="en-US" altLang="en-US" sz="1400" dirty="0"/>
              <a:t>Pre-processing of messages to reduce load on back end </a:t>
            </a:r>
          </a:p>
          <a:p>
            <a:pPr marL="466725" lvl="1" indent="-219075">
              <a:lnSpc>
                <a:spcPct val="90000"/>
              </a:lnSpc>
              <a:spcBef>
                <a:spcPts val="600"/>
              </a:spcBef>
              <a:buClr>
                <a:schemeClr val="tx1"/>
              </a:buClr>
              <a:buFont typeface="Arial" charset="0"/>
              <a:buChar char="–"/>
            </a:pPr>
            <a:r>
              <a:rPr lang="en-US" altLang="en-US" sz="1400" dirty="0"/>
              <a:t>Resiliency, scalability, and acceleration at the edge</a:t>
            </a:r>
          </a:p>
          <a:p>
            <a:pPr marL="466725" lvl="1" indent="-219075">
              <a:lnSpc>
                <a:spcPct val="90000"/>
              </a:lnSpc>
              <a:spcBef>
                <a:spcPts val="600"/>
              </a:spcBef>
              <a:buClr>
                <a:schemeClr val="tx1"/>
              </a:buClr>
              <a:buFont typeface="Arial" charset="0"/>
              <a:buChar char="–"/>
            </a:pPr>
            <a:r>
              <a:rPr lang="en-US" altLang="en-US" sz="1400" dirty="0"/>
              <a:t>Configuration, not </a:t>
            </a:r>
            <a:r>
              <a:rPr lang="en-US" altLang="en-US" sz="1400" dirty="0" smtClean="0"/>
              <a:t>coding</a:t>
            </a:r>
          </a:p>
          <a:p>
            <a:pPr marL="466725" lvl="1" indent="-219075">
              <a:lnSpc>
                <a:spcPct val="90000"/>
              </a:lnSpc>
              <a:spcBef>
                <a:spcPts val="600"/>
              </a:spcBef>
              <a:buClr>
                <a:schemeClr val="tx1"/>
              </a:buClr>
              <a:buFont typeface="Arial" charset="0"/>
              <a:buChar char="–"/>
            </a:pPr>
            <a:r>
              <a:rPr lang="en-US" altLang="en-US" sz="1400" dirty="0" smtClean="0"/>
              <a:t>Hardened security for mobile access</a:t>
            </a:r>
          </a:p>
          <a:p>
            <a:pPr marL="466725" lvl="1" indent="-219075">
              <a:lnSpc>
                <a:spcPct val="90000"/>
              </a:lnSpc>
              <a:spcBef>
                <a:spcPts val="600"/>
              </a:spcBef>
              <a:buClr>
                <a:schemeClr val="tx1"/>
              </a:buClr>
              <a:buFont typeface="Arial" charset="0"/>
              <a:buChar char="–"/>
            </a:pPr>
            <a:r>
              <a:rPr lang="en-US" altLang="en-US" sz="1400" dirty="0" smtClean="0"/>
              <a:t>Rapid deployment and change management</a:t>
            </a:r>
          </a:p>
        </p:txBody>
      </p:sp>
      <p:sp>
        <p:nvSpPr>
          <p:cNvPr id="56347" name="TextBox 12"/>
          <p:cNvSpPr txBox="1">
            <a:spLocks noChangeArrowheads="1"/>
          </p:cNvSpPr>
          <p:nvPr/>
        </p:nvSpPr>
        <p:spPr bwMode="auto">
          <a:xfrm>
            <a:off x="6173789" y="4460875"/>
            <a:ext cx="2403475" cy="1415772"/>
          </a:xfrm>
          <a:prstGeom prst="rect">
            <a:avLst/>
          </a:prstGeom>
          <a:noFill/>
          <a:ln w="9525">
            <a:noFill/>
            <a:miter lim="800000"/>
            <a:headEnd/>
            <a:tailEnd/>
          </a:ln>
        </p:spPr>
        <p:txBody>
          <a:bodyPr>
            <a:spAutoFit/>
          </a:bodyPr>
          <a:lstStyle/>
          <a:p>
            <a:pPr marL="161925" indent="-161925">
              <a:spcBef>
                <a:spcPts val="1200"/>
              </a:spcBef>
              <a:buFont typeface="Arial" charset="0"/>
              <a:buChar char="•"/>
            </a:pPr>
            <a:r>
              <a:rPr lang="en-US" altLang="en-US" sz="1400" b="1" dirty="0">
                <a:hlinkClick r:id="rId7"/>
              </a:rPr>
              <a:t>Website</a:t>
            </a:r>
            <a:endParaRPr lang="en-US" altLang="en-US" sz="1400" b="1" dirty="0"/>
          </a:p>
          <a:p>
            <a:pPr marL="161925" indent="-161925">
              <a:spcBef>
                <a:spcPts val="1200"/>
              </a:spcBef>
              <a:buFont typeface="Arial" charset="0"/>
              <a:buChar char="•"/>
            </a:pPr>
            <a:r>
              <a:rPr lang="en-US" altLang="en-US" sz="1400" b="1" dirty="0" smtClean="0">
                <a:hlinkClick r:id="rId8"/>
              </a:rPr>
              <a:t>Redbook</a:t>
            </a:r>
            <a:endParaRPr lang="en-US" altLang="en-US" sz="1400" b="1" dirty="0"/>
          </a:p>
          <a:p>
            <a:pPr marL="161925" indent="-161925">
              <a:spcBef>
                <a:spcPts val="1200"/>
              </a:spcBef>
              <a:buFont typeface="Arial" charset="0"/>
              <a:buChar char="•"/>
            </a:pPr>
            <a:r>
              <a:rPr lang="en-US" altLang="en-US" sz="1400" b="1" dirty="0">
                <a:hlinkClick r:id="rId9"/>
              </a:rPr>
              <a:t>Datasheet</a:t>
            </a:r>
            <a:r>
              <a:rPr lang="en-US" altLang="en-US" sz="1400" b="1" dirty="0"/>
              <a:t> </a:t>
            </a:r>
          </a:p>
          <a:p>
            <a:pPr marL="161925" indent="-161925">
              <a:spcBef>
                <a:spcPts val="1200"/>
              </a:spcBef>
              <a:buFont typeface="Arial" charset="0"/>
              <a:buChar char="•"/>
            </a:pPr>
            <a:r>
              <a:rPr lang="en-US" altLang="en-US" sz="1400" b="1" dirty="0">
                <a:hlinkClick r:id="rId10"/>
              </a:rPr>
              <a:t>Demo Video </a:t>
            </a:r>
            <a:endParaRPr lang="en-US" altLang="en-US" sz="1400" b="1" dirty="0"/>
          </a:p>
        </p:txBody>
      </p:sp>
      <p:grpSp>
        <p:nvGrpSpPr>
          <p:cNvPr id="56348" name="Group 52"/>
          <p:cNvGrpSpPr>
            <a:grpSpLocks/>
          </p:cNvGrpSpPr>
          <p:nvPr/>
        </p:nvGrpSpPr>
        <p:grpSpPr bwMode="auto">
          <a:xfrm>
            <a:off x="401638" y="1779590"/>
            <a:ext cx="3359150" cy="368300"/>
            <a:chOff x="253" y="1121"/>
            <a:chExt cx="2116" cy="232"/>
          </a:xfrm>
        </p:grpSpPr>
        <p:grpSp>
          <p:nvGrpSpPr>
            <p:cNvPr id="56349" name="Group 187"/>
            <p:cNvGrpSpPr>
              <a:grpSpLocks/>
            </p:cNvGrpSpPr>
            <p:nvPr/>
          </p:nvGrpSpPr>
          <p:grpSpPr bwMode="auto">
            <a:xfrm>
              <a:off x="253" y="1125"/>
              <a:ext cx="1046" cy="228"/>
              <a:chOff x="7160886" y="970251"/>
              <a:chExt cx="1660462" cy="361620"/>
            </a:xfrm>
          </p:grpSpPr>
          <p:sp>
            <p:nvSpPr>
              <p:cNvPr id="56367"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8"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9"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0"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1"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2"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3"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4"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5"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6"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7"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8"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79"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80"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81"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82"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nvGrpSpPr>
            <p:cNvPr id="56350" name="Group 187"/>
            <p:cNvGrpSpPr>
              <a:grpSpLocks/>
            </p:cNvGrpSpPr>
            <p:nvPr/>
          </p:nvGrpSpPr>
          <p:grpSpPr bwMode="auto">
            <a:xfrm>
              <a:off x="1323" y="1121"/>
              <a:ext cx="1046" cy="228"/>
              <a:chOff x="7160886" y="970251"/>
              <a:chExt cx="1660462" cy="361620"/>
            </a:xfrm>
          </p:grpSpPr>
          <p:sp>
            <p:nvSpPr>
              <p:cNvPr id="56351"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2"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3"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4"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5"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6"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7"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8"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59"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0"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1"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2"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3"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4"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5"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56366"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spTree>
    <p:extLst>
      <p:ext uri="{BB962C8B-B14F-4D97-AF65-F5344CB8AC3E}">
        <p14:creationId xmlns:p14="http://schemas.microsoft.com/office/powerpoint/2010/main" val="1312088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title"/>
          </p:nvPr>
        </p:nvSpPr>
        <p:spPr/>
        <p:txBody>
          <a:bodyPr/>
          <a:lstStyle/>
          <a:p>
            <a:pPr eaLnBrk="1" hangingPunct="1"/>
            <a:r>
              <a:rPr lang="en-US" altLang="en-US" sz="2400" dirty="0" smtClean="0"/>
              <a:t>Secure the Mobile Enterprise Run Time Environment</a:t>
            </a:r>
          </a:p>
        </p:txBody>
      </p:sp>
      <p:grpSp>
        <p:nvGrpSpPr>
          <p:cNvPr id="65651" name="Group 70"/>
          <p:cNvGrpSpPr>
            <a:grpSpLocks/>
          </p:cNvGrpSpPr>
          <p:nvPr/>
        </p:nvGrpSpPr>
        <p:grpSpPr bwMode="auto">
          <a:xfrm>
            <a:off x="627067" y="1630365"/>
            <a:ext cx="1628775" cy="1739900"/>
            <a:chOff x="6994483" y="2186388"/>
            <a:chExt cx="2149517" cy="2336801"/>
          </a:xfrm>
        </p:grpSpPr>
        <p:pic>
          <p:nvPicPr>
            <p:cNvPr id="6565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4483" y="3400827"/>
              <a:ext cx="1608180" cy="112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59" name="Picture 9" descr="apps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6684" y="2186388"/>
              <a:ext cx="1857316" cy="185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5652" name="Group 36"/>
          <p:cNvGrpSpPr>
            <a:grpSpLocks/>
          </p:cNvGrpSpPr>
          <p:nvPr/>
        </p:nvGrpSpPr>
        <p:grpSpPr bwMode="auto">
          <a:xfrm>
            <a:off x="1311278" y="3428998"/>
            <a:ext cx="1747838" cy="323850"/>
            <a:chOff x="345" y="2735"/>
            <a:chExt cx="1113" cy="213"/>
          </a:xfrm>
        </p:grpSpPr>
        <p:pic>
          <p:nvPicPr>
            <p:cNvPr id="6565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 y="2735"/>
              <a:ext cx="239" cy="213"/>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65657" name="TextBox 106"/>
            <p:cNvSpPr txBox="1">
              <a:spLocks noChangeArrowheads="1"/>
            </p:cNvSpPr>
            <p:nvPr/>
          </p:nvSpPr>
          <p:spPr bwMode="auto">
            <a:xfrm>
              <a:off x="539" y="2756"/>
              <a:ext cx="919" cy="170"/>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200" b="1" dirty="0">
                  <a:solidFill>
                    <a:srgbClr val="0070C0"/>
                  </a:solidFill>
                </a:rPr>
                <a:t>Trusteer </a:t>
              </a:r>
              <a:r>
                <a:rPr lang="en-US" altLang="en-US" sz="1200" b="1" dirty="0" smtClean="0">
                  <a:solidFill>
                    <a:srgbClr val="0070C0"/>
                  </a:solidFill>
                </a:rPr>
                <a:t>Mobile</a:t>
              </a:r>
              <a:endParaRPr lang="en-US" altLang="en-US" sz="1200" b="1" dirty="0">
                <a:solidFill>
                  <a:srgbClr val="0070C0"/>
                </a:solidFill>
              </a:endParaRPr>
            </a:p>
          </p:txBody>
        </p:sp>
      </p:grpSp>
      <p:grpSp>
        <p:nvGrpSpPr>
          <p:cNvPr id="65653" name="Group 39"/>
          <p:cNvGrpSpPr>
            <a:grpSpLocks/>
          </p:cNvGrpSpPr>
          <p:nvPr/>
        </p:nvGrpSpPr>
        <p:grpSpPr bwMode="auto">
          <a:xfrm>
            <a:off x="141290" y="1227139"/>
            <a:ext cx="2451100" cy="381000"/>
            <a:chOff x="184" y="994"/>
            <a:chExt cx="1354" cy="219"/>
          </a:xfrm>
        </p:grpSpPr>
        <p:pic>
          <p:nvPicPr>
            <p:cNvPr id="65654" name="Picture 2"/>
            <p:cNvPicPr>
              <a:picLocks noChangeAspect="1"/>
            </p:cNvPicPr>
            <p:nvPr/>
          </p:nvPicPr>
          <p:blipFill>
            <a:blip r:embed="rId6" cstate="print">
              <a:extLst>
                <a:ext uri="{28A0092B-C50C-407E-A947-70E740481C1C}">
                  <a14:useLocalDpi xmlns:a14="http://schemas.microsoft.com/office/drawing/2010/main" val="0"/>
                </a:ext>
              </a:extLst>
            </a:blip>
            <a:srcRect t="21948" b="21803"/>
            <a:stretch>
              <a:fillRect/>
            </a:stretch>
          </p:blipFill>
          <p:spPr bwMode="auto">
            <a:xfrm>
              <a:off x="184" y="994"/>
              <a:ext cx="480" cy="182"/>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5655" name="TextBox 3"/>
            <p:cNvSpPr txBox="1">
              <a:spLocks noChangeArrowheads="1"/>
            </p:cNvSpPr>
            <p:nvPr/>
          </p:nvSpPr>
          <p:spPr bwMode="auto">
            <a:xfrm>
              <a:off x="607" y="1001"/>
              <a:ext cx="931" cy="212"/>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dirty="0" smtClean="0">
                  <a:solidFill>
                    <a:srgbClr val="0070C0"/>
                  </a:solidFill>
                </a:rPr>
                <a:t>Arxan Application Protection</a:t>
              </a:r>
              <a:endParaRPr lang="en-US" altLang="en-US" sz="1000" b="1" dirty="0">
                <a:solidFill>
                  <a:srgbClr val="0070C0"/>
                </a:solidFill>
              </a:endParaRPr>
            </a:p>
          </p:txBody>
        </p:sp>
      </p:grpSp>
      <p:sp>
        <p:nvSpPr>
          <p:cNvPr id="65556" name="Line 145"/>
          <p:cNvSpPr>
            <a:spLocks noChangeShapeType="1"/>
          </p:cNvSpPr>
          <p:nvPr/>
        </p:nvSpPr>
        <p:spPr bwMode="auto">
          <a:xfrm>
            <a:off x="1104900" y="3436940"/>
            <a:ext cx="0" cy="17478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5557" name="Line 146"/>
          <p:cNvSpPr>
            <a:spLocks noChangeShapeType="1"/>
          </p:cNvSpPr>
          <p:nvPr/>
        </p:nvSpPr>
        <p:spPr bwMode="auto">
          <a:xfrm>
            <a:off x="1104904" y="5194300"/>
            <a:ext cx="473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5559" name="Line 148"/>
          <p:cNvSpPr>
            <a:spLocks noChangeShapeType="1"/>
          </p:cNvSpPr>
          <p:nvPr/>
        </p:nvSpPr>
        <p:spPr bwMode="auto">
          <a:xfrm>
            <a:off x="4295779" y="5194300"/>
            <a:ext cx="473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5562" name="Oval 161"/>
          <p:cNvSpPr>
            <a:spLocks noChangeArrowheads="1"/>
          </p:cNvSpPr>
          <p:nvPr/>
        </p:nvSpPr>
        <p:spPr bwMode="auto">
          <a:xfrm>
            <a:off x="2692404" y="1214440"/>
            <a:ext cx="377825" cy="382587"/>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a:t>6</a:t>
            </a:r>
          </a:p>
        </p:txBody>
      </p:sp>
      <p:pic>
        <p:nvPicPr>
          <p:cNvPr id="221" name="Picture 23" descr="01Helix"/>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8229" y="2579626"/>
            <a:ext cx="2784475" cy="383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 name="Text Box 12"/>
          <p:cNvSpPr txBox="1">
            <a:spLocks noChangeArrowheads="1"/>
          </p:cNvSpPr>
          <p:nvPr/>
        </p:nvSpPr>
        <p:spPr bwMode="auto">
          <a:xfrm>
            <a:off x="7253288" y="3500377"/>
            <a:ext cx="6048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400">
                <a:solidFill>
                  <a:srgbClr val="000000"/>
                </a:solidFill>
              </a:rPr>
              <a:t>zBX</a:t>
            </a:r>
          </a:p>
        </p:txBody>
      </p:sp>
      <p:sp>
        <p:nvSpPr>
          <p:cNvPr id="223" name="AutoShape 17"/>
          <p:cNvSpPr>
            <a:spLocks noChangeArrowheads="1"/>
          </p:cNvSpPr>
          <p:nvPr/>
        </p:nvSpPr>
        <p:spPr bwMode="auto">
          <a:xfrm>
            <a:off x="7761291" y="2939988"/>
            <a:ext cx="1157287" cy="1579563"/>
          </a:xfrm>
          <a:prstGeom prst="roundRect">
            <a:avLst>
              <a:gd name="adj" fmla="val 16667"/>
            </a:avLst>
          </a:prstGeom>
          <a:gradFill rotWithShape="1">
            <a:gsLst>
              <a:gs pos="0">
                <a:srgbClr val="FFFFFF"/>
              </a:gs>
              <a:gs pos="100000">
                <a:srgbClr val="99CCFF">
                  <a:alpha val="78998"/>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24" name="AutoShape 15"/>
          <p:cNvSpPr>
            <a:spLocks noChangeArrowheads="1"/>
          </p:cNvSpPr>
          <p:nvPr/>
        </p:nvSpPr>
        <p:spPr bwMode="auto">
          <a:xfrm>
            <a:off x="7770813" y="4490975"/>
            <a:ext cx="1147762" cy="212725"/>
          </a:xfrm>
          <a:prstGeom prst="roundRect">
            <a:avLst>
              <a:gd name="adj" fmla="val 16667"/>
            </a:avLst>
          </a:prstGeom>
          <a:solidFill>
            <a:srgbClr val="66CCFF">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25" name="Text Box 27"/>
          <p:cNvSpPr txBox="1">
            <a:spLocks noChangeArrowheads="1"/>
          </p:cNvSpPr>
          <p:nvPr/>
        </p:nvSpPr>
        <p:spPr bwMode="auto">
          <a:xfrm>
            <a:off x="8031167" y="4473512"/>
            <a:ext cx="625475"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a:t>
            </a:r>
          </a:p>
        </p:txBody>
      </p:sp>
      <p:sp>
        <p:nvSpPr>
          <p:cNvPr id="226" name="Text Box 27"/>
          <p:cNvSpPr txBox="1">
            <a:spLocks noChangeArrowheads="1"/>
          </p:cNvSpPr>
          <p:nvPr/>
        </p:nvSpPr>
        <p:spPr bwMode="auto">
          <a:xfrm>
            <a:off x="8226429" y="3362263"/>
            <a:ext cx="625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CICS</a:t>
            </a:r>
          </a:p>
          <a:p>
            <a:pPr eaLnBrk="1" hangingPunct="1">
              <a:buClr>
                <a:srgbClr val="17AF4B"/>
              </a:buClr>
              <a:buFont typeface="Wingdings" pitchFamily="2" charset="2"/>
              <a:buNone/>
            </a:pPr>
            <a:r>
              <a:rPr lang="en-US" altLang="en-US" sz="1200" b="1">
                <a:solidFill>
                  <a:srgbClr val="000000"/>
                </a:solidFill>
              </a:rPr>
              <a:t>DB2</a:t>
            </a:r>
          </a:p>
          <a:p>
            <a:pPr eaLnBrk="1" hangingPunct="1">
              <a:buClr>
                <a:srgbClr val="17AF4B"/>
              </a:buClr>
              <a:buFont typeface="Wingdings" pitchFamily="2" charset="2"/>
              <a:buNone/>
            </a:pPr>
            <a:r>
              <a:rPr lang="en-US" altLang="en-US" sz="1200" b="1">
                <a:solidFill>
                  <a:srgbClr val="000000"/>
                </a:solidFill>
              </a:rPr>
              <a:t>IMS</a:t>
            </a:r>
          </a:p>
          <a:p>
            <a:pPr eaLnBrk="1" hangingPunct="1">
              <a:buClr>
                <a:srgbClr val="17AF4B"/>
              </a:buClr>
              <a:buFont typeface="Wingdings" pitchFamily="2" charset="2"/>
              <a:buNone/>
            </a:pPr>
            <a:r>
              <a:rPr lang="en-US" altLang="en-US" sz="1200" b="1">
                <a:solidFill>
                  <a:srgbClr val="000000"/>
                </a:solidFill>
              </a:rPr>
              <a:t>WAS</a:t>
            </a:r>
          </a:p>
          <a:p>
            <a:pPr eaLnBrk="1" hangingPunct="1">
              <a:buClr>
                <a:srgbClr val="17AF4B"/>
              </a:buClr>
              <a:buFont typeface="Wingdings" pitchFamily="2" charset="2"/>
              <a:buNone/>
            </a:pPr>
            <a:r>
              <a:rPr lang="fr-FR" altLang="en-US" sz="1200" b="1">
                <a:solidFill>
                  <a:srgbClr val="000000"/>
                </a:solidFill>
              </a:rPr>
              <a:t>Batch</a:t>
            </a:r>
            <a:endParaRPr lang="en-US" altLang="en-US" sz="1200" b="1">
              <a:solidFill>
                <a:srgbClr val="000000"/>
              </a:solidFill>
            </a:endParaRPr>
          </a:p>
        </p:txBody>
      </p:sp>
      <p:grpSp>
        <p:nvGrpSpPr>
          <p:cNvPr id="227" name="Group 58"/>
          <p:cNvGrpSpPr>
            <a:grpSpLocks/>
          </p:cNvGrpSpPr>
          <p:nvPr/>
        </p:nvGrpSpPr>
        <p:grpSpPr bwMode="auto">
          <a:xfrm>
            <a:off x="5842004" y="2939989"/>
            <a:ext cx="1160463" cy="1821223"/>
            <a:chOff x="4448473" y="2256180"/>
            <a:chExt cx="1160463" cy="1821225"/>
          </a:xfrm>
        </p:grpSpPr>
        <p:sp>
          <p:nvSpPr>
            <p:cNvPr id="228" name="AutoShape 40"/>
            <p:cNvSpPr>
              <a:spLocks noChangeArrowheads="1"/>
            </p:cNvSpPr>
            <p:nvPr/>
          </p:nvSpPr>
          <p:spPr bwMode="auto">
            <a:xfrm>
              <a:off x="4467523" y="3829393"/>
              <a:ext cx="1130300" cy="214312"/>
            </a:xfrm>
            <a:prstGeom prst="roundRect">
              <a:avLst>
                <a:gd name="adj" fmla="val 16667"/>
              </a:avLst>
            </a:pr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229" name="Text Box 42"/>
            <p:cNvSpPr txBox="1">
              <a:spLocks noChangeArrowheads="1"/>
            </p:cNvSpPr>
            <p:nvPr/>
          </p:nvSpPr>
          <p:spPr bwMode="auto">
            <a:xfrm>
              <a:off x="4697711" y="3816692"/>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z/VM</a:t>
              </a:r>
            </a:p>
          </p:txBody>
        </p:sp>
        <p:sp>
          <p:nvSpPr>
            <p:cNvPr id="230" name="AutoShape 2"/>
            <p:cNvSpPr>
              <a:spLocks noChangeArrowheads="1"/>
            </p:cNvSpPr>
            <p:nvPr/>
          </p:nvSpPr>
          <p:spPr bwMode="auto">
            <a:xfrm rot="5400000">
              <a:off x="4357986" y="2346667"/>
              <a:ext cx="1341438" cy="1160463"/>
            </a:xfrm>
            <a:prstGeom prst="roundRect">
              <a:avLst>
                <a:gd name="adj" fmla="val 16667"/>
              </a:avLst>
            </a:prstGeom>
            <a:gradFill rotWithShape="1">
              <a:gsLst>
                <a:gs pos="0">
                  <a:srgbClr val="FFFFFF"/>
                </a:gs>
                <a:gs pos="100000">
                  <a:srgbClr val="66FF66">
                    <a:alpha val="79999"/>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31" name="AutoShape 41"/>
            <p:cNvSpPr>
              <a:spLocks noChangeArrowheads="1"/>
            </p:cNvSpPr>
            <p:nvPr/>
          </p:nvSpPr>
          <p:spPr bwMode="auto">
            <a:xfrm>
              <a:off x="4461173" y="3600793"/>
              <a:ext cx="1147763" cy="212725"/>
            </a:xfrm>
            <a:prstGeom prst="roundRect">
              <a:avLst>
                <a:gd name="adj" fmla="val 16667"/>
              </a:avLst>
            </a:prstGeom>
            <a:solidFill>
              <a:srgbClr val="66CC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232" name="Text Box 43"/>
            <p:cNvSpPr txBox="1">
              <a:spLocks noChangeArrowheads="1"/>
            </p:cNvSpPr>
            <p:nvPr/>
          </p:nvSpPr>
          <p:spPr bwMode="auto">
            <a:xfrm>
              <a:off x="4719936" y="3591268"/>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Linux</a:t>
              </a:r>
            </a:p>
          </p:txBody>
        </p:sp>
        <p:sp>
          <p:nvSpPr>
            <p:cNvPr id="233" name="Text Box 27"/>
            <p:cNvSpPr txBox="1">
              <a:spLocks noChangeArrowheads="1"/>
            </p:cNvSpPr>
            <p:nvPr/>
          </p:nvSpPr>
          <p:spPr bwMode="auto">
            <a:xfrm>
              <a:off x="4497686" y="2575268"/>
              <a:ext cx="106680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endParaRPr lang="en-US" altLang="en-US" sz="1200" b="1">
                <a:solidFill>
                  <a:srgbClr val="000000"/>
                </a:solidFill>
              </a:endParaRPr>
            </a:p>
            <a:p>
              <a:pPr eaLnBrk="1" hangingPunct="1">
                <a:buClr>
                  <a:srgbClr val="17AF4B"/>
                </a:buClr>
                <a:buFont typeface="Wingdings" pitchFamily="2" charset="2"/>
                <a:buNone/>
              </a:pPr>
              <a:endParaRPr lang="en-US" altLang="en-US" sz="1200" b="1">
                <a:solidFill>
                  <a:srgbClr val="000000"/>
                </a:solidFill>
              </a:endParaRPr>
            </a:p>
          </p:txBody>
        </p:sp>
      </p:grpSp>
      <p:sp>
        <p:nvSpPr>
          <p:cNvPr id="234" name="Rectangle 116"/>
          <p:cNvSpPr>
            <a:spLocks noChangeArrowheads="1"/>
          </p:cNvSpPr>
          <p:nvPr/>
        </p:nvSpPr>
        <p:spPr bwMode="auto">
          <a:xfrm>
            <a:off x="6110292" y="4984690"/>
            <a:ext cx="1362075" cy="835025"/>
          </a:xfrm>
          <a:prstGeom prst="rect">
            <a:avLst/>
          </a:prstGeom>
          <a:gradFill rotWithShape="1">
            <a:gsLst>
              <a:gs pos="63000">
                <a:srgbClr val="8BC540">
                  <a:alpha val="54999"/>
                </a:srgbClr>
              </a:gs>
              <a:gs pos="100000">
                <a:schemeClr val="tx1">
                  <a:alpha val="0"/>
                </a:schemeClr>
              </a:gs>
            </a:gsLst>
            <a:lin ang="5400000" scaled="1"/>
          </a:gradFill>
          <a:ln>
            <a:noFill/>
          </a:ln>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235" name="Text Box 96"/>
          <p:cNvSpPr txBox="1">
            <a:spLocks noChangeArrowheads="1"/>
          </p:cNvSpPr>
          <p:nvPr/>
        </p:nvSpPr>
        <p:spPr bwMode="auto">
          <a:xfrm>
            <a:off x="6302379" y="5094224"/>
            <a:ext cx="963613" cy="400110"/>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Cryptographic cards</a:t>
            </a:r>
          </a:p>
        </p:txBody>
      </p:sp>
      <p:sp>
        <p:nvSpPr>
          <p:cNvPr id="236" name="Text Box 96"/>
          <p:cNvSpPr txBox="1">
            <a:spLocks noChangeArrowheads="1"/>
          </p:cNvSpPr>
          <p:nvPr/>
        </p:nvSpPr>
        <p:spPr bwMode="auto">
          <a:xfrm>
            <a:off x="6315077" y="5554601"/>
            <a:ext cx="950913" cy="246221"/>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CPACF</a:t>
            </a:r>
          </a:p>
        </p:txBody>
      </p:sp>
      <p:sp>
        <p:nvSpPr>
          <p:cNvPr id="237" name="Text Box 12"/>
          <p:cNvSpPr txBox="1">
            <a:spLocks noChangeArrowheads="1"/>
          </p:cNvSpPr>
          <p:nvPr/>
        </p:nvSpPr>
        <p:spPr bwMode="auto">
          <a:xfrm>
            <a:off x="6313489" y="4752914"/>
            <a:ext cx="9985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8BC540"/>
                </a:solidFill>
              </a:rPr>
              <a:t>Hardware</a:t>
            </a:r>
          </a:p>
        </p:txBody>
      </p:sp>
      <p:sp>
        <p:nvSpPr>
          <p:cNvPr id="238" name="Rectangle 101"/>
          <p:cNvSpPr>
            <a:spLocks noChangeArrowheads="1"/>
          </p:cNvSpPr>
          <p:nvPr/>
        </p:nvSpPr>
        <p:spPr bwMode="auto">
          <a:xfrm>
            <a:off x="7677150" y="4978339"/>
            <a:ext cx="852488" cy="1087437"/>
          </a:xfrm>
          <a:prstGeom prst="rect">
            <a:avLst/>
          </a:prstGeom>
          <a:gradFill rotWithShape="1">
            <a:gsLst>
              <a:gs pos="0">
                <a:srgbClr val="99CCFF">
                  <a:alpha val="54999"/>
                </a:srgbClr>
              </a:gs>
              <a:gs pos="100000">
                <a:schemeClr val="tx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239" name="Text Box 13"/>
          <p:cNvSpPr txBox="1">
            <a:spLocks noChangeArrowheads="1"/>
          </p:cNvSpPr>
          <p:nvPr/>
        </p:nvSpPr>
        <p:spPr bwMode="auto">
          <a:xfrm>
            <a:off x="7835900" y="4752914"/>
            <a:ext cx="55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99CCFF"/>
                </a:solidFill>
              </a:rPr>
              <a:t>z/OS</a:t>
            </a:r>
          </a:p>
        </p:txBody>
      </p:sp>
      <p:sp>
        <p:nvSpPr>
          <p:cNvPr id="240" name="Text Box 96"/>
          <p:cNvSpPr txBox="1">
            <a:spLocks noChangeArrowheads="1"/>
          </p:cNvSpPr>
          <p:nvPr/>
        </p:nvSpPr>
        <p:spPr bwMode="auto">
          <a:xfrm>
            <a:off x="7785100" y="5376799"/>
            <a:ext cx="674688" cy="400110"/>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PKI Services</a:t>
            </a:r>
          </a:p>
        </p:txBody>
      </p:sp>
      <p:sp>
        <p:nvSpPr>
          <p:cNvPr id="241" name="Text Box 96"/>
          <p:cNvSpPr txBox="1">
            <a:spLocks noChangeArrowheads="1"/>
          </p:cNvSpPr>
          <p:nvPr/>
        </p:nvSpPr>
        <p:spPr bwMode="auto">
          <a:xfrm>
            <a:off x="7786692" y="5092639"/>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RACF</a:t>
            </a:r>
          </a:p>
        </p:txBody>
      </p:sp>
      <p:cxnSp>
        <p:nvCxnSpPr>
          <p:cNvPr id="242" name="AutoShape 17"/>
          <p:cNvCxnSpPr>
            <a:cxnSpLocks noChangeShapeType="1"/>
            <a:endCxn id="250" idx="2"/>
          </p:cNvCxnSpPr>
          <p:nvPr/>
        </p:nvCxnSpPr>
        <p:spPr bwMode="auto">
          <a:xfrm flipV="1">
            <a:off x="6788150" y="3859946"/>
            <a:ext cx="1239063" cy="184945"/>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243" name="Text Box 96"/>
          <p:cNvSpPr txBox="1">
            <a:spLocks noChangeArrowheads="1"/>
          </p:cNvSpPr>
          <p:nvPr/>
        </p:nvSpPr>
        <p:spPr bwMode="auto">
          <a:xfrm>
            <a:off x="6037266" y="3913127"/>
            <a:ext cx="8858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fr-FR" altLang="en-US" sz="1000">
                <a:solidFill>
                  <a:srgbClr val="000000"/>
                </a:solidFill>
                <a:latin typeface="Calibri" pitchFamily="34" charset="0"/>
              </a:rPr>
              <a:t>JSON/https</a:t>
            </a:r>
            <a:endParaRPr lang="en-US" altLang="en-US" sz="1000">
              <a:solidFill>
                <a:srgbClr val="000000"/>
              </a:solidFill>
              <a:latin typeface="Calibri" pitchFamily="34" charset="0"/>
            </a:endParaRPr>
          </a:p>
        </p:txBody>
      </p:sp>
      <p:grpSp>
        <p:nvGrpSpPr>
          <p:cNvPr id="248" name="Group 106"/>
          <p:cNvGrpSpPr>
            <a:grpSpLocks/>
          </p:cNvGrpSpPr>
          <p:nvPr/>
        </p:nvGrpSpPr>
        <p:grpSpPr bwMode="auto">
          <a:xfrm>
            <a:off x="8026419" y="3251139"/>
            <a:ext cx="258763" cy="1219200"/>
            <a:chOff x="5118" y="479"/>
            <a:chExt cx="163" cy="768"/>
          </a:xfrm>
        </p:grpSpPr>
        <p:sp>
          <p:nvSpPr>
            <p:cNvPr id="249" name="AutoShape 15"/>
            <p:cNvSpPr>
              <a:spLocks noChangeArrowheads="1"/>
            </p:cNvSpPr>
            <p:nvPr/>
          </p:nvSpPr>
          <p:spPr bwMode="auto">
            <a:xfrm rot="5400000">
              <a:off x="4839" y="807"/>
              <a:ext cx="723" cy="134"/>
            </a:xfrm>
            <a:prstGeom prst="roundRect">
              <a:avLst>
                <a:gd name="adj" fmla="val 16667"/>
              </a:avLst>
            </a:prstGeom>
            <a:solidFill>
              <a:srgbClr val="FFFF99">
                <a:alpha val="70000"/>
              </a:srgbClr>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50" name="Text Box 27"/>
            <p:cNvSpPr txBox="1">
              <a:spLocks noChangeArrowheads="1"/>
            </p:cNvSpPr>
            <p:nvPr/>
          </p:nvSpPr>
          <p:spPr bwMode="auto">
            <a:xfrm rot="5400000">
              <a:off x="4816" y="781"/>
              <a:ext cx="7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 Connect</a:t>
              </a:r>
            </a:p>
          </p:txBody>
        </p:sp>
      </p:grpSp>
      <p:cxnSp>
        <p:nvCxnSpPr>
          <p:cNvPr id="251" name="AutoShape 109"/>
          <p:cNvCxnSpPr>
            <a:cxnSpLocks noChangeShapeType="1"/>
            <a:stCxn id="252" idx="3"/>
            <a:endCxn id="226" idx="0"/>
          </p:cNvCxnSpPr>
          <p:nvPr/>
        </p:nvCxnSpPr>
        <p:spPr bwMode="auto">
          <a:xfrm flipV="1">
            <a:off x="6821488" y="3362263"/>
            <a:ext cx="1717679" cy="380287"/>
          </a:xfrm>
          <a:prstGeom prst="curvedConnector4">
            <a:avLst>
              <a:gd name="adj1" fmla="val 40896"/>
              <a:gd name="adj2" fmla="val 160112"/>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2" name="Text Box 96"/>
          <p:cNvSpPr txBox="1">
            <a:spLocks noChangeArrowheads="1"/>
          </p:cNvSpPr>
          <p:nvPr/>
        </p:nvSpPr>
        <p:spPr bwMode="auto">
          <a:xfrm>
            <a:off x="6021388" y="3619439"/>
            <a:ext cx="8001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a:solidFill>
                  <a:srgbClr val="000000"/>
                </a:solidFill>
                <a:latin typeface="Calibri" pitchFamily="34" charset="0"/>
              </a:rPr>
              <a:t>SOAP/https</a:t>
            </a:r>
          </a:p>
        </p:txBody>
      </p:sp>
      <p:pic>
        <p:nvPicPr>
          <p:cNvPr id="253" name="Picture 60" descr="firewal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37401" y="2989201"/>
            <a:ext cx="49371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 name="Text Box 96"/>
          <p:cNvSpPr txBox="1">
            <a:spLocks noChangeArrowheads="1"/>
          </p:cNvSpPr>
          <p:nvPr/>
        </p:nvSpPr>
        <p:spPr bwMode="auto">
          <a:xfrm>
            <a:off x="7780342" y="5808601"/>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IDID</a:t>
            </a:r>
          </a:p>
        </p:txBody>
      </p:sp>
      <p:sp>
        <p:nvSpPr>
          <p:cNvPr id="65570" name="TextBox 106"/>
          <p:cNvSpPr txBox="1">
            <a:spLocks noChangeArrowheads="1"/>
          </p:cNvSpPr>
          <p:nvPr/>
        </p:nvSpPr>
        <p:spPr bwMode="auto">
          <a:xfrm>
            <a:off x="7739065" y="6122481"/>
            <a:ext cx="974725" cy="369332"/>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dirty="0">
                <a:solidFill>
                  <a:srgbClr val="0070C0"/>
                </a:solidFill>
              </a:rPr>
              <a:t>IBM Security zSecure </a:t>
            </a:r>
          </a:p>
        </p:txBody>
      </p:sp>
      <p:pic>
        <p:nvPicPr>
          <p:cNvPr id="166" name="Picture 165"/>
          <p:cNvPicPr>
            <a:picLocks noChangeAspect="1"/>
          </p:cNvPicPr>
          <p:nvPr/>
        </p:nvPicPr>
        <p:blipFill rotWithShape="1">
          <a:blip r:embed="rId9" cstate="print">
            <a:extLst>
              <a:ext uri="{28A0092B-C50C-407E-A947-70E740481C1C}">
                <a14:useLocalDpi xmlns:a14="http://schemas.microsoft.com/office/drawing/2010/main" val="0"/>
              </a:ext>
            </a:extLst>
          </a:blip>
          <a:srcRect t="7500" b="4750"/>
          <a:stretch/>
        </p:blipFill>
        <p:spPr>
          <a:xfrm>
            <a:off x="7393151" y="6160392"/>
            <a:ext cx="309234" cy="309285"/>
          </a:xfrm>
          <a:prstGeom prst="rect">
            <a:avLst/>
          </a:prstGeom>
        </p:spPr>
      </p:pic>
      <p:grpSp>
        <p:nvGrpSpPr>
          <p:cNvPr id="255" name="Group 135"/>
          <p:cNvGrpSpPr>
            <a:grpSpLocks/>
          </p:cNvGrpSpPr>
          <p:nvPr/>
        </p:nvGrpSpPr>
        <p:grpSpPr bwMode="auto">
          <a:xfrm>
            <a:off x="7325043" y="2479934"/>
            <a:ext cx="1773238" cy="369888"/>
            <a:chOff x="2441" y="3134"/>
            <a:chExt cx="1117" cy="233"/>
          </a:xfrm>
        </p:grpSpPr>
        <p:sp>
          <p:nvSpPr>
            <p:cNvPr id="256" name="TextBox 106"/>
            <p:cNvSpPr txBox="1">
              <a:spLocks noChangeArrowheads="1"/>
            </p:cNvSpPr>
            <p:nvPr/>
          </p:nvSpPr>
          <p:spPr bwMode="auto">
            <a:xfrm>
              <a:off x="2638" y="3134"/>
              <a:ext cx="920" cy="233"/>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a:solidFill>
                    <a:srgbClr val="0070C0"/>
                  </a:solidFill>
                </a:rPr>
                <a:t>IBM InfoSphere Guardium</a:t>
              </a:r>
            </a:p>
          </p:txBody>
        </p:sp>
        <p:pic>
          <p:nvPicPr>
            <p:cNvPr id="257" name="Picture 2"/>
            <p:cNvPicPr>
              <a:picLocks noChangeAspect="1" noChangeArrowheads="1"/>
            </p:cNvPicPr>
            <p:nvPr/>
          </p:nvPicPr>
          <p:blipFill>
            <a:blip r:embed="rId10">
              <a:duotone>
                <a:schemeClr val="bg2">
                  <a:shade val="45000"/>
                  <a:satMod val="135000"/>
                </a:schemeClr>
                <a:prstClr val="white"/>
              </a:duotone>
              <a:extLst/>
            </a:blip>
            <a:srcRect/>
            <a:stretch>
              <a:fillRect/>
            </a:stretch>
          </p:blipFill>
          <p:spPr bwMode="auto">
            <a:xfrm>
              <a:off x="2441" y="3171"/>
              <a:ext cx="165" cy="147"/>
            </a:xfrm>
            <a:prstGeom prst="rect">
              <a:avLst/>
            </a:prstGeom>
            <a:noFill/>
            <a:ln>
              <a:noFill/>
            </a:ln>
            <a:effectLst/>
            <a:extLst/>
          </p:spPr>
        </p:pic>
      </p:grpSp>
      <p:sp>
        <p:nvSpPr>
          <p:cNvPr id="65563" name="Oval 162"/>
          <p:cNvSpPr>
            <a:spLocks noChangeArrowheads="1"/>
          </p:cNvSpPr>
          <p:nvPr/>
        </p:nvSpPr>
        <p:spPr bwMode="auto">
          <a:xfrm>
            <a:off x="6936300" y="6222747"/>
            <a:ext cx="377825" cy="382588"/>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dirty="0"/>
              <a:t>8</a:t>
            </a:r>
          </a:p>
        </p:txBody>
      </p:sp>
      <p:sp>
        <p:nvSpPr>
          <p:cNvPr id="258" name="Line 147"/>
          <p:cNvSpPr>
            <a:spLocks noChangeShapeType="1"/>
          </p:cNvSpPr>
          <p:nvPr/>
        </p:nvSpPr>
        <p:spPr bwMode="auto">
          <a:xfrm flipH="1" flipV="1">
            <a:off x="4756150" y="3559175"/>
            <a:ext cx="20638" cy="1627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259" name="Line 149"/>
          <p:cNvSpPr>
            <a:spLocks noChangeShapeType="1"/>
          </p:cNvSpPr>
          <p:nvPr/>
        </p:nvSpPr>
        <p:spPr bwMode="auto">
          <a:xfrm>
            <a:off x="4772029" y="3565525"/>
            <a:ext cx="473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pic>
        <p:nvPicPr>
          <p:cNvPr id="260" name="Picture 59" descr="firewal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3179" y="4389440"/>
            <a:ext cx="4984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 name="Picture 59" descr="firewal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4804" y="4398964"/>
            <a:ext cx="4984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2" name="Group 55"/>
          <p:cNvGrpSpPr>
            <a:grpSpLocks/>
          </p:cNvGrpSpPr>
          <p:nvPr/>
        </p:nvGrpSpPr>
        <p:grpSpPr bwMode="auto">
          <a:xfrm>
            <a:off x="2133415" y="5595878"/>
            <a:ext cx="1585913" cy="369888"/>
            <a:chOff x="3687" y="2738"/>
            <a:chExt cx="999" cy="233"/>
          </a:xfrm>
        </p:grpSpPr>
        <p:pic>
          <p:nvPicPr>
            <p:cNvPr id="263" name="Picture 5"/>
            <p:cNvPicPr>
              <a:picLocks noChangeAspect="1"/>
            </p:cNvPicPr>
            <p:nvPr/>
          </p:nvPicPr>
          <p:blipFill>
            <a:blip r:embed="rId11">
              <a:extLst>
                <a:ext uri="{28A0092B-C50C-407E-A947-70E740481C1C}">
                  <a14:useLocalDpi xmlns:a14="http://schemas.microsoft.com/office/drawing/2010/main" val="0"/>
                </a:ext>
              </a:extLst>
            </a:blip>
            <a:srcRect t="-5247" b="2"/>
            <a:stretch>
              <a:fillRect/>
            </a:stretch>
          </p:blipFill>
          <p:spPr bwMode="auto">
            <a:xfrm>
              <a:off x="3687" y="2754"/>
              <a:ext cx="234"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4" name="TextBox 106"/>
            <p:cNvSpPr txBox="1">
              <a:spLocks noChangeArrowheads="1"/>
            </p:cNvSpPr>
            <p:nvPr/>
          </p:nvSpPr>
          <p:spPr bwMode="auto">
            <a:xfrm>
              <a:off x="3910" y="2738"/>
              <a:ext cx="776" cy="233"/>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Access Manager</a:t>
              </a:r>
            </a:p>
          </p:txBody>
        </p:sp>
      </p:grpSp>
      <p:sp>
        <p:nvSpPr>
          <p:cNvPr id="265" name="Line 148"/>
          <p:cNvSpPr>
            <a:spLocks noChangeShapeType="1"/>
          </p:cNvSpPr>
          <p:nvPr/>
        </p:nvSpPr>
        <p:spPr bwMode="auto">
          <a:xfrm>
            <a:off x="4295779" y="5194300"/>
            <a:ext cx="473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grpSp>
        <p:nvGrpSpPr>
          <p:cNvPr id="267" name="Group 55"/>
          <p:cNvGrpSpPr>
            <a:grpSpLocks/>
          </p:cNvGrpSpPr>
          <p:nvPr/>
        </p:nvGrpSpPr>
        <p:grpSpPr bwMode="auto">
          <a:xfrm>
            <a:off x="2133415" y="5091721"/>
            <a:ext cx="1585913" cy="369888"/>
            <a:chOff x="3687" y="2738"/>
            <a:chExt cx="999" cy="233"/>
          </a:xfrm>
        </p:grpSpPr>
        <p:pic>
          <p:nvPicPr>
            <p:cNvPr id="268" name="Picture 5"/>
            <p:cNvPicPr>
              <a:picLocks noChangeAspect="1"/>
            </p:cNvPicPr>
            <p:nvPr/>
          </p:nvPicPr>
          <p:blipFill>
            <a:blip r:embed="rId11">
              <a:extLst>
                <a:ext uri="{28A0092B-C50C-407E-A947-70E740481C1C}">
                  <a14:useLocalDpi xmlns:a14="http://schemas.microsoft.com/office/drawing/2010/main" val="0"/>
                </a:ext>
              </a:extLst>
            </a:blip>
            <a:srcRect t="-5247" b="2"/>
            <a:stretch>
              <a:fillRect/>
            </a:stretch>
          </p:blipFill>
          <p:spPr bwMode="auto">
            <a:xfrm>
              <a:off x="3687" y="2754"/>
              <a:ext cx="234"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TextBox 106"/>
            <p:cNvSpPr txBox="1">
              <a:spLocks noChangeArrowheads="1"/>
            </p:cNvSpPr>
            <p:nvPr/>
          </p:nvSpPr>
          <p:spPr bwMode="auto">
            <a:xfrm>
              <a:off x="3910" y="2738"/>
              <a:ext cx="776"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a:solidFill>
                    <a:srgbClr val="0070C0"/>
                  </a:solidFill>
                </a:rPr>
                <a:t>WebSphere DataPower</a:t>
              </a:r>
            </a:p>
          </p:txBody>
        </p:sp>
      </p:grpSp>
      <p:grpSp>
        <p:nvGrpSpPr>
          <p:cNvPr id="270" name="Group 101"/>
          <p:cNvGrpSpPr>
            <a:grpSpLocks/>
          </p:cNvGrpSpPr>
          <p:nvPr/>
        </p:nvGrpSpPr>
        <p:grpSpPr bwMode="auto">
          <a:xfrm>
            <a:off x="5065717" y="2472880"/>
            <a:ext cx="2200275" cy="382588"/>
            <a:chOff x="269" y="799"/>
            <a:chExt cx="1386" cy="241"/>
          </a:xfrm>
        </p:grpSpPr>
        <p:pic>
          <p:nvPicPr>
            <p:cNvPr id="271" name="Picture 2"/>
            <p:cNvPicPr>
              <a:picLocks noChangeAspect="1"/>
            </p:cNvPicPr>
            <p:nvPr/>
          </p:nvPicPr>
          <p:blipFill>
            <a:blip r:embed="rId12" cstate="print">
              <a:extLst>
                <a:ext uri="{28A0092B-C50C-407E-A947-70E740481C1C}">
                  <a14:useLocalDpi xmlns:a14="http://schemas.microsoft.com/office/drawing/2010/main" val="0"/>
                </a:ext>
              </a:extLst>
            </a:blip>
            <a:srcRect t="21948" b="21803"/>
            <a:stretch>
              <a:fillRect/>
            </a:stretch>
          </p:blipFill>
          <p:spPr bwMode="auto">
            <a:xfrm>
              <a:off x="269" y="799"/>
              <a:ext cx="554" cy="208"/>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72" name="TextBox 3"/>
            <p:cNvSpPr txBox="1">
              <a:spLocks noChangeArrowheads="1"/>
            </p:cNvSpPr>
            <p:nvPr/>
          </p:nvSpPr>
          <p:spPr bwMode="auto">
            <a:xfrm>
              <a:off x="757" y="807"/>
              <a:ext cx="898"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AppScan  </a:t>
              </a:r>
            </a:p>
          </p:txBody>
        </p:sp>
      </p:grpSp>
      <p:sp>
        <p:nvSpPr>
          <p:cNvPr id="77" name="TextBox 76"/>
          <p:cNvSpPr txBox="1"/>
          <p:nvPr/>
        </p:nvSpPr>
        <p:spPr>
          <a:xfrm>
            <a:off x="4499928" y="1010851"/>
            <a:ext cx="4315460" cy="430887"/>
          </a:xfrm>
          <a:prstGeom prst="rect">
            <a:avLst/>
          </a:prstGeom>
          <a:noFill/>
        </p:spPr>
        <p:txBody>
          <a:bodyPr wrap="square" lIns="0" tIns="0" rIns="0" bIns="0" rtlCol="0">
            <a:spAutoFit/>
          </a:bodyPr>
          <a:lstStyle/>
          <a:p>
            <a:pPr marL="347663" indent="-347663">
              <a:buFont typeface="Arial" pitchFamily="34" charset="0"/>
              <a:buAutoNum type="arabicPeriod" startAt="6"/>
            </a:pPr>
            <a:r>
              <a:rPr lang="en-US" altLang="en-US" sz="1400" dirty="0"/>
              <a:t>Protect the applications against hacking attacks &amp; malware</a:t>
            </a:r>
          </a:p>
        </p:txBody>
      </p:sp>
      <p:sp>
        <p:nvSpPr>
          <p:cNvPr id="78" name="TextBox 77"/>
          <p:cNvSpPr txBox="1"/>
          <p:nvPr/>
        </p:nvSpPr>
        <p:spPr>
          <a:xfrm>
            <a:off x="4498852" y="1563319"/>
            <a:ext cx="4438205" cy="215444"/>
          </a:xfrm>
          <a:prstGeom prst="rect">
            <a:avLst/>
          </a:prstGeom>
          <a:noFill/>
        </p:spPr>
        <p:txBody>
          <a:bodyPr wrap="square" lIns="0" tIns="0" rIns="0" bIns="0" rtlCol="0">
            <a:spAutoFit/>
          </a:bodyPr>
          <a:lstStyle/>
          <a:p>
            <a:pPr marL="347663" indent="-347663">
              <a:buFont typeface="+mj-lt"/>
              <a:buAutoNum type="arabicPeriod" startAt="7"/>
            </a:pPr>
            <a:r>
              <a:rPr lang="en-US" altLang="en-US" sz="1400" dirty="0"/>
              <a:t>Monitor databases in real time for vulnerabilities</a:t>
            </a:r>
          </a:p>
        </p:txBody>
      </p:sp>
      <p:sp>
        <p:nvSpPr>
          <p:cNvPr id="79" name="TextBox 78"/>
          <p:cNvSpPr txBox="1"/>
          <p:nvPr/>
        </p:nvSpPr>
        <p:spPr>
          <a:xfrm>
            <a:off x="4498849" y="1861269"/>
            <a:ext cx="3764884" cy="430887"/>
          </a:xfrm>
          <a:prstGeom prst="rect">
            <a:avLst/>
          </a:prstGeom>
          <a:noFill/>
        </p:spPr>
        <p:txBody>
          <a:bodyPr wrap="square" lIns="0" tIns="0" rIns="0" bIns="0" rtlCol="0">
            <a:spAutoFit/>
          </a:bodyPr>
          <a:lstStyle/>
          <a:p>
            <a:pPr marL="347663" indent="-347663">
              <a:buFont typeface="+mj-lt"/>
              <a:buAutoNum type="arabicPeriod" startAt="8"/>
            </a:pPr>
            <a:r>
              <a:rPr lang="en-US" altLang="en-US" sz="1400" dirty="0" smtClean="0"/>
              <a:t>Monitor </a:t>
            </a:r>
            <a:r>
              <a:rPr lang="en-US" altLang="en-US" sz="1400" dirty="0"/>
              <a:t>operating system in real time for vulnerabilities</a:t>
            </a:r>
          </a:p>
        </p:txBody>
      </p:sp>
      <p:sp>
        <p:nvSpPr>
          <p:cNvPr id="65564" name="Oval 163"/>
          <p:cNvSpPr>
            <a:spLocks noChangeArrowheads="1"/>
          </p:cNvSpPr>
          <p:nvPr/>
        </p:nvSpPr>
        <p:spPr bwMode="auto">
          <a:xfrm>
            <a:off x="8690488" y="2344092"/>
            <a:ext cx="377825" cy="381000"/>
          </a:xfrm>
          <a:prstGeom prst="ellipse">
            <a:avLst/>
          </a:prstGeom>
          <a:solidFill>
            <a:srgbClr val="F2F2F2"/>
          </a:solidFill>
          <a:ln w="19050">
            <a:solidFill>
              <a:schemeClr val="tx1"/>
            </a:solidFill>
            <a:round/>
            <a:headEnd/>
            <a:tailEnd/>
          </a:ln>
          <a:extLst/>
        </p:spPr>
        <p:txBody>
          <a:bodyPr anchor="ctr" anchorCtr="1"/>
          <a:lstStyle/>
          <a:p>
            <a:pPr algn="ctr"/>
            <a:r>
              <a:rPr lang="en-US" altLang="en-US" sz="1600" dirty="0"/>
              <a:t>7</a:t>
            </a:r>
          </a:p>
        </p:txBody>
      </p:sp>
      <p:sp>
        <p:nvSpPr>
          <p:cNvPr id="75" name="TextBox 106"/>
          <p:cNvSpPr txBox="1">
            <a:spLocks noChangeArrowheads="1"/>
          </p:cNvSpPr>
          <p:nvPr/>
        </p:nvSpPr>
        <p:spPr bwMode="auto">
          <a:xfrm>
            <a:off x="1615845" y="3805175"/>
            <a:ext cx="1575411" cy="258532"/>
          </a:xfrm>
          <a:prstGeom prst="rect">
            <a:avLst/>
          </a:prstGeom>
          <a:solidFill>
            <a:srgbClr val="FFCC66"/>
          </a:solidFill>
          <a:ln w="9525">
            <a:solidFill>
              <a:schemeClr val="tx1"/>
            </a:solidFill>
            <a:miter lim="800000"/>
            <a:headEnd/>
            <a:tailEnd/>
          </a:ln>
        </p:spPr>
        <p:txBody>
          <a:bodyPr wrap="square">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200" b="1" dirty="0" smtClean="0">
                <a:solidFill>
                  <a:srgbClr val="0070C0"/>
                </a:solidFill>
              </a:rPr>
              <a:t>MobileFirst Protect</a:t>
            </a:r>
            <a:endParaRPr lang="en-US" altLang="en-US" sz="1200" b="1" dirty="0">
              <a:solidFill>
                <a:srgbClr val="0070C0"/>
              </a:solidFill>
            </a:endParaRPr>
          </a:p>
        </p:txBody>
      </p:sp>
      <p:sp>
        <p:nvSpPr>
          <p:cNvPr id="76" name="TextBox 3"/>
          <p:cNvSpPr txBox="1">
            <a:spLocks noChangeArrowheads="1"/>
          </p:cNvSpPr>
          <p:nvPr/>
        </p:nvSpPr>
        <p:spPr bwMode="auto">
          <a:xfrm>
            <a:off x="5511681" y="3240611"/>
            <a:ext cx="1425575" cy="230832"/>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smtClean="0">
                <a:solidFill>
                  <a:srgbClr val="0070C0"/>
                </a:solidFill>
              </a:rPr>
              <a:t>MobileFirst Platform</a:t>
            </a:r>
            <a:endParaRPr lang="en-US" altLang="en-US" sz="1000" b="1" dirty="0">
              <a:solidFill>
                <a:srgbClr val="0070C0"/>
              </a:solidFill>
            </a:endParaRPr>
          </a:p>
        </p:txBody>
      </p:sp>
    </p:spTree>
    <p:extLst>
      <p:ext uri="{BB962C8B-B14F-4D97-AF65-F5344CB8AC3E}">
        <p14:creationId xmlns:p14="http://schemas.microsoft.com/office/powerpoint/2010/main" val="313153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ChangeArrowheads="1"/>
          </p:cNvSpPr>
          <p:nvPr/>
        </p:nvSpPr>
        <p:spPr bwMode="auto">
          <a:xfrm>
            <a:off x="293692"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47106" name="Rectangle 14"/>
          <p:cNvSpPr>
            <a:spLocks noChangeArrowheads="1"/>
          </p:cNvSpPr>
          <p:nvPr/>
        </p:nvSpPr>
        <p:spPr bwMode="auto">
          <a:xfrm>
            <a:off x="2428875" y="1714500"/>
            <a:ext cx="2135188"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47107" name="Rectangle 15"/>
          <p:cNvSpPr>
            <a:spLocks noChangeArrowheads="1"/>
          </p:cNvSpPr>
          <p:nvPr/>
        </p:nvSpPr>
        <p:spPr bwMode="auto">
          <a:xfrm>
            <a:off x="4564063" y="1714500"/>
            <a:ext cx="2133600"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47108" name="Rectangle 16"/>
          <p:cNvSpPr>
            <a:spLocks noChangeArrowheads="1"/>
          </p:cNvSpPr>
          <p:nvPr/>
        </p:nvSpPr>
        <p:spPr bwMode="auto">
          <a:xfrm>
            <a:off x="6697667"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47109" name="Rectangle 17"/>
          <p:cNvSpPr>
            <a:spLocks noChangeArrowheads="1"/>
          </p:cNvSpPr>
          <p:nvPr/>
        </p:nvSpPr>
        <p:spPr bwMode="auto">
          <a:xfrm>
            <a:off x="293692" y="2236790"/>
            <a:ext cx="2135187" cy="2792412"/>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a:p>
        </p:txBody>
      </p:sp>
      <p:sp>
        <p:nvSpPr>
          <p:cNvPr id="47110" name="Rectangle 18"/>
          <p:cNvSpPr>
            <a:spLocks noChangeArrowheads="1"/>
          </p:cNvSpPr>
          <p:nvPr/>
        </p:nvSpPr>
        <p:spPr bwMode="auto">
          <a:xfrm>
            <a:off x="2428875" y="2236790"/>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a:p>
        </p:txBody>
      </p:sp>
      <p:sp>
        <p:nvSpPr>
          <p:cNvPr id="47111" name="Rectangle 19"/>
          <p:cNvSpPr>
            <a:spLocks noChangeArrowheads="1"/>
          </p:cNvSpPr>
          <p:nvPr/>
        </p:nvSpPr>
        <p:spPr bwMode="auto">
          <a:xfrm>
            <a:off x="4564063" y="2236790"/>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47112" name="Rectangle 20"/>
          <p:cNvSpPr>
            <a:spLocks noChangeArrowheads="1"/>
          </p:cNvSpPr>
          <p:nvPr/>
        </p:nvSpPr>
        <p:spPr bwMode="auto">
          <a:xfrm>
            <a:off x="6697667" y="2236790"/>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47113" name="Rectangle 22"/>
          <p:cNvSpPr>
            <a:spLocks noChangeArrowheads="1"/>
          </p:cNvSpPr>
          <p:nvPr/>
        </p:nvSpPr>
        <p:spPr bwMode="auto">
          <a:xfrm>
            <a:off x="293688" y="5024821"/>
            <a:ext cx="8539162" cy="1489075"/>
          </a:xfrm>
          <a:prstGeom prst="rect">
            <a:avLst/>
          </a:prstGeom>
          <a:solidFill>
            <a:srgbClr val="F2F2F2"/>
          </a:solidFill>
          <a:ln w="9525">
            <a:noFill/>
            <a:miter lim="800000"/>
            <a:headEnd/>
            <a:tailEnd/>
          </a:ln>
        </p:spPr>
        <p:txBody>
          <a:bodyPr lIns="91438" rIns="91438" anchor="ctr"/>
          <a:lstStyle/>
          <a:p>
            <a:pPr marL="0" lvl="1" defTabSz="457200"/>
            <a:endParaRPr lang="en-US" b="1" i="1"/>
          </a:p>
        </p:txBody>
      </p:sp>
      <p:sp>
        <p:nvSpPr>
          <p:cNvPr id="47114" name="Line 26"/>
          <p:cNvSpPr>
            <a:spLocks noChangeShapeType="1"/>
          </p:cNvSpPr>
          <p:nvPr/>
        </p:nvSpPr>
        <p:spPr bwMode="auto">
          <a:xfrm>
            <a:off x="293688" y="2236788"/>
            <a:ext cx="8539162" cy="0"/>
          </a:xfrm>
          <a:prstGeom prst="line">
            <a:avLst/>
          </a:prstGeom>
          <a:noFill/>
          <a:ln w="12700" algn="ctr">
            <a:solidFill>
              <a:schemeClr val="accent1"/>
            </a:solidFill>
            <a:round/>
            <a:headEnd/>
            <a:tailEnd/>
          </a:ln>
        </p:spPr>
        <p:txBody>
          <a:bodyPr/>
          <a:lstStyle/>
          <a:p>
            <a:endParaRPr lang="en-US"/>
          </a:p>
        </p:txBody>
      </p:sp>
      <p:sp>
        <p:nvSpPr>
          <p:cNvPr id="47115" name="Line 29"/>
          <p:cNvSpPr>
            <a:spLocks noChangeShapeType="1"/>
          </p:cNvSpPr>
          <p:nvPr/>
        </p:nvSpPr>
        <p:spPr bwMode="auto">
          <a:xfrm>
            <a:off x="293688" y="1714501"/>
            <a:ext cx="0" cy="4808539"/>
          </a:xfrm>
          <a:prstGeom prst="line">
            <a:avLst/>
          </a:prstGeom>
          <a:noFill/>
          <a:ln w="12700" algn="ctr">
            <a:solidFill>
              <a:schemeClr val="accent1"/>
            </a:solidFill>
            <a:round/>
            <a:headEnd/>
            <a:tailEnd/>
          </a:ln>
        </p:spPr>
        <p:txBody>
          <a:bodyPr/>
          <a:lstStyle/>
          <a:p>
            <a:endParaRPr lang="en-US"/>
          </a:p>
        </p:txBody>
      </p:sp>
      <p:sp>
        <p:nvSpPr>
          <p:cNvPr id="47116" name="Line 30"/>
          <p:cNvSpPr>
            <a:spLocks noChangeShapeType="1"/>
          </p:cNvSpPr>
          <p:nvPr/>
        </p:nvSpPr>
        <p:spPr bwMode="auto">
          <a:xfrm>
            <a:off x="8832850" y="1714501"/>
            <a:ext cx="0" cy="4808539"/>
          </a:xfrm>
          <a:prstGeom prst="line">
            <a:avLst/>
          </a:prstGeom>
          <a:noFill/>
          <a:ln w="12700" algn="ctr">
            <a:solidFill>
              <a:schemeClr val="accent1"/>
            </a:solidFill>
            <a:round/>
            <a:headEnd/>
            <a:tailEnd/>
          </a:ln>
        </p:spPr>
        <p:txBody>
          <a:bodyPr/>
          <a:lstStyle/>
          <a:p>
            <a:endParaRPr lang="en-US"/>
          </a:p>
        </p:txBody>
      </p:sp>
      <p:sp>
        <p:nvSpPr>
          <p:cNvPr id="47117" name="Line 31"/>
          <p:cNvSpPr>
            <a:spLocks noChangeShapeType="1"/>
          </p:cNvSpPr>
          <p:nvPr/>
        </p:nvSpPr>
        <p:spPr bwMode="auto">
          <a:xfrm>
            <a:off x="293688" y="1714500"/>
            <a:ext cx="8539162" cy="0"/>
          </a:xfrm>
          <a:prstGeom prst="line">
            <a:avLst/>
          </a:prstGeom>
          <a:noFill/>
          <a:ln w="12700" algn="ctr">
            <a:solidFill>
              <a:schemeClr val="accent1"/>
            </a:solidFill>
            <a:round/>
            <a:headEnd/>
            <a:tailEnd/>
          </a:ln>
        </p:spPr>
        <p:txBody>
          <a:bodyPr/>
          <a:lstStyle/>
          <a:p>
            <a:endParaRPr lang="en-US"/>
          </a:p>
        </p:txBody>
      </p:sp>
      <p:sp>
        <p:nvSpPr>
          <p:cNvPr id="47118" name="Line 32"/>
          <p:cNvSpPr>
            <a:spLocks noChangeShapeType="1"/>
          </p:cNvSpPr>
          <p:nvPr/>
        </p:nvSpPr>
        <p:spPr bwMode="auto">
          <a:xfrm>
            <a:off x="293688" y="6523039"/>
            <a:ext cx="8539162" cy="0"/>
          </a:xfrm>
          <a:prstGeom prst="line">
            <a:avLst/>
          </a:prstGeom>
          <a:noFill/>
          <a:ln w="12700" algn="ctr">
            <a:solidFill>
              <a:schemeClr val="accent1"/>
            </a:solidFill>
            <a:round/>
            <a:headEnd/>
            <a:tailEnd/>
          </a:ln>
        </p:spPr>
        <p:txBody>
          <a:bodyPr/>
          <a:lstStyle/>
          <a:p>
            <a:endParaRPr lang="en-US"/>
          </a:p>
        </p:txBody>
      </p:sp>
      <p:sp>
        <p:nvSpPr>
          <p:cNvPr id="47119" name="Rectangle 56"/>
          <p:cNvSpPr>
            <a:spLocks noChangeArrowheads="1"/>
          </p:cNvSpPr>
          <p:nvPr/>
        </p:nvSpPr>
        <p:spPr bwMode="auto">
          <a:xfrm flipV="1">
            <a:off x="293688" y="1714501"/>
            <a:ext cx="8539162" cy="828675"/>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a:p>
        </p:txBody>
      </p:sp>
      <p:sp>
        <p:nvSpPr>
          <p:cNvPr id="103440" name="Title 3"/>
          <p:cNvSpPr>
            <a:spLocks noGrp="1"/>
          </p:cNvSpPr>
          <p:nvPr>
            <p:ph type="title"/>
          </p:nvPr>
        </p:nvSpPr>
        <p:spPr>
          <a:xfrm>
            <a:off x="265176" y="594360"/>
            <a:ext cx="8618537" cy="396875"/>
          </a:xfrm>
        </p:spPr>
        <p:txBody>
          <a:bodyPr/>
          <a:lstStyle/>
          <a:p>
            <a:pPr>
              <a:defRPr/>
            </a:pPr>
            <a:r>
              <a:rPr lang="en-US" altLang="en-US" dirty="0" smtClean="0">
                <a:ea typeface="+mj-ea"/>
              </a:rPr>
              <a:t>Arxan Application Protection for IBM Solutions</a:t>
            </a:r>
            <a:endParaRPr lang="en-US" altLang="en-US" dirty="0">
              <a:ea typeface="+mj-ea"/>
            </a:endParaRPr>
          </a:p>
        </p:txBody>
      </p:sp>
      <p:sp>
        <p:nvSpPr>
          <p:cNvPr id="47121" name="Content Placeholder 4"/>
          <p:cNvSpPr>
            <a:spLocks noGrp="1"/>
          </p:cNvSpPr>
          <p:nvPr>
            <p:ph idx="1"/>
          </p:nvPr>
        </p:nvSpPr>
        <p:spPr>
          <a:xfrm>
            <a:off x="381000" y="2316480"/>
            <a:ext cx="8214552" cy="847725"/>
          </a:xfrm>
        </p:spPr>
        <p:txBody>
          <a:bodyPr/>
          <a:lstStyle/>
          <a:p>
            <a:pPr>
              <a:spcBef>
                <a:spcPts val="600"/>
              </a:spcBef>
            </a:pPr>
            <a:r>
              <a:rPr lang="en-US" altLang="en-US" sz="1400" b="1" dirty="0" smtClean="0">
                <a:solidFill>
                  <a:schemeClr val="tx1"/>
                </a:solidFill>
              </a:rPr>
              <a:t>Challenge: </a:t>
            </a:r>
            <a:r>
              <a:rPr lang="en-US" altLang="en-US" sz="1400" dirty="0" smtClean="0">
                <a:solidFill>
                  <a:schemeClr val="tx1"/>
                </a:solidFill>
              </a:rPr>
              <a:t> Protect applications to make them self-defending, hardened, and tamper-resistant “out in the wild” against hacking attacks and malware exploits.</a:t>
            </a:r>
          </a:p>
          <a:p>
            <a:pPr>
              <a:spcBef>
                <a:spcPts val="600"/>
              </a:spcBef>
            </a:pPr>
            <a:r>
              <a:rPr lang="en-US" altLang="en-US" sz="1400" b="1" dirty="0" smtClean="0">
                <a:solidFill>
                  <a:schemeClr val="tx1"/>
                </a:solidFill>
              </a:rPr>
              <a:t>Solution:  </a:t>
            </a:r>
            <a:r>
              <a:rPr lang="en-US" altLang="en-US" sz="1400" dirty="0" smtClean="0">
                <a:solidFill>
                  <a:schemeClr val="tx1"/>
                </a:solidFill>
              </a:rPr>
              <a:t>Instrument a risk-based custom Guard Network in the application binary that enables it to defend against compromise, detect attacks at run-time, and react to ward off attacks. </a:t>
            </a:r>
          </a:p>
        </p:txBody>
      </p:sp>
      <p:sp>
        <p:nvSpPr>
          <p:cNvPr id="47122" name="Text Placeholder 5"/>
          <p:cNvSpPr>
            <a:spLocks noGrp="1"/>
          </p:cNvSpPr>
          <p:nvPr>
            <p:ph type="body" sz="quarter" idx="13"/>
          </p:nvPr>
        </p:nvSpPr>
        <p:spPr>
          <a:xfrm>
            <a:off x="344491" y="986094"/>
            <a:ext cx="5261865" cy="520700"/>
          </a:xfrm>
        </p:spPr>
        <p:txBody>
          <a:bodyPr/>
          <a:lstStyle/>
          <a:p>
            <a:pPr>
              <a:spcBef>
                <a:spcPct val="0"/>
              </a:spcBef>
            </a:pPr>
            <a:r>
              <a:rPr lang="en-US" altLang="en-US" sz="1400" b="1" dirty="0" smtClean="0">
                <a:solidFill>
                  <a:schemeClr val="bg1"/>
                </a:solidFill>
              </a:rPr>
              <a:t>Application hardening and run-time protection to secure applications against hacking attacks and malware exploits</a:t>
            </a:r>
          </a:p>
        </p:txBody>
      </p:sp>
      <p:pic>
        <p:nvPicPr>
          <p:cNvPr id="47123" name="Picture 4"/>
          <p:cNvPicPr>
            <a:picLocks noChangeAspect="1" noChangeArrowheads="1"/>
          </p:cNvPicPr>
          <p:nvPr/>
        </p:nvPicPr>
        <p:blipFill>
          <a:blip r:embed="rId3"/>
          <a:srcRect/>
          <a:stretch>
            <a:fillRect/>
          </a:stretch>
        </p:blipFill>
        <p:spPr bwMode="auto">
          <a:xfrm>
            <a:off x="5843592" y="3716340"/>
            <a:ext cx="3133725" cy="2719387"/>
          </a:xfrm>
          <a:prstGeom prst="rect">
            <a:avLst/>
          </a:prstGeom>
          <a:noFill/>
          <a:ln w="9525">
            <a:noFill/>
            <a:miter lim="800000"/>
            <a:headEnd/>
            <a:tailEnd/>
          </a:ln>
        </p:spPr>
      </p:pic>
      <p:sp>
        <p:nvSpPr>
          <p:cNvPr id="47124" name="Rectangle 26"/>
          <p:cNvSpPr>
            <a:spLocks noChangeArrowheads="1"/>
          </p:cNvSpPr>
          <p:nvPr/>
        </p:nvSpPr>
        <p:spPr bwMode="auto">
          <a:xfrm>
            <a:off x="5953125" y="3810002"/>
            <a:ext cx="2924175" cy="495300"/>
          </a:xfrm>
          <a:prstGeom prst="rect">
            <a:avLst/>
          </a:prstGeom>
          <a:solidFill>
            <a:schemeClr val="bg2"/>
          </a:solidFill>
          <a:ln w="19050">
            <a:solidFill>
              <a:schemeClr val="tx2"/>
            </a:solidFill>
            <a:miter lim="800000"/>
            <a:headEnd/>
            <a:tailEnd/>
          </a:ln>
        </p:spPr>
        <p:txBody>
          <a:bodyPr anchor="ctr"/>
          <a:lstStyle/>
          <a:p>
            <a:pPr algn="ctr"/>
            <a:r>
              <a:rPr lang="en-US" altLang="en-US" sz="1600" b="1">
                <a:solidFill>
                  <a:schemeClr val="bg1"/>
                </a:solidFill>
              </a:rPr>
              <a:t>More Information</a:t>
            </a:r>
          </a:p>
        </p:txBody>
      </p:sp>
      <p:grpSp>
        <p:nvGrpSpPr>
          <p:cNvPr id="47125" name="Group 187"/>
          <p:cNvGrpSpPr>
            <a:grpSpLocks/>
          </p:cNvGrpSpPr>
          <p:nvPr/>
        </p:nvGrpSpPr>
        <p:grpSpPr bwMode="auto">
          <a:xfrm>
            <a:off x="7313617" y="1122365"/>
            <a:ext cx="1660525" cy="361951"/>
            <a:chOff x="7160886" y="970251"/>
            <a:chExt cx="1660462" cy="361620"/>
          </a:xfrm>
        </p:grpSpPr>
        <p:sp>
          <p:nvSpPr>
            <p:cNvPr id="47136"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37"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38"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39"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40"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41"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42"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43"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47144"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45"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46"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47"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48"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49"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50"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47151"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a:p>
          </p:txBody>
        </p:sp>
      </p:grpSp>
      <p:grpSp>
        <p:nvGrpSpPr>
          <p:cNvPr id="47126" name="Group 204"/>
          <p:cNvGrpSpPr>
            <a:grpSpLocks/>
          </p:cNvGrpSpPr>
          <p:nvPr/>
        </p:nvGrpSpPr>
        <p:grpSpPr bwMode="auto">
          <a:xfrm>
            <a:off x="6200775" y="1136651"/>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47133" name="Group 206"/>
            <p:cNvGrpSpPr>
              <a:grpSpLocks/>
            </p:cNvGrpSpPr>
            <p:nvPr/>
          </p:nvGrpSpPr>
          <p:grpSpPr bwMode="auto">
            <a:xfrm>
              <a:off x="9581123" y="1154774"/>
              <a:ext cx="411106" cy="564710"/>
              <a:chOff x="9581123" y="1154774"/>
              <a:chExt cx="411106" cy="564710"/>
            </a:xfrm>
          </p:grpSpPr>
          <p:pic>
            <p:nvPicPr>
              <p:cNvPr id="47134" name="Picture 207"/>
              <p:cNvPicPr>
                <a:picLocks noChangeAspect="1"/>
              </p:cNvPicPr>
              <p:nvPr/>
            </p:nvPicPr>
            <p:blipFill>
              <a:blip r:embed="rId4"/>
              <a:srcRect/>
              <a:stretch>
                <a:fillRect/>
              </a:stretch>
            </p:blipFill>
            <p:spPr bwMode="auto">
              <a:xfrm>
                <a:off x="9581123" y="1154774"/>
                <a:ext cx="411106" cy="564710"/>
              </a:xfrm>
              <a:prstGeom prst="rect">
                <a:avLst/>
              </a:prstGeom>
              <a:noFill/>
              <a:ln w="9525">
                <a:noFill/>
                <a:miter lim="800000"/>
                <a:headEnd/>
                <a:tailEnd/>
              </a:ln>
            </p:spPr>
          </p:pic>
          <p:pic>
            <p:nvPicPr>
              <p:cNvPr id="47135" name="Picture 208"/>
              <p:cNvPicPr>
                <a:picLocks noChangeAspect="1"/>
              </p:cNvPicPr>
              <p:nvPr/>
            </p:nvPicPr>
            <p:blipFill>
              <a:blip r:embed="rId5"/>
              <a:srcRect/>
              <a:stretch>
                <a:fillRect/>
              </a:stretch>
            </p:blipFill>
            <p:spPr bwMode="auto">
              <a:xfrm>
                <a:off x="9670139" y="1247568"/>
                <a:ext cx="233074" cy="324057"/>
              </a:xfrm>
              <a:prstGeom prst="rect">
                <a:avLst/>
              </a:prstGeom>
              <a:noFill/>
              <a:ln w="9525">
                <a:noFill/>
                <a:miter lim="800000"/>
                <a:headEnd/>
                <a:tailEnd/>
              </a:ln>
            </p:spPr>
          </p:pic>
        </p:grpSp>
      </p:grpSp>
      <p:pic>
        <p:nvPicPr>
          <p:cNvPr id="47127" name="Picture 210"/>
          <p:cNvPicPr>
            <a:picLocks noChangeAspect="1"/>
          </p:cNvPicPr>
          <p:nvPr/>
        </p:nvPicPr>
        <p:blipFill>
          <a:blip r:embed="rId6"/>
          <a:srcRect l="40656"/>
          <a:stretch>
            <a:fillRect/>
          </a:stretch>
        </p:blipFill>
        <p:spPr bwMode="auto">
          <a:xfrm>
            <a:off x="7777167" y="998539"/>
            <a:ext cx="606425" cy="901700"/>
          </a:xfrm>
          <a:prstGeom prst="rect">
            <a:avLst/>
          </a:prstGeom>
          <a:noFill/>
          <a:ln w="9525">
            <a:noFill/>
            <a:miter lim="800000"/>
            <a:headEnd/>
            <a:tailEnd/>
          </a:ln>
        </p:spPr>
      </p:pic>
      <p:pic>
        <p:nvPicPr>
          <p:cNvPr id="47128" name="Picture 211"/>
          <p:cNvPicPr>
            <a:picLocks noChangeAspect="1"/>
          </p:cNvPicPr>
          <p:nvPr/>
        </p:nvPicPr>
        <p:blipFill>
          <a:blip r:embed="rId6"/>
          <a:srcRect l="40656"/>
          <a:stretch>
            <a:fillRect/>
          </a:stretch>
        </p:blipFill>
        <p:spPr bwMode="auto">
          <a:xfrm>
            <a:off x="8375654" y="998539"/>
            <a:ext cx="606425" cy="901700"/>
          </a:xfrm>
          <a:prstGeom prst="rect">
            <a:avLst/>
          </a:prstGeom>
          <a:noFill/>
          <a:ln w="9525">
            <a:noFill/>
            <a:miter lim="800000"/>
            <a:headEnd/>
            <a:tailEnd/>
          </a:ln>
        </p:spPr>
      </p:pic>
      <p:pic>
        <p:nvPicPr>
          <p:cNvPr id="47129" name="Picture 212"/>
          <p:cNvPicPr>
            <a:picLocks noChangeAspect="1"/>
          </p:cNvPicPr>
          <p:nvPr/>
        </p:nvPicPr>
        <p:blipFill>
          <a:blip r:embed="rId6"/>
          <a:srcRect/>
          <a:stretch>
            <a:fillRect/>
          </a:stretch>
        </p:blipFill>
        <p:spPr bwMode="auto">
          <a:xfrm>
            <a:off x="6897688" y="998539"/>
            <a:ext cx="1020762" cy="901700"/>
          </a:xfrm>
          <a:prstGeom prst="rect">
            <a:avLst/>
          </a:prstGeom>
          <a:noFill/>
          <a:ln w="9525">
            <a:noFill/>
            <a:miter lim="800000"/>
            <a:headEnd/>
            <a:tailEnd/>
          </a:ln>
        </p:spPr>
      </p:pic>
      <p:sp>
        <p:nvSpPr>
          <p:cNvPr id="47130" name="Content Placeholder 4"/>
          <p:cNvSpPr txBox="1">
            <a:spLocks/>
          </p:cNvSpPr>
          <p:nvPr/>
        </p:nvSpPr>
        <p:spPr bwMode="auto">
          <a:xfrm>
            <a:off x="373066" y="3657601"/>
            <a:ext cx="5519737" cy="2176463"/>
          </a:xfrm>
          <a:prstGeom prst="rect">
            <a:avLst/>
          </a:prstGeom>
          <a:noFill/>
          <a:ln w="9525">
            <a:noFill/>
            <a:miter lim="800000"/>
            <a:headEnd/>
            <a:tailEnd/>
          </a:ln>
        </p:spPr>
        <p:txBody>
          <a:bodyPr/>
          <a:lstStyle/>
          <a:p>
            <a:pPr marL="228600" indent="-228600">
              <a:lnSpc>
                <a:spcPct val="90000"/>
              </a:lnSpc>
              <a:spcBef>
                <a:spcPts val="1200"/>
              </a:spcBef>
              <a:buClr>
                <a:srgbClr val="000000"/>
              </a:buClr>
              <a:buFont typeface="Wingdings" pitchFamily="2" charset="2"/>
              <a:buChar char="§"/>
            </a:pPr>
            <a:r>
              <a:rPr lang="en-US" altLang="en-US" sz="1400" b="1" dirty="0">
                <a:solidFill>
                  <a:srgbClr val="000000"/>
                </a:solidFill>
              </a:rPr>
              <a:t>Key benefits</a:t>
            </a:r>
          </a:p>
          <a:p>
            <a:pPr marL="466725" lvl="1" indent="-219075" eaLnBrk="0" hangingPunct="0">
              <a:lnSpc>
                <a:spcPct val="90000"/>
              </a:lnSpc>
              <a:spcBef>
                <a:spcPts val="1200"/>
              </a:spcBef>
              <a:buClr>
                <a:schemeClr val="tx1"/>
              </a:buClr>
              <a:buFont typeface="Arial" charset="0"/>
              <a:buChar char="–"/>
            </a:pPr>
            <a:r>
              <a:rPr lang="en-US" sz="1200" dirty="0" smtClean="0"/>
              <a:t>“</a:t>
            </a:r>
            <a:r>
              <a:rPr lang="en-US" sz="1200" dirty="0" smtClean="0">
                <a:solidFill>
                  <a:srgbClr val="000000"/>
                </a:solidFill>
                <a:cs typeface="Myriad Pro"/>
              </a:rPr>
              <a:t>Multi-layer </a:t>
            </a:r>
            <a:r>
              <a:rPr lang="en-US" sz="1200" dirty="0">
                <a:solidFill>
                  <a:srgbClr val="000000"/>
                </a:solidFill>
                <a:cs typeface="Myriad Pro"/>
              </a:rPr>
              <a:t>interconnected Guard Network for defense-in-depth and no single point of </a:t>
            </a:r>
            <a:r>
              <a:rPr lang="en-US" sz="1200" dirty="0" smtClean="0">
                <a:solidFill>
                  <a:srgbClr val="000000"/>
                </a:solidFill>
                <a:cs typeface="Myriad Pro"/>
              </a:rPr>
              <a:t>failure</a:t>
            </a:r>
          </a:p>
          <a:p>
            <a:pPr marL="466725" lvl="1" indent="-219075" eaLnBrk="0" hangingPunct="0">
              <a:lnSpc>
                <a:spcPct val="90000"/>
              </a:lnSpc>
              <a:spcBef>
                <a:spcPts val="1200"/>
              </a:spcBef>
              <a:buClr>
                <a:schemeClr val="tx1"/>
              </a:buClr>
              <a:buFont typeface="Arial" charset="0"/>
              <a:buChar char="–"/>
            </a:pPr>
            <a:r>
              <a:rPr lang="en-US" sz="1200" dirty="0" smtClean="0">
                <a:solidFill>
                  <a:srgbClr val="000000"/>
                </a:solidFill>
                <a:cs typeface="Myriad Pro"/>
              </a:rPr>
              <a:t>Breadth </a:t>
            </a:r>
            <a:r>
              <a:rPr lang="en-US" sz="1200" dirty="0">
                <a:solidFill>
                  <a:srgbClr val="000000"/>
                </a:solidFill>
                <a:cs typeface="Myriad Pro"/>
              </a:rPr>
              <a:t>of static &amp; run-time Guard </a:t>
            </a:r>
            <a:r>
              <a:rPr lang="en-US" sz="1200" dirty="0" smtClean="0">
                <a:solidFill>
                  <a:srgbClr val="000000"/>
                </a:solidFill>
                <a:cs typeface="Myriad Pro"/>
              </a:rPr>
              <a:t>types vs. threats</a:t>
            </a:r>
          </a:p>
          <a:p>
            <a:pPr marL="466725" lvl="1" indent="-219075" eaLnBrk="0" hangingPunct="0">
              <a:lnSpc>
                <a:spcPct val="90000"/>
              </a:lnSpc>
              <a:spcBef>
                <a:spcPts val="1200"/>
              </a:spcBef>
              <a:buClr>
                <a:schemeClr val="tx1"/>
              </a:buClr>
              <a:buFont typeface="Arial" charset="0"/>
              <a:buChar char="–"/>
            </a:pPr>
            <a:r>
              <a:rPr lang="en-US" sz="1200" dirty="0" smtClean="0">
                <a:solidFill>
                  <a:srgbClr val="000000"/>
                </a:solidFill>
                <a:cs typeface="Myriad Pro"/>
              </a:rPr>
              <a:t>Automated </a:t>
            </a:r>
            <a:r>
              <a:rPr lang="en-US" sz="1200" dirty="0">
                <a:solidFill>
                  <a:srgbClr val="000000"/>
                </a:solidFill>
                <a:cs typeface="Myriad Pro"/>
              </a:rPr>
              <a:t>variability </a:t>
            </a:r>
            <a:r>
              <a:rPr lang="en-US" sz="1200" dirty="0" smtClean="0">
                <a:solidFill>
                  <a:srgbClr val="000000"/>
                </a:solidFill>
                <a:cs typeface="Myriad Pro"/>
              </a:rPr>
              <a:t>and randomization for </a:t>
            </a:r>
            <a:r>
              <a:rPr lang="en-US" sz="1200" dirty="0">
                <a:solidFill>
                  <a:srgbClr val="000000"/>
                </a:solidFill>
                <a:cs typeface="Myriad Pro"/>
              </a:rPr>
              <a:t>each </a:t>
            </a:r>
            <a:r>
              <a:rPr lang="en-US" sz="1200" dirty="0" smtClean="0">
                <a:solidFill>
                  <a:srgbClr val="000000"/>
                </a:solidFill>
                <a:cs typeface="Myriad Pro"/>
              </a:rPr>
              <a:t>build</a:t>
            </a:r>
            <a:endParaRPr lang="en-US" sz="1200" dirty="0" smtClean="0"/>
          </a:p>
          <a:p>
            <a:pPr marL="466725" lvl="1" indent="-219075" eaLnBrk="0" hangingPunct="0">
              <a:lnSpc>
                <a:spcPct val="90000"/>
              </a:lnSpc>
              <a:spcBef>
                <a:spcPts val="1200"/>
              </a:spcBef>
              <a:buClr>
                <a:schemeClr val="tx1"/>
              </a:buClr>
              <a:buFont typeface="Arial" charset="0"/>
              <a:buChar char="–"/>
            </a:pPr>
            <a:r>
              <a:rPr lang="en-US" sz="1200" dirty="0" smtClean="0"/>
              <a:t>No </a:t>
            </a:r>
            <a:r>
              <a:rPr lang="en-US" sz="1200" dirty="0"/>
              <a:t>source code </a:t>
            </a:r>
            <a:r>
              <a:rPr lang="en-US" sz="1200" dirty="0" smtClean="0"/>
              <a:t>changes with binary-based </a:t>
            </a:r>
            <a:r>
              <a:rPr lang="en-US" sz="1200" dirty="0"/>
              <a:t>guard injection </a:t>
            </a:r>
            <a:r>
              <a:rPr lang="en-US" sz="1200" dirty="0" smtClean="0"/>
              <a:t>engine</a:t>
            </a:r>
          </a:p>
          <a:p>
            <a:pPr marL="466725" lvl="1" indent="-219075" eaLnBrk="0" hangingPunct="0">
              <a:lnSpc>
                <a:spcPct val="90000"/>
              </a:lnSpc>
              <a:spcBef>
                <a:spcPts val="1200"/>
              </a:spcBef>
              <a:buClr>
                <a:schemeClr val="tx1"/>
              </a:buClr>
              <a:buFont typeface="Arial" charset="0"/>
              <a:buChar char="–"/>
            </a:pPr>
            <a:r>
              <a:rPr lang="en-US" sz="1200" dirty="0"/>
              <a:t>Broadest multi-platform </a:t>
            </a:r>
            <a:r>
              <a:rPr lang="en-US" sz="1200" dirty="0" smtClean="0"/>
              <a:t>support to enable </a:t>
            </a:r>
            <a:r>
              <a:rPr lang="en-US" sz="1200" dirty="0"/>
              <a:t>standardization </a:t>
            </a:r>
            <a:endParaRPr lang="en-US" sz="1200" dirty="0" smtClean="0"/>
          </a:p>
          <a:p>
            <a:pPr marL="466725" lvl="1" indent="-219075" eaLnBrk="0" hangingPunct="0">
              <a:lnSpc>
                <a:spcPct val="90000"/>
              </a:lnSpc>
              <a:spcBef>
                <a:spcPts val="1200"/>
              </a:spcBef>
              <a:buClr>
                <a:schemeClr val="tx1"/>
              </a:buClr>
              <a:buFont typeface="Arial" charset="0"/>
              <a:buChar char="–"/>
            </a:pPr>
            <a:r>
              <a:rPr lang="en-US" altLang="en-US" sz="1200" dirty="0" smtClean="0">
                <a:solidFill>
                  <a:srgbClr val="000000"/>
                </a:solidFill>
              </a:rPr>
              <a:t>No impact to user experience, negligible performance impact</a:t>
            </a:r>
          </a:p>
          <a:p>
            <a:pPr marL="466725" lvl="1" indent="-219075" eaLnBrk="0" hangingPunct="0">
              <a:lnSpc>
                <a:spcPct val="90000"/>
              </a:lnSpc>
              <a:spcBef>
                <a:spcPts val="1200"/>
              </a:spcBef>
              <a:buClr>
                <a:schemeClr val="tx1"/>
              </a:buClr>
              <a:buFont typeface="Arial" charset="0"/>
              <a:buChar char="–"/>
            </a:pPr>
            <a:r>
              <a:rPr lang="en-US" altLang="en-US" sz="1200" dirty="0" smtClean="0">
                <a:solidFill>
                  <a:srgbClr val="000000"/>
                </a:solidFill>
              </a:rPr>
              <a:t>Validated with MobileFirst Platform and AppScan, tested with Trusteer</a:t>
            </a:r>
            <a:endParaRPr lang="en-US" altLang="en-US" sz="1200" dirty="0">
              <a:solidFill>
                <a:srgbClr val="000000"/>
              </a:solidFill>
            </a:endParaRPr>
          </a:p>
        </p:txBody>
      </p:sp>
      <p:sp>
        <p:nvSpPr>
          <p:cNvPr id="49" name="TextBox 12"/>
          <p:cNvSpPr txBox="1">
            <a:spLocks noChangeArrowheads="1"/>
          </p:cNvSpPr>
          <p:nvPr/>
        </p:nvSpPr>
        <p:spPr bwMode="auto">
          <a:xfrm>
            <a:off x="6173789" y="4530103"/>
            <a:ext cx="2403475" cy="1300356"/>
          </a:xfrm>
          <a:prstGeom prst="rect">
            <a:avLst/>
          </a:prstGeom>
          <a:noFill/>
          <a:ln w="9525">
            <a:noFill/>
            <a:miter lim="800000"/>
            <a:headEnd/>
            <a:tailEnd/>
          </a:ln>
        </p:spPr>
        <p:txBody>
          <a:bodyPr>
            <a:spAutoFit/>
          </a:bodyPr>
          <a:lstStyle/>
          <a:p>
            <a:pPr marL="161925" indent="-161925">
              <a:spcBef>
                <a:spcPts val="900"/>
              </a:spcBef>
              <a:buFont typeface="Arial" charset="0"/>
              <a:buChar char="•"/>
            </a:pPr>
            <a:r>
              <a:rPr lang="en-US" altLang="en-US" sz="1400" b="1" dirty="0">
                <a:hlinkClick r:id="rId7"/>
              </a:rPr>
              <a:t>Website</a:t>
            </a:r>
            <a:endParaRPr lang="en-US" altLang="en-US" sz="1400" b="1" dirty="0"/>
          </a:p>
          <a:p>
            <a:pPr marL="161925" indent="-161925">
              <a:spcBef>
                <a:spcPts val="900"/>
              </a:spcBef>
              <a:buFont typeface="Arial" charset="0"/>
              <a:buChar char="•"/>
            </a:pPr>
            <a:r>
              <a:rPr lang="en-US" altLang="en-US" sz="1400" b="1" dirty="0">
                <a:hlinkClick r:id="rId8"/>
              </a:rPr>
              <a:t>Whitepaper</a:t>
            </a:r>
            <a:endParaRPr lang="en-US" altLang="en-US" sz="1400" b="1" dirty="0"/>
          </a:p>
          <a:p>
            <a:pPr marL="161925" indent="-161925">
              <a:spcBef>
                <a:spcPts val="900"/>
              </a:spcBef>
              <a:buFont typeface="Arial" charset="0"/>
              <a:buChar char="•"/>
            </a:pPr>
            <a:r>
              <a:rPr lang="en-US" altLang="en-US" sz="1400" b="1" dirty="0">
                <a:hlinkClick r:id="rId9"/>
              </a:rPr>
              <a:t>Datasheet</a:t>
            </a:r>
            <a:r>
              <a:rPr lang="en-US" altLang="en-US" sz="1400" b="1" dirty="0"/>
              <a:t> </a:t>
            </a:r>
          </a:p>
          <a:p>
            <a:pPr marL="161925" indent="-161925">
              <a:spcBef>
                <a:spcPts val="900"/>
              </a:spcBef>
              <a:buFont typeface="Arial" charset="0"/>
              <a:buChar char="•"/>
            </a:pPr>
            <a:r>
              <a:rPr lang="en-US" altLang="en-US" sz="1400" b="1" dirty="0" smtClean="0">
                <a:hlinkClick r:id="rId10"/>
              </a:rPr>
              <a:t>Webinar</a:t>
            </a:r>
            <a:endParaRPr lang="en-US" altLang="en-US" sz="1400" b="1" dirty="0" smtClean="0"/>
          </a:p>
        </p:txBody>
      </p:sp>
    </p:spTree>
    <p:extLst>
      <p:ext uri="{BB962C8B-B14F-4D97-AF65-F5344CB8AC3E}">
        <p14:creationId xmlns:p14="http://schemas.microsoft.com/office/powerpoint/2010/main" val="2690103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7" name="Group 3"/>
          <p:cNvGrpSpPr>
            <a:grpSpLocks/>
          </p:cNvGrpSpPr>
          <p:nvPr/>
        </p:nvGrpSpPr>
        <p:grpSpPr bwMode="auto">
          <a:xfrm>
            <a:off x="338142" y="1583253"/>
            <a:ext cx="3641725" cy="4905309"/>
            <a:chOff x="3237" y="1202"/>
            <a:chExt cx="2294" cy="2874"/>
          </a:xfrm>
        </p:grpSpPr>
        <p:pic>
          <p:nvPicPr>
            <p:cNvPr id="6760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7" y="1202"/>
              <a:ext cx="2294" cy="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4" name="Text Box 5"/>
            <p:cNvSpPr txBox="1">
              <a:spLocks noChangeArrowheads="1"/>
            </p:cNvSpPr>
            <p:nvPr/>
          </p:nvSpPr>
          <p:spPr bwMode="auto">
            <a:xfrm>
              <a:off x="3274" y="1242"/>
              <a:ext cx="2214" cy="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endParaRPr lang="de-DE" altLang="en-US" sz="1400"/>
            </a:p>
          </p:txBody>
        </p:sp>
      </p:grpSp>
      <p:sp>
        <p:nvSpPr>
          <p:cNvPr id="67588" name="Text Box 6"/>
          <p:cNvSpPr txBox="1">
            <a:spLocks noChangeArrowheads="1"/>
          </p:cNvSpPr>
          <p:nvPr/>
        </p:nvSpPr>
        <p:spPr bwMode="auto">
          <a:xfrm>
            <a:off x="396879" y="1951551"/>
            <a:ext cx="358457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200" dirty="0">
                <a:ea typeface="SimSun" pitchFamily="2" charset="-122"/>
              </a:rPr>
              <a:t>The mainframe is a complex platform; inattention to configuration management details can create vulnerabilities</a:t>
            </a:r>
          </a:p>
        </p:txBody>
      </p:sp>
      <p:grpSp>
        <p:nvGrpSpPr>
          <p:cNvPr id="67589" name="Group 7"/>
          <p:cNvGrpSpPr>
            <a:grpSpLocks/>
          </p:cNvGrpSpPr>
          <p:nvPr/>
        </p:nvGrpSpPr>
        <p:grpSpPr bwMode="auto">
          <a:xfrm>
            <a:off x="381001" y="1616589"/>
            <a:ext cx="3581400" cy="320675"/>
            <a:chOff x="3252" y="1217"/>
            <a:chExt cx="2256" cy="202"/>
          </a:xfrm>
        </p:grpSpPr>
        <p:pic>
          <p:nvPicPr>
            <p:cNvPr id="6760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2" y="1217"/>
              <a:ext cx="225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9"/>
            <p:cNvSpPr txBox="1">
              <a:spLocks noChangeArrowheads="1"/>
            </p:cNvSpPr>
            <p:nvPr/>
          </p:nvSpPr>
          <p:spPr bwMode="auto">
            <a:xfrm>
              <a:off x="3273" y="1236"/>
              <a:ext cx="2216" cy="163"/>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9pPr>
            </a:lstStyle>
            <a:p>
              <a:pPr>
                <a:defRPr/>
              </a:pPr>
              <a:r>
                <a:rPr lang="en-US" sz="1600" b="1" dirty="0">
                  <a:solidFill>
                    <a:srgbClr val="FFFFFF"/>
                  </a:solidFill>
                  <a:ea typeface="ＭＳ Ｐゴシック" pitchFamily="34" charset="-128"/>
                  <a:cs typeface="+mn-cs"/>
                </a:rPr>
                <a:t>Client Challenge</a:t>
              </a:r>
            </a:p>
          </p:txBody>
        </p:sp>
      </p:grpSp>
      <p:grpSp>
        <p:nvGrpSpPr>
          <p:cNvPr id="67590" name="Group 10"/>
          <p:cNvGrpSpPr>
            <a:grpSpLocks/>
          </p:cNvGrpSpPr>
          <p:nvPr/>
        </p:nvGrpSpPr>
        <p:grpSpPr bwMode="auto">
          <a:xfrm>
            <a:off x="390525" y="2900875"/>
            <a:ext cx="3576638" cy="319088"/>
            <a:chOff x="3252" y="1978"/>
            <a:chExt cx="2253" cy="201"/>
          </a:xfrm>
        </p:grpSpPr>
        <p:pic>
          <p:nvPicPr>
            <p:cNvPr id="6759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Solution</a:t>
              </a:r>
            </a:p>
          </p:txBody>
        </p:sp>
      </p:grpSp>
      <p:sp>
        <p:nvSpPr>
          <p:cNvPr id="67591" name="Text Box 13"/>
          <p:cNvSpPr txBox="1">
            <a:spLocks noChangeArrowheads="1"/>
          </p:cNvSpPr>
          <p:nvPr/>
        </p:nvSpPr>
        <p:spPr bwMode="auto">
          <a:xfrm>
            <a:off x="377829" y="4362964"/>
            <a:ext cx="3584575"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marL="173038" indent="-173038" eaLnBrk="0" hangingPunct="0">
              <a:spcBef>
                <a:spcPct val="20000"/>
              </a:spcBef>
              <a:buClr>
                <a:schemeClr val="tx1"/>
              </a:buClr>
              <a:buFont typeface="Wingdings" pitchFamily="2"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9pPr>
          </a:lstStyle>
          <a:p>
            <a:pPr eaLnBrk="1" hangingPunct="1">
              <a:spcBef>
                <a:spcPts val="438"/>
              </a:spcBef>
              <a:buClrTx/>
              <a:buFont typeface="Arial" pitchFamily="34" charset="0"/>
              <a:buChar char="•"/>
            </a:pPr>
            <a:r>
              <a:rPr lang="en-US" altLang="en-US" sz="1200" dirty="0">
                <a:ea typeface="SimSun" pitchFamily="2" charset="-122"/>
              </a:rPr>
              <a:t>Enables more efficient and effective RACF administration, using significantly less resources</a:t>
            </a:r>
          </a:p>
          <a:p>
            <a:pPr eaLnBrk="1" hangingPunct="1">
              <a:spcBef>
                <a:spcPts val="438"/>
              </a:spcBef>
              <a:buClrTx/>
              <a:buFont typeface="Arial" pitchFamily="34" charset="0"/>
              <a:buChar char="•"/>
            </a:pPr>
            <a:r>
              <a:rPr lang="en-US" altLang="en-US" sz="1200" dirty="0">
                <a:ea typeface="SimSun" pitchFamily="2" charset="-122"/>
              </a:rPr>
              <a:t>Automatically analyzes and reports on security events and detects security exposures</a:t>
            </a:r>
          </a:p>
          <a:p>
            <a:pPr eaLnBrk="1" hangingPunct="1">
              <a:spcBef>
                <a:spcPts val="438"/>
              </a:spcBef>
              <a:buClrTx/>
              <a:buFont typeface="Arial" pitchFamily="34" charset="0"/>
              <a:buChar char="•"/>
            </a:pPr>
            <a:r>
              <a:rPr lang="en-US" altLang="en-US" sz="1200" dirty="0">
                <a:ea typeface="SimSun" pitchFamily="2" charset="-122"/>
              </a:rPr>
              <a:t>Provide real-time mainframe threat monitoring allowing you to monitor intruders</a:t>
            </a:r>
          </a:p>
        </p:txBody>
      </p:sp>
      <p:sp>
        <p:nvSpPr>
          <p:cNvPr id="67592" name="Text Box 2"/>
          <p:cNvSpPr txBox="1">
            <a:spLocks noChangeArrowheads="1"/>
          </p:cNvSpPr>
          <p:nvPr/>
        </p:nvSpPr>
        <p:spPr bwMode="auto">
          <a:xfrm>
            <a:off x="349254" y="972953"/>
            <a:ext cx="8635996" cy="49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300" b="1" i="1" dirty="0" smtClean="0">
                <a:latin typeface="+mn-lt"/>
                <a:ea typeface="+mn-ea"/>
                <a:cs typeface="+mn-cs"/>
              </a:rPr>
              <a:t>Automates </a:t>
            </a:r>
            <a:r>
              <a:rPr lang="en-US" altLang="en-US" sz="1300" b="1" i="1" dirty="0">
                <a:latin typeface="+mn-lt"/>
                <a:ea typeface="+mn-ea"/>
                <a:cs typeface="+mn-cs"/>
              </a:rPr>
              <a:t>routine RACF administration tasks and provides proactive compliance reporting for the mainframe operating system and sub-systems</a:t>
            </a:r>
          </a:p>
        </p:txBody>
      </p:sp>
      <p:grpSp>
        <p:nvGrpSpPr>
          <p:cNvPr id="67593" name="Group 10"/>
          <p:cNvGrpSpPr>
            <a:grpSpLocks/>
          </p:cNvGrpSpPr>
          <p:nvPr/>
        </p:nvGrpSpPr>
        <p:grpSpPr bwMode="auto">
          <a:xfrm>
            <a:off x="381000" y="4043875"/>
            <a:ext cx="3576638" cy="319088"/>
            <a:chOff x="3252" y="1978"/>
            <a:chExt cx="2253" cy="201"/>
          </a:xfrm>
        </p:grpSpPr>
        <p:pic>
          <p:nvPicPr>
            <p:cNvPr id="67597"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Key Benefits</a:t>
              </a:r>
            </a:p>
          </p:txBody>
        </p:sp>
      </p:grpSp>
      <p:sp>
        <p:nvSpPr>
          <p:cNvPr id="67594" name="Text Box 6"/>
          <p:cNvSpPr txBox="1">
            <a:spLocks noChangeArrowheads="1"/>
          </p:cNvSpPr>
          <p:nvPr/>
        </p:nvSpPr>
        <p:spPr bwMode="auto">
          <a:xfrm>
            <a:off x="349254" y="3208851"/>
            <a:ext cx="358457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200" dirty="0">
                <a:ea typeface="SimSun" pitchFamily="2" charset="-122"/>
              </a:rPr>
              <a:t>Automate proactive security scans and provide real-time alerts of suspicious activities </a:t>
            </a: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3752" y="2039112"/>
            <a:ext cx="3218688" cy="3657600"/>
          </a:xfrm>
          <a:prstGeom prst="rect">
            <a:avLst/>
          </a:prstGeom>
        </p:spPr>
      </p:pic>
      <p:sp>
        <p:nvSpPr>
          <p:cNvPr id="5" name="Title 4"/>
          <p:cNvSpPr>
            <a:spLocks noGrp="1"/>
          </p:cNvSpPr>
          <p:nvPr>
            <p:ph type="title"/>
          </p:nvPr>
        </p:nvSpPr>
        <p:spPr/>
        <p:txBody>
          <a:bodyPr/>
          <a:lstStyle/>
          <a:p>
            <a:r>
              <a:rPr lang="en-US" sz="2400" dirty="0" smtClean="0"/>
              <a:t>IBM Security zSecure</a:t>
            </a:r>
            <a:endParaRPr lang="en-US" sz="2400" dirty="0"/>
          </a:p>
        </p:txBody>
      </p:sp>
    </p:spTree>
    <p:extLst>
      <p:ext uri="{BB962C8B-B14F-4D97-AF65-F5344CB8AC3E}">
        <p14:creationId xmlns:p14="http://schemas.microsoft.com/office/powerpoint/2010/main" val="2543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265176" y="594360"/>
            <a:ext cx="8839200" cy="461665"/>
          </a:xfrm>
        </p:spPr>
        <p:txBody>
          <a:bodyPr lIns="0" tIns="45720" rIns="91440" bIns="45720">
            <a:spAutoFit/>
          </a:bodyPr>
          <a:lstStyle/>
          <a:p>
            <a:r>
              <a:rPr lang="en-US" altLang="en-US" sz="2400" dirty="0" smtClean="0"/>
              <a:t>IBM </a:t>
            </a:r>
            <a:r>
              <a:rPr lang="en-US" altLang="en-US" sz="2400" dirty="0" err="1" smtClean="0"/>
              <a:t>InfoSphere</a:t>
            </a:r>
            <a:r>
              <a:rPr lang="en-US" altLang="en-US" sz="2400" dirty="0" smtClean="0"/>
              <a:t> Guardium</a:t>
            </a:r>
          </a:p>
        </p:txBody>
      </p:sp>
      <p:grpSp>
        <p:nvGrpSpPr>
          <p:cNvPr id="68611" name="Group 3"/>
          <p:cNvGrpSpPr>
            <a:grpSpLocks/>
          </p:cNvGrpSpPr>
          <p:nvPr/>
        </p:nvGrpSpPr>
        <p:grpSpPr bwMode="auto">
          <a:xfrm>
            <a:off x="4786313" y="1517653"/>
            <a:ext cx="4222750" cy="4981575"/>
            <a:chOff x="3237" y="1202"/>
            <a:chExt cx="2294" cy="2874"/>
          </a:xfrm>
        </p:grpSpPr>
        <p:pic>
          <p:nvPicPr>
            <p:cNvPr id="686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7" y="1202"/>
              <a:ext cx="2294" cy="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81" name="Text Box 5"/>
            <p:cNvSpPr txBox="1">
              <a:spLocks noChangeArrowheads="1"/>
            </p:cNvSpPr>
            <p:nvPr/>
          </p:nvSpPr>
          <p:spPr bwMode="auto">
            <a:xfrm>
              <a:off x="3274" y="1242"/>
              <a:ext cx="2214" cy="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endParaRPr lang="de-DE" altLang="en-US" sz="1400"/>
            </a:p>
          </p:txBody>
        </p:sp>
      </p:grpSp>
      <p:sp>
        <p:nvSpPr>
          <p:cNvPr id="68612" name="Text Box 6"/>
          <p:cNvSpPr txBox="1">
            <a:spLocks noChangeArrowheads="1"/>
          </p:cNvSpPr>
          <p:nvPr/>
        </p:nvSpPr>
        <p:spPr bwMode="auto">
          <a:xfrm>
            <a:off x="4816475" y="1914527"/>
            <a:ext cx="41656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200" dirty="0">
                <a:ea typeface="SimSun" pitchFamily="2" charset="-122"/>
              </a:rPr>
              <a:t>Companies must  proactively prepare for data breaches  and be made immediately aware when their data is at risk.  </a:t>
            </a:r>
          </a:p>
        </p:txBody>
      </p:sp>
      <p:grpSp>
        <p:nvGrpSpPr>
          <p:cNvPr id="68613" name="Group 7"/>
          <p:cNvGrpSpPr>
            <a:grpSpLocks/>
          </p:cNvGrpSpPr>
          <p:nvPr/>
        </p:nvGrpSpPr>
        <p:grpSpPr bwMode="auto">
          <a:xfrm>
            <a:off x="4819650" y="1570040"/>
            <a:ext cx="4171950" cy="320675"/>
            <a:chOff x="3252" y="1217"/>
            <a:chExt cx="2256" cy="202"/>
          </a:xfrm>
        </p:grpSpPr>
        <p:pic>
          <p:nvPicPr>
            <p:cNvPr id="6867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2" y="1217"/>
              <a:ext cx="225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9"/>
            <p:cNvSpPr txBox="1">
              <a:spLocks noChangeArrowheads="1"/>
            </p:cNvSpPr>
            <p:nvPr/>
          </p:nvSpPr>
          <p:spPr bwMode="auto">
            <a:xfrm>
              <a:off x="3273" y="1236"/>
              <a:ext cx="2217" cy="163"/>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9pPr>
            </a:lstStyle>
            <a:p>
              <a:pPr>
                <a:defRPr/>
              </a:pPr>
              <a:r>
                <a:rPr lang="en-US" sz="1600" b="1" dirty="0">
                  <a:solidFill>
                    <a:srgbClr val="FFFFFF"/>
                  </a:solidFill>
                  <a:ea typeface="ＭＳ Ｐゴシック" pitchFamily="34" charset="-128"/>
                  <a:cs typeface="+mn-cs"/>
                </a:rPr>
                <a:t>Client Challenge</a:t>
              </a:r>
            </a:p>
          </p:txBody>
        </p:sp>
      </p:grpSp>
      <p:grpSp>
        <p:nvGrpSpPr>
          <p:cNvPr id="68614" name="Group 10"/>
          <p:cNvGrpSpPr>
            <a:grpSpLocks/>
          </p:cNvGrpSpPr>
          <p:nvPr/>
        </p:nvGrpSpPr>
        <p:grpSpPr bwMode="auto">
          <a:xfrm>
            <a:off x="4829179" y="2806700"/>
            <a:ext cx="4138613" cy="319088"/>
            <a:chOff x="3252" y="1978"/>
            <a:chExt cx="2253" cy="201"/>
          </a:xfrm>
        </p:grpSpPr>
        <p:pic>
          <p:nvPicPr>
            <p:cNvPr id="6867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Solution</a:t>
              </a:r>
            </a:p>
          </p:txBody>
        </p:sp>
      </p:grpSp>
      <p:sp>
        <p:nvSpPr>
          <p:cNvPr id="68615" name="Text Box 13"/>
          <p:cNvSpPr txBox="1">
            <a:spLocks noChangeArrowheads="1"/>
          </p:cNvSpPr>
          <p:nvPr/>
        </p:nvSpPr>
        <p:spPr bwMode="auto">
          <a:xfrm>
            <a:off x="4854575" y="4564064"/>
            <a:ext cx="410845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marL="173038" indent="-173038" eaLnBrk="0" hangingPunct="0">
              <a:spcBef>
                <a:spcPct val="20000"/>
              </a:spcBef>
              <a:buClr>
                <a:schemeClr val="tx1"/>
              </a:buClr>
              <a:buFont typeface="Wingdings" pitchFamily="2"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9pPr>
          </a:lstStyle>
          <a:p>
            <a:pPr eaLnBrk="1" hangingPunct="1">
              <a:spcBef>
                <a:spcPts val="438"/>
              </a:spcBef>
              <a:buClrTx/>
              <a:buFont typeface="Arial" pitchFamily="34" charset="0"/>
              <a:buChar char="•"/>
            </a:pPr>
            <a:r>
              <a:rPr lang="en-US" altLang="en-US" sz="1200" dirty="0">
                <a:ea typeface="SimSun" pitchFamily="2" charset="-122"/>
              </a:rPr>
              <a:t>Continuous, policy-based, real-time monitoring of all database activities, including actions by privileged users  </a:t>
            </a:r>
          </a:p>
          <a:p>
            <a:pPr eaLnBrk="1" hangingPunct="1">
              <a:spcBef>
                <a:spcPts val="438"/>
              </a:spcBef>
              <a:buClrTx/>
              <a:buFont typeface="Arial" pitchFamily="34" charset="0"/>
              <a:buChar char="•"/>
            </a:pPr>
            <a:r>
              <a:rPr lang="en-US" altLang="en-US" sz="1200" dirty="0">
                <a:ea typeface="SimSun" pitchFamily="2" charset="-122"/>
              </a:rPr>
              <a:t>Database infrastructure scanning for missing patches, misconfigured privileges and other vulnerabilities</a:t>
            </a:r>
          </a:p>
          <a:p>
            <a:pPr eaLnBrk="1" hangingPunct="1">
              <a:spcBef>
                <a:spcPts val="438"/>
              </a:spcBef>
              <a:buClrTx/>
              <a:buFont typeface="Arial" pitchFamily="34" charset="0"/>
              <a:buChar char="•"/>
            </a:pPr>
            <a:r>
              <a:rPr lang="en-US" altLang="en-US" sz="1200" dirty="0">
                <a:ea typeface="SimSun" pitchFamily="2" charset="-122"/>
              </a:rPr>
              <a:t>Data protection compliance automation </a:t>
            </a:r>
          </a:p>
        </p:txBody>
      </p:sp>
      <p:sp>
        <p:nvSpPr>
          <p:cNvPr id="68616" name="Text Box 2"/>
          <p:cNvSpPr txBox="1">
            <a:spLocks noChangeArrowheads="1"/>
          </p:cNvSpPr>
          <p:nvPr/>
        </p:nvSpPr>
        <p:spPr bwMode="auto">
          <a:xfrm>
            <a:off x="184150" y="1033464"/>
            <a:ext cx="8763000" cy="65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400" b="1" i="1" dirty="0">
                <a:latin typeface="+mn-lt"/>
                <a:ea typeface="+mn-ea"/>
                <a:cs typeface="+mn-cs"/>
              </a:rPr>
              <a:t>IBM Guardium Provides Real-Time Database Security &amp; Compliance for Data at Rest, Data in Motion, and Configuration Data</a:t>
            </a:r>
          </a:p>
        </p:txBody>
      </p:sp>
      <p:grpSp>
        <p:nvGrpSpPr>
          <p:cNvPr id="68617" name="Group 10"/>
          <p:cNvGrpSpPr>
            <a:grpSpLocks/>
          </p:cNvGrpSpPr>
          <p:nvPr/>
        </p:nvGrpSpPr>
        <p:grpSpPr bwMode="auto">
          <a:xfrm>
            <a:off x="4819654" y="4225925"/>
            <a:ext cx="4157663" cy="319088"/>
            <a:chOff x="3252" y="1978"/>
            <a:chExt cx="2253" cy="201"/>
          </a:xfrm>
        </p:grpSpPr>
        <p:pic>
          <p:nvPicPr>
            <p:cNvPr id="68674"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Key Benefits</a:t>
              </a:r>
            </a:p>
          </p:txBody>
        </p:sp>
      </p:grpSp>
      <p:sp>
        <p:nvSpPr>
          <p:cNvPr id="68618" name="Text Box 6"/>
          <p:cNvSpPr txBox="1">
            <a:spLocks noChangeArrowheads="1"/>
          </p:cNvSpPr>
          <p:nvPr/>
        </p:nvSpPr>
        <p:spPr bwMode="auto">
          <a:xfrm>
            <a:off x="4816475" y="3133725"/>
            <a:ext cx="4165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200" dirty="0">
                <a:ea typeface="SimSun" pitchFamily="2" charset="-122"/>
              </a:rPr>
              <a:t>Protect data assets with activity monitoring, vulnerability analysis, data classification, data masking, entitlement reporting,  actions blocking and data quarantine </a:t>
            </a:r>
          </a:p>
        </p:txBody>
      </p:sp>
      <p:sp>
        <p:nvSpPr>
          <p:cNvPr id="28" name="Rectangle 6"/>
          <p:cNvSpPr>
            <a:spLocks noChangeArrowheads="1"/>
          </p:cNvSpPr>
          <p:nvPr/>
        </p:nvSpPr>
        <p:spPr bwMode="auto">
          <a:xfrm>
            <a:off x="3344863" y="2406651"/>
            <a:ext cx="1162050" cy="469900"/>
          </a:xfrm>
          <a:prstGeom prst="rect">
            <a:avLst/>
          </a:prstGeom>
          <a:solidFill>
            <a:srgbClr val="FFFF00">
              <a:alpha val="50195"/>
            </a:srgbClr>
          </a:solidFill>
          <a:ln w="25400" algn="ctr">
            <a:solidFill>
              <a:srgbClr val="C00000"/>
            </a:solidFill>
            <a:round/>
            <a:headEnd/>
            <a:tailEnd/>
          </a:ln>
        </p:spPr>
        <p:txBody>
          <a:bodyPr/>
          <a:lstStyle/>
          <a:p>
            <a:pPr eaLnBrk="0" fontAlgn="auto" hangingPunct="0">
              <a:spcBef>
                <a:spcPts val="0"/>
              </a:spcBef>
              <a:spcAft>
                <a:spcPts val="0"/>
              </a:spcAft>
              <a:defRPr/>
            </a:pPr>
            <a:endParaRPr lang="en-US" altLang="en-US" sz="1800" kern="0">
              <a:solidFill>
                <a:sysClr val="windowText" lastClr="000000"/>
              </a:solidFill>
              <a:cs typeface="+mn-cs"/>
            </a:endParaRPr>
          </a:p>
        </p:txBody>
      </p:sp>
      <p:pic>
        <p:nvPicPr>
          <p:cNvPr id="68645" name="Picture 12" descr="New Diagram for DemoFINAL.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041" y="2406652"/>
            <a:ext cx="3746863" cy="234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46" name="Picture 73" descr="newcollecto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45940" y="4193568"/>
            <a:ext cx="563681" cy="45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47" name="Picture 73" descr="newcollecto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13606" y="3520807"/>
            <a:ext cx="551672" cy="443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48" name="Picture 73" descr="newcollecto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13610" y="2772035"/>
            <a:ext cx="540413" cy="43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49" name="Picture 73" descr="newcollecto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462101" y="2766703"/>
            <a:ext cx="549420" cy="441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50" name="Picture 17" descr="collector.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09909" y="3590819"/>
            <a:ext cx="270206" cy="59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51" name="Picture 18" descr="collector.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65562" y="2950729"/>
            <a:ext cx="270206" cy="59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52" name="Picture 19" descr="collector.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09909" y="2817377"/>
            <a:ext cx="270206" cy="59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Oval 54"/>
          <p:cNvSpPr>
            <a:spLocks noChangeArrowheads="1"/>
          </p:cNvSpPr>
          <p:nvPr/>
        </p:nvSpPr>
        <p:spPr bwMode="auto">
          <a:xfrm>
            <a:off x="3021017" y="4452939"/>
            <a:ext cx="46037" cy="3651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84" name="Oval 55"/>
          <p:cNvSpPr>
            <a:spLocks noChangeArrowheads="1"/>
          </p:cNvSpPr>
          <p:nvPr/>
        </p:nvSpPr>
        <p:spPr bwMode="auto">
          <a:xfrm>
            <a:off x="3105150" y="4483102"/>
            <a:ext cx="46038" cy="36513"/>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85" name="Oval 54"/>
          <p:cNvSpPr>
            <a:spLocks noChangeArrowheads="1"/>
          </p:cNvSpPr>
          <p:nvPr/>
        </p:nvSpPr>
        <p:spPr bwMode="auto">
          <a:xfrm>
            <a:off x="1557338" y="3133725"/>
            <a:ext cx="44450" cy="39688"/>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86" name="Oval 55"/>
          <p:cNvSpPr>
            <a:spLocks noChangeArrowheads="1"/>
          </p:cNvSpPr>
          <p:nvPr/>
        </p:nvSpPr>
        <p:spPr bwMode="auto">
          <a:xfrm>
            <a:off x="1393825" y="3686177"/>
            <a:ext cx="44450" cy="4127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87" name="Oval 55"/>
          <p:cNvSpPr>
            <a:spLocks noChangeArrowheads="1"/>
          </p:cNvSpPr>
          <p:nvPr/>
        </p:nvSpPr>
        <p:spPr bwMode="auto">
          <a:xfrm>
            <a:off x="1238250" y="3284540"/>
            <a:ext cx="46038" cy="4127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pic>
        <p:nvPicPr>
          <p:cNvPr id="68658" name="Picture 25" descr="stap.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777582" y="4486945"/>
            <a:ext cx="216165" cy="7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59" name="Picture 26" descr="stap.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04610" y="3251439"/>
            <a:ext cx="156119" cy="5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0" name="Picture 27" descr="stap.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43409" y="3407460"/>
            <a:ext cx="156119" cy="5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1" name="Picture 28" descr="stap.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477589" y="3774179"/>
            <a:ext cx="156119" cy="5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Oval 54"/>
          <p:cNvSpPr>
            <a:spLocks noChangeArrowheads="1"/>
          </p:cNvSpPr>
          <p:nvPr/>
        </p:nvSpPr>
        <p:spPr bwMode="auto">
          <a:xfrm>
            <a:off x="2532067" y="3752853"/>
            <a:ext cx="46037" cy="36513"/>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93" name="Oval 55"/>
          <p:cNvSpPr>
            <a:spLocks noChangeArrowheads="1"/>
          </p:cNvSpPr>
          <p:nvPr/>
        </p:nvSpPr>
        <p:spPr bwMode="auto">
          <a:xfrm>
            <a:off x="2619375" y="3789363"/>
            <a:ext cx="44450" cy="3810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94" name="Oval 54"/>
          <p:cNvSpPr>
            <a:spLocks noChangeArrowheads="1"/>
          </p:cNvSpPr>
          <p:nvPr/>
        </p:nvSpPr>
        <p:spPr bwMode="auto">
          <a:xfrm>
            <a:off x="2514600" y="3030539"/>
            <a:ext cx="44450" cy="3810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sp>
        <p:nvSpPr>
          <p:cNvPr id="95" name="Oval 55"/>
          <p:cNvSpPr>
            <a:spLocks noChangeArrowheads="1"/>
          </p:cNvSpPr>
          <p:nvPr/>
        </p:nvSpPr>
        <p:spPr bwMode="auto">
          <a:xfrm>
            <a:off x="2601913" y="3068639"/>
            <a:ext cx="44450" cy="38100"/>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pic>
        <p:nvPicPr>
          <p:cNvPr id="68666" name="Picture 33" descr="sgate.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309221" y="3112753"/>
            <a:ext cx="232678" cy="6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67" name="Picture 34" descr="sgate.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345248" y="3814848"/>
            <a:ext cx="232678" cy="6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 name="Oval 55"/>
          <p:cNvSpPr>
            <a:spLocks noChangeArrowheads="1"/>
          </p:cNvSpPr>
          <p:nvPr/>
        </p:nvSpPr>
        <p:spPr bwMode="auto">
          <a:xfrm>
            <a:off x="3890963" y="2693988"/>
            <a:ext cx="44450" cy="3651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63996" tIns="31998" rIns="63996" bIns="31998" anchor="ctr"/>
          <a:lstStyle/>
          <a:p>
            <a:pPr algn="ctr" eaLnBrk="0" fontAlgn="auto" hangingPunct="0">
              <a:spcBef>
                <a:spcPct val="50000"/>
              </a:spcBef>
              <a:spcAft>
                <a:spcPts val="0"/>
              </a:spcAft>
              <a:defRPr/>
            </a:pPr>
            <a:endParaRPr lang="en-US" altLang="en-US" kern="0">
              <a:solidFill>
                <a:sysClr val="windowText" lastClr="000000"/>
              </a:solidFill>
              <a:latin typeface="Calibri" pitchFamily="34" charset="0"/>
              <a:cs typeface="+mn-cs"/>
            </a:endParaRPr>
          </a:p>
        </p:txBody>
      </p:sp>
      <p:pic>
        <p:nvPicPr>
          <p:cNvPr id="68669" name="Picture 36" descr="random.png"/>
          <p:cNvPicPr>
            <a:picLocks noChangeAspect="1"/>
          </p:cNvPicPr>
          <p:nvPr/>
        </p:nvPicPr>
        <p:blipFill>
          <a:blip r:embed="rId15">
            <a:extLst>
              <a:ext uri="{28A0092B-C50C-407E-A947-70E740481C1C}">
                <a14:useLocalDpi xmlns:a14="http://schemas.microsoft.com/office/drawing/2010/main" val="0"/>
              </a:ext>
            </a:extLst>
          </a:blip>
          <a:srcRect l="34721" t="6557"/>
          <a:stretch>
            <a:fillRect/>
          </a:stretch>
        </p:blipFill>
        <p:spPr bwMode="auto">
          <a:xfrm>
            <a:off x="3065799" y="2790707"/>
            <a:ext cx="1188908" cy="1568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70" name="Picture 37" descr="collector.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98129" y="4526284"/>
            <a:ext cx="270206" cy="5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TextBox 31"/>
          <p:cNvSpPr txBox="1">
            <a:spLocks noChangeArrowheads="1"/>
          </p:cNvSpPr>
          <p:nvPr/>
        </p:nvSpPr>
        <p:spPr bwMode="auto">
          <a:xfrm>
            <a:off x="3860800" y="3975100"/>
            <a:ext cx="806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itchFamily="34" charset="0"/>
                <a:ea typeface="MS PGothic" pitchFamily="34" charset="-128"/>
                <a:cs typeface="Arial" pitchFamily="34" charset="0"/>
              </a:defRPr>
            </a:lvl1pPr>
            <a:lvl2pPr marL="742950" indent="-285750">
              <a:defRPr sz="1600">
                <a:solidFill>
                  <a:schemeClr val="tx1"/>
                </a:solidFill>
                <a:latin typeface="Arial" pitchFamily="34" charset="0"/>
                <a:ea typeface="MS PGothic" pitchFamily="34" charset="-128"/>
                <a:cs typeface="Arial" pitchFamily="34" charset="0"/>
              </a:defRPr>
            </a:lvl2pPr>
            <a:lvl3pPr marL="1143000" indent="-228600">
              <a:defRPr sz="1600">
                <a:solidFill>
                  <a:schemeClr val="tx1"/>
                </a:solidFill>
                <a:latin typeface="Arial" pitchFamily="34" charset="0"/>
                <a:ea typeface="MS PGothic" pitchFamily="34" charset="-128"/>
                <a:cs typeface="Arial" pitchFamily="34" charset="0"/>
              </a:defRPr>
            </a:lvl3pPr>
            <a:lvl4pPr marL="1600200" indent="-228600">
              <a:defRPr sz="1600">
                <a:solidFill>
                  <a:schemeClr val="bg1"/>
                </a:solidFill>
                <a:latin typeface="Arial" pitchFamily="34" charset="0"/>
                <a:ea typeface="MS PGothic" pitchFamily="34" charset="-128"/>
                <a:cs typeface="Arial" pitchFamily="34" charset="0"/>
              </a:defRPr>
            </a:lvl4pPr>
            <a:lvl5pPr marL="2057400" indent="-228600">
              <a:defRPr sz="1600">
                <a:solidFill>
                  <a:schemeClr val="bg1"/>
                </a:solidFill>
                <a:latin typeface="Arial" pitchFamily="34" charset="0"/>
                <a:ea typeface="MS PGothic" pitchFamily="34" charset="-128"/>
                <a:cs typeface="Arial" pitchFamily="34" charset="0"/>
              </a:defRPr>
            </a:lvl5pPr>
            <a:lvl6pPr marL="2514600" indent="-228600">
              <a:defRPr sz="1600">
                <a:solidFill>
                  <a:schemeClr val="bg1"/>
                </a:solidFill>
                <a:latin typeface="Arial" pitchFamily="34" charset="0"/>
                <a:ea typeface="MS PGothic" pitchFamily="34" charset="-128"/>
                <a:cs typeface="Arial" pitchFamily="34" charset="0"/>
              </a:defRPr>
            </a:lvl6pPr>
            <a:lvl7pPr marL="2971800" indent="-228600">
              <a:defRPr sz="1600">
                <a:solidFill>
                  <a:schemeClr val="bg1"/>
                </a:solidFill>
                <a:latin typeface="Arial" pitchFamily="34" charset="0"/>
                <a:ea typeface="MS PGothic" pitchFamily="34" charset="-128"/>
                <a:cs typeface="Arial" pitchFamily="34" charset="0"/>
              </a:defRPr>
            </a:lvl7pPr>
            <a:lvl8pPr marL="3429000" indent="-228600">
              <a:defRPr sz="1600">
                <a:solidFill>
                  <a:schemeClr val="bg1"/>
                </a:solidFill>
                <a:latin typeface="Arial" pitchFamily="34" charset="0"/>
                <a:ea typeface="MS PGothic" pitchFamily="34" charset="-128"/>
                <a:cs typeface="Arial" pitchFamily="34" charset="0"/>
              </a:defRPr>
            </a:lvl8pPr>
            <a:lvl9pPr marL="3886200" indent="-228600">
              <a:defRPr sz="1600">
                <a:solidFill>
                  <a:schemeClr val="bg1"/>
                </a:solidFill>
                <a:latin typeface="Arial" pitchFamily="34" charset="0"/>
                <a:ea typeface="MS PGothic" pitchFamily="34" charset="-128"/>
                <a:cs typeface="Arial" pitchFamily="34" charset="0"/>
              </a:defRPr>
            </a:lvl9pPr>
          </a:lstStyle>
          <a:p>
            <a:pPr algn="ctr" fontAlgn="auto">
              <a:spcBef>
                <a:spcPct val="50000"/>
              </a:spcBef>
              <a:spcAft>
                <a:spcPts val="0"/>
              </a:spcAft>
              <a:defRPr/>
            </a:pPr>
            <a:r>
              <a:rPr lang="en-US" altLang="en-US" sz="900" b="1" i="1" kern="0" dirty="0" smtClean="0">
                <a:solidFill>
                  <a:srgbClr val="0070C0"/>
                </a:solidFill>
              </a:rPr>
              <a:t>Integration with LDAP, IAM, SIEM, TSM, Remedy, …</a:t>
            </a:r>
          </a:p>
        </p:txBody>
      </p:sp>
      <p:sp>
        <p:nvSpPr>
          <p:cNvPr id="102" name="Freeform 39"/>
          <p:cNvSpPr>
            <a:spLocks/>
          </p:cNvSpPr>
          <p:nvPr/>
        </p:nvSpPr>
        <p:spPr bwMode="auto">
          <a:xfrm>
            <a:off x="4219579" y="3581402"/>
            <a:ext cx="257175" cy="393700"/>
          </a:xfrm>
          <a:custGeom>
            <a:avLst/>
            <a:gdLst>
              <a:gd name="T0" fmla="*/ 266117 w 545432"/>
              <a:gd name="T1" fmla="*/ 964269 h 934453"/>
              <a:gd name="T2" fmla="*/ 495939 w 545432"/>
              <a:gd name="T3" fmla="*/ 347636 h 934453"/>
              <a:gd name="T4" fmla="*/ 0 w 545432"/>
              <a:gd name="T5" fmla="*/ 0 h 934453"/>
              <a:gd name="T6" fmla="*/ 0 60000 65536"/>
              <a:gd name="T7" fmla="*/ 0 60000 65536"/>
              <a:gd name="T8" fmla="*/ 0 60000 65536"/>
              <a:gd name="T9" fmla="*/ 0 w 545432"/>
              <a:gd name="T10" fmla="*/ 0 h 934453"/>
              <a:gd name="T11" fmla="*/ 545432 w 545432"/>
              <a:gd name="T12" fmla="*/ 934453 h 934453"/>
            </a:gdLst>
            <a:ahLst/>
            <a:cxnLst>
              <a:cxn ang="T6">
                <a:pos x="T0" y="T1"/>
              </a:cxn>
              <a:cxn ang="T7">
                <a:pos x="T2" y="T3"/>
              </a:cxn>
              <a:cxn ang="T8">
                <a:pos x="T4" y="T5"/>
              </a:cxn>
            </a:cxnLst>
            <a:rect l="T9" t="T10" r="T11" b="T12"/>
            <a:pathLst>
              <a:path w="545432" h="934453">
                <a:moveTo>
                  <a:pt x="264695" y="934453"/>
                </a:moveTo>
                <a:cubicBezTo>
                  <a:pt x="264695" y="830179"/>
                  <a:pt x="545432" y="721896"/>
                  <a:pt x="493295" y="336885"/>
                </a:cubicBezTo>
                <a:cubicBezTo>
                  <a:pt x="436479" y="181143"/>
                  <a:pt x="276727" y="52137"/>
                  <a:pt x="0" y="0"/>
                </a:cubicBezTo>
              </a:path>
            </a:pathLst>
          </a:custGeom>
          <a:noFill/>
          <a:ln w="38100">
            <a:solidFill>
              <a:srgbClr val="0070C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defRPr/>
            </a:pPr>
            <a:endParaRPr lang="en-US" sz="1800" kern="0">
              <a:solidFill>
                <a:sysClr val="windowText" lastClr="000000"/>
              </a:solidFill>
              <a:cs typeface="+mn-cs"/>
            </a:endParaRPr>
          </a:p>
        </p:txBody>
      </p:sp>
      <p:pic>
        <p:nvPicPr>
          <p:cNvPr id="68673" name="Picture 76" descr="stap.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957642" y="2789833"/>
            <a:ext cx="216165" cy="7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 name="Group 46"/>
          <p:cNvGrpSpPr>
            <a:grpSpLocks/>
          </p:cNvGrpSpPr>
          <p:nvPr/>
        </p:nvGrpSpPr>
        <p:grpSpPr bwMode="auto">
          <a:xfrm>
            <a:off x="981653" y="4323861"/>
            <a:ext cx="503869" cy="195915"/>
            <a:chOff x="3381826" y="2588078"/>
            <a:chExt cx="1995715" cy="638629"/>
          </a:xfrm>
          <a:solidFill>
            <a:srgbClr val="FFFFFF"/>
          </a:solidFill>
          <a:effectLst>
            <a:outerShdw blurRad="50800" dist="38100" dir="5400000" algn="t" rotWithShape="0">
              <a:prstClr val="black">
                <a:alpha val="40000"/>
              </a:prstClr>
            </a:outerShdw>
          </a:effectLst>
        </p:grpSpPr>
        <p:sp>
          <p:nvSpPr>
            <p:cNvPr id="73" name="Rounded Rectangle 72"/>
            <p:cNvSpPr/>
            <p:nvPr/>
          </p:nvSpPr>
          <p:spPr>
            <a:xfrm>
              <a:off x="3381826" y="2588078"/>
              <a:ext cx="1995715" cy="638629"/>
            </a:xfrm>
            <a:prstGeom prst="roundRect">
              <a:avLst/>
            </a:prstGeom>
            <a:grp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endParaRPr lang="en-US" sz="1000" kern="0" dirty="0">
                <a:solidFill>
                  <a:prstClr val="black"/>
                </a:solidFill>
                <a:latin typeface="Arial"/>
                <a:ea typeface="MS PGothic"/>
                <a:cs typeface="Arial"/>
              </a:endParaRPr>
            </a:p>
          </p:txBody>
        </p:sp>
        <p:pic>
          <p:nvPicPr>
            <p:cNvPr id="74" name="Picture 13" descr="Teradata_Logo.jpg"/>
            <p:cNvPicPr>
              <a:picLocks noChangeAspect="1"/>
            </p:cNvPicPr>
            <p:nvPr/>
          </p:nvPicPr>
          <p:blipFill>
            <a:blip r:embed="rId16" cstate="print"/>
            <a:srcRect/>
            <a:stretch>
              <a:fillRect/>
            </a:stretch>
          </p:blipFill>
          <p:spPr bwMode="auto">
            <a:xfrm>
              <a:off x="3588978" y="2662333"/>
              <a:ext cx="1578107" cy="504477"/>
            </a:xfrm>
            <a:prstGeom prst="rect">
              <a:avLst/>
            </a:prstGeom>
            <a:grpFill/>
            <a:ln w="9525">
              <a:noFill/>
              <a:miter lim="800000"/>
              <a:headEnd/>
              <a:tailEnd/>
            </a:ln>
          </p:spPr>
        </p:pic>
      </p:grpSp>
      <p:grpSp>
        <p:nvGrpSpPr>
          <p:cNvPr id="31" name="Group 16"/>
          <p:cNvGrpSpPr>
            <a:grpSpLocks/>
          </p:cNvGrpSpPr>
          <p:nvPr/>
        </p:nvGrpSpPr>
        <p:grpSpPr bwMode="auto">
          <a:xfrm>
            <a:off x="261787" y="3654585"/>
            <a:ext cx="495281" cy="191592"/>
            <a:chOff x="8069943" y="3875314"/>
            <a:chExt cx="1611086" cy="897165"/>
          </a:xfrm>
          <a:solidFill>
            <a:srgbClr val="FFFFFF"/>
          </a:solidFill>
          <a:effectLst>
            <a:outerShdw blurRad="50800" dist="38100" dir="5400000" algn="t" rotWithShape="0">
              <a:prstClr val="black">
                <a:alpha val="40000"/>
              </a:prstClr>
            </a:outerShdw>
          </a:effectLst>
        </p:grpSpPr>
        <p:sp>
          <p:nvSpPr>
            <p:cNvPr id="71" name="Rounded Rectangle 70"/>
            <p:cNvSpPr/>
            <p:nvPr/>
          </p:nvSpPr>
          <p:spPr>
            <a:xfrm>
              <a:off x="8069943" y="3875314"/>
              <a:ext cx="1611086" cy="897165"/>
            </a:xfrm>
            <a:prstGeom prst="roundRect">
              <a:avLst/>
            </a:prstGeom>
            <a:grpFill/>
            <a:ln w="25400" cap="flat" cmpd="sng" algn="ctr">
              <a:solidFill>
                <a:srgbClr val="C41528">
                  <a:lumMod val="75000"/>
                </a:srgbClr>
              </a:solidFill>
              <a:prstDash val="solid"/>
            </a:ln>
            <a:effectLst/>
          </p:spPr>
          <p:txBody>
            <a:bodyPr anchor="ctr"/>
            <a:lstStyle/>
            <a:p>
              <a:pPr algn="ctr" defTabSz="914127" eaLnBrk="0" fontAlgn="auto" hangingPunct="0">
                <a:spcBef>
                  <a:spcPts val="0"/>
                </a:spcBef>
                <a:spcAft>
                  <a:spcPts val="0"/>
                </a:spcAft>
                <a:defRPr/>
              </a:pPr>
              <a:endParaRPr lang="en-US" sz="1000" kern="0" dirty="0">
                <a:solidFill>
                  <a:prstClr val="black"/>
                </a:solidFill>
                <a:latin typeface="Arial"/>
                <a:ea typeface="MS PGothic"/>
                <a:cs typeface="Arial"/>
              </a:endParaRPr>
            </a:p>
          </p:txBody>
        </p:sp>
        <p:pic>
          <p:nvPicPr>
            <p:cNvPr id="72" name="Picture 18" descr="mysql_logo.gif"/>
            <p:cNvPicPr>
              <a:picLocks noChangeAspect="1"/>
            </p:cNvPicPr>
            <p:nvPr/>
          </p:nvPicPr>
          <p:blipFill>
            <a:blip r:embed="rId17" cstate="print"/>
            <a:srcRect/>
            <a:stretch>
              <a:fillRect/>
            </a:stretch>
          </p:blipFill>
          <p:spPr bwMode="auto">
            <a:xfrm>
              <a:off x="8175171" y="3948112"/>
              <a:ext cx="1375228" cy="765543"/>
            </a:xfrm>
            <a:prstGeom prst="rect">
              <a:avLst/>
            </a:prstGeom>
            <a:grpFill/>
            <a:ln w="9525">
              <a:noFill/>
              <a:miter lim="800000"/>
              <a:headEnd/>
              <a:tailEnd/>
            </a:ln>
          </p:spPr>
        </p:pic>
      </p:grpSp>
      <p:grpSp>
        <p:nvGrpSpPr>
          <p:cNvPr id="32" name="Group 28"/>
          <p:cNvGrpSpPr>
            <a:grpSpLocks/>
          </p:cNvGrpSpPr>
          <p:nvPr/>
        </p:nvGrpSpPr>
        <p:grpSpPr bwMode="auto">
          <a:xfrm>
            <a:off x="453648" y="4199588"/>
            <a:ext cx="507686" cy="174873"/>
            <a:chOff x="4778331" y="4658438"/>
            <a:chExt cx="1995716" cy="638629"/>
          </a:xfrm>
          <a:solidFill>
            <a:srgbClr val="FFFFFF"/>
          </a:solidFill>
          <a:effectLst>
            <a:outerShdw blurRad="50800" dist="38100" dir="5400000" algn="t" rotWithShape="0">
              <a:prstClr val="black">
                <a:alpha val="40000"/>
              </a:prstClr>
            </a:outerShdw>
          </a:effectLst>
        </p:grpSpPr>
        <p:sp>
          <p:nvSpPr>
            <p:cNvPr id="69" name="Rounded Rectangle 68"/>
            <p:cNvSpPr/>
            <p:nvPr/>
          </p:nvSpPr>
          <p:spPr>
            <a:xfrm>
              <a:off x="4778331" y="4658438"/>
              <a:ext cx="1995716" cy="638629"/>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endParaRPr lang="en-US" sz="1000" kern="0" dirty="0">
                <a:solidFill>
                  <a:prstClr val="black"/>
                </a:solidFill>
                <a:latin typeface="Arial"/>
                <a:ea typeface="MS PGothic"/>
                <a:cs typeface="Arial"/>
              </a:endParaRPr>
            </a:p>
          </p:txBody>
        </p:sp>
        <p:pic>
          <p:nvPicPr>
            <p:cNvPr id="70" name="Picture 30" descr="SybaseLogo.jpg"/>
            <p:cNvPicPr>
              <a:picLocks noChangeAspect="1"/>
            </p:cNvPicPr>
            <p:nvPr/>
          </p:nvPicPr>
          <p:blipFill>
            <a:blip r:embed="rId18" cstate="print"/>
            <a:srcRect/>
            <a:stretch>
              <a:fillRect/>
            </a:stretch>
          </p:blipFill>
          <p:spPr bwMode="auto">
            <a:xfrm>
              <a:off x="4934893" y="4755818"/>
              <a:ext cx="1700571" cy="476159"/>
            </a:xfrm>
            <a:prstGeom prst="rect">
              <a:avLst/>
            </a:prstGeom>
            <a:grpFill/>
            <a:ln w="9525">
              <a:noFill/>
              <a:miter lim="800000"/>
              <a:headEnd/>
              <a:tailEnd/>
            </a:ln>
          </p:spPr>
        </p:pic>
      </p:grpSp>
      <p:grpSp>
        <p:nvGrpSpPr>
          <p:cNvPr id="33" name="Group 86"/>
          <p:cNvGrpSpPr/>
          <p:nvPr/>
        </p:nvGrpSpPr>
        <p:grpSpPr bwMode="auto">
          <a:xfrm>
            <a:off x="381614" y="3912653"/>
            <a:ext cx="500066" cy="211169"/>
            <a:chOff x="314209" y="5367671"/>
            <a:chExt cx="692426" cy="335945"/>
          </a:xfrm>
          <a:effectLst>
            <a:outerShdw blurRad="50800" dist="38100" dir="5400000" algn="t" rotWithShape="0">
              <a:prstClr val="black">
                <a:alpha val="40000"/>
              </a:prstClr>
            </a:outerShdw>
          </a:effectLst>
        </p:grpSpPr>
        <p:pic>
          <p:nvPicPr>
            <p:cNvPr id="67" name="Picture 52" descr="sql server.jpg"/>
            <p:cNvPicPr>
              <a:picLocks noChangeAspect="1"/>
            </p:cNvPicPr>
            <p:nvPr/>
          </p:nvPicPr>
          <p:blipFill>
            <a:blip r:embed="rId19" cstate="print"/>
            <a:srcRect l="6536" t="9404" r="5884" b="13614"/>
            <a:stretch>
              <a:fillRect/>
            </a:stretch>
          </p:blipFill>
          <p:spPr bwMode="auto">
            <a:xfrm>
              <a:off x="325369" y="5385423"/>
              <a:ext cx="661959" cy="302930"/>
            </a:xfrm>
            <a:prstGeom prst="rect">
              <a:avLst/>
            </a:prstGeom>
            <a:noFill/>
            <a:ln w="9525">
              <a:noFill/>
              <a:miter lim="800000"/>
              <a:headEnd/>
              <a:tailEnd/>
            </a:ln>
          </p:spPr>
        </p:pic>
        <p:sp>
          <p:nvSpPr>
            <p:cNvPr id="68" name="Rounded Rectangle 67"/>
            <p:cNvSpPr/>
            <p:nvPr/>
          </p:nvSpPr>
          <p:spPr bwMode="auto">
            <a:xfrm>
              <a:off x="314209" y="5367671"/>
              <a:ext cx="692426" cy="335945"/>
            </a:xfrm>
            <a:prstGeom prst="roundRect">
              <a:avLst/>
            </a:prstGeom>
            <a:grp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endParaRPr lang="en-US" sz="1100" b="1" kern="0" dirty="0">
                <a:solidFill>
                  <a:srgbClr val="008ABF"/>
                </a:solidFill>
                <a:latin typeface="Arial"/>
                <a:ea typeface="MS PGothic"/>
                <a:cs typeface="Arial"/>
              </a:endParaRPr>
            </a:p>
          </p:txBody>
        </p:sp>
      </p:grpSp>
      <p:grpSp>
        <p:nvGrpSpPr>
          <p:cNvPr id="68626" name="Group 88"/>
          <p:cNvGrpSpPr>
            <a:grpSpLocks/>
          </p:cNvGrpSpPr>
          <p:nvPr/>
        </p:nvGrpSpPr>
        <p:grpSpPr bwMode="auto">
          <a:xfrm>
            <a:off x="1524741" y="4452289"/>
            <a:ext cx="509038" cy="194587"/>
            <a:chOff x="1896762" y="6225747"/>
            <a:chExt cx="705269" cy="310565"/>
          </a:xfrm>
        </p:grpSpPr>
        <p:sp>
          <p:nvSpPr>
            <p:cNvPr id="65" name="Rounded Rectangle 64"/>
            <p:cNvSpPr/>
            <p:nvPr/>
          </p:nvSpPr>
          <p:spPr bwMode="auto">
            <a:xfrm>
              <a:off x="1895735" y="6226781"/>
              <a:ext cx="706031" cy="309111"/>
            </a:xfrm>
            <a:prstGeom prst="roundRect">
              <a:avLst/>
            </a:prstGeom>
            <a:solidFill>
              <a:srgbClr val="FFFFFF"/>
            </a:solidFill>
            <a:ln w="25400" cap="flat" cmpd="sng" algn="ctr">
              <a:solidFill>
                <a:srgbClr val="C41528"/>
              </a:solidFill>
              <a:prstDash val="solid"/>
            </a:ln>
            <a:effectLst>
              <a:outerShdw blurRad="50800" dist="38100" dir="5400000" algn="t" rotWithShape="0">
                <a:prstClr val="black">
                  <a:alpha val="40000"/>
                </a:prstClr>
              </a:outerShdw>
            </a:effectLst>
          </p:spPr>
          <p:txBody>
            <a:bodyPr anchor="ctr"/>
            <a:lstStyle/>
            <a:p>
              <a:pPr algn="ctr" defTabSz="914127" eaLnBrk="0" fontAlgn="auto" hangingPunct="0">
                <a:spcBef>
                  <a:spcPts val="0"/>
                </a:spcBef>
                <a:spcAft>
                  <a:spcPts val="0"/>
                </a:spcAft>
                <a:defRPr/>
              </a:pPr>
              <a:r>
                <a:rPr lang="en-US" sz="2400" kern="0" dirty="0">
                  <a:solidFill>
                    <a:prstClr val="black"/>
                  </a:solidFill>
                  <a:latin typeface="Arial"/>
                  <a:ea typeface="MS PGothic"/>
                  <a:cs typeface="Arial"/>
                </a:rPr>
                <a:t>         </a:t>
              </a:r>
            </a:p>
          </p:txBody>
        </p:sp>
        <p:pic>
          <p:nvPicPr>
            <p:cNvPr id="68644" name="Picture 48" descr="SharePoint.jpg"/>
            <p:cNvPicPr>
              <a:picLocks noChangeAspect="1"/>
            </p:cNvPicPr>
            <p:nvPr/>
          </p:nvPicPr>
          <p:blipFill>
            <a:blip r:embed="rId20">
              <a:extLst>
                <a:ext uri="{28A0092B-C50C-407E-A947-70E740481C1C}">
                  <a14:useLocalDpi xmlns:a14="http://schemas.microsoft.com/office/drawing/2010/main" val="0"/>
                </a:ext>
              </a:extLst>
            </a:blip>
            <a:srcRect l="-1796" t="-29071" r="7745" b="-46141"/>
            <a:stretch>
              <a:fillRect/>
            </a:stretch>
          </p:blipFill>
          <p:spPr bwMode="auto">
            <a:xfrm>
              <a:off x="1907337" y="6249335"/>
              <a:ext cx="678788" cy="280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5" name="Group 92"/>
          <p:cNvGrpSpPr/>
          <p:nvPr/>
        </p:nvGrpSpPr>
        <p:grpSpPr bwMode="auto">
          <a:xfrm>
            <a:off x="705010" y="2676611"/>
            <a:ext cx="496235" cy="195215"/>
            <a:chOff x="762000" y="3401271"/>
            <a:chExt cx="687121" cy="310565"/>
          </a:xfrm>
          <a:effectLst>
            <a:outerShdw blurRad="50800" dist="38100" dir="5400000" algn="t" rotWithShape="0">
              <a:prstClr val="black">
                <a:alpha val="40000"/>
              </a:prstClr>
            </a:outerShdw>
          </a:effectLst>
        </p:grpSpPr>
        <p:sp>
          <p:nvSpPr>
            <p:cNvPr id="63" name="Rounded Rectangle 62"/>
            <p:cNvSpPr/>
            <p:nvPr/>
          </p:nvSpPr>
          <p:spPr bwMode="auto">
            <a:xfrm>
              <a:off x="762000" y="3401271"/>
              <a:ext cx="687121" cy="310565"/>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r>
                <a:rPr lang="en-US" sz="2400" kern="0" dirty="0">
                  <a:solidFill>
                    <a:prstClr val="black"/>
                  </a:solidFill>
                  <a:latin typeface="Arial"/>
                  <a:ea typeface="MS PGothic"/>
                  <a:cs typeface="Arial"/>
                </a:rPr>
                <a:t>         </a:t>
              </a:r>
            </a:p>
          </p:txBody>
        </p:sp>
        <p:pic>
          <p:nvPicPr>
            <p:cNvPr id="64" name="Picture 3"/>
            <p:cNvPicPr>
              <a:picLocks noChangeAspect="1" noChangeArrowheads="1"/>
            </p:cNvPicPr>
            <p:nvPr/>
          </p:nvPicPr>
          <p:blipFill>
            <a:blip r:embed="rId21" cstate="print"/>
            <a:srcRect l="-6147" t="26598" r="-5261" b="26958"/>
            <a:stretch>
              <a:fillRect/>
            </a:stretch>
          </p:blipFill>
          <p:spPr bwMode="auto">
            <a:xfrm>
              <a:off x="813423" y="3427598"/>
              <a:ext cx="589031" cy="263661"/>
            </a:xfrm>
            <a:prstGeom prst="rect">
              <a:avLst/>
            </a:prstGeom>
            <a:noFill/>
            <a:ln w="9525">
              <a:noFill/>
              <a:miter lim="800000"/>
              <a:headEnd/>
              <a:tailEnd/>
            </a:ln>
          </p:spPr>
        </p:pic>
      </p:grpSp>
      <p:grpSp>
        <p:nvGrpSpPr>
          <p:cNvPr id="36" name="Group 93"/>
          <p:cNvGrpSpPr/>
          <p:nvPr/>
        </p:nvGrpSpPr>
        <p:grpSpPr bwMode="auto">
          <a:xfrm>
            <a:off x="1255322" y="2550346"/>
            <a:ext cx="503869" cy="174703"/>
            <a:chOff x="1524000" y="3200400"/>
            <a:chExt cx="697692" cy="277931"/>
          </a:xfrm>
          <a:effectLst>
            <a:outerShdw blurRad="50800" dist="38100" dir="5400000" algn="t" rotWithShape="0">
              <a:prstClr val="black">
                <a:alpha val="40000"/>
              </a:prstClr>
            </a:outerShdw>
          </a:effectLst>
        </p:grpSpPr>
        <p:sp>
          <p:nvSpPr>
            <p:cNvPr id="61" name="Rounded Rectangle 60"/>
            <p:cNvSpPr/>
            <p:nvPr/>
          </p:nvSpPr>
          <p:spPr bwMode="auto">
            <a:xfrm>
              <a:off x="1524000" y="3200400"/>
              <a:ext cx="697692" cy="277931"/>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r>
                <a:rPr lang="en-US" sz="2400" kern="0" dirty="0">
                  <a:solidFill>
                    <a:prstClr val="black"/>
                  </a:solidFill>
                  <a:latin typeface="Arial"/>
                  <a:ea typeface="MS PGothic"/>
                  <a:cs typeface="Arial"/>
                </a:rPr>
                <a:t>         </a:t>
              </a:r>
            </a:p>
          </p:txBody>
        </p:sp>
        <p:pic>
          <p:nvPicPr>
            <p:cNvPr id="62" name="Picture 47" descr="NetezzaFullLogo JPG.jpg"/>
            <p:cNvPicPr>
              <a:picLocks noChangeAspect="1"/>
            </p:cNvPicPr>
            <p:nvPr/>
          </p:nvPicPr>
          <p:blipFill>
            <a:blip r:embed="rId22" cstate="print"/>
            <a:srcRect/>
            <a:stretch>
              <a:fillRect/>
            </a:stretch>
          </p:blipFill>
          <p:spPr bwMode="auto">
            <a:xfrm>
              <a:off x="1581133" y="3255556"/>
              <a:ext cx="576779" cy="164937"/>
            </a:xfrm>
            <a:prstGeom prst="rect">
              <a:avLst/>
            </a:prstGeom>
            <a:solidFill>
              <a:srgbClr val="FFFFFF"/>
            </a:solidFill>
            <a:ln w="9525">
              <a:noFill/>
              <a:miter lim="800000"/>
              <a:headEnd/>
              <a:tailEnd/>
            </a:ln>
          </p:spPr>
        </p:pic>
      </p:grpSp>
      <p:grpSp>
        <p:nvGrpSpPr>
          <p:cNvPr id="37" name="Group 94"/>
          <p:cNvGrpSpPr/>
          <p:nvPr/>
        </p:nvGrpSpPr>
        <p:grpSpPr bwMode="auto">
          <a:xfrm>
            <a:off x="1805633" y="2454551"/>
            <a:ext cx="503869" cy="195215"/>
            <a:chOff x="2286000" y="3048000"/>
            <a:chExt cx="697692" cy="310565"/>
          </a:xfrm>
          <a:effectLst>
            <a:outerShdw blurRad="50800" dist="38100" dir="5400000" algn="t" rotWithShape="0">
              <a:prstClr val="black">
                <a:alpha val="40000"/>
              </a:prstClr>
            </a:outerShdw>
          </a:effectLst>
        </p:grpSpPr>
        <p:sp>
          <p:nvSpPr>
            <p:cNvPr id="59" name="Rounded Rectangle 58"/>
            <p:cNvSpPr/>
            <p:nvPr/>
          </p:nvSpPr>
          <p:spPr bwMode="auto">
            <a:xfrm>
              <a:off x="2286000" y="3048000"/>
              <a:ext cx="697692" cy="310565"/>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r>
                <a:rPr lang="en-US" sz="2400" kern="0" dirty="0">
                  <a:solidFill>
                    <a:prstClr val="black"/>
                  </a:solidFill>
                  <a:latin typeface="Arial"/>
                  <a:ea typeface="MS PGothic"/>
                  <a:cs typeface="Arial"/>
                </a:rPr>
                <a:t>         </a:t>
              </a:r>
            </a:p>
          </p:txBody>
        </p:sp>
        <p:pic>
          <p:nvPicPr>
            <p:cNvPr id="60" name="Picture 50" descr="IBM DB2 logo.jpg"/>
            <p:cNvPicPr>
              <a:picLocks noChangeAspect="1"/>
            </p:cNvPicPr>
            <p:nvPr/>
          </p:nvPicPr>
          <p:blipFill>
            <a:blip r:embed="rId23" cstate="print"/>
            <a:srcRect/>
            <a:stretch>
              <a:fillRect/>
            </a:stretch>
          </p:blipFill>
          <p:spPr bwMode="auto">
            <a:xfrm>
              <a:off x="2303686" y="3111867"/>
              <a:ext cx="669435" cy="182186"/>
            </a:xfrm>
            <a:prstGeom prst="rect">
              <a:avLst/>
            </a:prstGeom>
            <a:noFill/>
            <a:ln w="9525">
              <a:noFill/>
              <a:miter lim="800000"/>
              <a:headEnd/>
              <a:tailEnd/>
            </a:ln>
          </p:spPr>
        </p:pic>
      </p:grpSp>
      <p:grpSp>
        <p:nvGrpSpPr>
          <p:cNvPr id="38" name="Group 89"/>
          <p:cNvGrpSpPr/>
          <p:nvPr/>
        </p:nvGrpSpPr>
        <p:grpSpPr bwMode="auto">
          <a:xfrm>
            <a:off x="2126892" y="4477914"/>
            <a:ext cx="511504" cy="275681"/>
            <a:chOff x="2730843" y="6266935"/>
            <a:chExt cx="708264" cy="438576"/>
          </a:xfrm>
          <a:effectLst>
            <a:outerShdw blurRad="50800" dist="38100" dir="5400000" algn="t" rotWithShape="0">
              <a:prstClr val="black">
                <a:alpha val="40000"/>
              </a:prstClr>
            </a:outerShdw>
          </a:effectLst>
        </p:grpSpPr>
        <p:sp>
          <p:nvSpPr>
            <p:cNvPr id="57" name="Rounded Rectangle 56"/>
            <p:cNvSpPr/>
            <p:nvPr/>
          </p:nvSpPr>
          <p:spPr bwMode="auto">
            <a:xfrm>
              <a:off x="2730843" y="6266935"/>
              <a:ext cx="708264" cy="438576"/>
            </a:xfrm>
            <a:prstGeom prst="roundRect">
              <a:avLst/>
            </a:prstGeom>
            <a:solidFill>
              <a:srgbClr val="FFFFFF"/>
            </a:solidFill>
            <a:ln w="25400" cap="flat" cmpd="sng" algn="ctr">
              <a:solidFill>
                <a:srgbClr val="C41528">
                  <a:lumMod val="75000"/>
                </a:srgbClr>
              </a:solidFill>
              <a:prstDash val="solid"/>
            </a:ln>
            <a:effectLst/>
          </p:spPr>
          <p:txBody>
            <a:bodyPr anchor="ctr"/>
            <a:lstStyle/>
            <a:p>
              <a:pPr algn="ctr" defTabSz="914127" eaLnBrk="0" fontAlgn="auto" hangingPunct="0">
                <a:spcBef>
                  <a:spcPts val="0"/>
                </a:spcBef>
                <a:spcAft>
                  <a:spcPts val="0"/>
                </a:spcAft>
                <a:defRPr/>
              </a:pPr>
              <a:endParaRPr lang="en-US" sz="1000" kern="0" dirty="0">
                <a:solidFill>
                  <a:prstClr val="black"/>
                </a:solidFill>
                <a:latin typeface="Arial"/>
                <a:ea typeface="MS PGothic"/>
                <a:cs typeface="Arial"/>
              </a:endParaRPr>
            </a:p>
          </p:txBody>
        </p:sp>
        <p:pic>
          <p:nvPicPr>
            <p:cNvPr id="58" name="Picture 51" descr="PostgreSQL logo jpeg.jpg"/>
            <p:cNvPicPr>
              <a:picLocks noChangeAspect="1"/>
            </p:cNvPicPr>
            <p:nvPr/>
          </p:nvPicPr>
          <p:blipFill>
            <a:blip r:embed="rId24" cstate="print"/>
            <a:srcRect/>
            <a:stretch>
              <a:fillRect/>
            </a:stretch>
          </p:blipFill>
          <p:spPr bwMode="auto">
            <a:xfrm>
              <a:off x="2795109" y="6287075"/>
              <a:ext cx="608187" cy="400627"/>
            </a:xfrm>
            <a:prstGeom prst="rect">
              <a:avLst/>
            </a:prstGeom>
            <a:noFill/>
            <a:ln w="9525">
              <a:noFill/>
              <a:miter lim="800000"/>
              <a:headEnd/>
              <a:tailEnd/>
            </a:ln>
          </p:spPr>
        </p:pic>
      </p:grpSp>
      <p:grpSp>
        <p:nvGrpSpPr>
          <p:cNvPr id="39" name="Group 90"/>
          <p:cNvGrpSpPr/>
          <p:nvPr/>
        </p:nvGrpSpPr>
        <p:grpSpPr bwMode="auto">
          <a:xfrm>
            <a:off x="182066" y="3422861"/>
            <a:ext cx="537815" cy="165315"/>
            <a:chOff x="37898" y="4588475"/>
            <a:chExt cx="744696" cy="262995"/>
          </a:xfrm>
          <a:effectLst>
            <a:outerShdw blurRad="50800" dist="38100" dir="5400000" algn="t" rotWithShape="0">
              <a:prstClr val="black">
                <a:alpha val="40000"/>
              </a:prstClr>
            </a:outerShdw>
          </a:effectLst>
        </p:grpSpPr>
        <p:sp>
          <p:nvSpPr>
            <p:cNvPr id="55" name="Rounded Rectangle 54"/>
            <p:cNvSpPr/>
            <p:nvPr/>
          </p:nvSpPr>
          <p:spPr bwMode="auto">
            <a:xfrm>
              <a:off x="37898" y="4588475"/>
              <a:ext cx="744696" cy="262995"/>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endParaRPr lang="en-US" sz="1000" kern="0" dirty="0">
                <a:solidFill>
                  <a:prstClr val="black"/>
                </a:solidFill>
                <a:latin typeface="Arial"/>
                <a:ea typeface="MS PGothic"/>
                <a:cs typeface="Arial"/>
              </a:endParaRPr>
            </a:p>
          </p:txBody>
        </p:sp>
        <p:pic>
          <p:nvPicPr>
            <p:cNvPr id="56" name="Picture 24" descr="oracle_logo.jpg"/>
            <p:cNvPicPr>
              <a:picLocks noChangeAspect="1"/>
            </p:cNvPicPr>
            <p:nvPr/>
          </p:nvPicPr>
          <p:blipFill>
            <a:blip r:embed="rId25" cstate="print"/>
            <a:srcRect t="36665" b="36667"/>
            <a:stretch>
              <a:fillRect/>
            </a:stretch>
          </p:blipFill>
          <p:spPr bwMode="auto">
            <a:xfrm>
              <a:off x="75235" y="4617981"/>
              <a:ext cx="658716" cy="193860"/>
            </a:xfrm>
            <a:prstGeom prst="rect">
              <a:avLst/>
            </a:prstGeom>
            <a:solidFill>
              <a:srgbClr val="647A9A"/>
            </a:solidFill>
            <a:ln w="9525">
              <a:noFill/>
              <a:miter lim="800000"/>
              <a:headEnd/>
              <a:tailEnd/>
            </a:ln>
          </p:spPr>
        </p:pic>
      </p:grpSp>
      <p:grpSp>
        <p:nvGrpSpPr>
          <p:cNvPr id="40" name="Group 84"/>
          <p:cNvGrpSpPr/>
          <p:nvPr/>
        </p:nvGrpSpPr>
        <p:grpSpPr bwMode="auto">
          <a:xfrm>
            <a:off x="188906" y="3159697"/>
            <a:ext cx="495281" cy="221743"/>
            <a:chOff x="2667001" y="6289589"/>
            <a:chExt cx="685800" cy="352766"/>
          </a:xfrm>
          <a:effectLst>
            <a:outerShdw blurRad="50800" dist="38100" dir="5400000" algn="t" rotWithShape="0">
              <a:prstClr val="black">
                <a:alpha val="40000"/>
              </a:prstClr>
            </a:outerShdw>
          </a:effectLst>
        </p:grpSpPr>
        <p:sp>
          <p:nvSpPr>
            <p:cNvPr id="53" name="Rounded Rectangle 52"/>
            <p:cNvSpPr/>
            <p:nvPr/>
          </p:nvSpPr>
          <p:spPr bwMode="auto">
            <a:xfrm>
              <a:off x="2667001" y="6289589"/>
              <a:ext cx="685800" cy="352766"/>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r>
                <a:rPr lang="en-US" sz="2400" kern="0" dirty="0">
                  <a:solidFill>
                    <a:prstClr val="black"/>
                  </a:solidFill>
                  <a:latin typeface="Arial"/>
                  <a:ea typeface="MS PGothic"/>
                  <a:cs typeface="Arial"/>
                </a:rPr>
                <a:t>         </a:t>
              </a:r>
            </a:p>
          </p:txBody>
        </p:sp>
        <p:pic>
          <p:nvPicPr>
            <p:cNvPr id="54" name="Picture 56" descr="VSAM logo.png"/>
            <p:cNvPicPr>
              <a:picLocks noChangeAspect="1"/>
            </p:cNvPicPr>
            <p:nvPr/>
          </p:nvPicPr>
          <p:blipFill>
            <a:blip r:embed="rId26" cstate="print"/>
            <a:srcRect/>
            <a:stretch>
              <a:fillRect/>
            </a:stretch>
          </p:blipFill>
          <p:spPr bwMode="auto">
            <a:xfrm>
              <a:off x="2667001" y="6361218"/>
              <a:ext cx="685800" cy="200205"/>
            </a:xfrm>
            <a:prstGeom prst="rect">
              <a:avLst/>
            </a:prstGeom>
            <a:noFill/>
            <a:ln w="9525">
              <a:noFill/>
              <a:miter lim="800000"/>
              <a:headEnd/>
              <a:tailEnd/>
            </a:ln>
          </p:spPr>
        </p:pic>
      </p:grpSp>
      <p:grpSp>
        <p:nvGrpSpPr>
          <p:cNvPr id="41" name="Group 85"/>
          <p:cNvGrpSpPr/>
          <p:nvPr/>
        </p:nvGrpSpPr>
        <p:grpSpPr bwMode="auto">
          <a:xfrm>
            <a:off x="365895" y="2907638"/>
            <a:ext cx="524726" cy="221308"/>
            <a:chOff x="304800" y="6252519"/>
            <a:chExt cx="726572" cy="352076"/>
          </a:xfrm>
          <a:effectLst>
            <a:outerShdw blurRad="50800" dist="38100" dir="5400000" algn="t" rotWithShape="0">
              <a:prstClr val="black">
                <a:alpha val="40000"/>
              </a:prstClr>
            </a:outerShdw>
          </a:effectLst>
        </p:grpSpPr>
        <p:sp>
          <p:nvSpPr>
            <p:cNvPr id="51" name="Rounded Rectangle 50"/>
            <p:cNvSpPr/>
            <p:nvPr/>
          </p:nvSpPr>
          <p:spPr bwMode="auto">
            <a:xfrm>
              <a:off x="304800" y="6252519"/>
              <a:ext cx="726572" cy="352076"/>
            </a:xfrm>
            <a:prstGeom prst="roundRect">
              <a:avLst/>
            </a:prstGeom>
            <a:solidFill>
              <a:srgbClr val="FFFFFF"/>
            </a:solidFill>
            <a:ln w="25400" cap="flat" cmpd="sng" algn="ctr">
              <a:solidFill>
                <a:srgbClr val="C41528"/>
              </a:solidFill>
              <a:prstDash val="solid"/>
            </a:ln>
            <a:effectLst/>
          </p:spPr>
          <p:txBody>
            <a:bodyPr anchor="ctr"/>
            <a:lstStyle/>
            <a:p>
              <a:pPr algn="ctr" defTabSz="914127" eaLnBrk="0" fontAlgn="auto" hangingPunct="0">
                <a:spcBef>
                  <a:spcPts val="0"/>
                </a:spcBef>
                <a:spcAft>
                  <a:spcPts val="0"/>
                </a:spcAft>
                <a:defRPr/>
              </a:pPr>
              <a:r>
                <a:rPr lang="en-US" sz="2400" kern="0" dirty="0">
                  <a:solidFill>
                    <a:prstClr val="black"/>
                  </a:solidFill>
                  <a:latin typeface="Arial"/>
                  <a:ea typeface="MS PGothic"/>
                  <a:cs typeface="Arial"/>
                </a:rPr>
                <a:t>         </a:t>
              </a:r>
            </a:p>
          </p:txBody>
        </p:sp>
        <p:pic>
          <p:nvPicPr>
            <p:cNvPr id="52" name="Picture 61" descr="IBM IMS logo.png"/>
            <p:cNvPicPr>
              <a:picLocks noChangeAspect="1"/>
            </p:cNvPicPr>
            <p:nvPr/>
          </p:nvPicPr>
          <p:blipFill>
            <a:blip r:embed="rId27" cstate="print"/>
            <a:srcRect/>
            <a:stretch>
              <a:fillRect/>
            </a:stretch>
          </p:blipFill>
          <p:spPr bwMode="auto">
            <a:xfrm>
              <a:off x="319305" y="6310086"/>
              <a:ext cx="689829" cy="223317"/>
            </a:xfrm>
            <a:prstGeom prst="rect">
              <a:avLst/>
            </a:prstGeom>
            <a:noFill/>
            <a:ln w="9525">
              <a:noFill/>
              <a:miter lim="800000"/>
              <a:headEnd/>
              <a:tailEnd/>
            </a:ln>
          </p:spPr>
        </p:pic>
      </p:grpSp>
      <p:sp>
        <p:nvSpPr>
          <p:cNvPr id="42" name="Rectangle 41"/>
          <p:cNvSpPr/>
          <p:nvPr/>
        </p:nvSpPr>
        <p:spPr bwMode="auto">
          <a:xfrm>
            <a:off x="704850" y="2676528"/>
            <a:ext cx="496888" cy="200025"/>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latin typeface="Arial" charset="0"/>
              <a:ea typeface="ＭＳ Ｐゴシック" pitchFamily="34" charset="-128"/>
              <a:cs typeface="Arial"/>
            </a:endParaRPr>
          </a:p>
        </p:txBody>
      </p:sp>
      <p:sp>
        <p:nvSpPr>
          <p:cNvPr id="43" name="Rectangle 42"/>
          <p:cNvSpPr/>
          <p:nvPr/>
        </p:nvSpPr>
        <p:spPr bwMode="auto">
          <a:xfrm>
            <a:off x="1255713" y="2543178"/>
            <a:ext cx="495300" cy="200025"/>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44" name="Rectangle 43"/>
          <p:cNvSpPr/>
          <p:nvPr/>
        </p:nvSpPr>
        <p:spPr bwMode="auto">
          <a:xfrm>
            <a:off x="173038" y="3422652"/>
            <a:ext cx="546100" cy="168275"/>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45" name="Rectangle 44"/>
          <p:cNvSpPr/>
          <p:nvPr/>
        </p:nvSpPr>
        <p:spPr bwMode="auto">
          <a:xfrm>
            <a:off x="261938" y="3654427"/>
            <a:ext cx="496887" cy="201613"/>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46" name="Rectangle 45"/>
          <p:cNvSpPr/>
          <p:nvPr/>
        </p:nvSpPr>
        <p:spPr bwMode="auto">
          <a:xfrm>
            <a:off x="385767" y="3919541"/>
            <a:ext cx="496887" cy="200025"/>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47" name="Rectangle 46"/>
          <p:cNvSpPr/>
          <p:nvPr/>
        </p:nvSpPr>
        <p:spPr bwMode="auto">
          <a:xfrm>
            <a:off x="471488" y="4194178"/>
            <a:ext cx="495300" cy="200025"/>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48" name="Rectangle 47"/>
          <p:cNvSpPr/>
          <p:nvPr/>
        </p:nvSpPr>
        <p:spPr bwMode="auto">
          <a:xfrm>
            <a:off x="981075" y="4321177"/>
            <a:ext cx="496888" cy="198439"/>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49" name="Rectangle 48"/>
          <p:cNvSpPr/>
          <p:nvPr/>
        </p:nvSpPr>
        <p:spPr bwMode="auto">
          <a:xfrm>
            <a:off x="1525592" y="4441827"/>
            <a:ext cx="496887" cy="201613"/>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
        <p:nvSpPr>
          <p:cNvPr id="50" name="Rectangle 49"/>
          <p:cNvSpPr/>
          <p:nvPr/>
        </p:nvSpPr>
        <p:spPr bwMode="auto">
          <a:xfrm>
            <a:off x="2135188" y="4478340"/>
            <a:ext cx="495300" cy="274637"/>
          </a:xfrm>
          <a:prstGeom prst="rect">
            <a:avLst/>
          </a:prstGeom>
          <a:solidFill>
            <a:srgbClr val="FFFFFF">
              <a:lumMod val="75000"/>
              <a:alpha val="52000"/>
            </a:srgbClr>
          </a:solidFill>
          <a:ln w="9525" cap="flat" cmpd="sng" algn="ctr">
            <a:noFill/>
            <a:prstDash val="solid"/>
            <a:round/>
            <a:headEnd type="none" w="med" len="med"/>
            <a:tailEnd type="none" w="med" len="med"/>
          </a:ln>
          <a:effectLst/>
        </p:spPr>
        <p:txBody>
          <a:bodyPr/>
          <a:lstStyle/>
          <a:p>
            <a:pPr eaLnBrk="0" fontAlgn="auto" hangingPunct="0">
              <a:spcBef>
                <a:spcPts val="0"/>
              </a:spcBef>
              <a:spcAft>
                <a:spcPts val="0"/>
              </a:spcAft>
              <a:defRPr/>
            </a:pPr>
            <a:endParaRPr lang="en-US" sz="1800" kern="0">
              <a:solidFill>
                <a:sysClr val="windowText" lastClr="000000"/>
              </a:solidFill>
              <a:ea typeface="ＭＳ Ｐゴシック" pitchFamily="34" charset="-128"/>
              <a:cs typeface="Arial"/>
            </a:endParaRPr>
          </a:p>
        </p:txBody>
      </p:sp>
    </p:spTree>
    <p:extLst>
      <p:ext uri="{BB962C8B-B14F-4D97-AF65-F5344CB8AC3E}">
        <p14:creationId xmlns:p14="http://schemas.microsoft.com/office/powerpoint/2010/main" val="90962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title"/>
          </p:nvPr>
        </p:nvSpPr>
        <p:spPr/>
        <p:txBody>
          <a:bodyPr/>
          <a:lstStyle/>
          <a:p>
            <a:pPr eaLnBrk="1" hangingPunct="1"/>
            <a:r>
              <a:rPr lang="en-US" altLang="en-US" sz="2400" dirty="0"/>
              <a:t>Real-time security intelligence for the Mobile Enterprise </a:t>
            </a:r>
            <a:endParaRPr lang="en-US" altLang="en-US" sz="2400" dirty="0" smtClean="0"/>
          </a:p>
        </p:txBody>
      </p:sp>
      <p:grpSp>
        <p:nvGrpSpPr>
          <p:cNvPr id="65540" name="Group 32"/>
          <p:cNvGrpSpPr>
            <a:grpSpLocks/>
          </p:cNvGrpSpPr>
          <p:nvPr/>
        </p:nvGrpSpPr>
        <p:grpSpPr bwMode="auto">
          <a:xfrm>
            <a:off x="141292" y="1227140"/>
            <a:ext cx="2917825" cy="2525713"/>
            <a:chOff x="89" y="773"/>
            <a:chExt cx="1838" cy="1591"/>
          </a:xfrm>
        </p:grpSpPr>
        <p:grpSp>
          <p:nvGrpSpPr>
            <p:cNvPr id="65651" name="Group 70"/>
            <p:cNvGrpSpPr>
              <a:grpSpLocks/>
            </p:cNvGrpSpPr>
            <p:nvPr/>
          </p:nvGrpSpPr>
          <p:grpSpPr bwMode="auto">
            <a:xfrm>
              <a:off x="395" y="1027"/>
              <a:ext cx="1026" cy="1096"/>
              <a:chOff x="6994483" y="2186388"/>
              <a:chExt cx="2149517" cy="2336801"/>
            </a:xfrm>
          </p:grpSpPr>
          <p:pic>
            <p:nvPicPr>
              <p:cNvPr id="6565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4483" y="3400827"/>
                <a:ext cx="1608180" cy="112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59" name="Picture 9" descr="apps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6684" y="2186388"/>
                <a:ext cx="1857316" cy="185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5652" name="Group 36"/>
            <p:cNvGrpSpPr>
              <a:grpSpLocks/>
            </p:cNvGrpSpPr>
            <p:nvPr/>
          </p:nvGrpSpPr>
          <p:grpSpPr bwMode="auto">
            <a:xfrm>
              <a:off x="826" y="2160"/>
              <a:ext cx="1101" cy="204"/>
              <a:chOff x="345" y="2735"/>
              <a:chExt cx="1113" cy="213"/>
            </a:xfrm>
          </p:grpSpPr>
          <p:pic>
            <p:nvPicPr>
              <p:cNvPr id="6565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 y="2735"/>
                <a:ext cx="239" cy="213"/>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65657" name="TextBox 106"/>
              <p:cNvSpPr txBox="1">
                <a:spLocks noChangeArrowheads="1"/>
              </p:cNvSpPr>
              <p:nvPr/>
            </p:nvSpPr>
            <p:spPr bwMode="auto">
              <a:xfrm>
                <a:off x="539" y="2756"/>
                <a:ext cx="919" cy="170"/>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200" b="1" dirty="0">
                    <a:solidFill>
                      <a:srgbClr val="0070C0"/>
                    </a:solidFill>
                  </a:rPr>
                  <a:t>Trusteer </a:t>
                </a:r>
                <a:r>
                  <a:rPr lang="en-US" altLang="en-US" sz="1200" b="1" dirty="0" smtClean="0">
                    <a:solidFill>
                      <a:srgbClr val="0070C0"/>
                    </a:solidFill>
                  </a:rPr>
                  <a:t>Mobile</a:t>
                </a:r>
                <a:endParaRPr lang="en-US" altLang="en-US" sz="1200" b="1" dirty="0">
                  <a:solidFill>
                    <a:srgbClr val="0070C0"/>
                  </a:solidFill>
                </a:endParaRPr>
              </a:p>
            </p:txBody>
          </p:sp>
        </p:grpSp>
        <p:grpSp>
          <p:nvGrpSpPr>
            <p:cNvPr id="65653" name="Group 39"/>
            <p:cNvGrpSpPr>
              <a:grpSpLocks/>
            </p:cNvGrpSpPr>
            <p:nvPr/>
          </p:nvGrpSpPr>
          <p:grpSpPr bwMode="auto">
            <a:xfrm>
              <a:off x="89" y="773"/>
              <a:ext cx="1544" cy="240"/>
              <a:chOff x="184" y="994"/>
              <a:chExt cx="1354" cy="219"/>
            </a:xfrm>
          </p:grpSpPr>
          <p:pic>
            <p:nvPicPr>
              <p:cNvPr id="65654" name="Picture 2"/>
              <p:cNvPicPr>
                <a:picLocks noChangeAspect="1"/>
              </p:cNvPicPr>
              <p:nvPr/>
            </p:nvPicPr>
            <p:blipFill>
              <a:blip r:embed="rId6" cstate="print">
                <a:extLst>
                  <a:ext uri="{28A0092B-C50C-407E-A947-70E740481C1C}">
                    <a14:useLocalDpi xmlns:a14="http://schemas.microsoft.com/office/drawing/2010/main" val="0"/>
                  </a:ext>
                </a:extLst>
              </a:blip>
              <a:srcRect t="21948" b="21803"/>
              <a:stretch>
                <a:fillRect/>
              </a:stretch>
            </p:blipFill>
            <p:spPr bwMode="auto">
              <a:xfrm>
                <a:off x="184" y="994"/>
                <a:ext cx="480" cy="182"/>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5655" name="TextBox 3"/>
              <p:cNvSpPr txBox="1">
                <a:spLocks noChangeArrowheads="1"/>
              </p:cNvSpPr>
              <p:nvPr/>
            </p:nvSpPr>
            <p:spPr bwMode="auto">
              <a:xfrm>
                <a:off x="607" y="1001"/>
                <a:ext cx="931" cy="212"/>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dirty="0" smtClean="0">
                    <a:solidFill>
                      <a:srgbClr val="0070C0"/>
                    </a:solidFill>
                  </a:rPr>
                  <a:t>Arxan Application Protection</a:t>
                </a:r>
                <a:endParaRPr lang="en-US" altLang="en-US" sz="1000" b="1" dirty="0">
                  <a:solidFill>
                    <a:srgbClr val="0070C0"/>
                  </a:solidFill>
                </a:endParaRPr>
              </a:p>
            </p:txBody>
          </p:sp>
        </p:grpSp>
      </p:grpSp>
      <p:sp>
        <p:nvSpPr>
          <p:cNvPr id="65556" name="Line 145"/>
          <p:cNvSpPr>
            <a:spLocks noChangeShapeType="1"/>
          </p:cNvSpPr>
          <p:nvPr/>
        </p:nvSpPr>
        <p:spPr bwMode="auto">
          <a:xfrm>
            <a:off x="1104900" y="3436940"/>
            <a:ext cx="0" cy="17478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5557" name="Line 146"/>
          <p:cNvSpPr>
            <a:spLocks noChangeShapeType="1"/>
          </p:cNvSpPr>
          <p:nvPr/>
        </p:nvSpPr>
        <p:spPr bwMode="auto">
          <a:xfrm>
            <a:off x="1104904" y="5194300"/>
            <a:ext cx="473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65559" name="Line 148"/>
          <p:cNvSpPr>
            <a:spLocks noChangeShapeType="1"/>
          </p:cNvSpPr>
          <p:nvPr/>
        </p:nvSpPr>
        <p:spPr bwMode="auto">
          <a:xfrm>
            <a:off x="4295779" y="5194300"/>
            <a:ext cx="473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pic>
        <p:nvPicPr>
          <p:cNvPr id="221" name="Picture 23" descr="01Helix"/>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8229" y="2579626"/>
            <a:ext cx="2784475" cy="3830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 name="Text Box 12"/>
          <p:cNvSpPr txBox="1">
            <a:spLocks noChangeArrowheads="1"/>
          </p:cNvSpPr>
          <p:nvPr/>
        </p:nvSpPr>
        <p:spPr bwMode="auto">
          <a:xfrm>
            <a:off x="7253288" y="3500377"/>
            <a:ext cx="6048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400">
                <a:solidFill>
                  <a:srgbClr val="000000"/>
                </a:solidFill>
              </a:rPr>
              <a:t>zBX</a:t>
            </a:r>
          </a:p>
        </p:txBody>
      </p:sp>
      <p:sp>
        <p:nvSpPr>
          <p:cNvPr id="223" name="AutoShape 17"/>
          <p:cNvSpPr>
            <a:spLocks noChangeArrowheads="1"/>
          </p:cNvSpPr>
          <p:nvPr/>
        </p:nvSpPr>
        <p:spPr bwMode="auto">
          <a:xfrm>
            <a:off x="7761291" y="2939988"/>
            <a:ext cx="1157287" cy="1579563"/>
          </a:xfrm>
          <a:prstGeom prst="roundRect">
            <a:avLst>
              <a:gd name="adj" fmla="val 16667"/>
            </a:avLst>
          </a:prstGeom>
          <a:gradFill rotWithShape="1">
            <a:gsLst>
              <a:gs pos="0">
                <a:srgbClr val="FFFFFF"/>
              </a:gs>
              <a:gs pos="100000">
                <a:srgbClr val="99CCFF">
                  <a:alpha val="78998"/>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24" name="AutoShape 15"/>
          <p:cNvSpPr>
            <a:spLocks noChangeArrowheads="1"/>
          </p:cNvSpPr>
          <p:nvPr/>
        </p:nvSpPr>
        <p:spPr bwMode="auto">
          <a:xfrm>
            <a:off x="7770813" y="4490975"/>
            <a:ext cx="1147762" cy="212725"/>
          </a:xfrm>
          <a:prstGeom prst="roundRect">
            <a:avLst>
              <a:gd name="adj" fmla="val 16667"/>
            </a:avLst>
          </a:prstGeom>
          <a:solidFill>
            <a:srgbClr val="66CCFF">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25" name="Text Box 27"/>
          <p:cNvSpPr txBox="1">
            <a:spLocks noChangeArrowheads="1"/>
          </p:cNvSpPr>
          <p:nvPr/>
        </p:nvSpPr>
        <p:spPr bwMode="auto">
          <a:xfrm>
            <a:off x="8031167" y="4473512"/>
            <a:ext cx="625475"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a:t>
            </a:r>
          </a:p>
        </p:txBody>
      </p:sp>
      <p:sp>
        <p:nvSpPr>
          <p:cNvPr id="226" name="Text Box 27"/>
          <p:cNvSpPr txBox="1">
            <a:spLocks noChangeArrowheads="1"/>
          </p:cNvSpPr>
          <p:nvPr/>
        </p:nvSpPr>
        <p:spPr bwMode="auto">
          <a:xfrm>
            <a:off x="8226429" y="3362263"/>
            <a:ext cx="625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CICS</a:t>
            </a:r>
          </a:p>
          <a:p>
            <a:pPr eaLnBrk="1" hangingPunct="1">
              <a:buClr>
                <a:srgbClr val="17AF4B"/>
              </a:buClr>
              <a:buFont typeface="Wingdings" pitchFamily="2" charset="2"/>
              <a:buNone/>
            </a:pPr>
            <a:r>
              <a:rPr lang="en-US" altLang="en-US" sz="1200" b="1">
                <a:solidFill>
                  <a:srgbClr val="000000"/>
                </a:solidFill>
              </a:rPr>
              <a:t>DB2</a:t>
            </a:r>
          </a:p>
          <a:p>
            <a:pPr eaLnBrk="1" hangingPunct="1">
              <a:buClr>
                <a:srgbClr val="17AF4B"/>
              </a:buClr>
              <a:buFont typeface="Wingdings" pitchFamily="2" charset="2"/>
              <a:buNone/>
            </a:pPr>
            <a:r>
              <a:rPr lang="en-US" altLang="en-US" sz="1200" b="1">
                <a:solidFill>
                  <a:srgbClr val="000000"/>
                </a:solidFill>
              </a:rPr>
              <a:t>IMS</a:t>
            </a:r>
          </a:p>
          <a:p>
            <a:pPr eaLnBrk="1" hangingPunct="1">
              <a:buClr>
                <a:srgbClr val="17AF4B"/>
              </a:buClr>
              <a:buFont typeface="Wingdings" pitchFamily="2" charset="2"/>
              <a:buNone/>
            </a:pPr>
            <a:r>
              <a:rPr lang="en-US" altLang="en-US" sz="1200" b="1">
                <a:solidFill>
                  <a:srgbClr val="000000"/>
                </a:solidFill>
              </a:rPr>
              <a:t>WAS</a:t>
            </a:r>
          </a:p>
          <a:p>
            <a:pPr eaLnBrk="1" hangingPunct="1">
              <a:buClr>
                <a:srgbClr val="17AF4B"/>
              </a:buClr>
              <a:buFont typeface="Wingdings" pitchFamily="2" charset="2"/>
              <a:buNone/>
            </a:pPr>
            <a:r>
              <a:rPr lang="fr-FR" altLang="en-US" sz="1200" b="1">
                <a:solidFill>
                  <a:srgbClr val="000000"/>
                </a:solidFill>
              </a:rPr>
              <a:t>Batch</a:t>
            </a:r>
            <a:endParaRPr lang="en-US" altLang="en-US" sz="1200" b="1">
              <a:solidFill>
                <a:srgbClr val="000000"/>
              </a:solidFill>
            </a:endParaRPr>
          </a:p>
        </p:txBody>
      </p:sp>
      <p:grpSp>
        <p:nvGrpSpPr>
          <p:cNvPr id="227" name="Group 58"/>
          <p:cNvGrpSpPr>
            <a:grpSpLocks/>
          </p:cNvGrpSpPr>
          <p:nvPr/>
        </p:nvGrpSpPr>
        <p:grpSpPr bwMode="auto">
          <a:xfrm>
            <a:off x="5842004" y="2939989"/>
            <a:ext cx="1160463" cy="1821223"/>
            <a:chOff x="4448473" y="2256180"/>
            <a:chExt cx="1160463" cy="1821225"/>
          </a:xfrm>
        </p:grpSpPr>
        <p:sp>
          <p:nvSpPr>
            <p:cNvPr id="228" name="AutoShape 40"/>
            <p:cNvSpPr>
              <a:spLocks noChangeArrowheads="1"/>
            </p:cNvSpPr>
            <p:nvPr/>
          </p:nvSpPr>
          <p:spPr bwMode="auto">
            <a:xfrm>
              <a:off x="4467523" y="3829393"/>
              <a:ext cx="1130300" cy="214312"/>
            </a:xfrm>
            <a:prstGeom prst="roundRect">
              <a:avLst>
                <a:gd name="adj" fmla="val 16667"/>
              </a:avLst>
            </a:pr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229" name="Text Box 42"/>
            <p:cNvSpPr txBox="1">
              <a:spLocks noChangeArrowheads="1"/>
            </p:cNvSpPr>
            <p:nvPr/>
          </p:nvSpPr>
          <p:spPr bwMode="auto">
            <a:xfrm>
              <a:off x="4697711" y="3816692"/>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z/VM</a:t>
              </a:r>
            </a:p>
          </p:txBody>
        </p:sp>
        <p:sp>
          <p:nvSpPr>
            <p:cNvPr id="230" name="AutoShape 2"/>
            <p:cNvSpPr>
              <a:spLocks noChangeArrowheads="1"/>
            </p:cNvSpPr>
            <p:nvPr/>
          </p:nvSpPr>
          <p:spPr bwMode="auto">
            <a:xfrm rot="5400000">
              <a:off x="4357986" y="2346667"/>
              <a:ext cx="1341438" cy="1160463"/>
            </a:xfrm>
            <a:prstGeom prst="roundRect">
              <a:avLst>
                <a:gd name="adj" fmla="val 16667"/>
              </a:avLst>
            </a:prstGeom>
            <a:gradFill rotWithShape="1">
              <a:gsLst>
                <a:gs pos="0">
                  <a:srgbClr val="FFFFFF"/>
                </a:gs>
                <a:gs pos="100000">
                  <a:srgbClr val="66FF66">
                    <a:alpha val="79999"/>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31" name="AutoShape 41"/>
            <p:cNvSpPr>
              <a:spLocks noChangeArrowheads="1"/>
            </p:cNvSpPr>
            <p:nvPr/>
          </p:nvSpPr>
          <p:spPr bwMode="auto">
            <a:xfrm>
              <a:off x="4461173" y="3600793"/>
              <a:ext cx="1147763" cy="212725"/>
            </a:xfrm>
            <a:prstGeom prst="roundRect">
              <a:avLst>
                <a:gd name="adj" fmla="val 16667"/>
              </a:avLst>
            </a:prstGeom>
            <a:solidFill>
              <a:srgbClr val="66CC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3000"/>
                </a:lnSpc>
                <a:spcBef>
                  <a:spcPts val="300"/>
                </a:spcBef>
                <a:buSzPct val="80000"/>
              </a:pPr>
              <a:endParaRPr lang="en-US" altLang="en-US" sz="1200" b="1">
                <a:solidFill>
                  <a:srgbClr val="000000"/>
                </a:solidFill>
              </a:endParaRPr>
            </a:p>
          </p:txBody>
        </p:sp>
        <p:sp>
          <p:nvSpPr>
            <p:cNvPr id="232" name="Text Box 43"/>
            <p:cNvSpPr txBox="1">
              <a:spLocks noChangeArrowheads="1"/>
            </p:cNvSpPr>
            <p:nvPr/>
          </p:nvSpPr>
          <p:spPr bwMode="auto">
            <a:xfrm>
              <a:off x="4719936" y="3591268"/>
              <a:ext cx="625475" cy="2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200" b="1">
                  <a:solidFill>
                    <a:srgbClr val="000000"/>
                  </a:solidFill>
                </a:rPr>
                <a:t>Linux</a:t>
              </a:r>
            </a:p>
          </p:txBody>
        </p:sp>
        <p:sp>
          <p:nvSpPr>
            <p:cNvPr id="233" name="Text Box 27"/>
            <p:cNvSpPr txBox="1">
              <a:spLocks noChangeArrowheads="1"/>
            </p:cNvSpPr>
            <p:nvPr/>
          </p:nvSpPr>
          <p:spPr bwMode="auto">
            <a:xfrm>
              <a:off x="4497686" y="2575268"/>
              <a:ext cx="106680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endParaRPr lang="en-US" altLang="en-US" sz="1200" b="1">
                <a:solidFill>
                  <a:srgbClr val="000000"/>
                </a:solidFill>
              </a:endParaRPr>
            </a:p>
            <a:p>
              <a:pPr eaLnBrk="1" hangingPunct="1">
                <a:buClr>
                  <a:srgbClr val="17AF4B"/>
                </a:buClr>
                <a:buFont typeface="Wingdings" pitchFamily="2" charset="2"/>
                <a:buNone/>
              </a:pPr>
              <a:endParaRPr lang="en-US" altLang="en-US" sz="1200" b="1">
                <a:solidFill>
                  <a:srgbClr val="000000"/>
                </a:solidFill>
              </a:endParaRPr>
            </a:p>
          </p:txBody>
        </p:sp>
      </p:grpSp>
      <p:sp>
        <p:nvSpPr>
          <p:cNvPr id="234" name="Rectangle 116"/>
          <p:cNvSpPr>
            <a:spLocks noChangeArrowheads="1"/>
          </p:cNvSpPr>
          <p:nvPr/>
        </p:nvSpPr>
        <p:spPr bwMode="auto">
          <a:xfrm>
            <a:off x="6110292" y="4984690"/>
            <a:ext cx="1362075" cy="835025"/>
          </a:xfrm>
          <a:prstGeom prst="rect">
            <a:avLst/>
          </a:prstGeom>
          <a:gradFill rotWithShape="1">
            <a:gsLst>
              <a:gs pos="63000">
                <a:srgbClr val="8BC540">
                  <a:alpha val="54999"/>
                </a:srgbClr>
              </a:gs>
              <a:gs pos="100000">
                <a:schemeClr val="tx1">
                  <a:alpha val="0"/>
                </a:schemeClr>
              </a:gs>
            </a:gsLst>
            <a:lin ang="5400000" scaled="1"/>
          </a:gradFill>
          <a:ln>
            <a:noFill/>
          </a:ln>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235" name="Text Box 96"/>
          <p:cNvSpPr txBox="1">
            <a:spLocks noChangeArrowheads="1"/>
          </p:cNvSpPr>
          <p:nvPr/>
        </p:nvSpPr>
        <p:spPr bwMode="auto">
          <a:xfrm>
            <a:off x="6302379" y="5094224"/>
            <a:ext cx="963613" cy="400110"/>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Cryptographic cards</a:t>
            </a:r>
          </a:p>
        </p:txBody>
      </p:sp>
      <p:sp>
        <p:nvSpPr>
          <p:cNvPr id="236" name="Text Box 96"/>
          <p:cNvSpPr txBox="1">
            <a:spLocks noChangeArrowheads="1"/>
          </p:cNvSpPr>
          <p:nvPr/>
        </p:nvSpPr>
        <p:spPr bwMode="auto">
          <a:xfrm>
            <a:off x="6315077" y="5554601"/>
            <a:ext cx="950913" cy="246221"/>
          </a:xfrm>
          <a:prstGeom prst="rect">
            <a:avLst/>
          </a:prstGeom>
          <a:noFill/>
          <a:ln w="9525">
            <a:solidFill>
              <a:srgbClr val="8BC540"/>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pPr>
            <a:r>
              <a:rPr lang="en-US" altLang="en-US" sz="1000" b="1" dirty="0">
                <a:solidFill>
                  <a:srgbClr val="FFFFFF"/>
                </a:solidFill>
                <a:latin typeface="Calibri" pitchFamily="34" charset="0"/>
              </a:rPr>
              <a:t>CPACF</a:t>
            </a:r>
          </a:p>
        </p:txBody>
      </p:sp>
      <p:sp>
        <p:nvSpPr>
          <p:cNvPr id="237" name="Text Box 12"/>
          <p:cNvSpPr txBox="1">
            <a:spLocks noChangeArrowheads="1"/>
          </p:cNvSpPr>
          <p:nvPr/>
        </p:nvSpPr>
        <p:spPr bwMode="auto">
          <a:xfrm>
            <a:off x="6313489" y="4752914"/>
            <a:ext cx="9985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8BC540"/>
                </a:solidFill>
              </a:rPr>
              <a:t>Hardware</a:t>
            </a:r>
          </a:p>
        </p:txBody>
      </p:sp>
      <p:sp>
        <p:nvSpPr>
          <p:cNvPr id="238" name="Rectangle 101"/>
          <p:cNvSpPr>
            <a:spLocks noChangeArrowheads="1"/>
          </p:cNvSpPr>
          <p:nvPr/>
        </p:nvSpPr>
        <p:spPr bwMode="auto">
          <a:xfrm>
            <a:off x="7677150" y="4978339"/>
            <a:ext cx="852488" cy="1087437"/>
          </a:xfrm>
          <a:prstGeom prst="rect">
            <a:avLst/>
          </a:prstGeom>
          <a:gradFill rotWithShape="1">
            <a:gsLst>
              <a:gs pos="0">
                <a:srgbClr val="99CCFF">
                  <a:alpha val="54999"/>
                </a:srgbClr>
              </a:gs>
              <a:gs pos="100000">
                <a:schemeClr val="tx1">
                  <a:alpha val="0"/>
                </a:scheme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endParaRPr lang="en-US" altLang="en-US">
              <a:solidFill>
                <a:srgbClr val="00B0DA"/>
              </a:solidFill>
            </a:endParaRPr>
          </a:p>
        </p:txBody>
      </p:sp>
      <p:sp>
        <p:nvSpPr>
          <p:cNvPr id="239" name="Text Box 13"/>
          <p:cNvSpPr txBox="1">
            <a:spLocks noChangeArrowheads="1"/>
          </p:cNvSpPr>
          <p:nvPr/>
        </p:nvSpPr>
        <p:spPr bwMode="auto">
          <a:xfrm>
            <a:off x="7835900" y="4752914"/>
            <a:ext cx="55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200" b="1">
                <a:solidFill>
                  <a:srgbClr val="99CCFF"/>
                </a:solidFill>
              </a:rPr>
              <a:t>z/OS</a:t>
            </a:r>
          </a:p>
        </p:txBody>
      </p:sp>
      <p:sp>
        <p:nvSpPr>
          <p:cNvPr id="240" name="Text Box 96"/>
          <p:cNvSpPr txBox="1">
            <a:spLocks noChangeArrowheads="1"/>
          </p:cNvSpPr>
          <p:nvPr/>
        </p:nvSpPr>
        <p:spPr bwMode="auto">
          <a:xfrm>
            <a:off x="7785100" y="5376799"/>
            <a:ext cx="674688" cy="400110"/>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PKI Services</a:t>
            </a:r>
          </a:p>
        </p:txBody>
      </p:sp>
      <p:sp>
        <p:nvSpPr>
          <p:cNvPr id="241" name="Text Box 96"/>
          <p:cNvSpPr txBox="1">
            <a:spLocks noChangeArrowheads="1"/>
          </p:cNvSpPr>
          <p:nvPr/>
        </p:nvSpPr>
        <p:spPr bwMode="auto">
          <a:xfrm>
            <a:off x="7786692" y="5092639"/>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RACF</a:t>
            </a:r>
          </a:p>
        </p:txBody>
      </p:sp>
      <p:cxnSp>
        <p:nvCxnSpPr>
          <p:cNvPr id="242" name="AutoShape 17"/>
          <p:cNvCxnSpPr>
            <a:cxnSpLocks noChangeShapeType="1"/>
            <a:endCxn id="250" idx="2"/>
          </p:cNvCxnSpPr>
          <p:nvPr/>
        </p:nvCxnSpPr>
        <p:spPr bwMode="auto">
          <a:xfrm flipV="1">
            <a:off x="6788150" y="3859946"/>
            <a:ext cx="1239063" cy="184945"/>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243" name="Text Box 96"/>
          <p:cNvSpPr txBox="1">
            <a:spLocks noChangeArrowheads="1"/>
          </p:cNvSpPr>
          <p:nvPr/>
        </p:nvSpPr>
        <p:spPr bwMode="auto">
          <a:xfrm>
            <a:off x="6037266" y="3913127"/>
            <a:ext cx="8858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fr-FR" altLang="en-US" sz="1000">
                <a:solidFill>
                  <a:srgbClr val="000000"/>
                </a:solidFill>
                <a:latin typeface="Calibri" pitchFamily="34" charset="0"/>
              </a:rPr>
              <a:t>JSON/https</a:t>
            </a:r>
            <a:endParaRPr lang="en-US" altLang="en-US" sz="1000">
              <a:solidFill>
                <a:srgbClr val="000000"/>
              </a:solidFill>
              <a:latin typeface="Calibri" pitchFamily="34" charset="0"/>
            </a:endParaRPr>
          </a:p>
        </p:txBody>
      </p:sp>
      <p:grpSp>
        <p:nvGrpSpPr>
          <p:cNvPr id="248" name="Group 106"/>
          <p:cNvGrpSpPr>
            <a:grpSpLocks/>
          </p:cNvGrpSpPr>
          <p:nvPr/>
        </p:nvGrpSpPr>
        <p:grpSpPr bwMode="auto">
          <a:xfrm>
            <a:off x="8026419" y="3251139"/>
            <a:ext cx="258763" cy="1219200"/>
            <a:chOff x="5118" y="479"/>
            <a:chExt cx="163" cy="768"/>
          </a:xfrm>
        </p:grpSpPr>
        <p:sp>
          <p:nvSpPr>
            <p:cNvPr id="249" name="AutoShape 15"/>
            <p:cNvSpPr>
              <a:spLocks noChangeArrowheads="1"/>
            </p:cNvSpPr>
            <p:nvPr/>
          </p:nvSpPr>
          <p:spPr bwMode="auto">
            <a:xfrm rot="5400000">
              <a:off x="4839" y="807"/>
              <a:ext cx="723" cy="134"/>
            </a:xfrm>
            <a:prstGeom prst="roundRect">
              <a:avLst>
                <a:gd name="adj" fmla="val 16667"/>
              </a:avLst>
            </a:prstGeom>
            <a:solidFill>
              <a:srgbClr val="FFFF99">
                <a:alpha val="70000"/>
              </a:srgbClr>
            </a:solidFill>
            <a:ln>
              <a:noFill/>
            </a:ln>
            <a:extLst>
              <a:ext uri="{91240B29-F687-4F45-9708-019B960494DF}">
                <a14:hiddenLine xmlns:a14="http://schemas.microsoft.com/office/drawing/2010/main" w="9525">
                  <a:solidFill>
                    <a:srgbClr val="000000"/>
                  </a:solidFill>
                  <a:round/>
                  <a:headEnd/>
                  <a:tailEnd/>
                </a14:hiddenLine>
              </a:ext>
            </a:extLst>
          </p:spPr>
          <p:txBody>
            <a:bodyPr rot="10800000" vert="eaVert" wrap="none" anchor="ct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20000"/>
                </a:spcBef>
                <a:buClr>
                  <a:srgbClr val="3366FF"/>
                </a:buClr>
                <a:buSzPct val="80000"/>
                <a:buFont typeface="Wingdings" pitchFamily="2" charset="2"/>
                <a:buNone/>
              </a:pPr>
              <a:endParaRPr lang="en-US" altLang="en-US" sz="1600">
                <a:solidFill>
                  <a:srgbClr val="000000"/>
                </a:solidFill>
              </a:endParaRPr>
            </a:p>
          </p:txBody>
        </p:sp>
        <p:sp>
          <p:nvSpPr>
            <p:cNvPr id="250" name="Text Box 27"/>
            <p:cNvSpPr txBox="1">
              <a:spLocks noChangeArrowheads="1"/>
            </p:cNvSpPr>
            <p:nvPr/>
          </p:nvSpPr>
          <p:spPr bwMode="auto">
            <a:xfrm rot="5400000">
              <a:off x="4816" y="781"/>
              <a:ext cx="76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buClr>
                  <a:srgbClr val="17AF4B"/>
                </a:buClr>
                <a:buFont typeface="Wingdings" pitchFamily="2" charset="2"/>
                <a:buNone/>
              </a:pPr>
              <a:r>
                <a:rPr lang="en-US" altLang="en-US" sz="1200" b="1">
                  <a:solidFill>
                    <a:srgbClr val="000000"/>
                  </a:solidFill>
                </a:rPr>
                <a:t>z/OS Connect</a:t>
              </a:r>
            </a:p>
          </p:txBody>
        </p:sp>
      </p:grpSp>
      <p:cxnSp>
        <p:nvCxnSpPr>
          <p:cNvPr id="251" name="AutoShape 109"/>
          <p:cNvCxnSpPr>
            <a:cxnSpLocks noChangeShapeType="1"/>
            <a:stCxn id="252" idx="3"/>
            <a:endCxn id="226" idx="0"/>
          </p:cNvCxnSpPr>
          <p:nvPr/>
        </p:nvCxnSpPr>
        <p:spPr bwMode="auto">
          <a:xfrm flipV="1">
            <a:off x="6821488" y="3362263"/>
            <a:ext cx="1717679" cy="380287"/>
          </a:xfrm>
          <a:prstGeom prst="curvedConnector4">
            <a:avLst>
              <a:gd name="adj1" fmla="val 40896"/>
              <a:gd name="adj2" fmla="val 160112"/>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2" name="Text Box 96"/>
          <p:cNvSpPr txBox="1">
            <a:spLocks noChangeArrowheads="1"/>
          </p:cNvSpPr>
          <p:nvPr/>
        </p:nvSpPr>
        <p:spPr bwMode="auto">
          <a:xfrm>
            <a:off x="6021388" y="3619439"/>
            <a:ext cx="8001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a:solidFill>
                  <a:srgbClr val="000000"/>
                </a:solidFill>
                <a:latin typeface="Calibri" pitchFamily="34" charset="0"/>
              </a:rPr>
              <a:t>SOAP/https</a:t>
            </a:r>
          </a:p>
        </p:txBody>
      </p:sp>
      <p:pic>
        <p:nvPicPr>
          <p:cNvPr id="253" name="Picture 60" descr="firewal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37401" y="2989201"/>
            <a:ext cx="493713"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 name="Text Box 96"/>
          <p:cNvSpPr txBox="1">
            <a:spLocks noChangeArrowheads="1"/>
          </p:cNvSpPr>
          <p:nvPr/>
        </p:nvSpPr>
        <p:spPr bwMode="auto">
          <a:xfrm>
            <a:off x="7780342" y="5808601"/>
            <a:ext cx="674687" cy="246221"/>
          </a:xfrm>
          <a:prstGeom prst="rect">
            <a:avLst/>
          </a:prstGeom>
          <a:noFill/>
          <a:ln w="9525">
            <a:solidFill>
              <a:srgbClr val="99CCFF"/>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lnSpc>
                <a:spcPct val="100000"/>
              </a:lnSpc>
              <a:spcBef>
                <a:spcPct val="50000"/>
              </a:spcBef>
            </a:pPr>
            <a:r>
              <a:rPr lang="en-US" altLang="en-US" sz="1000" b="1" dirty="0">
                <a:solidFill>
                  <a:srgbClr val="FFFFFF"/>
                </a:solidFill>
                <a:latin typeface="Calibri" pitchFamily="34" charset="0"/>
              </a:rPr>
              <a:t>IDID</a:t>
            </a:r>
          </a:p>
        </p:txBody>
      </p:sp>
      <p:grpSp>
        <p:nvGrpSpPr>
          <p:cNvPr id="5" name="Group 4"/>
          <p:cNvGrpSpPr/>
          <p:nvPr/>
        </p:nvGrpSpPr>
        <p:grpSpPr>
          <a:xfrm>
            <a:off x="7393151" y="6149925"/>
            <a:ext cx="1320637" cy="369333"/>
            <a:chOff x="7393150" y="6186488"/>
            <a:chExt cx="1320637" cy="369331"/>
          </a:xfrm>
        </p:grpSpPr>
        <p:sp>
          <p:nvSpPr>
            <p:cNvPr id="65570" name="TextBox 106"/>
            <p:cNvSpPr txBox="1">
              <a:spLocks noChangeArrowheads="1"/>
            </p:cNvSpPr>
            <p:nvPr/>
          </p:nvSpPr>
          <p:spPr bwMode="auto">
            <a:xfrm>
              <a:off x="7739062" y="6186488"/>
              <a:ext cx="974725" cy="369331"/>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a:solidFill>
                    <a:srgbClr val="0070C0"/>
                  </a:solidFill>
                </a:rPr>
                <a:t>IBM Security zSecure </a:t>
              </a:r>
            </a:p>
          </p:txBody>
        </p:sp>
        <p:pic>
          <p:nvPicPr>
            <p:cNvPr id="166" name="Picture 165"/>
            <p:cNvPicPr>
              <a:picLocks noChangeAspect="1"/>
            </p:cNvPicPr>
            <p:nvPr/>
          </p:nvPicPr>
          <p:blipFill rotWithShape="1">
            <a:blip r:embed="rId9" cstate="print">
              <a:extLst>
                <a:ext uri="{28A0092B-C50C-407E-A947-70E740481C1C}">
                  <a14:useLocalDpi xmlns:a14="http://schemas.microsoft.com/office/drawing/2010/main" val="0"/>
                </a:ext>
              </a:extLst>
            </a:blip>
            <a:srcRect t="7500" b="4750"/>
            <a:stretch/>
          </p:blipFill>
          <p:spPr>
            <a:xfrm>
              <a:off x="7393150" y="6242686"/>
              <a:ext cx="309234" cy="309284"/>
            </a:xfrm>
            <a:prstGeom prst="rect">
              <a:avLst/>
            </a:prstGeom>
          </p:spPr>
        </p:pic>
      </p:grpSp>
      <p:grpSp>
        <p:nvGrpSpPr>
          <p:cNvPr id="255" name="Group 135"/>
          <p:cNvGrpSpPr>
            <a:grpSpLocks/>
          </p:cNvGrpSpPr>
          <p:nvPr/>
        </p:nvGrpSpPr>
        <p:grpSpPr bwMode="auto">
          <a:xfrm>
            <a:off x="7325043" y="2479934"/>
            <a:ext cx="1773238" cy="369888"/>
            <a:chOff x="2441" y="3134"/>
            <a:chExt cx="1117" cy="233"/>
          </a:xfrm>
        </p:grpSpPr>
        <p:sp>
          <p:nvSpPr>
            <p:cNvPr id="256" name="TextBox 106"/>
            <p:cNvSpPr txBox="1">
              <a:spLocks noChangeArrowheads="1"/>
            </p:cNvSpPr>
            <p:nvPr/>
          </p:nvSpPr>
          <p:spPr bwMode="auto">
            <a:xfrm>
              <a:off x="2638" y="3134"/>
              <a:ext cx="920" cy="233"/>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a:solidFill>
                    <a:srgbClr val="0070C0"/>
                  </a:solidFill>
                </a:rPr>
                <a:t>IBM InfoSphere Guardium</a:t>
              </a:r>
            </a:p>
          </p:txBody>
        </p:sp>
        <p:pic>
          <p:nvPicPr>
            <p:cNvPr id="257" name="Picture 2"/>
            <p:cNvPicPr>
              <a:picLocks noChangeAspect="1" noChangeArrowheads="1"/>
            </p:cNvPicPr>
            <p:nvPr/>
          </p:nvPicPr>
          <p:blipFill>
            <a:blip r:embed="rId10">
              <a:duotone>
                <a:schemeClr val="bg2">
                  <a:shade val="45000"/>
                  <a:satMod val="135000"/>
                </a:schemeClr>
                <a:prstClr val="white"/>
              </a:duotone>
              <a:extLst/>
            </a:blip>
            <a:srcRect/>
            <a:stretch>
              <a:fillRect/>
            </a:stretch>
          </p:blipFill>
          <p:spPr bwMode="auto">
            <a:xfrm>
              <a:off x="2441" y="3171"/>
              <a:ext cx="165" cy="147"/>
            </a:xfrm>
            <a:prstGeom prst="rect">
              <a:avLst/>
            </a:prstGeom>
            <a:noFill/>
            <a:ln>
              <a:noFill/>
            </a:ln>
            <a:effectLst/>
            <a:extLst/>
          </p:spPr>
        </p:pic>
      </p:grpSp>
      <p:sp>
        <p:nvSpPr>
          <p:cNvPr id="258" name="Line 147"/>
          <p:cNvSpPr>
            <a:spLocks noChangeShapeType="1"/>
          </p:cNvSpPr>
          <p:nvPr/>
        </p:nvSpPr>
        <p:spPr bwMode="auto">
          <a:xfrm flipH="1" flipV="1">
            <a:off x="4756150" y="3559175"/>
            <a:ext cx="20638" cy="1627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259" name="Line 149"/>
          <p:cNvSpPr>
            <a:spLocks noChangeShapeType="1"/>
          </p:cNvSpPr>
          <p:nvPr/>
        </p:nvSpPr>
        <p:spPr bwMode="auto">
          <a:xfrm>
            <a:off x="4772029" y="3565525"/>
            <a:ext cx="473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pic>
        <p:nvPicPr>
          <p:cNvPr id="260" name="Picture 59" descr="firewal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3179" y="4389440"/>
            <a:ext cx="4984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 name="Picture 59" descr="firewal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4804" y="4398964"/>
            <a:ext cx="498475"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2" name="Group 55"/>
          <p:cNvGrpSpPr>
            <a:grpSpLocks/>
          </p:cNvGrpSpPr>
          <p:nvPr/>
        </p:nvGrpSpPr>
        <p:grpSpPr bwMode="auto">
          <a:xfrm>
            <a:off x="2133415" y="5595878"/>
            <a:ext cx="1585913" cy="369888"/>
            <a:chOff x="3687" y="2738"/>
            <a:chExt cx="999" cy="233"/>
          </a:xfrm>
        </p:grpSpPr>
        <p:pic>
          <p:nvPicPr>
            <p:cNvPr id="263" name="Picture 5"/>
            <p:cNvPicPr>
              <a:picLocks noChangeAspect="1"/>
            </p:cNvPicPr>
            <p:nvPr/>
          </p:nvPicPr>
          <p:blipFill>
            <a:blip r:embed="rId11">
              <a:extLst>
                <a:ext uri="{28A0092B-C50C-407E-A947-70E740481C1C}">
                  <a14:useLocalDpi xmlns:a14="http://schemas.microsoft.com/office/drawing/2010/main" val="0"/>
                </a:ext>
              </a:extLst>
            </a:blip>
            <a:srcRect t="-5247" b="2"/>
            <a:stretch>
              <a:fillRect/>
            </a:stretch>
          </p:blipFill>
          <p:spPr bwMode="auto">
            <a:xfrm>
              <a:off x="3687" y="2754"/>
              <a:ext cx="234"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4" name="TextBox 106"/>
            <p:cNvSpPr txBox="1">
              <a:spLocks noChangeArrowheads="1"/>
            </p:cNvSpPr>
            <p:nvPr/>
          </p:nvSpPr>
          <p:spPr bwMode="auto">
            <a:xfrm>
              <a:off x="3910" y="2738"/>
              <a:ext cx="776" cy="233"/>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Access Manager</a:t>
              </a:r>
            </a:p>
          </p:txBody>
        </p:sp>
      </p:grpSp>
      <p:sp>
        <p:nvSpPr>
          <p:cNvPr id="265" name="Line 148"/>
          <p:cNvSpPr>
            <a:spLocks noChangeShapeType="1"/>
          </p:cNvSpPr>
          <p:nvPr/>
        </p:nvSpPr>
        <p:spPr bwMode="auto">
          <a:xfrm>
            <a:off x="4295779" y="5194300"/>
            <a:ext cx="473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grpSp>
        <p:nvGrpSpPr>
          <p:cNvPr id="267" name="Group 55"/>
          <p:cNvGrpSpPr>
            <a:grpSpLocks/>
          </p:cNvGrpSpPr>
          <p:nvPr/>
        </p:nvGrpSpPr>
        <p:grpSpPr bwMode="auto">
          <a:xfrm>
            <a:off x="2133415" y="5091721"/>
            <a:ext cx="1585913" cy="369888"/>
            <a:chOff x="3687" y="2738"/>
            <a:chExt cx="999" cy="233"/>
          </a:xfrm>
        </p:grpSpPr>
        <p:pic>
          <p:nvPicPr>
            <p:cNvPr id="268" name="Picture 5"/>
            <p:cNvPicPr>
              <a:picLocks noChangeAspect="1"/>
            </p:cNvPicPr>
            <p:nvPr/>
          </p:nvPicPr>
          <p:blipFill>
            <a:blip r:embed="rId11">
              <a:extLst>
                <a:ext uri="{28A0092B-C50C-407E-A947-70E740481C1C}">
                  <a14:useLocalDpi xmlns:a14="http://schemas.microsoft.com/office/drawing/2010/main" val="0"/>
                </a:ext>
              </a:extLst>
            </a:blip>
            <a:srcRect t="-5247" b="2"/>
            <a:stretch>
              <a:fillRect/>
            </a:stretch>
          </p:blipFill>
          <p:spPr bwMode="auto">
            <a:xfrm>
              <a:off x="3687" y="2754"/>
              <a:ext cx="234"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TextBox 106"/>
            <p:cNvSpPr txBox="1">
              <a:spLocks noChangeArrowheads="1"/>
            </p:cNvSpPr>
            <p:nvPr/>
          </p:nvSpPr>
          <p:spPr bwMode="auto">
            <a:xfrm>
              <a:off x="3910" y="2738"/>
              <a:ext cx="776"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a:solidFill>
                    <a:srgbClr val="0070C0"/>
                  </a:solidFill>
                </a:rPr>
                <a:t>WebSphere DataPower</a:t>
              </a:r>
            </a:p>
          </p:txBody>
        </p:sp>
      </p:grpSp>
      <p:grpSp>
        <p:nvGrpSpPr>
          <p:cNvPr id="270" name="Group 101"/>
          <p:cNvGrpSpPr>
            <a:grpSpLocks/>
          </p:cNvGrpSpPr>
          <p:nvPr/>
        </p:nvGrpSpPr>
        <p:grpSpPr bwMode="auto">
          <a:xfrm>
            <a:off x="5065717" y="2472880"/>
            <a:ext cx="2200275" cy="382588"/>
            <a:chOff x="269" y="799"/>
            <a:chExt cx="1386" cy="241"/>
          </a:xfrm>
        </p:grpSpPr>
        <p:pic>
          <p:nvPicPr>
            <p:cNvPr id="271" name="Picture 2"/>
            <p:cNvPicPr>
              <a:picLocks noChangeAspect="1"/>
            </p:cNvPicPr>
            <p:nvPr/>
          </p:nvPicPr>
          <p:blipFill>
            <a:blip r:embed="rId12" cstate="print">
              <a:extLst>
                <a:ext uri="{28A0092B-C50C-407E-A947-70E740481C1C}">
                  <a14:useLocalDpi xmlns:a14="http://schemas.microsoft.com/office/drawing/2010/main" val="0"/>
                </a:ext>
              </a:extLst>
            </a:blip>
            <a:srcRect t="21948" b="21803"/>
            <a:stretch>
              <a:fillRect/>
            </a:stretch>
          </p:blipFill>
          <p:spPr bwMode="auto">
            <a:xfrm>
              <a:off x="269" y="799"/>
              <a:ext cx="554" cy="208"/>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72" name="TextBox 3"/>
            <p:cNvSpPr txBox="1">
              <a:spLocks noChangeArrowheads="1"/>
            </p:cNvSpPr>
            <p:nvPr/>
          </p:nvSpPr>
          <p:spPr bwMode="auto">
            <a:xfrm>
              <a:off x="757" y="807"/>
              <a:ext cx="898" cy="233"/>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a:solidFill>
                    <a:srgbClr val="0070C0"/>
                  </a:solidFill>
                </a:rPr>
                <a:t>IBM Security</a:t>
              </a:r>
              <a:br>
                <a:rPr lang="en-US" altLang="en-US" sz="1000" b="1">
                  <a:solidFill>
                    <a:srgbClr val="0070C0"/>
                  </a:solidFill>
                </a:rPr>
              </a:br>
              <a:r>
                <a:rPr lang="en-US" altLang="en-US" sz="1000" b="1">
                  <a:solidFill>
                    <a:srgbClr val="0070C0"/>
                  </a:solidFill>
                </a:rPr>
                <a:t>AppScan  </a:t>
              </a:r>
            </a:p>
          </p:txBody>
        </p:sp>
      </p:grpSp>
      <p:sp>
        <p:nvSpPr>
          <p:cNvPr id="82" name="Line 155"/>
          <p:cNvSpPr>
            <a:spLocks noChangeShapeType="1"/>
          </p:cNvSpPr>
          <p:nvPr/>
        </p:nvSpPr>
        <p:spPr bwMode="auto">
          <a:xfrm flipV="1">
            <a:off x="3065467" y="1677988"/>
            <a:ext cx="2803525" cy="1778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83" name="Line 156"/>
          <p:cNvSpPr>
            <a:spLocks noChangeShapeType="1"/>
          </p:cNvSpPr>
          <p:nvPr/>
        </p:nvSpPr>
        <p:spPr bwMode="auto">
          <a:xfrm flipV="1">
            <a:off x="2976567" y="1660528"/>
            <a:ext cx="2884487" cy="3414713"/>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84" name="Line 157"/>
          <p:cNvSpPr>
            <a:spLocks noChangeShapeType="1"/>
          </p:cNvSpPr>
          <p:nvPr/>
        </p:nvSpPr>
        <p:spPr bwMode="auto">
          <a:xfrm flipH="1" flipV="1">
            <a:off x="5842001" y="1692275"/>
            <a:ext cx="512763" cy="8636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85" name="Line 158"/>
          <p:cNvSpPr>
            <a:spLocks noChangeShapeType="1"/>
          </p:cNvSpPr>
          <p:nvPr/>
        </p:nvSpPr>
        <p:spPr bwMode="auto">
          <a:xfrm flipH="1" flipV="1">
            <a:off x="5803904" y="1673227"/>
            <a:ext cx="1858963" cy="833439"/>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86" name="Line 159"/>
          <p:cNvSpPr>
            <a:spLocks noChangeShapeType="1"/>
          </p:cNvSpPr>
          <p:nvPr/>
        </p:nvSpPr>
        <p:spPr bwMode="auto">
          <a:xfrm flipH="1" flipV="1">
            <a:off x="5845179" y="1685927"/>
            <a:ext cx="1909763" cy="447992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87" name="Line 160"/>
          <p:cNvSpPr>
            <a:spLocks noChangeShapeType="1"/>
          </p:cNvSpPr>
          <p:nvPr/>
        </p:nvSpPr>
        <p:spPr bwMode="auto">
          <a:xfrm>
            <a:off x="2593975" y="1436690"/>
            <a:ext cx="3257550" cy="261937"/>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endParaRPr lang="en-US"/>
          </a:p>
        </p:txBody>
      </p:sp>
      <p:sp>
        <p:nvSpPr>
          <p:cNvPr id="88" name="Oval 160"/>
          <p:cNvSpPr>
            <a:spLocks noChangeArrowheads="1"/>
          </p:cNvSpPr>
          <p:nvPr/>
        </p:nvSpPr>
        <p:spPr bwMode="auto">
          <a:xfrm>
            <a:off x="6823079" y="1246188"/>
            <a:ext cx="379413" cy="381000"/>
          </a:xfrm>
          <a:prstGeom prst="ellipse">
            <a:avLst/>
          </a:prstGeom>
          <a:solidFill>
            <a:srgbClr val="F2F2F2"/>
          </a:solidFill>
          <a:ln w="19050">
            <a:solidFill>
              <a:schemeClr val="tx1"/>
            </a:solidFill>
            <a:round/>
            <a:headEnd/>
            <a:tailEnd/>
          </a:ln>
          <a:extLst/>
        </p:spPr>
        <p:txBody>
          <a:bodyPr anchor="ctr" anchorCtr="1"/>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algn="ctr" eaLnBrk="1" hangingPunct="1">
              <a:spcBef>
                <a:spcPct val="0"/>
              </a:spcBef>
              <a:buClrTx/>
              <a:buFontTx/>
              <a:buNone/>
            </a:pPr>
            <a:r>
              <a:rPr lang="en-US" altLang="en-US"/>
              <a:t>9</a:t>
            </a:r>
          </a:p>
        </p:txBody>
      </p:sp>
      <p:sp>
        <p:nvSpPr>
          <p:cNvPr id="89" name="TextBox 160"/>
          <p:cNvSpPr txBox="1">
            <a:spLocks noChangeArrowheads="1"/>
          </p:cNvSpPr>
          <p:nvPr/>
        </p:nvSpPr>
        <p:spPr bwMode="auto">
          <a:xfrm>
            <a:off x="2438400" y="1828801"/>
            <a:ext cx="2514600" cy="954107"/>
          </a:xfrm>
          <a:prstGeom prst="rect">
            <a:avLst/>
          </a:prstGeom>
          <a:noFill/>
          <a:ln>
            <a:noFill/>
          </a:ln>
          <a:extLst/>
        </p:spPr>
        <p:txBody>
          <a:bodyPr>
            <a:spAutoFit/>
          </a:bodyPr>
          <a:lstStyle>
            <a:lvl1pPr marL="342900" indent="-342900"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 typeface="Arial" pitchFamily="34" charset="0"/>
              <a:buAutoNum type="arabicPeriod" startAt="9"/>
            </a:pPr>
            <a:r>
              <a:rPr lang="en-US" altLang="en-US" sz="1400" dirty="0"/>
              <a:t>Aggregates and analyzes security event to identify high priority concerns</a:t>
            </a:r>
          </a:p>
        </p:txBody>
      </p:sp>
      <p:grpSp>
        <p:nvGrpSpPr>
          <p:cNvPr id="77" name="Group 150"/>
          <p:cNvGrpSpPr>
            <a:grpSpLocks/>
          </p:cNvGrpSpPr>
          <p:nvPr/>
        </p:nvGrpSpPr>
        <p:grpSpPr bwMode="auto">
          <a:xfrm>
            <a:off x="4413250" y="1258892"/>
            <a:ext cx="2332038" cy="482602"/>
            <a:chOff x="2780" y="793"/>
            <a:chExt cx="1469" cy="304"/>
          </a:xfrm>
        </p:grpSpPr>
        <p:grpSp>
          <p:nvGrpSpPr>
            <p:cNvPr id="78" name="Group 9"/>
            <p:cNvGrpSpPr>
              <a:grpSpLocks/>
            </p:cNvGrpSpPr>
            <p:nvPr/>
          </p:nvGrpSpPr>
          <p:grpSpPr bwMode="auto">
            <a:xfrm>
              <a:off x="2780" y="793"/>
              <a:ext cx="460" cy="304"/>
              <a:chOff x="3628764" y="3073138"/>
              <a:chExt cx="1825004" cy="1205181"/>
            </a:xfrm>
          </p:grpSpPr>
          <p:pic>
            <p:nvPicPr>
              <p:cNvPr id="80" name="Picture 109"/>
              <p:cNvPicPr>
                <a:picLocks noChangeAspect="1"/>
              </p:cNvPicPr>
              <p:nvPr/>
            </p:nvPicPr>
            <p:blipFill>
              <a:blip r:embed="rId13" cstate="print">
                <a:extLst>
                  <a:ext uri="{28A0092B-C50C-407E-A947-70E740481C1C}">
                    <a14:useLocalDpi xmlns:a14="http://schemas.microsoft.com/office/drawing/2010/main" val="0"/>
                  </a:ext>
                </a:extLst>
              </a:blip>
              <a:srcRect t="1256"/>
              <a:stretch>
                <a:fillRect/>
              </a:stretch>
            </p:blipFill>
            <p:spPr bwMode="auto">
              <a:xfrm>
                <a:off x="3628764" y="3073138"/>
                <a:ext cx="1825004" cy="1205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3"/>
              <p:cNvPicPr>
                <a:picLocks noChangeAspect="1" noChangeArrowheads="1"/>
              </p:cNvPicPr>
              <p:nvPr/>
            </p:nvPicPr>
            <p:blipFill>
              <a:blip r:embed="rId14" cstate="print">
                <a:extLst>
                  <a:ext uri="{28A0092B-C50C-407E-A947-70E740481C1C}">
                    <a14:useLocalDpi xmlns:a14="http://schemas.microsoft.com/office/drawing/2010/main" val="0"/>
                  </a:ext>
                </a:extLst>
              </a:blip>
              <a:srcRect t="7034" b="4201"/>
              <a:stretch>
                <a:fillRect/>
              </a:stretch>
            </p:blipFill>
            <p:spPr bwMode="auto">
              <a:xfrm>
                <a:off x="3880895" y="3168871"/>
                <a:ext cx="1341871" cy="759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9" name="TextBox 143"/>
            <p:cNvSpPr txBox="1">
              <a:spLocks noChangeArrowheads="1"/>
            </p:cNvSpPr>
            <p:nvPr/>
          </p:nvSpPr>
          <p:spPr bwMode="auto">
            <a:xfrm>
              <a:off x="3271" y="805"/>
              <a:ext cx="978" cy="252"/>
            </a:xfrm>
            <a:prstGeom prst="rect">
              <a:avLst/>
            </a:prstGeom>
            <a:solidFill>
              <a:srgbClr val="FFCC66"/>
            </a:solidFill>
            <a:ln w="9525">
              <a:solidFill>
                <a:schemeClr val="tx1"/>
              </a:solidFill>
              <a:miter lim="800000"/>
              <a:headEnd/>
              <a:tailEnd/>
            </a:ln>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000" b="1"/>
                <a:t>IBM QRadar Security</a:t>
              </a:r>
              <a:br>
                <a:rPr lang="en-US" altLang="en-US" sz="1000" b="1"/>
              </a:br>
              <a:r>
                <a:rPr lang="en-US" altLang="en-US" sz="1000" b="1"/>
                <a:t>Intelligence Platform</a:t>
              </a:r>
              <a:endParaRPr lang="en-US" altLang="en-US" sz="1000"/>
            </a:p>
          </p:txBody>
        </p:sp>
      </p:grpSp>
      <p:sp>
        <p:nvSpPr>
          <p:cNvPr id="91" name="TextBox 3"/>
          <p:cNvSpPr txBox="1">
            <a:spLocks noChangeArrowheads="1"/>
          </p:cNvSpPr>
          <p:nvPr/>
        </p:nvSpPr>
        <p:spPr bwMode="auto">
          <a:xfrm>
            <a:off x="5511681" y="3240611"/>
            <a:ext cx="1425575" cy="230832"/>
          </a:xfrm>
          <a:prstGeom prst="rect">
            <a:avLst/>
          </a:prstGeom>
          <a:solidFill>
            <a:srgbClr val="FFCC66"/>
          </a:solidFill>
          <a:ln w="9525">
            <a:solidFill>
              <a:schemeClr val="tx1"/>
            </a:solidFill>
            <a:miter lim="800000"/>
            <a:headEnd/>
            <a:tailEnd/>
          </a:ln>
        </p:spPr>
        <p:txBody>
          <a:bodyPr>
            <a:spAutoFit/>
          </a:bodyPr>
          <a:lstStyle>
            <a:lvl1pPr eaLnBrk="0" hangingPunct="0">
              <a:lnSpc>
                <a:spcPct val="90000"/>
              </a:lnSpc>
              <a:defRPr sz="2200">
                <a:solidFill>
                  <a:schemeClr val="hlink"/>
                </a:solidFill>
                <a:latin typeface="Arial" charset="0"/>
                <a:ea typeface="MS PGothic" pitchFamily="34" charset="-128"/>
              </a:defRPr>
            </a:lvl1pPr>
            <a:lvl2pPr marL="742950" indent="-285750" eaLnBrk="0" hangingPunct="0">
              <a:lnSpc>
                <a:spcPct val="90000"/>
              </a:lnSpc>
              <a:defRPr sz="2200">
                <a:solidFill>
                  <a:schemeClr val="hlink"/>
                </a:solidFill>
                <a:latin typeface="Arial" charset="0"/>
                <a:ea typeface="MS PGothic" pitchFamily="34" charset="-128"/>
              </a:defRPr>
            </a:lvl2pPr>
            <a:lvl3pPr marL="1143000" indent="-228600" eaLnBrk="0" hangingPunct="0">
              <a:lnSpc>
                <a:spcPct val="90000"/>
              </a:lnSpc>
              <a:defRPr sz="2200">
                <a:solidFill>
                  <a:schemeClr val="hlink"/>
                </a:solidFill>
                <a:latin typeface="Arial" charset="0"/>
                <a:ea typeface="MS PGothic" pitchFamily="34" charset="-128"/>
              </a:defRPr>
            </a:lvl3pPr>
            <a:lvl4pPr marL="1600200" indent="-228600" eaLnBrk="0" hangingPunct="0">
              <a:lnSpc>
                <a:spcPct val="90000"/>
              </a:lnSpc>
              <a:defRPr sz="2200">
                <a:solidFill>
                  <a:schemeClr val="hlink"/>
                </a:solidFill>
                <a:latin typeface="Arial" charset="0"/>
                <a:ea typeface="MS PGothic" pitchFamily="34" charset="-128"/>
              </a:defRPr>
            </a:lvl4pPr>
            <a:lvl5pPr marL="2057400" indent="-228600" eaLnBrk="0" hangingPunct="0">
              <a:lnSpc>
                <a:spcPct val="90000"/>
              </a:lnSpc>
              <a:defRPr sz="2200">
                <a:solidFill>
                  <a:schemeClr val="hlink"/>
                </a:solidFill>
                <a:latin typeface="Arial" charset="0"/>
                <a:ea typeface="MS PGothic" pitchFamily="34" charset="-128"/>
              </a:defRPr>
            </a:lvl5pPr>
            <a:lvl6pPr marL="25146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6pPr>
            <a:lvl7pPr marL="29718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7pPr>
            <a:lvl8pPr marL="34290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8pPr>
            <a:lvl9pPr marL="3886200" indent="-228600" eaLnBrk="0" fontAlgn="base" hangingPunct="0">
              <a:lnSpc>
                <a:spcPct val="90000"/>
              </a:lnSpc>
              <a:spcBef>
                <a:spcPct val="0"/>
              </a:spcBef>
              <a:spcAft>
                <a:spcPct val="0"/>
              </a:spcAft>
              <a:defRPr sz="2200">
                <a:solidFill>
                  <a:schemeClr val="hlink"/>
                </a:solidFill>
                <a:latin typeface="Arial" charset="0"/>
                <a:ea typeface="MS PGothic" pitchFamily="34" charset="-128"/>
              </a:defRPr>
            </a:lvl9pPr>
          </a:lstStyle>
          <a:p>
            <a:pPr eaLnBrk="1" hangingPunct="1"/>
            <a:r>
              <a:rPr lang="en-US" altLang="en-US" sz="1000" b="1" dirty="0" smtClean="0">
                <a:solidFill>
                  <a:srgbClr val="0070C0"/>
                </a:solidFill>
              </a:rPr>
              <a:t>MobileFirst Platform</a:t>
            </a:r>
            <a:endParaRPr lang="en-US" altLang="en-US" sz="1000" b="1" dirty="0">
              <a:solidFill>
                <a:srgbClr val="0070C0"/>
              </a:solidFill>
            </a:endParaRPr>
          </a:p>
        </p:txBody>
      </p:sp>
      <p:sp>
        <p:nvSpPr>
          <p:cNvPr id="92" name="TextBox 106"/>
          <p:cNvSpPr txBox="1">
            <a:spLocks noChangeArrowheads="1"/>
          </p:cNvSpPr>
          <p:nvPr/>
        </p:nvSpPr>
        <p:spPr bwMode="auto">
          <a:xfrm>
            <a:off x="1615845" y="3805175"/>
            <a:ext cx="1575411" cy="258532"/>
          </a:xfrm>
          <a:prstGeom prst="rect">
            <a:avLst/>
          </a:prstGeom>
          <a:solidFill>
            <a:srgbClr val="FFCC66"/>
          </a:solidFill>
          <a:ln w="9525">
            <a:solidFill>
              <a:schemeClr val="tx1"/>
            </a:solidFill>
            <a:miter lim="800000"/>
            <a:headEnd/>
            <a:tailEnd/>
          </a:ln>
        </p:spPr>
        <p:txBody>
          <a:bodyPr wrap="square">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r>
              <a:rPr lang="en-US" altLang="en-US" sz="1200" b="1" dirty="0" smtClean="0">
                <a:solidFill>
                  <a:srgbClr val="0070C0"/>
                </a:solidFill>
              </a:rPr>
              <a:t>MobileFirst Protect</a:t>
            </a:r>
            <a:endParaRPr lang="en-US" altLang="en-US" sz="1200" b="1" dirty="0">
              <a:solidFill>
                <a:srgbClr val="0070C0"/>
              </a:solidFill>
            </a:endParaRPr>
          </a:p>
        </p:txBody>
      </p:sp>
    </p:spTree>
    <p:extLst>
      <p:ext uri="{BB962C8B-B14F-4D97-AF65-F5344CB8AC3E}">
        <p14:creationId xmlns:p14="http://schemas.microsoft.com/office/powerpoint/2010/main" val="150937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265176" y="594360"/>
            <a:ext cx="8686800" cy="461665"/>
          </a:xfrm>
        </p:spPr>
        <p:txBody>
          <a:bodyPr lIns="0" tIns="45720" rIns="91440" bIns="45720">
            <a:spAutoFit/>
          </a:bodyPr>
          <a:lstStyle/>
          <a:p>
            <a:r>
              <a:rPr lang="en-US" altLang="en-US" sz="2400" dirty="0"/>
              <a:t>IBM QRadar Security Intelligence</a:t>
            </a:r>
          </a:p>
        </p:txBody>
      </p:sp>
      <p:grpSp>
        <p:nvGrpSpPr>
          <p:cNvPr id="70659" name="Group 3"/>
          <p:cNvGrpSpPr>
            <a:grpSpLocks/>
          </p:cNvGrpSpPr>
          <p:nvPr/>
        </p:nvGrpSpPr>
        <p:grpSpPr bwMode="auto">
          <a:xfrm>
            <a:off x="4862513" y="1908175"/>
            <a:ext cx="4165600" cy="4430715"/>
            <a:chOff x="3237" y="1202"/>
            <a:chExt cx="2294" cy="2874"/>
          </a:xfrm>
        </p:grpSpPr>
        <p:pic>
          <p:nvPicPr>
            <p:cNvPr id="7067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7" y="1202"/>
              <a:ext cx="2294" cy="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76" name="Text Box 5"/>
            <p:cNvSpPr txBox="1">
              <a:spLocks noChangeArrowheads="1"/>
            </p:cNvSpPr>
            <p:nvPr/>
          </p:nvSpPr>
          <p:spPr bwMode="auto">
            <a:xfrm>
              <a:off x="3274" y="1242"/>
              <a:ext cx="2214" cy="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endParaRPr lang="en-US" altLang="en-US" sz="1400"/>
            </a:p>
          </p:txBody>
        </p:sp>
      </p:grpSp>
      <p:sp>
        <p:nvSpPr>
          <p:cNvPr id="70660" name="Text Box 6"/>
          <p:cNvSpPr txBox="1">
            <a:spLocks noChangeArrowheads="1"/>
          </p:cNvSpPr>
          <p:nvPr/>
        </p:nvSpPr>
        <p:spPr bwMode="auto">
          <a:xfrm>
            <a:off x="4940300" y="2203452"/>
            <a:ext cx="397510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200" dirty="0"/>
              <a:t>Visibility of security events across the enterprise, to stay ahead of the threat, show compliance and reduce risk</a:t>
            </a:r>
          </a:p>
        </p:txBody>
      </p:sp>
      <p:grpSp>
        <p:nvGrpSpPr>
          <p:cNvPr id="70661" name="Group 7"/>
          <p:cNvGrpSpPr>
            <a:grpSpLocks/>
          </p:cNvGrpSpPr>
          <p:nvPr/>
        </p:nvGrpSpPr>
        <p:grpSpPr bwMode="auto">
          <a:xfrm>
            <a:off x="4905379" y="1931989"/>
            <a:ext cx="4067175" cy="320675"/>
            <a:chOff x="3252" y="1217"/>
            <a:chExt cx="2256" cy="202"/>
          </a:xfrm>
        </p:grpSpPr>
        <p:pic>
          <p:nvPicPr>
            <p:cNvPr id="7067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2" y="1217"/>
              <a:ext cx="225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9"/>
            <p:cNvSpPr txBox="1">
              <a:spLocks noChangeArrowheads="1"/>
            </p:cNvSpPr>
            <p:nvPr/>
          </p:nvSpPr>
          <p:spPr bwMode="auto">
            <a:xfrm>
              <a:off x="3273" y="1236"/>
              <a:ext cx="2215" cy="163"/>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9pPr>
            </a:lstStyle>
            <a:p>
              <a:pPr>
                <a:defRPr/>
              </a:pPr>
              <a:r>
                <a:rPr lang="en-US" sz="1600" b="1" dirty="0">
                  <a:solidFill>
                    <a:srgbClr val="FFFFFF"/>
                  </a:solidFill>
                  <a:ea typeface="ＭＳ Ｐゴシック" pitchFamily="34" charset="-128"/>
                  <a:cs typeface="+mn-cs"/>
                </a:rPr>
                <a:t>Client Challenge</a:t>
              </a:r>
            </a:p>
          </p:txBody>
        </p:sp>
      </p:grpSp>
      <p:grpSp>
        <p:nvGrpSpPr>
          <p:cNvPr id="70662" name="Group 10"/>
          <p:cNvGrpSpPr>
            <a:grpSpLocks/>
          </p:cNvGrpSpPr>
          <p:nvPr/>
        </p:nvGrpSpPr>
        <p:grpSpPr bwMode="auto">
          <a:xfrm>
            <a:off x="4905375" y="3930649"/>
            <a:ext cx="4071938" cy="319088"/>
            <a:chOff x="3252" y="2116"/>
            <a:chExt cx="2253" cy="201"/>
          </a:xfrm>
        </p:grpSpPr>
        <p:pic>
          <p:nvPicPr>
            <p:cNvPr id="70671"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2" y="2116"/>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12"/>
            <p:cNvSpPr txBox="1">
              <a:spLocks noChangeArrowheads="1"/>
            </p:cNvSpPr>
            <p:nvPr/>
          </p:nvSpPr>
          <p:spPr bwMode="auto">
            <a:xfrm>
              <a:off x="3271" y="2134"/>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S Gothic" pitchFamily="49" charset="-128"/>
                </a:defRPr>
              </a:lvl9pPr>
            </a:lstStyle>
            <a:p>
              <a:pPr>
                <a:defRPr/>
              </a:pPr>
              <a:r>
                <a:rPr lang="en-US" sz="1600" b="1" dirty="0">
                  <a:solidFill>
                    <a:srgbClr val="FFFFFF"/>
                  </a:solidFill>
                  <a:ea typeface="ＭＳ Ｐゴシック" pitchFamily="34" charset="-128"/>
                  <a:cs typeface="+mn-cs"/>
                </a:rPr>
                <a:t>Key Capabilities</a:t>
              </a:r>
            </a:p>
          </p:txBody>
        </p:sp>
      </p:grpSp>
      <p:pic>
        <p:nvPicPr>
          <p:cNvPr id="70663"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1404" y="1714501"/>
            <a:ext cx="24288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4"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625" y="4000502"/>
            <a:ext cx="3932238"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5" name="Text Box 2"/>
          <p:cNvSpPr txBox="1">
            <a:spLocks noChangeArrowheads="1"/>
          </p:cNvSpPr>
          <p:nvPr/>
        </p:nvSpPr>
        <p:spPr bwMode="auto">
          <a:xfrm>
            <a:off x="260350" y="1052513"/>
            <a:ext cx="876300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400" b="1" i="1" dirty="0">
                <a:latin typeface="+mn-lt"/>
                <a:ea typeface="+mn-ea"/>
                <a:cs typeface="+mn-cs"/>
              </a:rPr>
              <a:t>Deliver mobile security intelligence by monitoring data collected from other mobile security solutions – visibility, reporting and threat detection</a:t>
            </a:r>
          </a:p>
        </p:txBody>
      </p:sp>
      <p:sp>
        <p:nvSpPr>
          <p:cNvPr id="70666" name="Text Box 13"/>
          <p:cNvSpPr txBox="1">
            <a:spLocks noChangeArrowheads="1"/>
          </p:cNvSpPr>
          <p:nvPr/>
        </p:nvSpPr>
        <p:spPr bwMode="auto">
          <a:xfrm>
            <a:off x="4940300" y="4251328"/>
            <a:ext cx="3975100" cy="230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marL="173038" indent="-173038" eaLnBrk="0" hangingPunct="0">
              <a:spcBef>
                <a:spcPct val="20000"/>
              </a:spcBef>
              <a:buClr>
                <a:schemeClr val="tx1"/>
              </a:buClr>
              <a:buFont typeface="Wingdings" pitchFamily="2" charset="2"/>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173038" algn="l"/>
                <a:tab pos="630238" algn="l"/>
                <a:tab pos="1087438" algn="l"/>
                <a:tab pos="1544638" algn="l"/>
                <a:tab pos="2001838" algn="l"/>
                <a:tab pos="2459038" algn="l"/>
                <a:tab pos="2916238" algn="l"/>
                <a:tab pos="3373438" algn="l"/>
                <a:tab pos="3830638" algn="l"/>
                <a:tab pos="4287838" algn="l"/>
                <a:tab pos="4745038" algn="l"/>
                <a:tab pos="5202238" algn="l"/>
                <a:tab pos="5659438" algn="l"/>
                <a:tab pos="6116638" algn="l"/>
                <a:tab pos="6573838" algn="l"/>
                <a:tab pos="7031038" algn="l"/>
                <a:tab pos="7488238" algn="l"/>
                <a:tab pos="7945438" algn="l"/>
                <a:tab pos="8402638" algn="l"/>
                <a:tab pos="8859838" algn="l"/>
                <a:tab pos="9317038" algn="l"/>
              </a:tabLst>
              <a:defRPr sz="1600">
                <a:solidFill>
                  <a:schemeClr val="bg1"/>
                </a:solidFill>
                <a:latin typeface="Arial" pitchFamily="34" charset="0"/>
                <a:ea typeface="MS PGothic" pitchFamily="34" charset="-128"/>
              </a:defRPr>
            </a:lvl9pPr>
          </a:lstStyle>
          <a:p>
            <a:pPr eaLnBrk="1" hangingPunct="1">
              <a:spcBef>
                <a:spcPct val="0"/>
              </a:spcBef>
              <a:buClrTx/>
              <a:buFont typeface="Arial" pitchFamily="34" charset="0"/>
              <a:buChar char="•"/>
            </a:pPr>
            <a:r>
              <a:rPr lang="en-US" altLang="en-US" sz="1200" dirty="0"/>
              <a:t>Document user, application and data activity to satisfy compliance reporting requirements</a:t>
            </a:r>
          </a:p>
          <a:p>
            <a:pPr eaLnBrk="1" hangingPunct="1">
              <a:spcBef>
                <a:spcPct val="0"/>
              </a:spcBef>
              <a:buClrTx/>
              <a:buFont typeface="Arial" pitchFamily="34" charset="0"/>
              <a:buChar char="•"/>
            </a:pPr>
            <a:r>
              <a:rPr lang="en-US" altLang="en-US" sz="1200" dirty="0"/>
              <a:t>Protect private data and intellectual property by detecting advanced persistent threats </a:t>
            </a:r>
          </a:p>
          <a:p>
            <a:pPr eaLnBrk="1" hangingPunct="1">
              <a:spcBef>
                <a:spcPct val="0"/>
              </a:spcBef>
              <a:buClrTx/>
              <a:buFont typeface="Arial" pitchFamily="34" charset="0"/>
              <a:buChar char="•"/>
            </a:pPr>
            <a:r>
              <a:rPr lang="en-US" altLang="en-US" sz="1200" dirty="0"/>
              <a:t>Inspect network device configurations, visualize connections and perform attack path simulations to understand assets at risk</a:t>
            </a:r>
          </a:p>
          <a:p>
            <a:pPr eaLnBrk="1" hangingPunct="1">
              <a:spcBef>
                <a:spcPct val="0"/>
              </a:spcBef>
              <a:buClrTx/>
              <a:buFont typeface="Arial" pitchFamily="34" charset="0"/>
              <a:buChar char="•"/>
            </a:pPr>
            <a:r>
              <a:rPr lang="en-US" altLang="en-US" sz="1200" dirty="0"/>
              <a:t>Perform scheduled and real time asset vulnerability scanning and prioritization to stay ahead of possible </a:t>
            </a:r>
            <a:r>
              <a:rPr lang="en-US" altLang="en-US" sz="1200" dirty="0" smtClean="0"/>
              <a:t>attacks</a:t>
            </a:r>
            <a:endParaRPr lang="en-US" altLang="en-US" sz="1200" dirty="0"/>
          </a:p>
        </p:txBody>
      </p:sp>
      <p:grpSp>
        <p:nvGrpSpPr>
          <p:cNvPr id="70667" name="Group 10"/>
          <p:cNvGrpSpPr>
            <a:grpSpLocks/>
          </p:cNvGrpSpPr>
          <p:nvPr/>
        </p:nvGrpSpPr>
        <p:grpSpPr bwMode="auto">
          <a:xfrm>
            <a:off x="4895850" y="3025775"/>
            <a:ext cx="4071938" cy="319088"/>
            <a:chOff x="3252" y="1978"/>
            <a:chExt cx="2253" cy="201"/>
          </a:xfrm>
        </p:grpSpPr>
        <p:pic>
          <p:nvPicPr>
            <p:cNvPr id="7066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2" y="1978"/>
              <a:ext cx="225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2"/>
            <p:cNvSpPr txBox="1">
              <a:spLocks noChangeArrowheads="1"/>
            </p:cNvSpPr>
            <p:nvPr/>
          </p:nvSpPr>
          <p:spPr bwMode="auto">
            <a:xfrm>
              <a:off x="3271" y="1998"/>
              <a:ext cx="2216" cy="162"/>
            </a:xfrm>
            <a:prstGeom prst="rect">
              <a:avLst/>
            </a:prstGeom>
            <a:noFill/>
            <a:ln>
              <a:noFill/>
            </a:ln>
            <a:effectLs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5pPr>
              <a:lvl6pPr marL="25146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6pPr>
              <a:lvl7pPr marL="29718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7pPr>
              <a:lvl8pPr marL="34290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8pPr>
              <a:lvl9pPr marL="3886200" indent="-2286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pitchFamily="34" charset="0"/>
                  <a:ea typeface="MS PGothic" pitchFamily="34" charset="-128"/>
                </a:defRPr>
              </a:lvl9pPr>
            </a:lstStyle>
            <a:p>
              <a:pPr>
                <a:defRPr/>
              </a:pPr>
              <a:r>
                <a:rPr lang="en-US" sz="1600" b="1" dirty="0">
                  <a:solidFill>
                    <a:srgbClr val="FFFFFF"/>
                  </a:solidFill>
                  <a:ea typeface="ＭＳ Ｐゴシック" pitchFamily="34" charset="-128"/>
                  <a:cs typeface="+mn-cs"/>
                </a:rPr>
                <a:t>Solution</a:t>
              </a:r>
            </a:p>
          </p:txBody>
        </p:sp>
      </p:grpSp>
      <p:sp>
        <p:nvSpPr>
          <p:cNvPr id="70668" name="Text Box 6"/>
          <p:cNvSpPr txBox="1">
            <a:spLocks noChangeArrowheads="1"/>
          </p:cNvSpPr>
          <p:nvPr/>
        </p:nvSpPr>
        <p:spPr bwMode="auto">
          <a:xfrm>
            <a:off x="4921254" y="3289301"/>
            <a:ext cx="4003675"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9144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200" dirty="0"/>
              <a:t>Use event correlation to identify high probability incidents and eliminate false positive results.</a:t>
            </a:r>
          </a:p>
        </p:txBody>
      </p:sp>
    </p:spTree>
    <p:extLst>
      <p:ext uri="{BB962C8B-B14F-4D97-AF65-F5344CB8AC3E}">
        <p14:creationId xmlns:p14="http://schemas.microsoft.com/office/powerpoint/2010/main" val="2636746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1"/>
          <p:cNvSpPr>
            <a:spLocks noChangeArrowheads="1"/>
          </p:cNvSpPr>
          <p:nvPr/>
        </p:nvSpPr>
        <p:spPr bwMode="auto">
          <a:xfrm>
            <a:off x="293692"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6" name="Rectangle 12"/>
          <p:cNvSpPr>
            <a:spLocks noChangeArrowheads="1"/>
          </p:cNvSpPr>
          <p:nvPr/>
        </p:nvSpPr>
        <p:spPr bwMode="auto">
          <a:xfrm>
            <a:off x="2428875" y="1714500"/>
            <a:ext cx="2135188"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7" name="Rectangle 13"/>
          <p:cNvSpPr>
            <a:spLocks noChangeArrowheads="1"/>
          </p:cNvSpPr>
          <p:nvPr/>
        </p:nvSpPr>
        <p:spPr bwMode="auto">
          <a:xfrm>
            <a:off x="4564063" y="1714500"/>
            <a:ext cx="2133600"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8" name="Rectangle 14"/>
          <p:cNvSpPr>
            <a:spLocks noChangeArrowheads="1"/>
          </p:cNvSpPr>
          <p:nvPr/>
        </p:nvSpPr>
        <p:spPr bwMode="auto">
          <a:xfrm>
            <a:off x="6697667"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9" name="Rectangle 15"/>
          <p:cNvSpPr>
            <a:spLocks noChangeArrowheads="1"/>
          </p:cNvSpPr>
          <p:nvPr/>
        </p:nvSpPr>
        <p:spPr bwMode="auto">
          <a:xfrm>
            <a:off x="293692" y="2236790"/>
            <a:ext cx="2135187" cy="2792412"/>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a:p>
        </p:txBody>
      </p:sp>
      <p:sp>
        <p:nvSpPr>
          <p:cNvPr id="62470" name="Rectangle 16"/>
          <p:cNvSpPr>
            <a:spLocks noChangeArrowheads="1"/>
          </p:cNvSpPr>
          <p:nvPr/>
        </p:nvSpPr>
        <p:spPr bwMode="auto">
          <a:xfrm>
            <a:off x="2428875" y="2236790"/>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a:p>
        </p:txBody>
      </p:sp>
      <p:sp>
        <p:nvSpPr>
          <p:cNvPr id="62471" name="Rectangle 17"/>
          <p:cNvSpPr>
            <a:spLocks noChangeArrowheads="1"/>
          </p:cNvSpPr>
          <p:nvPr/>
        </p:nvSpPr>
        <p:spPr bwMode="auto">
          <a:xfrm>
            <a:off x="4564063" y="2236790"/>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2472" name="Rectangle 18"/>
          <p:cNvSpPr>
            <a:spLocks noChangeArrowheads="1"/>
          </p:cNvSpPr>
          <p:nvPr/>
        </p:nvSpPr>
        <p:spPr bwMode="auto">
          <a:xfrm>
            <a:off x="6697667" y="2236790"/>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2473" name="Rectangle 20"/>
          <p:cNvSpPr>
            <a:spLocks noChangeArrowheads="1"/>
          </p:cNvSpPr>
          <p:nvPr/>
        </p:nvSpPr>
        <p:spPr bwMode="auto">
          <a:xfrm>
            <a:off x="293688" y="5024821"/>
            <a:ext cx="8539162" cy="1489075"/>
          </a:xfrm>
          <a:prstGeom prst="rect">
            <a:avLst/>
          </a:prstGeom>
          <a:solidFill>
            <a:srgbClr val="F2F2F2"/>
          </a:solidFill>
          <a:ln w="9525">
            <a:noFill/>
            <a:miter lim="800000"/>
            <a:headEnd/>
            <a:tailEnd/>
          </a:ln>
        </p:spPr>
        <p:txBody>
          <a:bodyPr lIns="91438" rIns="91438" anchor="ctr"/>
          <a:lstStyle/>
          <a:p>
            <a:pPr marL="0" lvl="1" defTabSz="457200"/>
            <a:endParaRPr lang="en-US" b="1" i="1"/>
          </a:p>
        </p:txBody>
      </p:sp>
      <p:sp>
        <p:nvSpPr>
          <p:cNvPr id="62474" name="Line 24"/>
          <p:cNvSpPr>
            <a:spLocks noChangeShapeType="1"/>
          </p:cNvSpPr>
          <p:nvPr/>
        </p:nvSpPr>
        <p:spPr bwMode="auto">
          <a:xfrm>
            <a:off x="293688" y="2236788"/>
            <a:ext cx="8539162" cy="0"/>
          </a:xfrm>
          <a:prstGeom prst="line">
            <a:avLst/>
          </a:prstGeom>
          <a:noFill/>
          <a:ln w="12700" algn="ctr">
            <a:solidFill>
              <a:schemeClr val="accent1"/>
            </a:solidFill>
            <a:round/>
            <a:headEnd/>
            <a:tailEnd/>
          </a:ln>
        </p:spPr>
        <p:txBody>
          <a:bodyPr/>
          <a:lstStyle/>
          <a:p>
            <a:endParaRPr lang="en-US"/>
          </a:p>
        </p:txBody>
      </p:sp>
      <p:sp>
        <p:nvSpPr>
          <p:cNvPr id="62475" name="Line 27"/>
          <p:cNvSpPr>
            <a:spLocks noChangeShapeType="1"/>
          </p:cNvSpPr>
          <p:nvPr/>
        </p:nvSpPr>
        <p:spPr bwMode="auto">
          <a:xfrm>
            <a:off x="293688" y="1714501"/>
            <a:ext cx="0" cy="4808539"/>
          </a:xfrm>
          <a:prstGeom prst="line">
            <a:avLst/>
          </a:prstGeom>
          <a:noFill/>
          <a:ln w="12700" algn="ctr">
            <a:solidFill>
              <a:schemeClr val="accent1"/>
            </a:solidFill>
            <a:round/>
            <a:headEnd/>
            <a:tailEnd/>
          </a:ln>
        </p:spPr>
        <p:txBody>
          <a:bodyPr/>
          <a:lstStyle/>
          <a:p>
            <a:endParaRPr lang="en-US"/>
          </a:p>
        </p:txBody>
      </p:sp>
      <p:sp>
        <p:nvSpPr>
          <p:cNvPr id="62476" name="Line 28"/>
          <p:cNvSpPr>
            <a:spLocks noChangeShapeType="1"/>
          </p:cNvSpPr>
          <p:nvPr/>
        </p:nvSpPr>
        <p:spPr bwMode="auto">
          <a:xfrm>
            <a:off x="8832850" y="1714501"/>
            <a:ext cx="0" cy="4808539"/>
          </a:xfrm>
          <a:prstGeom prst="line">
            <a:avLst/>
          </a:prstGeom>
          <a:noFill/>
          <a:ln w="12700" algn="ctr">
            <a:solidFill>
              <a:schemeClr val="accent1"/>
            </a:solidFill>
            <a:round/>
            <a:headEnd/>
            <a:tailEnd/>
          </a:ln>
        </p:spPr>
        <p:txBody>
          <a:bodyPr/>
          <a:lstStyle/>
          <a:p>
            <a:endParaRPr lang="en-US"/>
          </a:p>
        </p:txBody>
      </p:sp>
      <p:sp>
        <p:nvSpPr>
          <p:cNvPr id="62477" name="Line 29"/>
          <p:cNvSpPr>
            <a:spLocks noChangeShapeType="1"/>
          </p:cNvSpPr>
          <p:nvPr/>
        </p:nvSpPr>
        <p:spPr bwMode="auto">
          <a:xfrm>
            <a:off x="293688" y="1714500"/>
            <a:ext cx="8539162" cy="0"/>
          </a:xfrm>
          <a:prstGeom prst="line">
            <a:avLst/>
          </a:prstGeom>
          <a:noFill/>
          <a:ln w="12700" algn="ctr">
            <a:solidFill>
              <a:schemeClr val="accent1"/>
            </a:solidFill>
            <a:round/>
            <a:headEnd/>
            <a:tailEnd/>
          </a:ln>
        </p:spPr>
        <p:txBody>
          <a:bodyPr/>
          <a:lstStyle/>
          <a:p>
            <a:endParaRPr lang="en-US"/>
          </a:p>
        </p:txBody>
      </p:sp>
      <p:sp>
        <p:nvSpPr>
          <p:cNvPr id="62478" name="Line 30"/>
          <p:cNvSpPr>
            <a:spLocks noChangeShapeType="1"/>
          </p:cNvSpPr>
          <p:nvPr/>
        </p:nvSpPr>
        <p:spPr bwMode="auto">
          <a:xfrm>
            <a:off x="293688" y="6523039"/>
            <a:ext cx="8539162" cy="0"/>
          </a:xfrm>
          <a:prstGeom prst="line">
            <a:avLst/>
          </a:prstGeom>
          <a:noFill/>
          <a:ln w="12700" algn="ctr">
            <a:solidFill>
              <a:schemeClr val="accent1"/>
            </a:solidFill>
            <a:round/>
            <a:headEnd/>
            <a:tailEnd/>
          </a:ln>
        </p:spPr>
        <p:txBody>
          <a:bodyPr/>
          <a:lstStyle/>
          <a:p>
            <a:endParaRPr lang="en-US"/>
          </a:p>
        </p:txBody>
      </p:sp>
      <p:sp>
        <p:nvSpPr>
          <p:cNvPr id="62479" name="Rectangle 56"/>
          <p:cNvSpPr>
            <a:spLocks noChangeArrowheads="1"/>
          </p:cNvSpPr>
          <p:nvPr/>
        </p:nvSpPr>
        <p:spPr bwMode="auto">
          <a:xfrm flipV="1">
            <a:off x="293688" y="1714501"/>
            <a:ext cx="8539162" cy="828675"/>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a:p>
        </p:txBody>
      </p:sp>
      <p:sp>
        <p:nvSpPr>
          <p:cNvPr id="113680" name="Rectangle 10"/>
          <p:cNvSpPr>
            <a:spLocks noGrp="1" noChangeArrowheads="1"/>
          </p:cNvSpPr>
          <p:nvPr>
            <p:ph type="title"/>
          </p:nvPr>
        </p:nvSpPr>
        <p:spPr>
          <a:xfrm>
            <a:off x="265176" y="594360"/>
            <a:ext cx="8586787" cy="396875"/>
          </a:xfrm>
        </p:spPr>
        <p:txBody>
          <a:bodyPr/>
          <a:lstStyle/>
          <a:p>
            <a:pPr>
              <a:defRPr/>
            </a:pPr>
            <a:r>
              <a:rPr lang="en-US" altLang="en-US" dirty="0">
                <a:ea typeface="+mj-ea"/>
              </a:rPr>
              <a:t>Large retail bank in Europe strengthens security </a:t>
            </a:r>
            <a:r>
              <a:rPr lang="en-US" altLang="en-US" dirty="0" smtClean="0">
                <a:ea typeface="+mj-ea"/>
              </a:rPr>
              <a:t>with </a:t>
            </a:r>
            <a:r>
              <a:rPr lang="en-US" altLang="en-US" dirty="0">
                <a:ea typeface="+mj-ea"/>
              </a:rPr>
              <a:t>Trusteer SDK</a:t>
            </a:r>
          </a:p>
        </p:txBody>
      </p:sp>
      <p:sp>
        <p:nvSpPr>
          <p:cNvPr id="62481" name="Rectangle 23"/>
          <p:cNvSpPr>
            <a:spLocks noChangeArrowheads="1"/>
          </p:cNvSpPr>
          <p:nvPr/>
        </p:nvSpPr>
        <p:spPr bwMode="auto">
          <a:xfrm>
            <a:off x="3313117" y="2746377"/>
            <a:ext cx="5349875" cy="2927981"/>
          </a:xfrm>
          <a:prstGeom prst="rect">
            <a:avLst/>
          </a:prstGeom>
          <a:noFill/>
          <a:ln w="9525">
            <a:noFill/>
            <a:miter lim="800000"/>
            <a:headEnd/>
            <a:tailEnd/>
          </a:ln>
        </p:spPr>
        <p:txBody>
          <a:bodyPr lIns="0" tIns="0" rIns="0">
            <a:spAutoFit/>
          </a:bodyPr>
          <a:lstStyle/>
          <a:p>
            <a:pPr>
              <a:lnSpc>
                <a:spcPct val="90000"/>
              </a:lnSpc>
            </a:pPr>
            <a:r>
              <a:rPr lang="en-US" altLang="en-US" sz="1400" b="1" dirty="0"/>
              <a:t>Business problem:  </a:t>
            </a:r>
            <a:r>
              <a:rPr lang="en-US" altLang="en-US" sz="1400" dirty="0"/>
              <a:t>A</a:t>
            </a:r>
            <a:r>
              <a:rPr lang="en-US" altLang="en-US" sz="1400" b="1" dirty="0"/>
              <a:t> </a:t>
            </a:r>
            <a:r>
              <a:rPr lang="en-US" altLang="en-US" sz="1400" dirty="0"/>
              <a:t>retail bank in the EU  sought a secure means to allow  its users to perform the same functions they  performed online with their mobile devices.</a:t>
            </a:r>
            <a:br>
              <a:rPr lang="en-US" altLang="en-US" sz="1400" dirty="0"/>
            </a:br>
            <a:endParaRPr lang="en-US" altLang="en-US" sz="1400" dirty="0"/>
          </a:p>
          <a:p>
            <a:pPr>
              <a:lnSpc>
                <a:spcPct val="90000"/>
              </a:lnSpc>
            </a:pPr>
            <a:r>
              <a:rPr lang="en-US" altLang="en-US" sz="1400" b="1" dirty="0"/>
              <a:t>Solution: </a:t>
            </a:r>
            <a:r>
              <a:rPr lang="en-US" altLang="en-US" sz="1400" dirty="0">
                <a:solidFill>
                  <a:srgbClr val="000000"/>
                </a:solidFill>
              </a:rPr>
              <a:t>Trusteer Mobile SDK helped  protect the  organizations' existing  mobile  banking application by adding device risk analysis and providing a persistent mobile device ID.</a:t>
            </a:r>
            <a:endParaRPr lang="en-US" altLang="en-US" sz="1400" dirty="0"/>
          </a:p>
          <a:p>
            <a:pPr>
              <a:lnSpc>
                <a:spcPct val="90000"/>
              </a:lnSpc>
            </a:pPr>
            <a:endParaRPr lang="en-US" altLang="en-US" sz="1400" b="1" dirty="0"/>
          </a:p>
          <a:p>
            <a:pPr>
              <a:lnSpc>
                <a:spcPct val="90000"/>
              </a:lnSpc>
            </a:pPr>
            <a:r>
              <a:rPr lang="en-US" altLang="en-US" sz="1400" b="1" dirty="0"/>
              <a:t>Benefits:  </a:t>
            </a:r>
          </a:p>
          <a:p>
            <a:pPr marL="117475" indent="-117475" eaLnBrk="0" hangingPunct="0">
              <a:spcBef>
                <a:spcPts val="400"/>
              </a:spcBef>
              <a:buFontTx/>
              <a:buChar char="•"/>
            </a:pPr>
            <a:r>
              <a:rPr lang="en-US" altLang="en-US" sz="1400" dirty="0">
                <a:solidFill>
                  <a:srgbClr val="000000"/>
                </a:solidFill>
              </a:rPr>
              <a:t>Detects high risk access from compromised or vulnerable devices</a:t>
            </a:r>
          </a:p>
          <a:p>
            <a:pPr marL="117475" indent="-117475" eaLnBrk="0" hangingPunct="0">
              <a:spcBef>
                <a:spcPts val="400"/>
              </a:spcBef>
              <a:buFontTx/>
              <a:buChar char="•"/>
            </a:pPr>
            <a:r>
              <a:rPr lang="en-US" altLang="en-US" sz="1400" dirty="0">
                <a:solidFill>
                  <a:srgbClr val="000000"/>
                </a:solidFill>
              </a:rPr>
              <a:t>Generates a persistent mobile device ID for unique device identification</a:t>
            </a:r>
          </a:p>
          <a:p>
            <a:pPr>
              <a:lnSpc>
                <a:spcPct val="90000"/>
              </a:lnSpc>
            </a:pPr>
            <a:endParaRPr lang="en-US" altLang="en-US" sz="1400" dirty="0"/>
          </a:p>
          <a:p>
            <a:pPr>
              <a:lnSpc>
                <a:spcPct val="90000"/>
              </a:lnSpc>
            </a:pPr>
            <a:r>
              <a:rPr lang="en-US" altLang="en-US" sz="1400" b="1" dirty="0"/>
              <a:t>Featured Security Offering</a:t>
            </a:r>
            <a:r>
              <a:rPr lang="en-US" altLang="en-US" sz="1400" dirty="0"/>
              <a:t>:  Trusteer Mobile SDK </a:t>
            </a:r>
          </a:p>
        </p:txBody>
      </p:sp>
      <p:sp>
        <p:nvSpPr>
          <p:cNvPr id="62482" name="Content Placeholder 19"/>
          <p:cNvSpPr txBox="1">
            <a:spLocks/>
          </p:cNvSpPr>
          <p:nvPr/>
        </p:nvSpPr>
        <p:spPr bwMode="auto">
          <a:xfrm flipH="1">
            <a:off x="200025" y="2428877"/>
            <a:ext cx="2908300" cy="3093154"/>
          </a:xfrm>
          <a:prstGeom prst="rect">
            <a:avLst/>
          </a:prstGeom>
          <a:noFill/>
          <a:ln w="9525">
            <a:noFill/>
            <a:miter lim="800000"/>
            <a:headEnd/>
            <a:tailEnd/>
          </a:ln>
        </p:spPr>
        <p:txBody>
          <a:bodyPr>
            <a:spAutoFit/>
          </a:bodyPr>
          <a:lstStyle/>
          <a:p>
            <a:pPr algn="r" defTabSz="457200" eaLnBrk="0" hangingPunct="0">
              <a:spcBef>
                <a:spcPct val="50000"/>
              </a:spcBef>
              <a:spcAft>
                <a:spcPts val="600"/>
              </a:spcAft>
              <a:buFont typeface="Times New Roman" pitchFamily="18" charset="0"/>
              <a:buNone/>
            </a:pPr>
            <a:r>
              <a:rPr lang="en-US" altLang="en-US" sz="3600" b="1" dirty="0">
                <a:solidFill>
                  <a:srgbClr val="0070C0"/>
                </a:solidFill>
              </a:rPr>
              <a:t>$1 million</a:t>
            </a:r>
            <a:r>
              <a:rPr lang="en-US" altLang="en-US" sz="1600" b="1" dirty="0">
                <a:solidFill>
                  <a:srgbClr val="0070C0"/>
                </a:solidFill>
              </a:rPr>
              <a:t> </a:t>
            </a:r>
            <a:r>
              <a:rPr lang="en-US" altLang="en-US" sz="1600" b="1" dirty="0">
                <a:solidFill>
                  <a:srgbClr val="000000"/>
                </a:solidFill>
              </a:rPr>
              <a:t/>
            </a:r>
            <a:br>
              <a:rPr lang="en-US" altLang="en-US" sz="1600" b="1" dirty="0">
                <a:solidFill>
                  <a:srgbClr val="000000"/>
                </a:solidFill>
              </a:rPr>
            </a:br>
            <a:r>
              <a:rPr lang="en-US" altLang="en-US" sz="1600" dirty="0">
                <a:solidFill>
                  <a:srgbClr val="000000"/>
                </a:solidFill>
              </a:rPr>
              <a:t>in fraud stopped in the </a:t>
            </a:r>
            <a:r>
              <a:rPr lang="en-US" altLang="en-US" sz="1600" b="1" dirty="0">
                <a:solidFill>
                  <a:srgbClr val="000000"/>
                </a:solidFill>
              </a:rPr>
              <a:t>first week</a:t>
            </a:r>
          </a:p>
          <a:p>
            <a:pPr algn="r" defTabSz="457200" eaLnBrk="0" hangingPunct="0">
              <a:spcBef>
                <a:spcPct val="50000"/>
              </a:spcBef>
              <a:spcAft>
                <a:spcPts val="600"/>
              </a:spcAft>
              <a:buFont typeface="Times New Roman" pitchFamily="18" charset="0"/>
              <a:buNone/>
            </a:pPr>
            <a:endParaRPr lang="en-US" altLang="en-US" sz="1600" b="1" dirty="0">
              <a:solidFill>
                <a:srgbClr val="000000"/>
              </a:solidFill>
            </a:endParaRPr>
          </a:p>
          <a:p>
            <a:pPr algn="r" defTabSz="457200" eaLnBrk="0" hangingPunct="0">
              <a:spcBef>
                <a:spcPts val="3000"/>
              </a:spcBef>
              <a:spcAft>
                <a:spcPts val="600"/>
              </a:spcAft>
              <a:buFont typeface="Times New Roman" pitchFamily="18" charset="0"/>
              <a:buNone/>
            </a:pPr>
            <a:r>
              <a:rPr lang="en-US" altLang="en-US" sz="3600" b="1" dirty="0" smtClean="0">
                <a:solidFill>
                  <a:srgbClr val="0070C0"/>
                </a:solidFill>
              </a:rPr>
              <a:t>$</a:t>
            </a:r>
            <a:r>
              <a:rPr lang="en-US" altLang="en-US" sz="3600" b="1" dirty="0">
                <a:solidFill>
                  <a:srgbClr val="0070C0"/>
                </a:solidFill>
              </a:rPr>
              <a:t>60 million</a:t>
            </a:r>
            <a:br>
              <a:rPr lang="en-US" altLang="en-US" sz="3600" b="1" dirty="0">
                <a:solidFill>
                  <a:srgbClr val="0070C0"/>
                </a:solidFill>
              </a:rPr>
            </a:br>
            <a:r>
              <a:rPr lang="en-US" altLang="en-US" sz="1600" dirty="0">
                <a:solidFill>
                  <a:srgbClr val="000000"/>
                </a:solidFill>
              </a:rPr>
              <a:t>in fraud stopped in the </a:t>
            </a:r>
            <a:r>
              <a:rPr lang="en-US" altLang="en-US" sz="1600" b="1" dirty="0">
                <a:solidFill>
                  <a:srgbClr val="000000"/>
                </a:solidFill>
              </a:rPr>
              <a:t>first year</a:t>
            </a:r>
            <a:endParaRPr lang="en-US" altLang="en-US" sz="1800" b="1" dirty="0">
              <a:solidFill>
                <a:srgbClr val="000000"/>
              </a:solidFill>
            </a:endParaRPr>
          </a:p>
        </p:txBody>
      </p:sp>
      <p:grpSp>
        <p:nvGrpSpPr>
          <p:cNvPr id="62483" name="Group 187"/>
          <p:cNvGrpSpPr>
            <a:grpSpLocks/>
          </p:cNvGrpSpPr>
          <p:nvPr/>
        </p:nvGrpSpPr>
        <p:grpSpPr bwMode="auto">
          <a:xfrm>
            <a:off x="7313617" y="1122365"/>
            <a:ext cx="1660525" cy="361951"/>
            <a:chOff x="7160886" y="970251"/>
            <a:chExt cx="1660462" cy="361620"/>
          </a:xfrm>
        </p:grpSpPr>
        <p:sp>
          <p:nvSpPr>
            <p:cNvPr id="62529"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0"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1"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2"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3"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4"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5"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6"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7"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38"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39"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0"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1"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2"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3"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4"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a:p>
          </p:txBody>
        </p:sp>
      </p:grpSp>
      <p:grpSp>
        <p:nvGrpSpPr>
          <p:cNvPr id="62484" name="Group 204"/>
          <p:cNvGrpSpPr>
            <a:grpSpLocks/>
          </p:cNvGrpSpPr>
          <p:nvPr/>
        </p:nvGrpSpPr>
        <p:grpSpPr bwMode="auto">
          <a:xfrm>
            <a:off x="6200775" y="1136651"/>
            <a:ext cx="863600" cy="863600"/>
            <a:chOff x="9353550" y="1003459"/>
            <a:chExt cx="863441" cy="863441"/>
          </a:xfrm>
        </p:grpSpPr>
        <p:sp>
          <p:nvSpPr>
            <p:cNvPr id="2"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62526" name="Group 206"/>
            <p:cNvGrpSpPr>
              <a:grpSpLocks/>
            </p:cNvGrpSpPr>
            <p:nvPr/>
          </p:nvGrpSpPr>
          <p:grpSpPr bwMode="auto">
            <a:xfrm>
              <a:off x="9581123" y="1154774"/>
              <a:ext cx="411106" cy="564710"/>
              <a:chOff x="9581123" y="1154774"/>
              <a:chExt cx="411106" cy="564710"/>
            </a:xfrm>
          </p:grpSpPr>
          <p:pic>
            <p:nvPicPr>
              <p:cNvPr id="62527" name="Picture 207"/>
              <p:cNvPicPr>
                <a:picLocks noChangeAspect="1"/>
              </p:cNvPicPr>
              <p:nvPr/>
            </p:nvPicPr>
            <p:blipFill>
              <a:blip r:embed="rId3"/>
              <a:srcRect/>
              <a:stretch>
                <a:fillRect/>
              </a:stretch>
            </p:blipFill>
            <p:spPr bwMode="auto">
              <a:xfrm>
                <a:off x="9581123" y="1154774"/>
                <a:ext cx="411106" cy="564710"/>
              </a:xfrm>
              <a:prstGeom prst="rect">
                <a:avLst/>
              </a:prstGeom>
              <a:noFill/>
              <a:ln w="9525">
                <a:noFill/>
                <a:miter lim="800000"/>
                <a:headEnd/>
                <a:tailEnd/>
              </a:ln>
            </p:spPr>
          </p:pic>
          <p:pic>
            <p:nvPicPr>
              <p:cNvPr id="62528" name="Picture 208"/>
              <p:cNvPicPr>
                <a:picLocks noChangeAspect="1"/>
              </p:cNvPicPr>
              <p:nvPr/>
            </p:nvPicPr>
            <p:blipFill>
              <a:blip r:embed="rId4"/>
              <a:srcRect/>
              <a:stretch>
                <a:fillRect/>
              </a:stretch>
            </p:blipFill>
            <p:spPr bwMode="auto">
              <a:xfrm>
                <a:off x="9670139" y="1247568"/>
                <a:ext cx="233074" cy="324057"/>
              </a:xfrm>
              <a:prstGeom prst="rect">
                <a:avLst/>
              </a:prstGeom>
              <a:noFill/>
              <a:ln w="9525">
                <a:noFill/>
                <a:miter lim="800000"/>
                <a:headEnd/>
                <a:tailEnd/>
              </a:ln>
            </p:spPr>
          </p:pic>
        </p:grpSp>
      </p:grpSp>
      <p:pic>
        <p:nvPicPr>
          <p:cNvPr id="62485" name="Picture 210"/>
          <p:cNvPicPr>
            <a:picLocks noChangeAspect="1"/>
          </p:cNvPicPr>
          <p:nvPr/>
        </p:nvPicPr>
        <p:blipFill>
          <a:blip r:embed="rId5"/>
          <a:srcRect l="40656"/>
          <a:stretch>
            <a:fillRect/>
          </a:stretch>
        </p:blipFill>
        <p:spPr bwMode="auto">
          <a:xfrm>
            <a:off x="7777167" y="998539"/>
            <a:ext cx="606425" cy="901700"/>
          </a:xfrm>
          <a:prstGeom prst="rect">
            <a:avLst/>
          </a:prstGeom>
          <a:noFill/>
          <a:ln w="9525">
            <a:noFill/>
            <a:miter lim="800000"/>
            <a:headEnd/>
            <a:tailEnd/>
          </a:ln>
        </p:spPr>
      </p:pic>
      <p:pic>
        <p:nvPicPr>
          <p:cNvPr id="62486" name="Picture 211"/>
          <p:cNvPicPr>
            <a:picLocks noChangeAspect="1"/>
          </p:cNvPicPr>
          <p:nvPr/>
        </p:nvPicPr>
        <p:blipFill>
          <a:blip r:embed="rId5"/>
          <a:srcRect l="40656"/>
          <a:stretch>
            <a:fillRect/>
          </a:stretch>
        </p:blipFill>
        <p:spPr bwMode="auto">
          <a:xfrm>
            <a:off x="8375654" y="998539"/>
            <a:ext cx="606425" cy="901700"/>
          </a:xfrm>
          <a:prstGeom prst="rect">
            <a:avLst/>
          </a:prstGeom>
          <a:noFill/>
          <a:ln w="9525">
            <a:noFill/>
            <a:miter lim="800000"/>
            <a:headEnd/>
            <a:tailEnd/>
          </a:ln>
        </p:spPr>
      </p:pic>
      <p:pic>
        <p:nvPicPr>
          <p:cNvPr id="62487" name="Picture 212"/>
          <p:cNvPicPr>
            <a:picLocks noChangeAspect="1"/>
          </p:cNvPicPr>
          <p:nvPr/>
        </p:nvPicPr>
        <p:blipFill>
          <a:blip r:embed="rId5"/>
          <a:srcRect/>
          <a:stretch>
            <a:fillRect/>
          </a:stretch>
        </p:blipFill>
        <p:spPr bwMode="auto">
          <a:xfrm>
            <a:off x="6897688" y="998539"/>
            <a:ext cx="1020762" cy="901700"/>
          </a:xfrm>
          <a:prstGeom prst="rect">
            <a:avLst/>
          </a:prstGeom>
          <a:noFill/>
          <a:ln w="9525">
            <a:noFill/>
            <a:miter lim="800000"/>
            <a:headEnd/>
            <a:tailEnd/>
          </a:ln>
        </p:spPr>
      </p:pic>
      <p:sp>
        <p:nvSpPr>
          <p:cNvPr id="206" name="Oval 205"/>
          <p:cNvSpPr/>
          <p:nvPr/>
        </p:nvSpPr>
        <p:spPr bwMode="auto">
          <a:xfrm>
            <a:off x="844550" y="3552825"/>
            <a:ext cx="863600" cy="863600"/>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pic>
        <p:nvPicPr>
          <p:cNvPr id="62489" name="Picture 208"/>
          <p:cNvPicPr>
            <a:picLocks noChangeAspect="1"/>
          </p:cNvPicPr>
          <p:nvPr/>
        </p:nvPicPr>
        <p:blipFill>
          <a:blip r:embed="rId4"/>
          <a:srcRect/>
          <a:stretch>
            <a:fillRect/>
          </a:stretch>
        </p:blipFill>
        <p:spPr bwMode="auto">
          <a:xfrm>
            <a:off x="1081088" y="3684590"/>
            <a:ext cx="387350" cy="539751"/>
          </a:xfrm>
          <a:prstGeom prst="rect">
            <a:avLst/>
          </a:prstGeom>
          <a:noFill/>
          <a:ln w="9525">
            <a:noFill/>
            <a:miter lim="800000"/>
            <a:headEnd/>
            <a:tailEnd/>
          </a:ln>
        </p:spPr>
      </p:pic>
      <p:grpSp>
        <p:nvGrpSpPr>
          <p:cNvPr id="62490" name="Group 88"/>
          <p:cNvGrpSpPr>
            <a:grpSpLocks/>
          </p:cNvGrpSpPr>
          <p:nvPr/>
        </p:nvGrpSpPr>
        <p:grpSpPr bwMode="auto">
          <a:xfrm>
            <a:off x="401638" y="1779590"/>
            <a:ext cx="3359150" cy="368300"/>
            <a:chOff x="253" y="1121"/>
            <a:chExt cx="2116" cy="232"/>
          </a:xfrm>
        </p:grpSpPr>
        <p:grpSp>
          <p:nvGrpSpPr>
            <p:cNvPr id="62491" name="Group 187"/>
            <p:cNvGrpSpPr>
              <a:grpSpLocks/>
            </p:cNvGrpSpPr>
            <p:nvPr/>
          </p:nvGrpSpPr>
          <p:grpSpPr bwMode="auto">
            <a:xfrm>
              <a:off x="253" y="1125"/>
              <a:ext cx="1046" cy="228"/>
              <a:chOff x="7160886" y="970251"/>
              <a:chExt cx="1660462" cy="361620"/>
            </a:xfrm>
          </p:grpSpPr>
          <p:sp>
            <p:nvSpPr>
              <p:cNvPr id="62509"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0"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1"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2"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3"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4"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5"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6"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7"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8"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9"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0"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1"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2"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3"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4"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nvGrpSpPr>
            <p:cNvPr id="62492" name="Group 187"/>
            <p:cNvGrpSpPr>
              <a:grpSpLocks/>
            </p:cNvGrpSpPr>
            <p:nvPr/>
          </p:nvGrpSpPr>
          <p:grpSpPr bwMode="auto">
            <a:xfrm>
              <a:off x="1323" y="1121"/>
              <a:ext cx="1046" cy="228"/>
              <a:chOff x="7160886" y="970251"/>
              <a:chExt cx="1660462" cy="361620"/>
            </a:xfrm>
          </p:grpSpPr>
          <p:sp>
            <p:nvSpPr>
              <p:cNvPr id="62493"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4"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5"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6"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7"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8"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9"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0"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1"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2"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3"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4"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5"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6"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7"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8"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spTree>
    <p:extLst>
      <p:ext uri="{BB962C8B-B14F-4D97-AF65-F5344CB8AC3E}">
        <p14:creationId xmlns:p14="http://schemas.microsoft.com/office/powerpoint/2010/main" val="395365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3" name="Picture 7"/>
          <p:cNvPicPr>
            <a:picLocks noChangeAspect="1" noChangeArrowheads="1"/>
          </p:cNvPicPr>
          <p:nvPr/>
        </p:nvPicPr>
        <p:blipFill rotWithShape="1">
          <a:blip r:embed="rId4"/>
          <a:srcRect l="-3102" t="-4832" r="-4728" b="-7821"/>
          <a:stretch/>
        </p:blipFill>
        <p:spPr bwMode="auto">
          <a:xfrm>
            <a:off x="6629403" y="1189947"/>
            <a:ext cx="2054525" cy="946296"/>
          </a:xfrm>
          <a:prstGeom prst="roundRect">
            <a:avLst>
              <a:gd name="adj" fmla="val 8594"/>
            </a:avLst>
          </a:prstGeom>
          <a:solidFill>
            <a:schemeClr val="bg1"/>
          </a:solidFill>
          <a:ln>
            <a:noFill/>
          </a:ln>
          <a:effectLst/>
          <a:extLst/>
        </p:spPr>
      </p:pic>
      <p:sp>
        <p:nvSpPr>
          <p:cNvPr id="2" name="TextBox 1"/>
          <p:cNvSpPr txBox="1"/>
          <p:nvPr/>
        </p:nvSpPr>
        <p:spPr>
          <a:xfrm>
            <a:off x="434975" y="1740094"/>
            <a:ext cx="7772400" cy="3631763"/>
          </a:xfrm>
          <a:prstGeom prst="rect">
            <a:avLst/>
          </a:prstGeom>
          <a:noFill/>
        </p:spPr>
        <p:txBody>
          <a:bodyPr>
            <a:spAutoFit/>
          </a:bodyPr>
          <a:lstStyle/>
          <a:p>
            <a:pPr>
              <a:defRPr/>
            </a:pPr>
            <a:r>
              <a:rPr lang="en-US" sz="1800" dirty="0"/>
              <a:t>In Context - 7 Billion people on the planet</a:t>
            </a:r>
          </a:p>
          <a:p>
            <a:pPr marL="285750" indent="-285750">
              <a:buFont typeface="Arial"/>
              <a:buChar char="•"/>
              <a:defRPr/>
            </a:pPr>
            <a:r>
              <a:rPr lang="en-US" sz="1800" dirty="0"/>
              <a:t>3.5 billion people use toothbrushes</a:t>
            </a:r>
          </a:p>
          <a:p>
            <a:pPr marL="285750" indent="-285750">
              <a:buFont typeface="Arial"/>
              <a:buChar char="•"/>
              <a:defRPr/>
            </a:pPr>
            <a:r>
              <a:rPr lang="en-US" sz="1800" dirty="0"/>
              <a:t>4.5 billion people with access to a working toilet</a:t>
            </a:r>
          </a:p>
          <a:p>
            <a:pPr marL="285750" indent="-285750">
              <a:buFont typeface="Arial"/>
              <a:buChar char="•"/>
              <a:defRPr/>
            </a:pPr>
            <a:r>
              <a:rPr lang="en-US" sz="1800" b="1" dirty="0"/>
              <a:t>6 billion Mobile Devices</a:t>
            </a:r>
            <a:endParaRPr lang="en-US" sz="1800" dirty="0"/>
          </a:p>
          <a:p>
            <a:pPr marL="285750" indent="-285750">
              <a:buFont typeface="Arial"/>
              <a:buChar char="•"/>
              <a:defRPr/>
            </a:pPr>
            <a:endParaRPr lang="en-US" sz="1800" dirty="0"/>
          </a:p>
          <a:p>
            <a:pPr>
              <a:defRPr/>
            </a:pPr>
            <a:r>
              <a:rPr lang="en-US" sz="1600" i="1" dirty="0" smtClean="0"/>
              <a:t>Marc Andreessen:  “Even the poorest people in the world will choose smartphone and internet access even over indoor plumbing &amp; electricity, given the choice”</a:t>
            </a:r>
            <a:endParaRPr lang="en-US" sz="1600" i="1" dirty="0"/>
          </a:p>
          <a:p>
            <a:pPr>
              <a:defRPr/>
            </a:pPr>
            <a:endParaRPr lang="en-US" sz="1800" dirty="0" smtClean="0"/>
          </a:p>
          <a:p>
            <a:pPr>
              <a:defRPr/>
            </a:pPr>
            <a:r>
              <a:rPr lang="en-US" sz="1800" dirty="0" smtClean="0"/>
              <a:t>Mobile </a:t>
            </a:r>
            <a:r>
              <a:rPr lang="en-US" sz="1800" dirty="0"/>
              <a:t>is becoming the “primary” platform for users</a:t>
            </a:r>
          </a:p>
          <a:p>
            <a:pPr marL="285750" indent="-285750">
              <a:buFont typeface="Arial"/>
              <a:buChar char="•"/>
              <a:defRPr/>
            </a:pPr>
            <a:r>
              <a:rPr lang="en-US" sz="1800" dirty="0"/>
              <a:t>1/3 government web site visits come from mobile</a:t>
            </a:r>
          </a:p>
          <a:p>
            <a:pPr marL="285750" indent="-285750">
              <a:buFont typeface="Arial"/>
              <a:buChar char="•"/>
              <a:defRPr/>
            </a:pPr>
            <a:r>
              <a:rPr lang="en-US" sz="1800" dirty="0"/>
              <a:t>20% of online financial transactions are from mobile</a:t>
            </a:r>
          </a:p>
          <a:p>
            <a:pPr marL="285750" indent="-285750">
              <a:buFont typeface="Arial"/>
              <a:buChar char="•"/>
              <a:defRPr/>
            </a:pPr>
            <a:r>
              <a:rPr lang="en-US" sz="1800" dirty="0"/>
              <a:t>81% of adults use personally owned devices for business</a:t>
            </a:r>
          </a:p>
          <a:p>
            <a:pPr marL="285750" indent="-285750">
              <a:buFont typeface="Arial"/>
              <a:buChar char="•"/>
              <a:defRPr/>
            </a:pPr>
            <a:r>
              <a:rPr lang="en-US" sz="1800" dirty="0"/>
              <a:t>91% of adults have their smartphone within </a:t>
            </a:r>
            <a:r>
              <a:rPr lang="en-US" sz="1800" dirty="0" smtClean="0"/>
              <a:t>reach</a:t>
            </a:r>
            <a:endParaRPr lang="en-US" sz="1800" dirty="0"/>
          </a:p>
        </p:txBody>
      </p:sp>
      <p:sp>
        <p:nvSpPr>
          <p:cNvPr id="3" name="Title 2"/>
          <p:cNvSpPr>
            <a:spLocks noGrp="1"/>
          </p:cNvSpPr>
          <p:nvPr>
            <p:ph type="title"/>
          </p:nvPr>
        </p:nvSpPr>
        <p:spPr/>
        <p:txBody>
          <a:bodyPr/>
          <a:lstStyle/>
          <a:p>
            <a:r>
              <a:rPr lang="en-US" sz="2400" dirty="0" smtClean="0"/>
              <a:t>Mobile Adoption continues to march on…</a:t>
            </a:r>
            <a:endParaRPr lang="en-US" sz="2400" dirty="0"/>
          </a:p>
        </p:txBody>
      </p:sp>
    </p:spTree>
    <p:custDataLst>
      <p:tags r:id="rId1"/>
    </p:custDataLst>
    <p:extLst>
      <p:ext uri="{BB962C8B-B14F-4D97-AF65-F5344CB8AC3E}">
        <p14:creationId xmlns:p14="http://schemas.microsoft.com/office/powerpoint/2010/main" val="359556072"/>
      </p:ext>
    </p:extLst>
  </p:cSld>
  <p:clrMapOvr>
    <a:masterClrMapping/>
  </p:clrMapOvr>
  <mc:AlternateContent xmlns:mc="http://schemas.openxmlformats.org/markup-compatibility/2006" xmlns:p14="http://schemas.microsoft.com/office/powerpoint/2010/main">
    <mc:Choice Requires="p14">
      <p:transition spd="med" p14:dur="700" advTm="41013">
        <p:fade/>
      </p:transition>
    </mc:Choice>
    <mc:Fallback xmlns="">
      <p:transition spd="med" advTm="41013">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1"/>
          <p:cNvSpPr>
            <a:spLocks noChangeArrowheads="1"/>
          </p:cNvSpPr>
          <p:nvPr/>
        </p:nvSpPr>
        <p:spPr bwMode="auto">
          <a:xfrm>
            <a:off x="293692"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6" name="Rectangle 12"/>
          <p:cNvSpPr>
            <a:spLocks noChangeArrowheads="1"/>
          </p:cNvSpPr>
          <p:nvPr/>
        </p:nvSpPr>
        <p:spPr bwMode="auto">
          <a:xfrm>
            <a:off x="2428875" y="1714500"/>
            <a:ext cx="2135188"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7" name="Rectangle 13"/>
          <p:cNvSpPr>
            <a:spLocks noChangeArrowheads="1"/>
          </p:cNvSpPr>
          <p:nvPr/>
        </p:nvSpPr>
        <p:spPr bwMode="auto">
          <a:xfrm>
            <a:off x="4564063" y="1714500"/>
            <a:ext cx="2133600"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8" name="Rectangle 14"/>
          <p:cNvSpPr>
            <a:spLocks noChangeArrowheads="1"/>
          </p:cNvSpPr>
          <p:nvPr/>
        </p:nvSpPr>
        <p:spPr bwMode="auto">
          <a:xfrm>
            <a:off x="6697667"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9" name="Rectangle 15"/>
          <p:cNvSpPr>
            <a:spLocks noChangeArrowheads="1"/>
          </p:cNvSpPr>
          <p:nvPr/>
        </p:nvSpPr>
        <p:spPr bwMode="auto">
          <a:xfrm>
            <a:off x="293692" y="2236790"/>
            <a:ext cx="2135187" cy="2792412"/>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a:p>
        </p:txBody>
      </p:sp>
      <p:sp>
        <p:nvSpPr>
          <p:cNvPr id="62470" name="Rectangle 16"/>
          <p:cNvSpPr>
            <a:spLocks noChangeArrowheads="1"/>
          </p:cNvSpPr>
          <p:nvPr/>
        </p:nvSpPr>
        <p:spPr bwMode="auto">
          <a:xfrm>
            <a:off x="2428875" y="2236790"/>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a:p>
        </p:txBody>
      </p:sp>
      <p:sp>
        <p:nvSpPr>
          <p:cNvPr id="62471" name="Rectangle 17"/>
          <p:cNvSpPr>
            <a:spLocks noChangeArrowheads="1"/>
          </p:cNvSpPr>
          <p:nvPr/>
        </p:nvSpPr>
        <p:spPr bwMode="auto">
          <a:xfrm>
            <a:off x="4564063" y="2236790"/>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2472" name="Rectangle 18"/>
          <p:cNvSpPr>
            <a:spLocks noChangeArrowheads="1"/>
          </p:cNvSpPr>
          <p:nvPr/>
        </p:nvSpPr>
        <p:spPr bwMode="auto">
          <a:xfrm>
            <a:off x="6697667" y="2236790"/>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2473" name="Rectangle 20"/>
          <p:cNvSpPr>
            <a:spLocks noChangeArrowheads="1"/>
          </p:cNvSpPr>
          <p:nvPr/>
        </p:nvSpPr>
        <p:spPr bwMode="auto">
          <a:xfrm>
            <a:off x="293688" y="5024821"/>
            <a:ext cx="8539162" cy="1489075"/>
          </a:xfrm>
          <a:prstGeom prst="rect">
            <a:avLst/>
          </a:prstGeom>
          <a:solidFill>
            <a:srgbClr val="F2F2F2"/>
          </a:solidFill>
          <a:ln w="9525">
            <a:noFill/>
            <a:miter lim="800000"/>
            <a:headEnd/>
            <a:tailEnd/>
          </a:ln>
        </p:spPr>
        <p:txBody>
          <a:bodyPr lIns="91438" rIns="91438" anchor="ctr"/>
          <a:lstStyle/>
          <a:p>
            <a:pPr marL="0" lvl="1" defTabSz="457200"/>
            <a:endParaRPr lang="en-US" b="1" i="1"/>
          </a:p>
        </p:txBody>
      </p:sp>
      <p:sp>
        <p:nvSpPr>
          <p:cNvPr id="62474" name="Line 24"/>
          <p:cNvSpPr>
            <a:spLocks noChangeShapeType="1"/>
          </p:cNvSpPr>
          <p:nvPr/>
        </p:nvSpPr>
        <p:spPr bwMode="auto">
          <a:xfrm>
            <a:off x="293688" y="2236788"/>
            <a:ext cx="8539162" cy="0"/>
          </a:xfrm>
          <a:prstGeom prst="line">
            <a:avLst/>
          </a:prstGeom>
          <a:noFill/>
          <a:ln w="12700" algn="ctr">
            <a:solidFill>
              <a:schemeClr val="accent1"/>
            </a:solidFill>
            <a:round/>
            <a:headEnd/>
            <a:tailEnd/>
          </a:ln>
        </p:spPr>
        <p:txBody>
          <a:bodyPr/>
          <a:lstStyle/>
          <a:p>
            <a:endParaRPr lang="en-US"/>
          </a:p>
        </p:txBody>
      </p:sp>
      <p:sp>
        <p:nvSpPr>
          <p:cNvPr id="62475" name="Line 27"/>
          <p:cNvSpPr>
            <a:spLocks noChangeShapeType="1"/>
          </p:cNvSpPr>
          <p:nvPr/>
        </p:nvSpPr>
        <p:spPr bwMode="auto">
          <a:xfrm>
            <a:off x="293688" y="1714501"/>
            <a:ext cx="0" cy="4808539"/>
          </a:xfrm>
          <a:prstGeom prst="line">
            <a:avLst/>
          </a:prstGeom>
          <a:noFill/>
          <a:ln w="12700" algn="ctr">
            <a:solidFill>
              <a:schemeClr val="accent1"/>
            </a:solidFill>
            <a:round/>
            <a:headEnd/>
            <a:tailEnd/>
          </a:ln>
        </p:spPr>
        <p:txBody>
          <a:bodyPr/>
          <a:lstStyle/>
          <a:p>
            <a:endParaRPr lang="en-US"/>
          </a:p>
        </p:txBody>
      </p:sp>
      <p:sp>
        <p:nvSpPr>
          <p:cNvPr id="62476" name="Line 28"/>
          <p:cNvSpPr>
            <a:spLocks noChangeShapeType="1"/>
          </p:cNvSpPr>
          <p:nvPr/>
        </p:nvSpPr>
        <p:spPr bwMode="auto">
          <a:xfrm>
            <a:off x="8832850" y="1714501"/>
            <a:ext cx="0" cy="4808539"/>
          </a:xfrm>
          <a:prstGeom prst="line">
            <a:avLst/>
          </a:prstGeom>
          <a:noFill/>
          <a:ln w="12700" algn="ctr">
            <a:solidFill>
              <a:schemeClr val="accent1"/>
            </a:solidFill>
            <a:round/>
            <a:headEnd/>
            <a:tailEnd/>
          </a:ln>
        </p:spPr>
        <p:txBody>
          <a:bodyPr/>
          <a:lstStyle/>
          <a:p>
            <a:endParaRPr lang="en-US"/>
          </a:p>
        </p:txBody>
      </p:sp>
      <p:sp>
        <p:nvSpPr>
          <p:cNvPr id="62477" name="Line 29"/>
          <p:cNvSpPr>
            <a:spLocks noChangeShapeType="1"/>
          </p:cNvSpPr>
          <p:nvPr/>
        </p:nvSpPr>
        <p:spPr bwMode="auto">
          <a:xfrm>
            <a:off x="293688" y="1714500"/>
            <a:ext cx="8539162" cy="0"/>
          </a:xfrm>
          <a:prstGeom prst="line">
            <a:avLst/>
          </a:prstGeom>
          <a:noFill/>
          <a:ln w="12700" algn="ctr">
            <a:solidFill>
              <a:schemeClr val="accent1"/>
            </a:solidFill>
            <a:round/>
            <a:headEnd/>
            <a:tailEnd/>
          </a:ln>
        </p:spPr>
        <p:txBody>
          <a:bodyPr/>
          <a:lstStyle/>
          <a:p>
            <a:endParaRPr lang="en-US"/>
          </a:p>
        </p:txBody>
      </p:sp>
      <p:sp>
        <p:nvSpPr>
          <p:cNvPr id="62478" name="Line 30"/>
          <p:cNvSpPr>
            <a:spLocks noChangeShapeType="1"/>
          </p:cNvSpPr>
          <p:nvPr/>
        </p:nvSpPr>
        <p:spPr bwMode="auto">
          <a:xfrm>
            <a:off x="293688" y="6523039"/>
            <a:ext cx="8539162" cy="0"/>
          </a:xfrm>
          <a:prstGeom prst="line">
            <a:avLst/>
          </a:prstGeom>
          <a:noFill/>
          <a:ln w="12700" algn="ctr">
            <a:solidFill>
              <a:schemeClr val="accent1"/>
            </a:solidFill>
            <a:round/>
            <a:headEnd/>
            <a:tailEnd/>
          </a:ln>
        </p:spPr>
        <p:txBody>
          <a:bodyPr/>
          <a:lstStyle/>
          <a:p>
            <a:endParaRPr lang="en-US"/>
          </a:p>
        </p:txBody>
      </p:sp>
      <p:sp>
        <p:nvSpPr>
          <p:cNvPr id="62479" name="Rectangle 56"/>
          <p:cNvSpPr>
            <a:spLocks noChangeArrowheads="1"/>
          </p:cNvSpPr>
          <p:nvPr/>
        </p:nvSpPr>
        <p:spPr bwMode="auto">
          <a:xfrm flipV="1">
            <a:off x="293688" y="1714501"/>
            <a:ext cx="8539162" cy="828675"/>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a:p>
        </p:txBody>
      </p:sp>
      <p:sp>
        <p:nvSpPr>
          <p:cNvPr id="113680" name="Rectangle 10"/>
          <p:cNvSpPr>
            <a:spLocks noGrp="1" noChangeArrowheads="1"/>
          </p:cNvSpPr>
          <p:nvPr>
            <p:ph type="title"/>
          </p:nvPr>
        </p:nvSpPr>
        <p:spPr>
          <a:xfrm>
            <a:off x="265176" y="594360"/>
            <a:ext cx="8586787" cy="396875"/>
          </a:xfrm>
        </p:spPr>
        <p:txBody>
          <a:bodyPr/>
          <a:lstStyle/>
          <a:p>
            <a:pPr>
              <a:defRPr/>
            </a:pPr>
            <a:r>
              <a:rPr lang="en-US" altLang="en-US" dirty="0">
                <a:ea typeface="+mj-ea"/>
              </a:rPr>
              <a:t>Large retail </a:t>
            </a:r>
            <a:r>
              <a:rPr lang="en-US" altLang="en-US" dirty="0" smtClean="0">
                <a:ea typeface="+mj-ea"/>
              </a:rPr>
              <a:t>company in UK builds secure access with MobileFirst Platform</a:t>
            </a:r>
            <a:endParaRPr lang="en-US" altLang="en-US" dirty="0">
              <a:ea typeface="+mj-ea"/>
            </a:endParaRPr>
          </a:p>
        </p:txBody>
      </p:sp>
      <p:sp>
        <p:nvSpPr>
          <p:cNvPr id="62481" name="Rectangle 23"/>
          <p:cNvSpPr>
            <a:spLocks noChangeArrowheads="1"/>
          </p:cNvSpPr>
          <p:nvPr/>
        </p:nvSpPr>
        <p:spPr bwMode="auto">
          <a:xfrm>
            <a:off x="401638" y="2344041"/>
            <a:ext cx="8261355" cy="2540183"/>
          </a:xfrm>
          <a:prstGeom prst="rect">
            <a:avLst/>
          </a:prstGeom>
          <a:noFill/>
          <a:ln w="9525">
            <a:noFill/>
            <a:miter lim="800000"/>
            <a:headEnd/>
            <a:tailEnd/>
          </a:ln>
        </p:spPr>
        <p:txBody>
          <a:bodyPr wrap="square" lIns="0" tIns="0" rIns="0">
            <a:spAutoFit/>
          </a:bodyPr>
          <a:lstStyle/>
          <a:p>
            <a:pPr>
              <a:lnSpc>
                <a:spcPct val="90000"/>
              </a:lnSpc>
            </a:pPr>
            <a:r>
              <a:rPr lang="en-US" altLang="en-US" sz="1400" b="1" dirty="0"/>
              <a:t>Business problem:  </a:t>
            </a:r>
            <a:r>
              <a:rPr lang="en-US" altLang="en-US" sz="1400" dirty="0"/>
              <a:t>A</a:t>
            </a:r>
            <a:r>
              <a:rPr lang="en-US" altLang="en-US" sz="1400" b="1" dirty="0"/>
              <a:t> </a:t>
            </a:r>
            <a:r>
              <a:rPr lang="en-US" altLang="en-US" sz="1400" dirty="0"/>
              <a:t>retail </a:t>
            </a:r>
            <a:r>
              <a:rPr lang="en-US" altLang="en-US" sz="1400" dirty="0" smtClean="0"/>
              <a:t>company in the UK sought to implement a easy to use and secure user interface to their existing warehouse fulfillment system. </a:t>
            </a:r>
            <a:r>
              <a:rPr lang="en-US" altLang="en-US" sz="1400" dirty="0"/>
              <a:t/>
            </a:r>
            <a:br>
              <a:rPr lang="en-US" altLang="en-US" sz="1400" dirty="0"/>
            </a:br>
            <a:endParaRPr lang="en-US" altLang="en-US" sz="1400" dirty="0"/>
          </a:p>
          <a:p>
            <a:pPr>
              <a:lnSpc>
                <a:spcPct val="90000"/>
              </a:lnSpc>
            </a:pPr>
            <a:r>
              <a:rPr lang="en-US" altLang="en-US" sz="1400" b="1" dirty="0"/>
              <a:t>Solution: </a:t>
            </a:r>
            <a:r>
              <a:rPr lang="en-US" altLang="en-US" sz="1400" dirty="0" smtClean="0">
                <a:solidFill>
                  <a:srgbClr val="000000"/>
                </a:solidFill>
              </a:rPr>
              <a:t>MobileFirst Platform and zLinux provided a proven infrastructure to implement a secure &amp; usable interface to their existing CICS based fulfillment system.  </a:t>
            </a:r>
          </a:p>
          <a:p>
            <a:pPr>
              <a:lnSpc>
                <a:spcPct val="90000"/>
              </a:lnSpc>
            </a:pPr>
            <a:endParaRPr lang="en-US" altLang="en-US" sz="1400" b="1" dirty="0"/>
          </a:p>
          <a:p>
            <a:pPr>
              <a:lnSpc>
                <a:spcPct val="90000"/>
              </a:lnSpc>
            </a:pPr>
            <a:r>
              <a:rPr lang="en-US" altLang="en-US" sz="1400" b="1" dirty="0"/>
              <a:t>Benefits:  </a:t>
            </a:r>
          </a:p>
          <a:p>
            <a:pPr marL="117475" indent="-117475" eaLnBrk="0" hangingPunct="0">
              <a:spcBef>
                <a:spcPts val="400"/>
              </a:spcBef>
              <a:buFontTx/>
              <a:buChar char="•"/>
            </a:pPr>
            <a:r>
              <a:rPr lang="en-US" altLang="en-US" sz="1400" dirty="0" smtClean="0">
                <a:solidFill>
                  <a:srgbClr val="000000"/>
                </a:solidFill>
              </a:rPr>
              <a:t>Simplifies access to mission critical application, thus allowing greater productivity from a wider range of staff</a:t>
            </a:r>
          </a:p>
          <a:p>
            <a:pPr marL="117475" indent="-117475" eaLnBrk="0" hangingPunct="0">
              <a:spcBef>
                <a:spcPts val="400"/>
              </a:spcBef>
              <a:buFontTx/>
              <a:buChar char="•"/>
            </a:pPr>
            <a:r>
              <a:rPr lang="en-US" altLang="en-US" sz="1400" dirty="0" smtClean="0">
                <a:solidFill>
                  <a:srgbClr val="000000"/>
                </a:solidFill>
              </a:rPr>
              <a:t>Retains secure access of existing CICS application</a:t>
            </a:r>
          </a:p>
          <a:p>
            <a:pPr>
              <a:lnSpc>
                <a:spcPct val="90000"/>
              </a:lnSpc>
            </a:pPr>
            <a:endParaRPr lang="en-US" altLang="en-US" sz="1400" dirty="0"/>
          </a:p>
          <a:p>
            <a:pPr>
              <a:lnSpc>
                <a:spcPct val="90000"/>
              </a:lnSpc>
            </a:pPr>
            <a:r>
              <a:rPr lang="en-US" altLang="en-US" sz="1400" b="1" dirty="0"/>
              <a:t>Featured Security Offering</a:t>
            </a:r>
            <a:r>
              <a:rPr lang="en-US" altLang="en-US" sz="1400" dirty="0"/>
              <a:t>:  </a:t>
            </a:r>
            <a:r>
              <a:rPr lang="en-US" altLang="en-US" sz="1400" dirty="0" smtClean="0"/>
              <a:t>MobileFirst Platform &amp; Linux on System z </a:t>
            </a:r>
            <a:endParaRPr lang="en-US" altLang="en-US" sz="1400" dirty="0"/>
          </a:p>
        </p:txBody>
      </p:sp>
      <p:grpSp>
        <p:nvGrpSpPr>
          <p:cNvPr id="62483" name="Group 187"/>
          <p:cNvGrpSpPr>
            <a:grpSpLocks/>
          </p:cNvGrpSpPr>
          <p:nvPr/>
        </p:nvGrpSpPr>
        <p:grpSpPr bwMode="auto">
          <a:xfrm>
            <a:off x="7313617" y="1122365"/>
            <a:ext cx="1660525" cy="361951"/>
            <a:chOff x="7160886" y="970251"/>
            <a:chExt cx="1660462" cy="361620"/>
          </a:xfrm>
        </p:grpSpPr>
        <p:sp>
          <p:nvSpPr>
            <p:cNvPr id="62529"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0"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1"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2"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3"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4"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5"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6"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7"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38"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39"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0"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1"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2"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3"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4"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a:p>
          </p:txBody>
        </p:sp>
      </p:grpSp>
      <p:grpSp>
        <p:nvGrpSpPr>
          <p:cNvPr id="62484" name="Group 204"/>
          <p:cNvGrpSpPr>
            <a:grpSpLocks/>
          </p:cNvGrpSpPr>
          <p:nvPr/>
        </p:nvGrpSpPr>
        <p:grpSpPr bwMode="auto">
          <a:xfrm>
            <a:off x="6200775" y="1136651"/>
            <a:ext cx="863600" cy="863600"/>
            <a:chOff x="9353550" y="1003459"/>
            <a:chExt cx="863441" cy="863441"/>
          </a:xfrm>
        </p:grpSpPr>
        <p:sp>
          <p:nvSpPr>
            <p:cNvPr id="2"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62526" name="Group 206"/>
            <p:cNvGrpSpPr>
              <a:grpSpLocks/>
            </p:cNvGrpSpPr>
            <p:nvPr/>
          </p:nvGrpSpPr>
          <p:grpSpPr bwMode="auto">
            <a:xfrm>
              <a:off x="9581123" y="1154774"/>
              <a:ext cx="411106" cy="564710"/>
              <a:chOff x="9581123" y="1154774"/>
              <a:chExt cx="411106" cy="564710"/>
            </a:xfrm>
          </p:grpSpPr>
          <p:pic>
            <p:nvPicPr>
              <p:cNvPr id="62527" name="Picture 207"/>
              <p:cNvPicPr>
                <a:picLocks noChangeAspect="1"/>
              </p:cNvPicPr>
              <p:nvPr/>
            </p:nvPicPr>
            <p:blipFill>
              <a:blip r:embed="rId3"/>
              <a:srcRect/>
              <a:stretch>
                <a:fillRect/>
              </a:stretch>
            </p:blipFill>
            <p:spPr bwMode="auto">
              <a:xfrm>
                <a:off x="9581123" y="1154774"/>
                <a:ext cx="411106" cy="564710"/>
              </a:xfrm>
              <a:prstGeom prst="rect">
                <a:avLst/>
              </a:prstGeom>
              <a:noFill/>
              <a:ln w="9525">
                <a:noFill/>
                <a:miter lim="800000"/>
                <a:headEnd/>
                <a:tailEnd/>
              </a:ln>
            </p:spPr>
          </p:pic>
          <p:pic>
            <p:nvPicPr>
              <p:cNvPr id="62528" name="Picture 208"/>
              <p:cNvPicPr>
                <a:picLocks noChangeAspect="1"/>
              </p:cNvPicPr>
              <p:nvPr/>
            </p:nvPicPr>
            <p:blipFill>
              <a:blip r:embed="rId4"/>
              <a:srcRect/>
              <a:stretch>
                <a:fillRect/>
              </a:stretch>
            </p:blipFill>
            <p:spPr bwMode="auto">
              <a:xfrm>
                <a:off x="9670139" y="1247568"/>
                <a:ext cx="233074" cy="324057"/>
              </a:xfrm>
              <a:prstGeom prst="rect">
                <a:avLst/>
              </a:prstGeom>
              <a:noFill/>
              <a:ln w="9525">
                <a:noFill/>
                <a:miter lim="800000"/>
                <a:headEnd/>
                <a:tailEnd/>
              </a:ln>
            </p:spPr>
          </p:pic>
        </p:grpSp>
      </p:grpSp>
      <p:pic>
        <p:nvPicPr>
          <p:cNvPr id="62485" name="Picture 210"/>
          <p:cNvPicPr>
            <a:picLocks noChangeAspect="1"/>
          </p:cNvPicPr>
          <p:nvPr/>
        </p:nvPicPr>
        <p:blipFill>
          <a:blip r:embed="rId5"/>
          <a:srcRect l="40656"/>
          <a:stretch>
            <a:fillRect/>
          </a:stretch>
        </p:blipFill>
        <p:spPr bwMode="auto">
          <a:xfrm>
            <a:off x="7777167" y="998539"/>
            <a:ext cx="606425" cy="901700"/>
          </a:xfrm>
          <a:prstGeom prst="rect">
            <a:avLst/>
          </a:prstGeom>
          <a:noFill/>
          <a:ln w="9525">
            <a:noFill/>
            <a:miter lim="800000"/>
            <a:headEnd/>
            <a:tailEnd/>
          </a:ln>
        </p:spPr>
      </p:pic>
      <p:pic>
        <p:nvPicPr>
          <p:cNvPr id="62486" name="Picture 211"/>
          <p:cNvPicPr>
            <a:picLocks noChangeAspect="1"/>
          </p:cNvPicPr>
          <p:nvPr/>
        </p:nvPicPr>
        <p:blipFill>
          <a:blip r:embed="rId5"/>
          <a:srcRect l="40656"/>
          <a:stretch>
            <a:fillRect/>
          </a:stretch>
        </p:blipFill>
        <p:spPr bwMode="auto">
          <a:xfrm>
            <a:off x="8375654" y="998539"/>
            <a:ext cx="606425" cy="901700"/>
          </a:xfrm>
          <a:prstGeom prst="rect">
            <a:avLst/>
          </a:prstGeom>
          <a:noFill/>
          <a:ln w="9525">
            <a:noFill/>
            <a:miter lim="800000"/>
            <a:headEnd/>
            <a:tailEnd/>
          </a:ln>
        </p:spPr>
      </p:pic>
      <p:pic>
        <p:nvPicPr>
          <p:cNvPr id="62487" name="Picture 212"/>
          <p:cNvPicPr>
            <a:picLocks noChangeAspect="1"/>
          </p:cNvPicPr>
          <p:nvPr/>
        </p:nvPicPr>
        <p:blipFill>
          <a:blip r:embed="rId5"/>
          <a:srcRect/>
          <a:stretch>
            <a:fillRect/>
          </a:stretch>
        </p:blipFill>
        <p:spPr bwMode="auto">
          <a:xfrm>
            <a:off x="6897688" y="998539"/>
            <a:ext cx="1020762" cy="901700"/>
          </a:xfrm>
          <a:prstGeom prst="rect">
            <a:avLst/>
          </a:prstGeom>
          <a:noFill/>
          <a:ln w="9525">
            <a:noFill/>
            <a:miter lim="800000"/>
            <a:headEnd/>
            <a:tailEnd/>
          </a:ln>
        </p:spPr>
      </p:pic>
      <p:grpSp>
        <p:nvGrpSpPr>
          <p:cNvPr id="62490" name="Group 88"/>
          <p:cNvGrpSpPr>
            <a:grpSpLocks/>
          </p:cNvGrpSpPr>
          <p:nvPr/>
        </p:nvGrpSpPr>
        <p:grpSpPr bwMode="auto">
          <a:xfrm>
            <a:off x="401638" y="1779590"/>
            <a:ext cx="3359150" cy="368300"/>
            <a:chOff x="253" y="1121"/>
            <a:chExt cx="2116" cy="232"/>
          </a:xfrm>
        </p:grpSpPr>
        <p:grpSp>
          <p:nvGrpSpPr>
            <p:cNvPr id="62491" name="Group 187"/>
            <p:cNvGrpSpPr>
              <a:grpSpLocks/>
            </p:cNvGrpSpPr>
            <p:nvPr/>
          </p:nvGrpSpPr>
          <p:grpSpPr bwMode="auto">
            <a:xfrm>
              <a:off x="253" y="1125"/>
              <a:ext cx="1046" cy="228"/>
              <a:chOff x="7160886" y="970251"/>
              <a:chExt cx="1660462" cy="361620"/>
            </a:xfrm>
          </p:grpSpPr>
          <p:sp>
            <p:nvSpPr>
              <p:cNvPr id="62509"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0"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1"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2"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3"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4"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5"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6"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7"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8"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9"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0"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1"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2"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3"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4"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nvGrpSpPr>
            <p:cNvPr id="62492" name="Group 187"/>
            <p:cNvGrpSpPr>
              <a:grpSpLocks/>
            </p:cNvGrpSpPr>
            <p:nvPr/>
          </p:nvGrpSpPr>
          <p:grpSpPr bwMode="auto">
            <a:xfrm>
              <a:off x="1323" y="1121"/>
              <a:ext cx="1046" cy="228"/>
              <a:chOff x="7160886" y="970251"/>
              <a:chExt cx="1660462" cy="361620"/>
            </a:xfrm>
          </p:grpSpPr>
          <p:sp>
            <p:nvSpPr>
              <p:cNvPr id="62493"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4"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5"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6"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7"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8"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9"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0"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1"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2"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3"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4"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5"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6"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7"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8"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pic>
        <p:nvPicPr>
          <p:cNvPr id="84"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55061" y="4975664"/>
            <a:ext cx="5380209" cy="149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6536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1"/>
          <p:cNvSpPr>
            <a:spLocks noChangeArrowheads="1"/>
          </p:cNvSpPr>
          <p:nvPr/>
        </p:nvSpPr>
        <p:spPr bwMode="auto">
          <a:xfrm>
            <a:off x="293692"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6" name="Rectangle 12"/>
          <p:cNvSpPr>
            <a:spLocks noChangeArrowheads="1"/>
          </p:cNvSpPr>
          <p:nvPr/>
        </p:nvSpPr>
        <p:spPr bwMode="auto">
          <a:xfrm>
            <a:off x="2428875" y="1714500"/>
            <a:ext cx="2135188"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7" name="Rectangle 13"/>
          <p:cNvSpPr>
            <a:spLocks noChangeArrowheads="1"/>
          </p:cNvSpPr>
          <p:nvPr/>
        </p:nvSpPr>
        <p:spPr bwMode="auto">
          <a:xfrm>
            <a:off x="4564063" y="1714500"/>
            <a:ext cx="2133600"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8" name="Rectangle 14"/>
          <p:cNvSpPr>
            <a:spLocks noChangeArrowheads="1"/>
          </p:cNvSpPr>
          <p:nvPr/>
        </p:nvSpPr>
        <p:spPr bwMode="auto">
          <a:xfrm>
            <a:off x="6697667"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2469" name="Rectangle 15"/>
          <p:cNvSpPr>
            <a:spLocks noChangeArrowheads="1"/>
          </p:cNvSpPr>
          <p:nvPr/>
        </p:nvSpPr>
        <p:spPr bwMode="auto">
          <a:xfrm>
            <a:off x="293692" y="2236790"/>
            <a:ext cx="2135187" cy="2792412"/>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a:p>
        </p:txBody>
      </p:sp>
      <p:sp>
        <p:nvSpPr>
          <p:cNvPr id="62470" name="Rectangle 16"/>
          <p:cNvSpPr>
            <a:spLocks noChangeArrowheads="1"/>
          </p:cNvSpPr>
          <p:nvPr/>
        </p:nvSpPr>
        <p:spPr bwMode="auto">
          <a:xfrm>
            <a:off x="2428875" y="2236790"/>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a:p>
        </p:txBody>
      </p:sp>
      <p:sp>
        <p:nvSpPr>
          <p:cNvPr id="62471" name="Rectangle 17"/>
          <p:cNvSpPr>
            <a:spLocks noChangeArrowheads="1"/>
          </p:cNvSpPr>
          <p:nvPr/>
        </p:nvSpPr>
        <p:spPr bwMode="auto">
          <a:xfrm>
            <a:off x="4564063" y="2236790"/>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2472" name="Rectangle 18"/>
          <p:cNvSpPr>
            <a:spLocks noChangeArrowheads="1"/>
          </p:cNvSpPr>
          <p:nvPr/>
        </p:nvSpPr>
        <p:spPr bwMode="auto">
          <a:xfrm>
            <a:off x="6697667" y="2236790"/>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2473" name="Rectangle 20"/>
          <p:cNvSpPr>
            <a:spLocks noChangeArrowheads="1"/>
          </p:cNvSpPr>
          <p:nvPr/>
        </p:nvSpPr>
        <p:spPr bwMode="auto">
          <a:xfrm>
            <a:off x="293688" y="5024821"/>
            <a:ext cx="8539162" cy="1489075"/>
          </a:xfrm>
          <a:prstGeom prst="rect">
            <a:avLst/>
          </a:prstGeom>
          <a:solidFill>
            <a:srgbClr val="F2F2F2"/>
          </a:solidFill>
          <a:ln w="9525">
            <a:noFill/>
            <a:miter lim="800000"/>
            <a:headEnd/>
            <a:tailEnd/>
          </a:ln>
        </p:spPr>
        <p:txBody>
          <a:bodyPr lIns="91438" rIns="91438" anchor="ctr"/>
          <a:lstStyle/>
          <a:p>
            <a:pPr marL="0" lvl="1" defTabSz="457200"/>
            <a:endParaRPr lang="en-US" b="1" i="1"/>
          </a:p>
        </p:txBody>
      </p:sp>
      <p:sp>
        <p:nvSpPr>
          <p:cNvPr id="62474" name="Line 24"/>
          <p:cNvSpPr>
            <a:spLocks noChangeShapeType="1"/>
          </p:cNvSpPr>
          <p:nvPr/>
        </p:nvSpPr>
        <p:spPr bwMode="auto">
          <a:xfrm>
            <a:off x="293688" y="2236788"/>
            <a:ext cx="8539162" cy="0"/>
          </a:xfrm>
          <a:prstGeom prst="line">
            <a:avLst/>
          </a:prstGeom>
          <a:noFill/>
          <a:ln w="12700" algn="ctr">
            <a:solidFill>
              <a:schemeClr val="accent1"/>
            </a:solidFill>
            <a:round/>
            <a:headEnd/>
            <a:tailEnd/>
          </a:ln>
        </p:spPr>
        <p:txBody>
          <a:bodyPr/>
          <a:lstStyle/>
          <a:p>
            <a:endParaRPr lang="en-US"/>
          </a:p>
        </p:txBody>
      </p:sp>
      <p:sp>
        <p:nvSpPr>
          <p:cNvPr id="62475" name="Line 27"/>
          <p:cNvSpPr>
            <a:spLocks noChangeShapeType="1"/>
          </p:cNvSpPr>
          <p:nvPr/>
        </p:nvSpPr>
        <p:spPr bwMode="auto">
          <a:xfrm>
            <a:off x="293688" y="1714501"/>
            <a:ext cx="0" cy="4808539"/>
          </a:xfrm>
          <a:prstGeom prst="line">
            <a:avLst/>
          </a:prstGeom>
          <a:noFill/>
          <a:ln w="12700" algn="ctr">
            <a:solidFill>
              <a:schemeClr val="accent1"/>
            </a:solidFill>
            <a:round/>
            <a:headEnd/>
            <a:tailEnd/>
          </a:ln>
        </p:spPr>
        <p:txBody>
          <a:bodyPr/>
          <a:lstStyle/>
          <a:p>
            <a:endParaRPr lang="en-US"/>
          </a:p>
        </p:txBody>
      </p:sp>
      <p:sp>
        <p:nvSpPr>
          <p:cNvPr id="62476" name="Line 28"/>
          <p:cNvSpPr>
            <a:spLocks noChangeShapeType="1"/>
          </p:cNvSpPr>
          <p:nvPr/>
        </p:nvSpPr>
        <p:spPr bwMode="auto">
          <a:xfrm>
            <a:off x="8832850" y="1714501"/>
            <a:ext cx="0" cy="4808539"/>
          </a:xfrm>
          <a:prstGeom prst="line">
            <a:avLst/>
          </a:prstGeom>
          <a:noFill/>
          <a:ln w="12700" algn="ctr">
            <a:solidFill>
              <a:schemeClr val="accent1"/>
            </a:solidFill>
            <a:round/>
            <a:headEnd/>
            <a:tailEnd/>
          </a:ln>
        </p:spPr>
        <p:txBody>
          <a:bodyPr/>
          <a:lstStyle/>
          <a:p>
            <a:endParaRPr lang="en-US"/>
          </a:p>
        </p:txBody>
      </p:sp>
      <p:sp>
        <p:nvSpPr>
          <p:cNvPr id="62477" name="Line 29"/>
          <p:cNvSpPr>
            <a:spLocks noChangeShapeType="1"/>
          </p:cNvSpPr>
          <p:nvPr/>
        </p:nvSpPr>
        <p:spPr bwMode="auto">
          <a:xfrm>
            <a:off x="293688" y="1714500"/>
            <a:ext cx="8539162" cy="0"/>
          </a:xfrm>
          <a:prstGeom prst="line">
            <a:avLst/>
          </a:prstGeom>
          <a:noFill/>
          <a:ln w="12700" algn="ctr">
            <a:solidFill>
              <a:schemeClr val="accent1"/>
            </a:solidFill>
            <a:round/>
            <a:headEnd/>
            <a:tailEnd/>
          </a:ln>
        </p:spPr>
        <p:txBody>
          <a:bodyPr/>
          <a:lstStyle/>
          <a:p>
            <a:endParaRPr lang="en-US"/>
          </a:p>
        </p:txBody>
      </p:sp>
      <p:sp>
        <p:nvSpPr>
          <p:cNvPr id="62478" name="Line 30"/>
          <p:cNvSpPr>
            <a:spLocks noChangeShapeType="1"/>
          </p:cNvSpPr>
          <p:nvPr/>
        </p:nvSpPr>
        <p:spPr bwMode="auto">
          <a:xfrm>
            <a:off x="293688" y="6523039"/>
            <a:ext cx="8539162" cy="0"/>
          </a:xfrm>
          <a:prstGeom prst="line">
            <a:avLst/>
          </a:prstGeom>
          <a:noFill/>
          <a:ln w="12700" algn="ctr">
            <a:solidFill>
              <a:schemeClr val="accent1"/>
            </a:solidFill>
            <a:round/>
            <a:headEnd/>
            <a:tailEnd/>
          </a:ln>
        </p:spPr>
        <p:txBody>
          <a:bodyPr/>
          <a:lstStyle/>
          <a:p>
            <a:endParaRPr lang="en-US"/>
          </a:p>
        </p:txBody>
      </p:sp>
      <p:sp>
        <p:nvSpPr>
          <p:cNvPr id="62479" name="Rectangle 56"/>
          <p:cNvSpPr>
            <a:spLocks noChangeArrowheads="1"/>
          </p:cNvSpPr>
          <p:nvPr/>
        </p:nvSpPr>
        <p:spPr bwMode="auto">
          <a:xfrm flipV="1">
            <a:off x="293688" y="1714501"/>
            <a:ext cx="8539162" cy="828675"/>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a:p>
        </p:txBody>
      </p:sp>
      <p:sp>
        <p:nvSpPr>
          <p:cNvPr id="113680" name="Rectangle 10"/>
          <p:cNvSpPr>
            <a:spLocks noGrp="1" noChangeArrowheads="1"/>
          </p:cNvSpPr>
          <p:nvPr>
            <p:ph type="title"/>
          </p:nvPr>
        </p:nvSpPr>
        <p:spPr>
          <a:xfrm>
            <a:off x="265176" y="594360"/>
            <a:ext cx="8586787" cy="396875"/>
          </a:xfrm>
        </p:spPr>
        <p:txBody>
          <a:bodyPr/>
          <a:lstStyle/>
          <a:p>
            <a:pPr>
              <a:defRPr/>
            </a:pPr>
            <a:r>
              <a:rPr lang="en-US" altLang="en-US" dirty="0" smtClean="0">
                <a:ea typeface="+mj-ea"/>
              </a:rPr>
              <a:t>Travel </a:t>
            </a:r>
            <a:r>
              <a:rPr lang="en-US" altLang="en-US" dirty="0">
                <a:ea typeface="+mj-ea"/>
              </a:rPr>
              <a:t>e</a:t>
            </a:r>
            <a:r>
              <a:rPr lang="en-US" altLang="en-US" dirty="0" smtClean="0">
                <a:ea typeface="+mj-ea"/>
              </a:rPr>
              <a:t>xpense management uses AppScan to scan their mobile applications</a:t>
            </a:r>
            <a:endParaRPr lang="en-US" altLang="en-US" dirty="0">
              <a:ea typeface="+mj-ea"/>
            </a:endParaRPr>
          </a:p>
        </p:txBody>
      </p:sp>
      <p:sp>
        <p:nvSpPr>
          <p:cNvPr id="62481" name="Rectangle 23"/>
          <p:cNvSpPr>
            <a:spLocks noChangeArrowheads="1"/>
          </p:cNvSpPr>
          <p:nvPr/>
        </p:nvSpPr>
        <p:spPr bwMode="auto">
          <a:xfrm>
            <a:off x="3547293" y="2673225"/>
            <a:ext cx="5115699" cy="2979277"/>
          </a:xfrm>
          <a:prstGeom prst="rect">
            <a:avLst/>
          </a:prstGeom>
          <a:noFill/>
          <a:ln w="9525">
            <a:noFill/>
            <a:miter lim="800000"/>
            <a:headEnd/>
            <a:tailEnd/>
          </a:ln>
        </p:spPr>
        <p:txBody>
          <a:bodyPr wrap="square" lIns="0" tIns="0" rIns="0">
            <a:spAutoFit/>
          </a:bodyPr>
          <a:lstStyle/>
          <a:p>
            <a:pPr>
              <a:lnSpc>
                <a:spcPct val="90000"/>
              </a:lnSpc>
            </a:pPr>
            <a:r>
              <a:rPr lang="en-US" altLang="en-US" sz="1400" b="1" dirty="0"/>
              <a:t>Business problem:  </a:t>
            </a:r>
            <a:r>
              <a:rPr lang="en-US" altLang="en-US" sz="1400" dirty="0" smtClean="0"/>
              <a:t>A travel expense management company in the US needed to assure their customers that their mobile applications were secure and were protecting their data.  </a:t>
            </a:r>
            <a:r>
              <a:rPr lang="en-US" altLang="en-US" sz="1400" dirty="0"/>
              <a:t/>
            </a:r>
            <a:br>
              <a:rPr lang="en-US" altLang="en-US" sz="1400" dirty="0"/>
            </a:br>
            <a:endParaRPr lang="en-US" altLang="en-US" sz="1400" dirty="0"/>
          </a:p>
          <a:p>
            <a:pPr>
              <a:lnSpc>
                <a:spcPct val="90000"/>
              </a:lnSpc>
            </a:pPr>
            <a:r>
              <a:rPr lang="en-US" altLang="en-US" sz="1400" b="1" dirty="0"/>
              <a:t>Solution: </a:t>
            </a:r>
            <a:r>
              <a:rPr lang="en-US" altLang="en-US" sz="1400" dirty="0" smtClean="0">
                <a:solidFill>
                  <a:srgbClr val="000000"/>
                </a:solidFill>
              </a:rPr>
              <a:t>IBM Security AppScan provided a proven solution for analyzing their applications during development, identify security vulnerabilities, and remediating those vulnerabilities. </a:t>
            </a:r>
            <a:r>
              <a:rPr lang="en-US" altLang="en-US" sz="1400" dirty="0">
                <a:solidFill>
                  <a:srgbClr val="000000"/>
                </a:solidFill>
              </a:rPr>
              <a:t> </a:t>
            </a:r>
            <a:r>
              <a:rPr lang="en-US" altLang="en-US" sz="1400" dirty="0" smtClean="0">
                <a:solidFill>
                  <a:srgbClr val="000000"/>
                </a:solidFill>
              </a:rPr>
              <a:t> </a:t>
            </a:r>
          </a:p>
          <a:p>
            <a:pPr>
              <a:lnSpc>
                <a:spcPct val="90000"/>
              </a:lnSpc>
            </a:pPr>
            <a:endParaRPr lang="en-US" altLang="en-US" sz="1400" b="1" dirty="0"/>
          </a:p>
          <a:p>
            <a:pPr>
              <a:lnSpc>
                <a:spcPct val="90000"/>
              </a:lnSpc>
            </a:pPr>
            <a:r>
              <a:rPr lang="en-US" altLang="en-US" sz="1400" b="1" dirty="0"/>
              <a:t>Benefits:  </a:t>
            </a:r>
          </a:p>
          <a:p>
            <a:pPr marL="117475" indent="-117475" eaLnBrk="0" hangingPunct="0">
              <a:spcBef>
                <a:spcPts val="400"/>
              </a:spcBef>
              <a:buFontTx/>
              <a:buChar char="•"/>
            </a:pPr>
            <a:r>
              <a:rPr lang="en-US" altLang="en-US" sz="1400" dirty="0" smtClean="0">
                <a:solidFill>
                  <a:srgbClr val="000000"/>
                </a:solidFill>
              </a:rPr>
              <a:t>Higher quality applications for their customers</a:t>
            </a:r>
          </a:p>
          <a:p>
            <a:pPr marL="117475" indent="-117475" eaLnBrk="0" hangingPunct="0">
              <a:spcBef>
                <a:spcPts val="400"/>
              </a:spcBef>
              <a:buFontTx/>
              <a:buChar char="•"/>
            </a:pPr>
            <a:r>
              <a:rPr lang="en-US" altLang="en-US" sz="1400" dirty="0" smtClean="0">
                <a:solidFill>
                  <a:srgbClr val="000000"/>
                </a:solidFill>
              </a:rPr>
              <a:t>Reduced costs to identify &amp; remediate vulnerabilities</a:t>
            </a:r>
          </a:p>
          <a:p>
            <a:pPr marL="117475" indent="-117475" eaLnBrk="0" hangingPunct="0">
              <a:spcBef>
                <a:spcPts val="400"/>
              </a:spcBef>
              <a:buFontTx/>
              <a:buChar char="•"/>
            </a:pPr>
            <a:r>
              <a:rPr lang="en-US" altLang="en-US" sz="1400" dirty="0" smtClean="0">
                <a:solidFill>
                  <a:srgbClr val="000000"/>
                </a:solidFill>
              </a:rPr>
              <a:t>Overall lower costs for application development</a:t>
            </a:r>
          </a:p>
          <a:p>
            <a:pPr>
              <a:lnSpc>
                <a:spcPct val="90000"/>
              </a:lnSpc>
            </a:pPr>
            <a:endParaRPr lang="en-US" altLang="en-US" sz="1400" dirty="0"/>
          </a:p>
          <a:p>
            <a:pPr>
              <a:lnSpc>
                <a:spcPct val="90000"/>
              </a:lnSpc>
            </a:pPr>
            <a:r>
              <a:rPr lang="en-US" altLang="en-US" sz="1400" b="1" dirty="0"/>
              <a:t>Featured Security Offering</a:t>
            </a:r>
            <a:r>
              <a:rPr lang="en-US" altLang="en-US" sz="1400" dirty="0"/>
              <a:t>:  </a:t>
            </a:r>
            <a:r>
              <a:rPr lang="en-US" altLang="en-US" sz="1400" dirty="0" smtClean="0"/>
              <a:t>AppScan Source</a:t>
            </a:r>
            <a:endParaRPr lang="en-US" altLang="en-US" sz="1400" dirty="0"/>
          </a:p>
        </p:txBody>
      </p:sp>
      <p:grpSp>
        <p:nvGrpSpPr>
          <p:cNvPr id="62483" name="Group 187"/>
          <p:cNvGrpSpPr>
            <a:grpSpLocks/>
          </p:cNvGrpSpPr>
          <p:nvPr/>
        </p:nvGrpSpPr>
        <p:grpSpPr bwMode="auto">
          <a:xfrm>
            <a:off x="7313617" y="1122365"/>
            <a:ext cx="1660525" cy="361951"/>
            <a:chOff x="7160886" y="970251"/>
            <a:chExt cx="1660462" cy="361620"/>
          </a:xfrm>
        </p:grpSpPr>
        <p:sp>
          <p:nvSpPr>
            <p:cNvPr id="62529"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0"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1"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2"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3"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4"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5"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6"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2537"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38"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39"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0"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1"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2"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3"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2544"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a:p>
          </p:txBody>
        </p:sp>
      </p:grpSp>
      <p:grpSp>
        <p:nvGrpSpPr>
          <p:cNvPr id="62484" name="Group 204"/>
          <p:cNvGrpSpPr>
            <a:grpSpLocks/>
          </p:cNvGrpSpPr>
          <p:nvPr/>
        </p:nvGrpSpPr>
        <p:grpSpPr bwMode="auto">
          <a:xfrm>
            <a:off x="6200775" y="1136651"/>
            <a:ext cx="863600" cy="863600"/>
            <a:chOff x="9353550" y="1003459"/>
            <a:chExt cx="863441" cy="863441"/>
          </a:xfrm>
        </p:grpSpPr>
        <p:sp>
          <p:nvSpPr>
            <p:cNvPr id="2"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62526" name="Group 206"/>
            <p:cNvGrpSpPr>
              <a:grpSpLocks/>
            </p:cNvGrpSpPr>
            <p:nvPr/>
          </p:nvGrpSpPr>
          <p:grpSpPr bwMode="auto">
            <a:xfrm>
              <a:off x="9581123" y="1154774"/>
              <a:ext cx="411106" cy="564710"/>
              <a:chOff x="9581123" y="1154774"/>
              <a:chExt cx="411106" cy="564710"/>
            </a:xfrm>
          </p:grpSpPr>
          <p:pic>
            <p:nvPicPr>
              <p:cNvPr id="62527" name="Picture 207"/>
              <p:cNvPicPr>
                <a:picLocks noChangeAspect="1"/>
              </p:cNvPicPr>
              <p:nvPr/>
            </p:nvPicPr>
            <p:blipFill>
              <a:blip r:embed="rId3"/>
              <a:srcRect/>
              <a:stretch>
                <a:fillRect/>
              </a:stretch>
            </p:blipFill>
            <p:spPr bwMode="auto">
              <a:xfrm>
                <a:off x="9581123" y="1154774"/>
                <a:ext cx="411106" cy="564710"/>
              </a:xfrm>
              <a:prstGeom prst="rect">
                <a:avLst/>
              </a:prstGeom>
              <a:noFill/>
              <a:ln w="9525">
                <a:noFill/>
                <a:miter lim="800000"/>
                <a:headEnd/>
                <a:tailEnd/>
              </a:ln>
            </p:spPr>
          </p:pic>
          <p:pic>
            <p:nvPicPr>
              <p:cNvPr id="62528" name="Picture 208"/>
              <p:cNvPicPr>
                <a:picLocks noChangeAspect="1"/>
              </p:cNvPicPr>
              <p:nvPr/>
            </p:nvPicPr>
            <p:blipFill>
              <a:blip r:embed="rId4"/>
              <a:srcRect/>
              <a:stretch>
                <a:fillRect/>
              </a:stretch>
            </p:blipFill>
            <p:spPr bwMode="auto">
              <a:xfrm>
                <a:off x="9670139" y="1247568"/>
                <a:ext cx="233074" cy="324057"/>
              </a:xfrm>
              <a:prstGeom prst="rect">
                <a:avLst/>
              </a:prstGeom>
              <a:noFill/>
              <a:ln w="9525">
                <a:noFill/>
                <a:miter lim="800000"/>
                <a:headEnd/>
                <a:tailEnd/>
              </a:ln>
            </p:spPr>
          </p:pic>
        </p:grpSp>
      </p:grpSp>
      <p:pic>
        <p:nvPicPr>
          <p:cNvPr id="62485" name="Picture 210"/>
          <p:cNvPicPr>
            <a:picLocks noChangeAspect="1"/>
          </p:cNvPicPr>
          <p:nvPr/>
        </p:nvPicPr>
        <p:blipFill>
          <a:blip r:embed="rId5"/>
          <a:srcRect l="40656"/>
          <a:stretch>
            <a:fillRect/>
          </a:stretch>
        </p:blipFill>
        <p:spPr bwMode="auto">
          <a:xfrm>
            <a:off x="7777167" y="998539"/>
            <a:ext cx="606425" cy="901700"/>
          </a:xfrm>
          <a:prstGeom prst="rect">
            <a:avLst/>
          </a:prstGeom>
          <a:noFill/>
          <a:ln w="9525">
            <a:noFill/>
            <a:miter lim="800000"/>
            <a:headEnd/>
            <a:tailEnd/>
          </a:ln>
        </p:spPr>
      </p:pic>
      <p:pic>
        <p:nvPicPr>
          <p:cNvPr id="62486" name="Picture 211"/>
          <p:cNvPicPr>
            <a:picLocks noChangeAspect="1"/>
          </p:cNvPicPr>
          <p:nvPr/>
        </p:nvPicPr>
        <p:blipFill>
          <a:blip r:embed="rId5"/>
          <a:srcRect l="40656"/>
          <a:stretch>
            <a:fillRect/>
          </a:stretch>
        </p:blipFill>
        <p:spPr bwMode="auto">
          <a:xfrm>
            <a:off x="8375654" y="998539"/>
            <a:ext cx="606425" cy="901700"/>
          </a:xfrm>
          <a:prstGeom prst="rect">
            <a:avLst/>
          </a:prstGeom>
          <a:noFill/>
          <a:ln w="9525">
            <a:noFill/>
            <a:miter lim="800000"/>
            <a:headEnd/>
            <a:tailEnd/>
          </a:ln>
        </p:spPr>
      </p:pic>
      <p:pic>
        <p:nvPicPr>
          <p:cNvPr id="62487" name="Picture 212"/>
          <p:cNvPicPr>
            <a:picLocks noChangeAspect="1"/>
          </p:cNvPicPr>
          <p:nvPr/>
        </p:nvPicPr>
        <p:blipFill>
          <a:blip r:embed="rId5"/>
          <a:srcRect/>
          <a:stretch>
            <a:fillRect/>
          </a:stretch>
        </p:blipFill>
        <p:spPr bwMode="auto">
          <a:xfrm>
            <a:off x="6897688" y="998539"/>
            <a:ext cx="1020762" cy="901700"/>
          </a:xfrm>
          <a:prstGeom prst="rect">
            <a:avLst/>
          </a:prstGeom>
          <a:noFill/>
          <a:ln w="9525">
            <a:noFill/>
            <a:miter lim="800000"/>
            <a:headEnd/>
            <a:tailEnd/>
          </a:ln>
        </p:spPr>
      </p:pic>
      <p:grpSp>
        <p:nvGrpSpPr>
          <p:cNvPr id="62490" name="Group 88"/>
          <p:cNvGrpSpPr>
            <a:grpSpLocks/>
          </p:cNvGrpSpPr>
          <p:nvPr/>
        </p:nvGrpSpPr>
        <p:grpSpPr bwMode="auto">
          <a:xfrm>
            <a:off x="401638" y="1779590"/>
            <a:ext cx="3359150" cy="368300"/>
            <a:chOff x="253" y="1121"/>
            <a:chExt cx="2116" cy="232"/>
          </a:xfrm>
        </p:grpSpPr>
        <p:grpSp>
          <p:nvGrpSpPr>
            <p:cNvPr id="62491" name="Group 187"/>
            <p:cNvGrpSpPr>
              <a:grpSpLocks/>
            </p:cNvGrpSpPr>
            <p:nvPr/>
          </p:nvGrpSpPr>
          <p:grpSpPr bwMode="auto">
            <a:xfrm>
              <a:off x="253" y="1125"/>
              <a:ext cx="1046" cy="228"/>
              <a:chOff x="7160886" y="970251"/>
              <a:chExt cx="1660462" cy="361620"/>
            </a:xfrm>
          </p:grpSpPr>
          <p:sp>
            <p:nvSpPr>
              <p:cNvPr id="62509"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0"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1"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2"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3"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4"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5"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6"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7"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8"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19"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0"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1"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2"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3"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24"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nvGrpSpPr>
            <p:cNvPr id="62492" name="Group 187"/>
            <p:cNvGrpSpPr>
              <a:grpSpLocks/>
            </p:cNvGrpSpPr>
            <p:nvPr/>
          </p:nvGrpSpPr>
          <p:grpSpPr bwMode="auto">
            <a:xfrm>
              <a:off x="1323" y="1121"/>
              <a:ext cx="1046" cy="228"/>
              <a:chOff x="7160886" y="970251"/>
              <a:chExt cx="1660462" cy="361620"/>
            </a:xfrm>
          </p:grpSpPr>
          <p:sp>
            <p:nvSpPr>
              <p:cNvPr id="62493"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4"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5"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6"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7"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8"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499"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0"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1"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2"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3"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4"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5"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6"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7"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2508"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pic>
        <p:nvPicPr>
          <p:cNvPr id="102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3308" t="1875" r="3875" b="3349"/>
          <a:stretch/>
        </p:blipFill>
        <p:spPr bwMode="auto">
          <a:xfrm>
            <a:off x="1208179" y="2795589"/>
            <a:ext cx="1532572" cy="3052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884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1"/>
          <p:cNvSpPr>
            <a:spLocks noChangeArrowheads="1"/>
          </p:cNvSpPr>
          <p:nvPr/>
        </p:nvSpPr>
        <p:spPr bwMode="auto">
          <a:xfrm>
            <a:off x="293692"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4514" name="Rectangle 12"/>
          <p:cNvSpPr>
            <a:spLocks noChangeArrowheads="1"/>
          </p:cNvSpPr>
          <p:nvPr/>
        </p:nvSpPr>
        <p:spPr bwMode="auto">
          <a:xfrm>
            <a:off x="2428875" y="1714500"/>
            <a:ext cx="2135188"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4515" name="Rectangle 13"/>
          <p:cNvSpPr>
            <a:spLocks noChangeArrowheads="1"/>
          </p:cNvSpPr>
          <p:nvPr/>
        </p:nvSpPr>
        <p:spPr bwMode="auto">
          <a:xfrm>
            <a:off x="4564063" y="1714500"/>
            <a:ext cx="2133600"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4516" name="Rectangle 14"/>
          <p:cNvSpPr>
            <a:spLocks noChangeArrowheads="1"/>
          </p:cNvSpPr>
          <p:nvPr/>
        </p:nvSpPr>
        <p:spPr bwMode="auto">
          <a:xfrm>
            <a:off x="6697667" y="1714500"/>
            <a:ext cx="2135187" cy="522288"/>
          </a:xfrm>
          <a:prstGeom prst="rect">
            <a:avLst/>
          </a:prstGeom>
          <a:solidFill>
            <a:schemeClr val="tx2"/>
          </a:solidFill>
          <a:ln w="9525">
            <a:noFill/>
            <a:miter lim="800000"/>
            <a:headEnd/>
            <a:tailEnd/>
          </a:ln>
        </p:spPr>
        <p:txBody>
          <a:bodyPr lIns="91438" rIns="91438" anchor="ctr"/>
          <a:lstStyle/>
          <a:p>
            <a:pPr algn="ctr"/>
            <a:endParaRPr lang="en-US" b="1" i="1">
              <a:solidFill>
                <a:schemeClr val="bg1"/>
              </a:solidFill>
            </a:endParaRPr>
          </a:p>
        </p:txBody>
      </p:sp>
      <p:sp>
        <p:nvSpPr>
          <p:cNvPr id="64517" name="Rectangle 15"/>
          <p:cNvSpPr>
            <a:spLocks noChangeArrowheads="1"/>
          </p:cNvSpPr>
          <p:nvPr/>
        </p:nvSpPr>
        <p:spPr bwMode="auto">
          <a:xfrm>
            <a:off x="293692" y="2236788"/>
            <a:ext cx="2928937" cy="2814637"/>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a:p>
        </p:txBody>
      </p:sp>
      <p:sp>
        <p:nvSpPr>
          <p:cNvPr id="64518" name="Rectangle 16"/>
          <p:cNvSpPr>
            <a:spLocks noChangeArrowheads="1"/>
          </p:cNvSpPr>
          <p:nvPr/>
        </p:nvSpPr>
        <p:spPr bwMode="auto">
          <a:xfrm>
            <a:off x="2428875" y="2236790"/>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a:p>
        </p:txBody>
      </p:sp>
      <p:sp>
        <p:nvSpPr>
          <p:cNvPr id="64519" name="Rectangle 17"/>
          <p:cNvSpPr>
            <a:spLocks noChangeArrowheads="1"/>
          </p:cNvSpPr>
          <p:nvPr/>
        </p:nvSpPr>
        <p:spPr bwMode="auto">
          <a:xfrm>
            <a:off x="4564063" y="2236790"/>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4520" name="Rectangle 18"/>
          <p:cNvSpPr>
            <a:spLocks noChangeArrowheads="1"/>
          </p:cNvSpPr>
          <p:nvPr/>
        </p:nvSpPr>
        <p:spPr bwMode="auto">
          <a:xfrm>
            <a:off x="6697667" y="2236790"/>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a:solidFill>
                <a:srgbClr val="000000"/>
              </a:solidFill>
            </a:endParaRPr>
          </a:p>
        </p:txBody>
      </p:sp>
      <p:sp>
        <p:nvSpPr>
          <p:cNvPr id="64521" name="Rectangle 20"/>
          <p:cNvSpPr>
            <a:spLocks noChangeArrowheads="1"/>
          </p:cNvSpPr>
          <p:nvPr/>
        </p:nvSpPr>
        <p:spPr bwMode="auto">
          <a:xfrm>
            <a:off x="293688" y="5033965"/>
            <a:ext cx="8539162" cy="1489075"/>
          </a:xfrm>
          <a:prstGeom prst="rect">
            <a:avLst/>
          </a:prstGeom>
          <a:solidFill>
            <a:srgbClr val="F2F2F2"/>
          </a:solidFill>
          <a:ln w="9525">
            <a:noFill/>
            <a:miter lim="800000"/>
            <a:headEnd/>
            <a:tailEnd/>
          </a:ln>
        </p:spPr>
        <p:txBody>
          <a:bodyPr lIns="91438" rIns="91438" anchor="ctr"/>
          <a:lstStyle/>
          <a:p>
            <a:pPr marL="0" lvl="1" defTabSz="457200"/>
            <a:endParaRPr lang="en-US" b="1" i="1"/>
          </a:p>
        </p:txBody>
      </p:sp>
      <p:sp>
        <p:nvSpPr>
          <p:cNvPr id="64522" name="Line 24"/>
          <p:cNvSpPr>
            <a:spLocks noChangeShapeType="1"/>
          </p:cNvSpPr>
          <p:nvPr/>
        </p:nvSpPr>
        <p:spPr bwMode="auto">
          <a:xfrm>
            <a:off x="293688" y="2236788"/>
            <a:ext cx="8539162" cy="0"/>
          </a:xfrm>
          <a:prstGeom prst="line">
            <a:avLst/>
          </a:prstGeom>
          <a:noFill/>
          <a:ln w="12700" algn="ctr">
            <a:solidFill>
              <a:schemeClr val="accent1"/>
            </a:solidFill>
            <a:round/>
            <a:headEnd/>
            <a:tailEnd/>
          </a:ln>
        </p:spPr>
        <p:txBody>
          <a:bodyPr/>
          <a:lstStyle/>
          <a:p>
            <a:endParaRPr lang="en-US"/>
          </a:p>
        </p:txBody>
      </p:sp>
      <p:sp>
        <p:nvSpPr>
          <p:cNvPr id="64523" name="Line 27"/>
          <p:cNvSpPr>
            <a:spLocks noChangeShapeType="1"/>
          </p:cNvSpPr>
          <p:nvPr/>
        </p:nvSpPr>
        <p:spPr bwMode="auto">
          <a:xfrm>
            <a:off x="293688" y="1714501"/>
            <a:ext cx="0" cy="4808539"/>
          </a:xfrm>
          <a:prstGeom prst="line">
            <a:avLst/>
          </a:prstGeom>
          <a:noFill/>
          <a:ln w="12700" algn="ctr">
            <a:solidFill>
              <a:schemeClr val="accent1"/>
            </a:solidFill>
            <a:round/>
            <a:headEnd/>
            <a:tailEnd/>
          </a:ln>
        </p:spPr>
        <p:txBody>
          <a:bodyPr/>
          <a:lstStyle/>
          <a:p>
            <a:endParaRPr lang="en-US"/>
          </a:p>
        </p:txBody>
      </p:sp>
      <p:sp>
        <p:nvSpPr>
          <p:cNvPr id="64524" name="Line 28"/>
          <p:cNvSpPr>
            <a:spLocks noChangeShapeType="1"/>
          </p:cNvSpPr>
          <p:nvPr/>
        </p:nvSpPr>
        <p:spPr bwMode="auto">
          <a:xfrm>
            <a:off x="8832850" y="1714501"/>
            <a:ext cx="0" cy="4808539"/>
          </a:xfrm>
          <a:prstGeom prst="line">
            <a:avLst/>
          </a:prstGeom>
          <a:noFill/>
          <a:ln w="12700" algn="ctr">
            <a:solidFill>
              <a:schemeClr val="accent1"/>
            </a:solidFill>
            <a:round/>
            <a:headEnd/>
            <a:tailEnd/>
          </a:ln>
        </p:spPr>
        <p:txBody>
          <a:bodyPr/>
          <a:lstStyle/>
          <a:p>
            <a:endParaRPr lang="en-US"/>
          </a:p>
        </p:txBody>
      </p:sp>
      <p:sp>
        <p:nvSpPr>
          <p:cNvPr id="64525" name="Line 29"/>
          <p:cNvSpPr>
            <a:spLocks noChangeShapeType="1"/>
          </p:cNvSpPr>
          <p:nvPr/>
        </p:nvSpPr>
        <p:spPr bwMode="auto">
          <a:xfrm>
            <a:off x="293688" y="1714500"/>
            <a:ext cx="8539162" cy="0"/>
          </a:xfrm>
          <a:prstGeom prst="line">
            <a:avLst/>
          </a:prstGeom>
          <a:noFill/>
          <a:ln w="12700" algn="ctr">
            <a:solidFill>
              <a:schemeClr val="accent1"/>
            </a:solidFill>
            <a:round/>
            <a:headEnd/>
            <a:tailEnd/>
          </a:ln>
        </p:spPr>
        <p:txBody>
          <a:bodyPr/>
          <a:lstStyle/>
          <a:p>
            <a:endParaRPr lang="en-US"/>
          </a:p>
        </p:txBody>
      </p:sp>
      <p:sp>
        <p:nvSpPr>
          <p:cNvPr id="64526" name="Line 30"/>
          <p:cNvSpPr>
            <a:spLocks noChangeShapeType="1"/>
          </p:cNvSpPr>
          <p:nvPr/>
        </p:nvSpPr>
        <p:spPr bwMode="auto">
          <a:xfrm>
            <a:off x="293688" y="6523039"/>
            <a:ext cx="8539162" cy="0"/>
          </a:xfrm>
          <a:prstGeom prst="line">
            <a:avLst/>
          </a:prstGeom>
          <a:noFill/>
          <a:ln w="12700" algn="ctr">
            <a:solidFill>
              <a:schemeClr val="accent1"/>
            </a:solidFill>
            <a:round/>
            <a:headEnd/>
            <a:tailEnd/>
          </a:ln>
        </p:spPr>
        <p:txBody>
          <a:bodyPr/>
          <a:lstStyle/>
          <a:p>
            <a:endParaRPr lang="en-US"/>
          </a:p>
        </p:txBody>
      </p:sp>
      <p:sp>
        <p:nvSpPr>
          <p:cNvPr id="64527" name="Rectangle 56"/>
          <p:cNvSpPr>
            <a:spLocks noChangeArrowheads="1"/>
          </p:cNvSpPr>
          <p:nvPr/>
        </p:nvSpPr>
        <p:spPr bwMode="auto">
          <a:xfrm flipV="1">
            <a:off x="293688" y="1714501"/>
            <a:ext cx="8539162" cy="828675"/>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a:p>
        </p:txBody>
      </p:sp>
      <p:sp>
        <p:nvSpPr>
          <p:cNvPr id="64528" name="Slide Number Placeholder 2"/>
          <p:cNvSpPr txBox="1">
            <a:spLocks noGrp="1"/>
          </p:cNvSpPr>
          <p:nvPr/>
        </p:nvSpPr>
        <p:spPr bwMode="auto">
          <a:xfrm>
            <a:off x="182563" y="6565902"/>
            <a:ext cx="366712" cy="184151"/>
          </a:xfrm>
          <a:prstGeom prst="rect">
            <a:avLst/>
          </a:prstGeom>
          <a:noFill/>
          <a:ln w="9525">
            <a:noFill/>
            <a:miter lim="800000"/>
            <a:headEnd/>
            <a:tailEnd/>
          </a:ln>
        </p:spPr>
        <p:txBody>
          <a:bodyPr/>
          <a:lstStyle/>
          <a:p>
            <a:endParaRPr lang="en-US" altLang="en-US" sz="700"/>
          </a:p>
        </p:txBody>
      </p:sp>
      <p:sp>
        <p:nvSpPr>
          <p:cNvPr id="115729" name="Rectangle 10"/>
          <p:cNvSpPr>
            <a:spLocks noGrp="1" noChangeArrowheads="1"/>
          </p:cNvSpPr>
          <p:nvPr>
            <p:ph type="title"/>
          </p:nvPr>
        </p:nvSpPr>
        <p:spPr>
          <a:xfrm>
            <a:off x="265176" y="594360"/>
            <a:ext cx="8586787" cy="396875"/>
          </a:xfrm>
        </p:spPr>
        <p:txBody>
          <a:bodyPr/>
          <a:lstStyle/>
          <a:p>
            <a:pPr>
              <a:defRPr/>
            </a:pPr>
            <a:r>
              <a:rPr lang="en-US" altLang="en-US" dirty="0">
                <a:ea typeface="+mj-ea"/>
              </a:rPr>
              <a:t>IBM security experts </a:t>
            </a:r>
            <a:r>
              <a:rPr lang="en-US" altLang="en-US" dirty="0" smtClean="0">
                <a:ea typeface="+mj-ea"/>
              </a:rPr>
              <a:t>help </a:t>
            </a:r>
            <a:r>
              <a:rPr lang="en-US" altLang="en-US" dirty="0">
                <a:ea typeface="+mj-ea"/>
              </a:rPr>
              <a:t>protect the mobile enterprise</a:t>
            </a:r>
          </a:p>
        </p:txBody>
      </p:sp>
      <p:sp>
        <p:nvSpPr>
          <p:cNvPr id="94229" name="Rectangle 23"/>
          <p:cNvSpPr>
            <a:spLocks noChangeArrowheads="1"/>
          </p:cNvSpPr>
          <p:nvPr/>
        </p:nvSpPr>
        <p:spPr bwMode="auto">
          <a:xfrm>
            <a:off x="3313117" y="2577412"/>
            <a:ext cx="5349875" cy="3471720"/>
          </a:xfrm>
          <a:prstGeom prst="rect">
            <a:avLst/>
          </a:prstGeom>
          <a:noFill/>
          <a:ln w="9525">
            <a:noFill/>
            <a:miter lim="800000"/>
            <a:headEnd/>
            <a:tailEnd/>
          </a:ln>
        </p:spPr>
        <p:txBody>
          <a:bodyPr lIns="0" tIns="0" rIns="0">
            <a:spAutoFit/>
          </a:bodyPr>
          <a:lstStyle/>
          <a:p>
            <a:pPr>
              <a:lnSpc>
                <a:spcPct val="90000"/>
              </a:lnSpc>
              <a:defRPr/>
            </a:pPr>
            <a:r>
              <a:rPr lang="en-US" altLang="en-US" sz="1400" b="1" dirty="0"/>
              <a:t>Business problem:  </a:t>
            </a:r>
            <a:r>
              <a:rPr lang="en-US" altLang="en-US" sz="1400" dirty="0"/>
              <a:t>An </a:t>
            </a:r>
            <a:r>
              <a:rPr lang="en-US" sz="1400" dirty="0"/>
              <a:t>industry leader is providing a wide range of smart devices to the world. The solution team was looking for a trusted partner to assist them with securing their line of products</a:t>
            </a:r>
            <a:r>
              <a:rPr lang="en-US" altLang="en-US" sz="1400" i="1" dirty="0"/>
              <a:t>.</a:t>
            </a:r>
            <a:br>
              <a:rPr lang="en-US" altLang="en-US" sz="1400" i="1" dirty="0"/>
            </a:br>
            <a:endParaRPr lang="en-US" altLang="en-US" sz="1400" i="1" dirty="0"/>
          </a:p>
          <a:p>
            <a:pPr>
              <a:lnSpc>
                <a:spcPct val="90000"/>
              </a:lnSpc>
              <a:defRPr/>
            </a:pPr>
            <a:r>
              <a:rPr lang="en-US" altLang="en-US" sz="1400" b="1" dirty="0"/>
              <a:t>Solution:</a:t>
            </a:r>
            <a:r>
              <a:rPr lang="en-US" sz="1400" dirty="0"/>
              <a:t> IBM used both source code analysis and a hacker’s approach to assess the security of the smart device and its modules. IBM experts developed customized tools, a test methodology adapted to suit the client’s needs and defined a threat model, re-usable on all their smart devices.  </a:t>
            </a:r>
          </a:p>
          <a:p>
            <a:pPr>
              <a:lnSpc>
                <a:spcPct val="90000"/>
              </a:lnSpc>
              <a:defRPr/>
            </a:pPr>
            <a:endParaRPr lang="en-US" altLang="en-US" sz="1400" b="1" dirty="0"/>
          </a:p>
          <a:p>
            <a:pPr>
              <a:lnSpc>
                <a:spcPct val="90000"/>
              </a:lnSpc>
              <a:defRPr/>
            </a:pPr>
            <a:r>
              <a:rPr lang="en-US" altLang="en-US" sz="1400" b="1" dirty="0"/>
              <a:t>Benefits:  </a:t>
            </a:r>
          </a:p>
          <a:p>
            <a:pPr marL="342900" indent="-225425">
              <a:buFontTx/>
              <a:buChar char="•"/>
              <a:defRPr/>
            </a:pPr>
            <a:r>
              <a:rPr lang="en-US" sz="1400" dirty="0">
                <a:latin typeface="Arial"/>
                <a:cs typeface="Arial"/>
              </a:rPr>
              <a:t>increase integrity and availability of their devices,</a:t>
            </a:r>
          </a:p>
          <a:p>
            <a:pPr marL="342900" indent="-225425">
              <a:buFontTx/>
              <a:buChar char="•"/>
              <a:defRPr/>
            </a:pPr>
            <a:r>
              <a:rPr lang="en-US" sz="1400" dirty="0">
                <a:latin typeface="Arial"/>
                <a:cs typeface="Arial"/>
              </a:rPr>
              <a:t>address stability issues, and most importantly,</a:t>
            </a:r>
          </a:p>
          <a:p>
            <a:pPr marL="342900" indent="-225425">
              <a:buFontTx/>
              <a:buChar char="•"/>
              <a:defRPr/>
            </a:pPr>
            <a:r>
              <a:rPr lang="en-US" sz="1400" dirty="0">
                <a:latin typeface="Arial"/>
                <a:cs typeface="Arial"/>
              </a:rPr>
              <a:t>prevent hackers from gaining root access to the devices</a:t>
            </a:r>
          </a:p>
          <a:p>
            <a:pPr marL="117475">
              <a:defRPr/>
            </a:pPr>
            <a:r>
              <a:rPr lang="en-US" altLang="en-US" sz="1400" b="1" dirty="0"/>
              <a:t>  </a:t>
            </a:r>
          </a:p>
          <a:p>
            <a:pPr marL="117475">
              <a:defRPr/>
            </a:pPr>
            <a:r>
              <a:rPr lang="en-US" altLang="en-US" sz="1400" b="1" dirty="0"/>
              <a:t>Featured Security Offering: </a:t>
            </a:r>
            <a:r>
              <a:rPr lang="en-US" altLang="en-US" sz="1400" dirty="0"/>
              <a:t>IBM Security Services – </a:t>
            </a:r>
            <a:r>
              <a:rPr lang="en-US" sz="1400" dirty="0">
                <a:solidFill>
                  <a:srgbClr val="000000"/>
                </a:solidFill>
              </a:rPr>
              <a:t>Smart and Embedded Device Security</a:t>
            </a:r>
            <a:endParaRPr lang="en-US" altLang="en-US" sz="1400" dirty="0"/>
          </a:p>
        </p:txBody>
      </p:sp>
      <p:grpSp>
        <p:nvGrpSpPr>
          <p:cNvPr id="64531" name="Group 187"/>
          <p:cNvGrpSpPr>
            <a:grpSpLocks/>
          </p:cNvGrpSpPr>
          <p:nvPr/>
        </p:nvGrpSpPr>
        <p:grpSpPr bwMode="auto">
          <a:xfrm>
            <a:off x="7313617" y="1122365"/>
            <a:ext cx="1660525" cy="361951"/>
            <a:chOff x="7160886" y="970251"/>
            <a:chExt cx="1660462" cy="361620"/>
          </a:xfrm>
        </p:grpSpPr>
        <p:sp>
          <p:nvSpPr>
            <p:cNvPr id="64579"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0"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1"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2"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3"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4"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5"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6"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a:p>
          </p:txBody>
        </p:sp>
        <p:sp>
          <p:nvSpPr>
            <p:cNvPr id="64587"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88"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89"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90"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91"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92"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93"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a:p>
          </p:txBody>
        </p:sp>
        <p:sp>
          <p:nvSpPr>
            <p:cNvPr id="64594"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a:p>
          </p:txBody>
        </p:sp>
      </p:grpSp>
      <p:grpSp>
        <p:nvGrpSpPr>
          <p:cNvPr id="64532" name="Group 204"/>
          <p:cNvGrpSpPr>
            <a:grpSpLocks/>
          </p:cNvGrpSpPr>
          <p:nvPr/>
        </p:nvGrpSpPr>
        <p:grpSpPr bwMode="auto">
          <a:xfrm>
            <a:off x="6200775" y="1136651"/>
            <a:ext cx="863600" cy="863600"/>
            <a:chOff x="9353550" y="1003459"/>
            <a:chExt cx="863441" cy="863441"/>
          </a:xfrm>
        </p:grpSpPr>
        <p:sp>
          <p:nvSpPr>
            <p:cNvPr id="2"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64576" name="Group 206"/>
            <p:cNvGrpSpPr>
              <a:grpSpLocks/>
            </p:cNvGrpSpPr>
            <p:nvPr/>
          </p:nvGrpSpPr>
          <p:grpSpPr bwMode="auto">
            <a:xfrm>
              <a:off x="9581123" y="1154774"/>
              <a:ext cx="411106" cy="564710"/>
              <a:chOff x="9581123" y="1154774"/>
              <a:chExt cx="411106" cy="564710"/>
            </a:xfrm>
          </p:grpSpPr>
          <p:pic>
            <p:nvPicPr>
              <p:cNvPr id="64577" name="Picture 207"/>
              <p:cNvPicPr>
                <a:picLocks noChangeAspect="1"/>
              </p:cNvPicPr>
              <p:nvPr/>
            </p:nvPicPr>
            <p:blipFill>
              <a:blip r:embed="rId3"/>
              <a:srcRect/>
              <a:stretch>
                <a:fillRect/>
              </a:stretch>
            </p:blipFill>
            <p:spPr bwMode="auto">
              <a:xfrm>
                <a:off x="9581123" y="1154774"/>
                <a:ext cx="411106" cy="564710"/>
              </a:xfrm>
              <a:prstGeom prst="rect">
                <a:avLst/>
              </a:prstGeom>
              <a:noFill/>
              <a:ln w="9525">
                <a:noFill/>
                <a:miter lim="800000"/>
                <a:headEnd/>
                <a:tailEnd/>
              </a:ln>
            </p:spPr>
          </p:pic>
          <p:pic>
            <p:nvPicPr>
              <p:cNvPr id="64578" name="Picture 208"/>
              <p:cNvPicPr>
                <a:picLocks noChangeAspect="1"/>
              </p:cNvPicPr>
              <p:nvPr/>
            </p:nvPicPr>
            <p:blipFill>
              <a:blip r:embed="rId4"/>
              <a:srcRect/>
              <a:stretch>
                <a:fillRect/>
              </a:stretch>
            </p:blipFill>
            <p:spPr bwMode="auto">
              <a:xfrm>
                <a:off x="9670139" y="1247568"/>
                <a:ext cx="233074" cy="324057"/>
              </a:xfrm>
              <a:prstGeom prst="rect">
                <a:avLst/>
              </a:prstGeom>
              <a:noFill/>
              <a:ln w="9525">
                <a:noFill/>
                <a:miter lim="800000"/>
                <a:headEnd/>
                <a:tailEnd/>
              </a:ln>
            </p:spPr>
          </p:pic>
        </p:grpSp>
      </p:grpSp>
      <p:pic>
        <p:nvPicPr>
          <p:cNvPr id="64533" name="Picture 210"/>
          <p:cNvPicPr>
            <a:picLocks noChangeAspect="1"/>
          </p:cNvPicPr>
          <p:nvPr/>
        </p:nvPicPr>
        <p:blipFill>
          <a:blip r:embed="rId5"/>
          <a:srcRect l="40656"/>
          <a:stretch>
            <a:fillRect/>
          </a:stretch>
        </p:blipFill>
        <p:spPr bwMode="auto">
          <a:xfrm>
            <a:off x="7777167" y="998539"/>
            <a:ext cx="606425" cy="901700"/>
          </a:xfrm>
          <a:prstGeom prst="rect">
            <a:avLst/>
          </a:prstGeom>
          <a:noFill/>
          <a:ln w="9525">
            <a:noFill/>
            <a:miter lim="800000"/>
            <a:headEnd/>
            <a:tailEnd/>
          </a:ln>
        </p:spPr>
      </p:pic>
      <p:pic>
        <p:nvPicPr>
          <p:cNvPr id="64534" name="Picture 211"/>
          <p:cNvPicPr>
            <a:picLocks noChangeAspect="1"/>
          </p:cNvPicPr>
          <p:nvPr/>
        </p:nvPicPr>
        <p:blipFill>
          <a:blip r:embed="rId5"/>
          <a:srcRect l="40656"/>
          <a:stretch>
            <a:fillRect/>
          </a:stretch>
        </p:blipFill>
        <p:spPr bwMode="auto">
          <a:xfrm>
            <a:off x="8375654" y="998539"/>
            <a:ext cx="606425" cy="901700"/>
          </a:xfrm>
          <a:prstGeom prst="rect">
            <a:avLst/>
          </a:prstGeom>
          <a:noFill/>
          <a:ln w="9525">
            <a:noFill/>
            <a:miter lim="800000"/>
            <a:headEnd/>
            <a:tailEnd/>
          </a:ln>
        </p:spPr>
      </p:pic>
      <p:pic>
        <p:nvPicPr>
          <p:cNvPr id="64535" name="Picture 212"/>
          <p:cNvPicPr>
            <a:picLocks noChangeAspect="1"/>
          </p:cNvPicPr>
          <p:nvPr/>
        </p:nvPicPr>
        <p:blipFill>
          <a:blip r:embed="rId5"/>
          <a:srcRect/>
          <a:stretch>
            <a:fillRect/>
          </a:stretch>
        </p:blipFill>
        <p:spPr bwMode="auto">
          <a:xfrm>
            <a:off x="6897688" y="998539"/>
            <a:ext cx="1020762" cy="901700"/>
          </a:xfrm>
          <a:prstGeom prst="rect">
            <a:avLst/>
          </a:prstGeom>
          <a:noFill/>
          <a:ln w="9525">
            <a:noFill/>
            <a:miter lim="800000"/>
            <a:headEnd/>
            <a:tailEnd/>
          </a:ln>
        </p:spPr>
      </p:pic>
      <p:grpSp>
        <p:nvGrpSpPr>
          <p:cNvPr id="64536" name="Group 88"/>
          <p:cNvGrpSpPr>
            <a:grpSpLocks/>
          </p:cNvGrpSpPr>
          <p:nvPr/>
        </p:nvGrpSpPr>
        <p:grpSpPr bwMode="auto">
          <a:xfrm>
            <a:off x="401638" y="1779590"/>
            <a:ext cx="3359150" cy="368300"/>
            <a:chOff x="253" y="1121"/>
            <a:chExt cx="2116" cy="232"/>
          </a:xfrm>
        </p:grpSpPr>
        <p:grpSp>
          <p:nvGrpSpPr>
            <p:cNvPr id="64541" name="Group 187"/>
            <p:cNvGrpSpPr>
              <a:grpSpLocks/>
            </p:cNvGrpSpPr>
            <p:nvPr/>
          </p:nvGrpSpPr>
          <p:grpSpPr bwMode="auto">
            <a:xfrm>
              <a:off x="253" y="1125"/>
              <a:ext cx="1046" cy="228"/>
              <a:chOff x="7160886" y="970251"/>
              <a:chExt cx="1660462" cy="361620"/>
            </a:xfrm>
          </p:grpSpPr>
          <p:sp>
            <p:nvSpPr>
              <p:cNvPr id="64559"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0"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1"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2"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3"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4"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5"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6"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7"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8"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69"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70"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71"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72"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73"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74"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nvGrpSpPr>
            <p:cNvPr id="64542" name="Group 187"/>
            <p:cNvGrpSpPr>
              <a:grpSpLocks/>
            </p:cNvGrpSpPr>
            <p:nvPr/>
          </p:nvGrpSpPr>
          <p:grpSpPr bwMode="auto">
            <a:xfrm>
              <a:off x="1323" y="1121"/>
              <a:ext cx="1046" cy="228"/>
              <a:chOff x="7160886" y="970251"/>
              <a:chExt cx="1660462" cy="361620"/>
            </a:xfrm>
          </p:grpSpPr>
          <p:sp>
            <p:nvSpPr>
              <p:cNvPr id="64543" name="Rectangle 188"/>
              <p:cNvSpPr>
                <a:spLocks noChangeArrowheads="1"/>
              </p:cNvSpPr>
              <p:nvPr/>
            </p:nvSpPr>
            <p:spPr bwMode="auto">
              <a:xfrm>
                <a:off x="844181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44" name="Rectangle 189"/>
              <p:cNvSpPr>
                <a:spLocks noChangeArrowheads="1"/>
              </p:cNvSpPr>
              <p:nvPr/>
            </p:nvSpPr>
            <p:spPr bwMode="auto">
              <a:xfrm>
                <a:off x="8655301"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45" name="Rectangle 190"/>
              <p:cNvSpPr>
                <a:spLocks noChangeArrowheads="1"/>
              </p:cNvSpPr>
              <p:nvPr/>
            </p:nvSpPr>
            <p:spPr bwMode="auto">
              <a:xfrm>
                <a:off x="8014838"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46" name="Rectangle 191"/>
              <p:cNvSpPr>
                <a:spLocks noChangeArrowheads="1"/>
              </p:cNvSpPr>
              <p:nvPr/>
            </p:nvSpPr>
            <p:spPr bwMode="auto">
              <a:xfrm>
                <a:off x="822832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47" name="Rectangle 192"/>
              <p:cNvSpPr>
                <a:spLocks noChangeArrowheads="1"/>
              </p:cNvSpPr>
              <p:nvPr/>
            </p:nvSpPr>
            <p:spPr bwMode="auto">
              <a:xfrm>
                <a:off x="7587862"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48" name="Rectangle 193"/>
              <p:cNvSpPr>
                <a:spLocks noChangeArrowheads="1"/>
              </p:cNvSpPr>
              <p:nvPr/>
            </p:nvSpPr>
            <p:spPr bwMode="auto">
              <a:xfrm>
                <a:off x="7801350"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49" name="Rectangle 194"/>
              <p:cNvSpPr>
                <a:spLocks noChangeArrowheads="1"/>
              </p:cNvSpPr>
              <p:nvPr/>
            </p:nvSpPr>
            <p:spPr bwMode="auto">
              <a:xfrm>
                <a:off x="7160886"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0" name="Rectangle 195"/>
              <p:cNvSpPr>
                <a:spLocks noChangeArrowheads="1"/>
              </p:cNvSpPr>
              <p:nvPr/>
            </p:nvSpPr>
            <p:spPr bwMode="auto">
              <a:xfrm>
                <a:off x="7374374" y="970251"/>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1" name="Rectangle 196"/>
              <p:cNvSpPr>
                <a:spLocks noChangeArrowheads="1"/>
              </p:cNvSpPr>
              <p:nvPr/>
            </p:nvSpPr>
            <p:spPr bwMode="auto">
              <a:xfrm>
                <a:off x="844181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2" name="Rectangle 197"/>
              <p:cNvSpPr>
                <a:spLocks noChangeArrowheads="1"/>
              </p:cNvSpPr>
              <p:nvPr/>
            </p:nvSpPr>
            <p:spPr bwMode="auto">
              <a:xfrm>
                <a:off x="8655301"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3" name="Rectangle 198"/>
              <p:cNvSpPr>
                <a:spLocks noChangeArrowheads="1"/>
              </p:cNvSpPr>
              <p:nvPr/>
            </p:nvSpPr>
            <p:spPr bwMode="auto">
              <a:xfrm>
                <a:off x="8014838"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4" name="Rectangle 199"/>
              <p:cNvSpPr>
                <a:spLocks noChangeArrowheads="1"/>
              </p:cNvSpPr>
              <p:nvPr/>
            </p:nvSpPr>
            <p:spPr bwMode="auto">
              <a:xfrm>
                <a:off x="822832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5" name="Rectangle 200"/>
              <p:cNvSpPr>
                <a:spLocks noChangeArrowheads="1"/>
              </p:cNvSpPr>
              <p:nvPr/>
            </p:nvSpPr>
            <p:spPr bwMode="auto">
              <a:xfrm>
                <a:off x="7587862"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6" name="Rectangle 201"/>
              <p:cNvSpPr>
                <a:spLocks noChangeArrowheads="1"/>
              </p:cNvSpPr>
              <p:nvPr/>
            </p:nvSpPr>
            <p:spPr bwMode="auto">
              <a:xfrm>
                <a:off x="7801350"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7" name="Rectangle 202"/>
              <p:cNvSpPr>
                <a:spLocks noChangeArrowheads="1"/>
              </p:cNvSpPr>
              <p:nvPr/>
            </p:nvSpPr>
            <p:spPr bwMode="auto">
              <a:xfrm>
                <a:off x="7160886"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sp>
            <p:nvSpPr>
              <p:cNvPr id="64558" name="Rectangle 203"/>
              <p:cNvSpPr>
                <a:spLocks noChangeArrowheads="1"/>
              </p:cNvSpPr>
              <p:nvPr/>
            </p:nvSpPr>
            <p:spPr bwMode="auto">
              <a:xfrm>
                <a:off x="7374374" y="1167607"/>
                <a:ext cx="166047" cy="164264"/>
              </a:xfrm>
              <a:prstGeom prst="rect">
                <a:avLst/>
              </a:prstGeom>
              <a:solidFill>
                <a:srgbClr val="F2F2F2">
                  <a:alpha val="43921"/>
                </a:srgbClr>
              </a:solidFill>
              <a:ln w="6350">
                <a:noFill/>
                <a:miter lim="800000"/>
                <a:headEnd/>
                <a:tailEnd/>
              </a:ln>
            </p:spPr>
            <p:txBody>
              <a:bodyPr/>
              <a:lstStyle/>
              <a:p>
                <a:endParaRPr lang="en-US" altLang="en-US" sz="1600"/>
              </a:p>
            </p:txBody>
          </p:sp>
        </p:grpSp>
      </p:grpSp>
      <p:grpSp>
        <p:nvGrpSpPr>
          <p:cNvPr id="64538" name="Group 83"/>
          <p:cNvGrpSpPr>
            <a:grpSpLocks/>
          </p:cNvGrpSpPr>
          <p:nvPr/>
        </p:nvGrpSpPr>
        <p:grpSpPr bwMode="auto">
          <a:xfrm>
            <a:off x="600079" y="2386013"/>
            <a:ext cx="2781161" cy="2268053"/>
            <a:chOff x="293" y="2553"/>
            <a:chExt cx="2022" cy="1186"/>
          </a:xfrm>
        </p:grpSpPr>
        <p:sp>
          <p:nvSpPr>
            <p:cNvPr id="64539" name="Content Placeholder 19"/>
            <p:cNvSpPr txBox="1">
              <a:spLocks/>
            </p:cNvSpPr>
            <p:nvPr/>
          </p:nvSpPr>
          <p:spPr bwMode="auto">
            <a:xfrm flipH="1">
              <a:off x="293" y="3127"/>
              <a:ext cx="2022" cy="612"/>
            </a:xfrm>
            <a:prstGeom prst="rect">
              <a:avLst/>
            </a:prstGeom>
            <a:noFill/>
            <a:ln w="9525">
              <a:noFill/>
              <a:miter lim="800000"/>
              <a:headEnd/>
              <a:tailEnd/>
            </a:ln>
          </p:spPr>
          <p:txBody>
            <a:bodyPr>
              <a:spAutoFit/>
            </a:bodyPr>
            <a:lstStyle/>
            <a:p>
              <a:pPr marL="119063" indent="-119063" defTabSz="457200">
                <a:buFontTx/>
                <a:buChar char="•"/>
              </a:pPr>
              <a:r>
                <a:rPr lang="en-US" sz="1400" b="1" dirty="0" smtClean="0">
                  <a:solidFill>
                    <a:schemeClr val="accent2"/>
                  </a:solidFill>
                </a:rPr>
                <a:t>Uncovered </a:t>
              </a:r>
              <a:r>
                <a:rPr lang="en-US" sz="1400" b="1" dirty="0">
                  <a:solidFill>
                    <a:schemeClr val="accent2"/>
                  </a:solidFill>
                </a:rPr>
                <a:t>vulnerabilities </a:t>
              </a:r>
            </a:p>
            <a:p>
              <a:pPr marL="119063" indent="-119063" defTabSz="457200">
                <a:buFontTx/>
                <a:buChar char="•"/>
              </a:pPr>
              <a:r>
                <a:rPr lang="en-US" sz="1400" b="1" dirty="0" smtClean="0">
                  <a:solidFill>
                    <a:schemeClr val="accent2"/>
                  </a:solidFill>
                </a:rPr>
                <a:t>Reduced </a:t>
              </a:r>
              <a:r>
                <a:rPr lang="en-US" sz="1400" b="1" dirty="0">
                  <a:solidFill>
                    <a:schemeClr val="accent2"/>
                  </a:solidFill>
                </a:rPr>
                <a:t>development cost</a:t>
              </a:r>
              <a:endParaRPr lang="en-US" sz="1400" dirty="0">
                <a:solidFill>
                  <a:schemeClr val="accent2"/>
                </a:solidFill>
              </a:endParaRPr>
            </a:p>
            <a:p>
              <a:pPr marL="119063" indent="-119063" defTabSz="457200">
                <a:buFontTx/>
                <a:buChar char="•"/>
              </a:pPr>
              <a:r>
                <a:rPr lang="en-US" sz="1400" b="1" dirty="0" smtClean="0">
                  <a:solidFill>
                    <a:schemeClr val="accent2"/>
                  </a:solidFill>
                </a:rPr>
                <a:t>Improved </a:t>
              </a:r>
              <a:r>
                <a:rPr lang="en-US" sz="1400" b="1" dirty="0">
                  <a:solidFill>
                    <a:schemeClr val="accent2"/>
                  </a:solidFill>
                </a:rPr>
                <a:t>brand image</a:t>
              </a:r>
              <a:endParaRPr lang="en-US" sz="1400" dirty="0">
                <a:solidFill>
                  <a:schemeClr val="accent2"/>
                </a:solidFill>
              </a:endParaRPr>
            </a:p>
            <a:p>
              <a:pPr marL="119063" indent="-119063" defTabSz="457200">
                <a:buFontTx/>
                <a:buChar char="•"/>
              </a:pPr>
              <a:r>
                <a:rPr lang="en-US" sz="1400" b="1" dirty="0" smtClean="0">
                  <a:solidFill>
                    <a:schemeClr val="accent2"/>
                  </a:solidFill>
                </a:rPr>
                <a:t>Protected </a:t>
              </a:r>
              <a:r>
                <a:rPr lang="en-US" sz="1400" b="1" dirty="0">
                  <a:solidFill>
                    <a:schemeClr val="accent2"/>
                  </a:solidFill>
                </a:rPr>
                <a:t>intellectual property</a:t>
              </a:r>
              <a:endParaRPr lang="en-US" altLang="en-US" sz="1400" b="1" dirty="0">
                <a:solidFill>
                  <a:schemeClr val="accent2"/>
                </a:solidFill>
              </a:endParaRPr>
            </a:p>
          </p:txBody>
        </p:sp>
        <p:sp>
          <p:nvSpPr>
            <p:cNvPr id="64540" name="Content Placeholder 19"/>
            <p:cNvSpPr txBox="1">
              <a:spLocks/>
            </p:cNvSpPr>
            <p:nvPr/>
          </p:nvSpPr>
          <p:spPr bwMode="auto">
            <a:xfrm flipH="1">
              <a:off x="334" y="2553"/>
              <a:ext cx="1741" cy="751"/>
            </a:xfrm>
            <a:prstGeom prst="rect">
              <a:avLst/>
            </a:prstGeom>
            <a:noFill/>
            <a:ln w="9525">
              <a:noFill/>
              <a:miter lim="800000"/>
              <a:headEnd/>
              <a:tailEnd/>
            </a:ln>
          </p:spPr>
          <p:txBody>
            <a:bodyPr>
              <a:spAutoFit/>
            </a:bodyPr>
            <a:lstStyle/>
            <a:p>
              <a:pPr defTabSz="457200" eaLnBrk="0" hangingPunct="0">
                <a:spcBef>
                  <a:spcPct val="50000"/>
                </a:spcBef>
                <a:spcAft>
                  <a:spcPts val="600"/>
                </a:spcAft>
                <a:buFont typeface="Times New Roman" pitchFamily="18" charset="0"/>
                <a:buNone/>
              </a:pPr>
              <a:r>
                <a:rPr lang="en-US" sz="2800" b="1" dirty="0">
                  <a:solidFill>
                    <a:schemeClr val="accent2"/>
                  </a:solidFill>
                </a:rPr>
                <a:t>Customer</a:t>
              </a:r>
              <a:br>
                <a:rPr lang="en-US" sz="2800" b="1" dirty="0">
                  <a:solidFill>
                    <a:schemeClr val="accent2"/>
                  </a:solidFill>
                </a:rPr>
              </a:br>
              <a:r>
                <a:rPr lang="en-US" sz="2800" b="1" dirty="0">
                  <a:solidFill>
                    <a:schemeClr val="accent2"/>
                  </a:solidFill>
                </a:rPr>
                <a:t>Results:</a:t>
              </a:r>
              <a:r>
                <a:rPr lang="en-US" altLang="en-US" sz="2400" dirty="0"/>
                <a:t> </a:t>
              </a:r>
              <a:endParaRPr lang="en-US" altLang="en-US" sz="1400" b="1" dirty="0">
                <a:solidFill>
                  <a:srgbClr val="000000"/>
                </a:solidFill>
              </a:endParaRPr>
            </a:p>
            <a:p>
              <a:pPr defTabSz="457200"/>
              <a:endParaRPr lang="en-US" altLang="en-US" sz="1050" b="1" dirty="0">
                <a:solidFill>
                  <a:srgbClr val="000000"/>
                </a:solidFill>
              </a:endParaRPr>
            </a:p>
          </p:txBody>
        </p:sp>
      </p:grpSp>
    </p:spTree>
    <p:extLst>
      <p:ext uri="{BB962C8B-B14F-4D97-AF65-F5344CB8AC3E}">
        <p14:creationId xmlns:p14="http://schemas.microsoft.com/office/powerpoint/2010/main" val="1191184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265176" y="594360"/>
            <a:ext cx="8686800" cy="396875"/>
          </a:xfrm>
        </p:spPr>
        <p:txBody>
          <a:bodyPr/>
          <a:lstStyle/>
          <a:p>
            <a:r>
              <a:rPr lang="en-US" altLang="en-US" sz="2200" dirty="0" smtClean="0"/>
              <a:t>Looking for more information to Secure your Mobile Enterprise?</a:t>
            </a:r>
          </a:p>
        </p:txBody>
      </p:sp>
      <p:pic>
        <p:nvPicPr>
          <p:cNvPr id="76802" name="Picture 9" descr="4365 Landing Page.jpg"/>
          <p:cNvPicPr>
            <a:picLocks noChangeAspect="1"/>
          </p:cNvPicPr>
          <p:nvPr/>
        </p:nvPicPr>
        <p:blipFill>
          <a:blip r:embed="rId3"/>
          <a:srcRect/>
          <a:stretch>
            <a:fillRect/>
          </a:stretch>
        </p:blipFill>
        <p:spPr bwMode="auto">
          <a:xfrm>
            <a:off x="2884492" y="1874841"/>
            <a:ext cx="5926137" cy="4346575"/>
          </a:xfrm>
          <a:prstGeom prst="rect">
            <a:avLst/>
          </a:prstGeom>
          <a:noFill/>
          <a:ln w="9525">
            <a:noFill/>
            <a:miter lim="800000"/>
            <a:headEnd/>
            <a:tailEnd/>
          </a:ln>
        </p:spPr>
      </p:pic>
      <p:sp>
        <p:nvSpPr>
          <p:cNvPr id="13" name="TextBox 12"/>
          <p:cNvSpPr txBox="1"/>
          <p:nvPr/>
        </p:nvSpPr>
        <p:spPr>
          <a:xfrm>
            <a:off x="182563" y="1614489"/>
            <a:ext cx="2468562" cy="3539430"/>
          </a:xfrm>
          <a:prstGeom prst="rect">
            <a:avLst/>
          </a:prstGeom>
          <a:noFill/>
        </p:spPr>
        <p:txBody>
          <a:bodyPr>
            <a:spAutoFit/>
          </a:bodyPr>
          <a:lstStyle/>
          <a:p>
            <a:pPr>
              <a:defRPr/>
            </a:pPr>
            <a:r>
              <a:rPr lang="en-US" sz="1400" b="1" dirty="0">
                <a:ea typeface="MS PGothic" charset="0"/>
                <a:cs typeface="MS PGothic" charset="0"/>
              </a:rPr>
              <a:t>Two ways to find the information you need to select the best mobile security solution for your business :</a:t>
            </a:r>
          </a:p>
          <a:p>
            <a:pPr>
              <a:defRPr/>
            </a:pPr>
            <a:endParaRPr lang="en-US" sz="1400" b="1" dirty="0">
              <a:ea typeface="MS PGothic" charset="0"/>
              <a:cs typeface="MS PGothic" charset="0"/>
            </a:endParaRPr>
          </a:p>
          <a:p>
            <a:pPr marL="285750" indent="-285750">
              <a:buFont typeface="Arial"/>
              <a:buChar char="•"/>
              <a:defRPr/>
            </a:pPr>
            <a:r>
              <a:rPr lang="en-US" sz="1400" dirty="0">
                <a:ea typeface="MS PGothic" charset="0"/>
                <a:cs typeface="MS PGothic" charset="0"/>
              </a:rPr>
              <a:t>By category: Identifies component area for enforcing security within the mobile enterprise.</a:t>
            </a:r>
          </a:p>
          <a:p>
            <a:pPr marL="285750" indent="-285750">
              <a:buFont typeface="Arial"/>
              <a:buChar char="•"/>
              <a:defRPr/>
            </a:pPr>
            <a:endParaRPr lang="en-US" sz="1400" dirty="0">
              <a:ea typeface="MS PGothic" charset="0"/>
              <a:cs typeface="MS PGothic" charset="0"/>
            </a:endParaRPr>
          </a:p>
          <a:p>
            <a:pPr marL="285750" indent="-285750">
              <a:buFont typeface="Arial"/>
              <a:buChar char="•"/>
              <a:defRPr/>
            </a:pPr>
            <a:r>
              <a:rPr lang="en-US" sz="1400" dirty="0">
                <a:ea typeface="MS PGothic" charset="0"/>
                <a:cs typeface="MS PGothic" charset="0"/>
              </a:rPr>
              <a:t>By challenge: Identifies common requirements and connects to assets that best address these concerns.  </a:t>
            </a:r>
          </a:p>
        </p:txBody>
      </p:sp>
      <p:sp>
        <p:nvSpPr>
          <p:cNvPr id="2" name="Slide Number Placeholder 1"/>
          <p:cNvSpPr>
            <a:spLocks noGrp="1"/>
          </p:cNvSpPr>
          <p:nvPr>
            <p:ph type="sldNum" sz="quarter" idx="4294967295"/>
          </p:nvPr>
        </p:nvSpPr>
        <p:spPr>
          <a:xfrm>
            <a:off x="196467" y="6411101"/>
            <a:ext cx="2133600" cy="228600"/>
          </a:xfrm>
          <a:prstGeom prst="rect">
            <a:avLst/>
          </a:prstGeom>
        </p:spPr>
        <p:txBody>
          <a:bodyPr/>
          <a:lstStyle/>
          <a:p>
            <a:fld id="{6DF82051-71F3-4FD6-96B8-E601B55ECE7B}" type="slidenum">
              <a:rPr lang="en-US" altLang="en-US" smtClean="0"/>
              <a:pPr/>
              <a:t>33</a:t>
            </a:fld>
            <a:endParaRPr lang="en-US" altLang="en-US" dirty="0"/>
          </a:p>
        </p:txBody>
      </p:sp>
      <p:sp>
        <p:nvSpPr>
          <p:cNvPr id="7" name="Text Box 2"/>
          <p:cNvSpPr txBox="1">
            <a:spLocks noChangeArrowheads="1"/>
          </p:cNvSpPr>
          <p:nvPr/>
        </p:nvSpPr>
        <p:spPr bwMode="auto">
          <a:xfrm>
            <a:off x="260350" y="1052513"/>
            <a:ext cx="876300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eaLnBrk="0" hangingPunct="0">
              <a:spcBef>
                <a:spcPct val="20000"/>
              </a:spcBef>
              <a:buClr>
                <a:schemeClr val="tx1"/>
              </a:buClr>
              <a:buFont typeface="Wingdings"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bg1"/>
                </a:solidFill>
                <a:latin typeface="Arial" pitchFamily="34" charset="0"/>
                <a:ea typeface="MS PGothic" pitchFamily="34" charset="-128"/>
              </a:defRPr>
            </a:lvl9pPr>
          </a:lstStyle>
          <a:p>
            <a:pPr eaLnBrk="1" hangingPunct="1">
              <a:spcBef>
                <a:spcPct val="0"/>
              </a:spcBef>
              <a:buClrTx/>
              <a:buFontTx/>
              <a:buNone/>
            </a:pPr>
            <a:r>
              <a:rPr lang="en-US" altLang="en-US" sz="1400" b="1" i="1" dirty="0">
                <a:solidFill>
                  <a:schemeClr val="bg1"/>
                </a:solidFill>
                <a:latin typeface="+mn-lt"/>
                <a:ea typeface="+mn-ea"/>
                <a:cs typeface="+mn-cs"/>
              </a:rPr>
              <a:t>Use the </a:t>
            </a:r>
            <a:r>
              <a:rPr lang="en-US" altLang="en-US" sz="1400" b="1" i="1" dirty="0">
                <a:solidFill>
                  <a:schemeClr val="bg1"/>
                </a:solidFill>
                <a:latin typeface="+mn-lt"/>
                <a:ea typeface="+mn-ea"/>
                <a:cs typeface="+mn-cs"/>
                <a:hlinkClick r:id="rId4"/>
              </a:rPr>
              <a:t>IBM Mobile Security Solution Finder </a:t>
            </a:r>
            <a:endParaRPr lang="en-US" altLang="en-US" sz="1400" b="1" i="1" dirty="0">
              <a:solidFill>
                <a:schemeClr val="bg1"/>
              </a:solidFill>
              <a:latin typeface="+mn-lt"/>
              <a:ea typeface="+mn-ea"/>
              <a:cs typeface="+mn-cs"/>
            </a:endParaRPr>
          </a:p>
        </p:txBody>
      </p:sp>
    </p:spTree>
    <p:extLst>
      <p:ext uri="{BB962C8B-B14F-4D97-AF65-F5344CB8AC3E}">
        <p14:creationId xmlns:p14="http://schemas.microsoft.com/office/powerpoint/2010/main" val="1196269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txBox="1">
            <a:spLocks/>
          </p:cNvSpPr>
          <p:nvPr/>
        </p:nvSpPr>
        <p:spPr bwMode="auto">
          <a:xfrm>
            <a:off x="331788" y="1274128"/>
            <a:ext cx="8229600" cy="457200"/>
          </a:xfrm>
          <a:prstGeom prst="rect">
            <a:avLst/>
          </a:prstGeom>
          <a:noFill/>
          <a:ln w="9525">
            <a:noFill/>
            <a:miter lim="800000"/>
            <a:headEnd/>
            <a:tailEnd/>
          </a:ln>
        </p:spPr>
        <p:txBody>
          <a:bodyPr/>
          <a:lstStyle/>
          <a:p>
            <a:pPr algn="r" defTabSz="457200" eaLnBrk="0" hangingPunct="0">
              <a:lnSpc>
                <a:spcPct val="99000"/>
              </a:lnSpc>
              <a:buClr>
                <a:srgbClr val="000000"/>
              </a:buClr>
              <a:buFont typeface="Arial" charset="0"/>
              <a:buNone/>
            </a:pPr>
            <a:r>
              <a:rPr lang="en-US" altLang="en-US" sz="2000"/>
              <a:t>Architecture of a Campaign</a:t>
            </a:r>
          </a:p>
        </p:txBody>
      </p:sp>
      <p:graphicFrame>
        <p:nvGraphicFramePr>
          <p:cNvPr id="35866" name="Group 26"/>
          <p:cNvGraphicFramePr>
            <a:graphicFrameLocks noGrp="1"/>
          </p:cNvGraphicFramePr>
          <p:nvPr>
            <p:extLst>
              <p:ext uri="{D42A27DB-BD31-4B8C-83A1-F6EECF244321}">
                <p14:modId xmlns:p14="http://schemas.microsoft.com/office/powerpoint/2010/main" val="1505437786"/>
              </p:ext>
            </p:extLst>
          </p:nvPr>
        </p:nvGraphicFramePr>
        <p:xfrm>
          <a:off x="84142" y="1253491"/>
          <a:ext cx="9024937" cy="4927854"/>
        </p:xfrm>
        <a:graphic>
          <a:graphicData uri="http://schemas.openxmlformats.org/drawingml/2006/table">
            <a:tbl>
              <a:tblPr/>
              <a:tblGrid>
                <a:gridCol w="2314575"/>
                <a:gridCol w="2209800"/>
                <a:gridCol w="2133600"/>
                <a:gridCol w="2366962"/>
              </a:tblGrid>
              <a:tr h="293159">
                <a:tc>
                  <a:txBody>
                    <a:bodyPr/>
                    <a:lstStyle/>
                    <a:p>
                      <a:pPr marL="0" marR="0" lvl="0" indent="0" algn="l" defTabSz="914400" rtl="0" eaLnBrk="1" fontAlgn="base" latinLnBrk="0" hangingPunct="1">
                        <a:lnSpc>
                          <a:spcPct val="95000"/>
                        </a:lnSpc>
                        <a:spcBef>
                          <a:spcPct val="50000"/>
                        </a:spcBef>
                        <a:spcAft>
                          <a:spcPct val="0"/>
                        </a:spcAft>
                        <a:buClrTx/>
                        <a:buSzTx/>
                        <a:buFont typeface="Wingdings" pitchFamily="2" charset="2"/>
                        <a:buNone/>
                        <a:tabLst/>
                      </a:pPr>
                      <a:endParaRPr kumimoji="0" lang="en-US" sz="1200" b="1" i="0" u="none" strike="noStrike" cap="none" normalizeH="0" baseline="0" dirty="0" smtClean="0">
                        <a:ln>
                          <a:noFill/>
                        </a:ln>
                        <a:solidFill>
                          <a:srgbClr val="FFFFFF"/>
                        </a:solidFill>
                        <a:effectLst/>
                        <a:latin typeface="Arial" pitchFamily="34" charset="0"/>
                        <a:ea typeface="MS PGothic" pitchFamily="34" charset="-128"/>
                      </a:endParaRPr>
                    </a:p>
                  </a:txBody>
                  <a:tcPr marT="45679" marB="45679" horzOverflow="overflow">
                    <a:lnL w="9525" cap="flat" cmpd="sng" algn="ctr">
                      <a:solidFill>
                        <a:srgbClr val="89C53A"/>
                      </a:solidFill>
                      <a:prstDash val="solid"/>
                      <a:round/>
                      <a:headEnd type="none" w="med" len="med"/>
                      <a:tailEnd type="none" w="med" len="med"/>
                    </a:lnL>
                    <a:lnR>
                      <a:noFill/>
                    </a:lnR>
                    <a:lnT w="9525" cap="flat" cmpd="sng" algn="ctr">
                      <a:solidFill>
                        <a:srgbClr val="89C53A"/>
                      </a:solidFill>
                      <a:prstDash val="solid"/>
                      <a:round/>
                      <a:headEnd type="none" w="med" len="med"/>
                      <a:tailEnd type="none" w="med" len="med"/>
                    </a:lnT>
                    <a:lnB>
                      <a:noFill/>
                    </a:lnB>
                    <a:lnTlToBr>
                      <a:noFill/>
                    </a:lnTlToBr>
                    <a:lnBlToTr>
                      <a:noFill/>
                    </a:lnBlToTr>
                    <a:solidFill>
                      <a:srgbClr val="F2C5F1"/>
                    </a:solidFill>
                  </a:tcPr>
                </a:tc>
                <a:tc>
                  <a:txBody>
                    <a:bodyPr/>
                    <a:lstStyle/>
                    <a:p>
                      <a:pPr marL="0" marR="0" lvl="0" indent="0" algn="l" defTabSz="914400" rtl="0" eaLnBrk="1" fontAlgn="base" latinLnBrk="0" hangingPunct="1">
                        <a:lnSpc>
                          <a:spcPct val="95000"/>
                        </a:lnSpc>
                        <a:spcBef>
                          <a:spcPct val="50000"/>
                        </a:spcBef>
                        <a:spcAft>
                          <a:spcPct val="0"/>
                        </a:spcAft>
                        <a:buClrTx/>
                        <a:buSzTx/>
                        <a:buFont typeface="Wingdings" pitchFamily="2" charset="2"/>
                        <a:buNone/>
                        <a:tabLst/>
                      </a:pPr>
                      <a:endParaRPr kumimoji="0" lang="en-US" sz="1200" b="1" i="0" u="none" strike="noStrike" cap="none" normalizeH="0" baseline="0" smtClean="0">
                        <a:ln>
                          <a:noFill/>
                        </a:ln>
                        <a:solidFill>
                          <a:srgbClr val="FFFFFF"/>
                        </a:solidFill>
                        <a:effectLst/>
                        <a:latin typeface="Arial" pitchFamily="34" charset="0"/>
                        <a:ea typeface="MS PGothic" pitchFamily="34" charset="-128"/>
                      </a:endParaRPr>
                    </a:p>
                  </a:txBody>
                  <a:tcPr marT="45679" marB="45679" horzOverflow="overflow">
                    <a:lnL>
                      <a:noFill/>
                    </a:lnL>
                    <a:lnR>
                      <a:noFill/>
                    </a:lnR>
                    <a:lnT w="9525" cap="flat" cmpd="sng" algn="ctr">
                      <a:solidFill>
                        <a:srgbClr val="89C53A"/>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5000"/>
                        </a:lnSpc>
                        <a:spcBef>
                          <a:spcPct val="50000"/>
                        </a:spcBef>
                        <a:spcAft>
                          <a:spcPct val="0"/>
                        </a:spcAft>
                        <a:buClrTx/>
                        <a:buSzTx/>
                        <a:buFont typeface="Wingdings" pitchFamily="2" charset="2"/>
                        <a:buNone/>
                        <a:tabLst/>
                      </a:pPr>
                      <a:endParaRPr kumimoji="0" lang="en-US" sz="1200" b="1" i="0" u="none" strike="noStrike" cap="none" normalizeH="0" baseline="0" smtClean="0">
                        <a:ln>
                          <a:noFill/>
                        </a:ln>
                        <a:solidFill>
                          <a:srgbClr val="FFFFFF"/>
                        </a:solidFill>
                        <a:effectLst/>
                        <a:latin typeface="Arial" pitchFamily="34" charset="0"/>
                        <a:ea typeface="MS PGothic" pitchFamily="34" charset="-128"/>
                      </a:endParaRPr>
                    </a:p>
                  </a:txBody>
                  <a:tcPr marT="45679" marB="45679" horzOverflow="overflow">
                    <a:lnL>
                      <a:noFill/>
                    </a:lnL>
                    <a:lnR>
                      <a:noFill/>
                    </a:lnR>
                    <a:lnT w="9525" cap="flat" cmpd="sng" algn="ctr">
                      <a:solidFill>
                        <a:srgbClr val="89C53A"/>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95000"/>
                        </a:lnSpc>
                        <a:spcBef>
                          <a:spcPct val="50000"/>
                        </a:spcBef>
                        <a:spcAft>
                          <a:spcPct val="0"/>
                        </a:spcAft>
                        <a:buClrTx/>
                        <a:buSzTx/>
                        <a:buFont typeface="Wingdings" pitchFamily="2" charset="2"/>
                        <a:buNone/>
                        <a:tabLst/>
                      </a:pPr>
                      <a:endParaRPr kumimoji="0" lang="en-US" sz="1200" b="1" i="0" u="none" strike="noStrike" cap="none" normalizeH="0" baseline="0" smtClean="0">
                        <a:ln>
                          <a:noFill/>
                        </a:ln>
                        <a:solidFill>
                          <a:srgbClr val="FFFFFF"/>
                        </a:solidFill>
                        <a:effectLst/>
                        <a:latin typeface="Arial" pitchFamily="34" charset="0"/>
                        <a:ea typeface="MS PGothic" pitchFamily="34" charset="-128"/>
                      </a:endParaRPr>
                    </a:p>
                  </a:txBody>
                  <a:tcPr marT="45679" marB="45679" horzOverflow="overflow">
                    <a:lnL>
                      <a:noFill/>
                    </a:lnL>
                    <a:lnR w="9525" cap="flat" cmpd="sng" algn="ctr">
                      <a:solidFill>
                        <a:srgbClr val="89C53A"/>
                      </a:solidFill>
                      <a:prstDash val="solid"/>
                      <a:round/>
                      <a:headEnd type="none" w="med" len="med"/>
                      <a:tailEnd type="none" w="med" len="med"/>
                    </a:lnR>
                    <a:lnT w="9525" cap="flat" cmpd="sng" algn="ctr">
                      <a:solidFill>
                        <a:srgbClr val="89C53A"/>
                      </a:solidFill>
                      <a:prstDash val="solid"/>
                      <a:round/>
                      <a:headEnd type="none" w="med" len="med"/>
                      <a:tailEnd type="none" w="med" len="med"/>
                    </a:lnT>
                    <a:lnB>
                      <a:noFill/>
                    </a:lnB>
                    <a:lnTlToBr>
                      <a:noFill/>
                    </a:lnTlToBr>
                    <a:lnBlToTr>
                      <a:noFill/>
                    </a:lnBlToTr>
                    <a:noFill/>
                  </a:tcPr>
                </a:tc>
              </a:tr>
              <a:tr h="4634695">
                <a:tc>
                  <a:txBody>
                    <a:bodyPr/>
                    <a:lstStyle/>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rgbClr val="000000"/>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rgbClr val="000000"/>
                          </a:solidFill>
                          <a:effectLst/>
                          <a:latin typeface="Arial" pitchFamily="34" charset="0"/>
                          <a:ea typeface="MS PGothic" pitchFamily="34" charset="-128"/>
                        </a:rPr>
                        <a:t>Video:</a:t>
                      </a:r>
                      <a:r>
                        <a:rPr kumimoji="0" lang="en-US" sz="1200" b="0" i="0" u="none" strike="noStrike" cap="none" normalizeH="0" baseline="0" dirty="0" smtClean="0">
                          <a:ln>
                            <a:noFill/>
                          </a:ln>
                          <a:solidFill>
                            <a:srgbClr val="000000"/>
                          </a:solidFill>
                          <a:effectLst/>
                          <a:latin typeface="Arial" pitchFamily="34" charset="0"/>
                          <a:ea typeface="MS PGothic" pitchFamily="34" charset="-128"/>
                          <a:hlinkClick r:id="rId3"/>
                        </a:rPr>
                        <a:t>.</a:t>
                      </a:r>
                      <a:r>
                        <a:rPr kumimoji="0" lang="en-US" sz="1200" b="0" i="0" u="none" strike="noStrike" cap="none" normalizeH="0" baseline="0" dirty="0" smtClean="0">
                          <a:ln>
                            <a:noFill/>
                          </a:ln>
                          <a:solidFill>
                            <a:schemeClr val="tx1"/>
                          </a:solidFill>
                          <a:effectLst/>
                          <a:latin typeface="Arial" pitchFamily="34" charset="0"/>
                          <a:ea typeface="MS PGothic" pitchFamily="34" charset="-128"/>
                        </a:rPr>
                        <a:t>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4"/>
                        </a:rPr>
                        <a:t>Delivering confidence to seize the mobile opportunity</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Video: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5"/>
                        </a:rPr>
                        <a:t>Mobile Security - Confidently enable productivity, business agility and a rich experience</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Whitepaper: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6"/>
                        </a:rPr>
                        <a:t>Getting a better grip on mobile devices</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Video: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7"/>
                        </a:rPr>
                        <a:t>Enabling the Mobile Enterprise </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Whitepaper: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8"/>
                        </a:rPr>
                        <a:t>When millions need access: Identity management in an interconnected world</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Whitepaper: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9"/>
                        </a:rPr>
                        <a:t>Ensuring application security in mobile device environments</a:t>
                      </a:r>
                      <a:endParaRPr kumimoji="0" lang="en-US" sz="1200" b="0" i="0" u="none" strike="noStrike" cap="none" normalizeH="0" baseline="0" dirty="0" smtClean="0">
                        <a:ln>
                          <a:noFill/>
                        </a:ln>
                        <a:solidFill>
                          <a:srgbClr val="000000"/>
                        </a:solidFill>
                        <a:effectLst/>
                        <a:latin typeface="Arial" pitchFamily="34" charset="0"/>
                        <a:ea typeface="MS PGothic" pitchFamily="34" charset="-128"/>
                      </a:endParaRPr>
                    </a:p>
                  </a:txBody>
                  <a:tcPr marT="45679" marB="45679" horzOverflow="overflow">
                    <a:lnL w="9525" cap="flat" cmpd="sng" algn="ctr">
                      <a:solidFill>
                        <a:srgbClr val="89C53A"/>
                      </a:solidFill>
                      <a:prstDash val="solid"/>
                      <a:round/>
                      <a:headEnd type="none" w="med" len="med"/>
                      <a:tailEnd type="none" w="med" len="med"/>
                    </a:lnL>
                    <a:lnR>
                      <a:noFill/>
                    </a:lnR>
                    <a:lnT>
                      <a:noFill/>
                    </a:lnT>
                    <a:lnB w="9525" cap="flat" cmpd="sng" algn="ctr">
                      <a:solidFill>
                        <a:srgbClr val="89C53A"/>
                      </a:solidFill>
                      <a:prstDash val="solid"/>
                      <a:round/>
                      <a:headEnd type="none" w="med" len="med"/>
                      <a:tailEnd type="none" w="med" len="med"/>
                    </a:lnB>
                    <a:lnTlToBr>
                      <a:noFill/>
                    </a:lnTlToBr>
                    <a:lnBlToTr>
                      <a:noFill/>
                    </a:lnBlToTr>
                    <a:solidFill>
                      <a:srgbClr val="F2C5F1"/>
                    </a:solidFill>
                  </a:tcPr>
                </a:tc>
                <a:tc>
                  <a:txBody>
                    <a:bodyPr/>
                    <a:lstStyle/>
                    <a:p>
                      <a:pPr marL="228600" marR="0" lvl="0" indent="-22860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Datasheet: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0"/>
                        </a:rPr>
                        <a:t>IBM Endpoint Manager for Mobile Devices</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ctr" defTabSz="914400" rtl="0" eaLnBrk="1" fontAlgn="b"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Solution Brief: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1"/>
                        </a:rPr>
                        <a:t>Extend user-access  protection to cloud and mobile environments</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Demo: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2"/>
                        </a:rPr>
                        <a:t>Securing Mobile Applications using IBM Security </a:t>
                      </a:r>
                      <a:r>
                        <a:rPr kumimoji="0" lang="en-US" sz="1200" b="0" i="0" u="none" strike="noStrike" cap="none" normalizeH="0" baseline="0" dirty="0" err="1" smtClean="0">
                          <a:ln>
                            <a:noFill/>
                          </a:ln>
                          <a:solidFill>
                            <a:schemeClr val="tx1"/>
                          </a:solidFill>
                          <a:effectLst/>
                          <a:latin typeface="Arial" pitchFamily="34" charset="0"/>
                          <a:ea typeface="MS PGothic" pitchFamily="34" charset="-128"/>
                          <a:hlinkClick r:id="rId12"/>
                        </a:rPr>
                        <a:t>AppScan</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2"/>
                        </a:rPr>
                        <a:t> Source</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Datasheet: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3"/>
                        </a:rPr>
                        <a:t>IBM Security </a:t>
                      </a:r>
                      <a:r>
                        <a:rPr kumimoji="0" lang="en-US" sz="1200" b="0" i="0" u="none" strike="noStrike" cap="none" normalizeH="0" baseline="0" dirty="0" err="1" smtClean="0">
                          <a:ln>
                            <a:noFill/>
                          </a:ln>
                          <a:solidFill>
                            <a:schemeClr val="tx1"/>
                          </a:solidFill>
                          <a:effectLst/>
                          <a:latin typeface="Arial" pitchFamily="34" charset="0"/>
                          <a:ea typeface="MS PGothic" pitchFamily="34" charset="-128"/>
                          <a:hlinkClick r:id="rId13"/>
                        </a:rPr>
                        <a:t>AppScan</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3"/>
                        </a:rPr>
                        <a:t> Source</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228600" marR="0" lvl="0" indent="-228600" algn="l" defTabSz="914400" rtl="0" eaLnBrk="1" fontAlgn="b"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Datasheet: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4"/>
                        </a:rPr>
                        <a:t>IBM Security Access Manager for Mobile</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txBody>
                  <a:tcPr marT="45679" marB="45679" horzOverflow="overflow">
                    <a:lnL>
                      <a:noFill/>
                    </a:lnL>
                    <a:lnR>
                      <a:noFill/>
                    </a:lnR>
                    <a:lnT>
                      <a:noFill/>
                    </a:lnT>
                    <a:lnB w="9525" cap="flat" cmpd="sng" algn="ctr">
                      <a:solidFill>
                        <a:srgbClr val="89C53A"/>
                      </a:solidFill>
                      <a:prstDash val="solid"/>
                      <a:round/>
                      <a:headEnd type="none" w="med" len="med"/>
                      <a:tailEnd type="none" w="med" len="med"/>
                    </a:lnB>
                    <a:lnTlToBr>
                      <a:noFill/>
                    </a:lnTlToBr>
                    <a:lnBlToTr>
                      <a:noFill/>
                    </a:lnBlToTr>
                    <a:solidFill>
                      <a:srgbClr val="E6F6FD"/>
                    </a:solidFill>
                  </a:tcPr>
                </a:tc>
                <a:tc>
                  <a:txBody>
                    <a:bodyPr/>
                    <a:lstStyle/>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Solution Brief: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5"/>
                        </a:rPr>
                        <a:t>Securing the mobile enterprise with IBM security solutions</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Whitepaper: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6"/>
                        </a:rPr>
                        <a:t>Accelerating the deployment of a secure mobile enterprise</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Gated Whitepaper: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7"/>
                        </a:rPr>
                        <a:t>Manage user identities and access in the cloud</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Video: IBM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8"/>
                        </a:rPr>
                        <a:t>Application Security Solutions: Build Security into Your Web and Mobile Applications </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20650" marR="0" lvl="0" indent="-120650" algn="l" defTabSz="287338" rtl="0" eaLnBrk="0" fontAlgn="base" latinLnBrk="0" hangingPunct="0">
                        <a:lnSpc>
                          <a:spcPct val="100000"/>
                        </a:lnSpc>
                        <a:spcBef>
                          <a:spcPct val="20000"/>
                        </a:spcBef>
                        <a:spcAft>
                          <a:spcPct val="0"/>
                        </a:spcAft>
                        <a:buClr>
                          <a:schemeClr val="tx1"/>
                        </a:buClr>
                        <a:buSzTx/>
                        <a:buFont typeface="Wingdings" pitchFamily="2" charset="2"/>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Whitepaper :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19"/>
                        </a:rPr>
                        <a:t>Beyond Password: Protect the Mobile Enterprise with Smarter Security Solutions</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txBody>
                  <a:tcPr marT="45679" marB="45679" horzOverflow="overflow">
                    <a:lnL>
                      <a:noFill/>
                    </a:lnL>
                    <a:lnR>
                      <a:noFill/>
                    </a:lnR>
                    <a:lnT>
                      <a:noFill/>
                    </a:lnT>
                    <a:lnB w="9525" cap="flat" cmpd="sng" algn="ctr">
                      <a:solidFill>
                        <a:srgbClr val="89C53A"/>
                      </a:solidFill>
                      <a:prstDash val="solid"/>
                      <a:round/>
                      <a:headEnd type="none" w="med" len="med"/>
                      <a:tailEnd type="none" w="med" len="med"/>
                    </a:lnB>
                    <a:lnTlToBr>
                      <a:noFill/>
                    </a:lnTlToBr>
                    <a:lnBlToTr>
                      <a:noFill/>
                    </a:lnBlToTr>
                    <a:solidFill>
                      <a:srgbClr val="CCFFCC"/>
                    </a:solidFill>
                  </a:tcPr>
                </a:tc>
                <a:tc>
                  <a:txBody>
                    <a:bodyPr/>
                    <a:lstStyle/>
                    <a:p>
                      <a:pPr marL="114300" marR="0" lvl="0" indent="-114300" algn="l" defTabSz="914400" rtl="0" eaLnBrk="0" fontAlgn="base" latinLnBrk="0" hangingPunct="0">
                        <a:lnSpc>
                          <a:spcPct val="100000"/>
                        </a:lnSpc>
                        <a:spcBef>
                          <a:spcPct val="0"/>
                        </a:spcBef>
                        <a:spcAft>
                          <a:spcPct val="0"/>
                        </a:spcAft>
                        <a:buClr>
                          <a:schemeClr val="tx1"/>
                        </a:buClr>
                        <a:buSzTx/>
                        <a:buFontTx/>
                        <a:buChar char="•"/>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114300" marR="0" lvl="0" indent="-114300" algn="l" defTabSz="914400" rtl="0" eaLnBrk="0" fontAlgn="base" latinLnBrk="0" hangingPunct="0">
                        <a:lnSpc>
                          <a:spcPct val="100000"/>
                        </a:lnSpc>
                        <a:spcBef>
                          <a:spcPct val="0"/>
                        </a:spcBef>
                        <a:spcAft>
                          <a:spcPct val="0"/>
                        </a:spcAft>
                        <a:buClr>
                          <a:schemeClr val="tx1"/>
                        </a:buClr>
                        <a:buSzTx/>
                        <a:buFontTx/>
                        <a:buChar char="•"/>
                        <a:tabLst/>
                      </a:pPr>
                      <a:r>
                        <a:rPr kumimoji="0" lang="en-US" sz="1200" b="0" i="0" u="none" strike="noStrike" cap="none" normalizeH="0" baseline="0" dirty="0" smtClean="0">
                          <a:ln>
                            <a:noFill/>
                          </a:ln>
                          <a:solidFill>
                            <a:schemeClr val="tx1"/>
                          </a:solidFill>
                          <a:effectLst/>
                          <a:latin typeface="Arial" pitchFamily="34" charset="0"/>
                          <a:ea typeface="MS PGothic" pitchFamily="34" charset="-128"/>
                        </a:rPr>
                        <a:t> Redbook: </a:t>
                      </a:r>
                      <a:r>
                        <a:rPr kumimoji="0" lang="en-US" sz="1200" b="0" i="0" u="none" strike="noStrike" cap="none" normalizeH="0" baseline="0" dirty="0" smtClean="0">
                          <a:ln>
                            <a:noFill/>
                          </a:ln>
                          <a:solidFill>
                            <a:schemeClr val="tx1"/>
                          </a:solidFill>
                          <a:effectLst/>
                          <a:latin typeface="Arial" pitchFamily="34" charset="0"/>
                          <a:ea typeface="MS PGothic" pitchFamily="34" charset="-128"/>
                          <a:hlinkClick r:id="rId20"/>
                        </a:rPr>
                        <a:t>Securely Adopting Mobile Technology Innovations for Your Enterprise Using IBM Security Solutions</a:t>
                      </a: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p>
                      <a:pPr marL="0" marR="0" lvl="0" indent="0" algn="l" defTabSz="914400" rtl="0" eaLnBrk="0" fontAlgn="base" latinLnBrk="0" hangingPunct="0">
                        <a:lnSpc>
                          <a:spcPct val="100000"/>
                        </a:lnSpc>
                        <a:spcBef>
                          <a:spcPct val="0"/>
                        </a:spcBef>
                        <a:spcAft>
                          <a:spcPct val="0"/>
                        </a:spcAft>
                        <a:buClr>
                          <a:schemeClr val="tx1"/>
                        </a:buClr>
                        <a:buSzTx/>
                        <a:buFontTx/>
                        <a:buNone/>
                        <a:tabLst/>
                      </a:pPr>
                      <a:endParaRPr kumimoji="0" lang="en-US" sz="1200" b="0" i="0" u="none" strike="noStrike" cap="none" normalizeH="0" baseline="0" dirty="0" smtClean="0">
                        <a:ln>
                          <a:noFill/>
                        </a:ln>
                        <a:solidFill>
                          <a:schemeClr val="tx1"/>
                        </a:solidFill>
                        <a:effectLst/>
                        <a:latin typeface="Arial" pitchFamily="34" charset="0"/>
                        <a:ea typeface="MS PGothic" pitchFamily="34" charset="-128"/>
                      </a:endParaRPr>
                    </a:p>
                  </a:txBody>
                  <a:tcPr marT="45679" marB="45679" horzOverflow="overflow">
                    <a:lnL>
                      <a:noFill/>
                    </a:lnL>
                    <a:lnR w="9525" cap="flat" cmpd="sng" algn="ctr">
                      <a:solidFill>
                        <a:srgbClr val="89C53A"/>
                      </a:solidFill>
                      <a:prstDash val="solid"/>
                      <a:round/>
                      <a:headEnd type="none" w="med" len="med"/>
                      <a:tailEnd type="none" w="med" len="med"/>
                    </a:lnR>
                    <a:lnT>
                      <a:noFill/>
                    </a:lnT>
                    <a:lnB w="9525" cap="flat" cmpd="sng" algn="ctr">
                      <a:solidFill>
                        <a:srgbClr val="89C53A"/>
                      </a:solidFill>
                      <a:prstDash val="solid"/>
                      <a:round/>
                      <a:headEnd type="none" w="med" len="med"/>
                      <a:tailEnd type="none" w="med" len="med"/>
                    </a:lnB>
                    <a:lnTlToBr>
                      <a:noFill/>
                    </a:lnTlToBr>
                    <a:lnBlToTr>
                      <a:noFill/>
                    </a:lnBlToTr>
                    <a:solidFill>
                      <a:srgbClr val="D1E8B2"/>
                    </a:solidFill>
                  </a:tcPr>
                </a:tc>
              </a:tr>
            </a:tbl>
          </a:graphicData>
        </a:graphic>
      </p:graphicFrame>
      <p:graphicFrame>
        <p:nvGraphicFramePr>
          <p:cNvPr id="13" name="Diagram 12"/>
          <p:cNvGraphicFramePr/>
          <p:nvPr>
            <p:extLst>
              <p:ext uri="{D42A27DB-BD31-4B8C-83A1-F6EECF244321}">
                <p14:modId xmlns:p14="http://schemas.microsoft.com/office/powerpoint/2010/main" val="1519268365"/>
              </p:ext>
            </p:extLst>
          </p:nvPr>
        </p:nvGraphicFramePr>
        <p:xfrm>
          <a:off x="76204" y="1280701"/>
          <a:ext cx="9104389" cy="450627"/>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2" name="Title 1"/>
          <p:cNvSpPr>
            <a:spLocks noGrp="1"/>
          </p:cNvSpPr>
          <p:nvPr>
            <p:ph type="title"/>
          </p:nvPr>
        </p:nvSpPr>
        <p:spPr/>
        <p:txBody>
          <a:bodyPr/>
          <a:lstStyle/>
          <a:p>
            <a:r>
              <a:rPr lang="en-US" altLang="en-US" dirty="0"/>
              <a:t>Buyers Journey Assets – Mobile  Security Solutions</a:t>
            </a:r>
            <a:endParaRPr lang="en-US" dirty="0"/>
          </a:p>
        </p:txBody>
      </p:sp>
    </p:spTree>
    <p:extLst>
      <p:ext uri="{BB962C8B-B14F-4D97-AF65-F5344CB8AC3E}">
        <p14:creationId xmlns:p14="http://schemas.microsoft.com/office/powerpoint/2010/main" val="925191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3"/>
          <p:cNvSpPr>
            <a:spLocks noGrp="1"/>
          </p:cNvSpPr>
          <p:nvPr>
            <p:ph type="title"/>
          </p:nvPr>
        </p:nvSpPr>
        <p:spPr/>
        <p:txBody>
          <a:bodyPr/>
          <a:lstStyle/>
          <a:p>
            <a:r>
              <a:rPr lang="en-US" dirty="0" smtClean="0"/>
              <a:t>Starting a mobile conversation</a:t>
            </a:r>
          </a:p>
        </p:txBody>
      </p:sp>
      <p:sp>
        <p:nvSpPr>
          <p:cNvPr id="5" name="Content Placeholder 4"/>
          <p:cNvSpPr>
            <a:spLocks noGrp="1"/>
          </p:cNvSpPr>
          <p:nvPr>
            <p:ph idx="1"/>
          </p:nvPr>
        </p:nvSpPr>
        <p:spPr>
          <a:xfrm>
            <a:off x="182563" y="1243013"/>
            <a:ext cx="8686800" cy="3798887"/>
          </a:xfrm>
        </p:spPr>
        <p:txBody>
          <a:bodyPr/>
          <a:lstStyle/>
          <a:p>
            <a:pPr>
              <a:spcBef>
                <a:spcPts val="1200"/>
              </a:spcBef>
              <a:defRPr/>
            </a:pPr>
            <a:r>
              <a:rPr lang="en-US" b="1" dirty="0"/>
              <a:t>How are you responding to mobile security challenges, such as employees who want to use their personal mobile devices for work applications?</a:t>
            </a:r>
            <a:r>
              <a:rPr lang="en-US" dirty="0"/>
              <a:t> </a:t>
            </a:r>
            <a:r>
              <a:rPr lang="en-US" dirty="0" smtClean="0"/>
              <a:t/>
            </a:r>
            <a:br>
              <a:rPr lang="en-US" dirty="0" smtClean="0"/>
            </a:br>
            <a:r>
              <a:rPr lang="en-US" dirty="0" smtClean="0"/>
              <a:t>(</a:t>
            </a:r>
            <a:r>
              <a:rPr lang="en-US" dirty="0"/>
              <a:t>Overview on IBM Mobile Security Framework</a:t>
            </a:r>
            <a:r>
              <a:rPr lang="en-US" dirty="0" smtClean="0"/>
              <a:t>)</a:t>
            </a:r>
          </a:p>
          <a:p>
            <a:pPr>
              <a:spcBef>
                <a:spcPts val="1200"/>
              </a:spcBef>
              <a:defRPr/>
            </a:pPr>
            <a:r>
              <a:rPr lang="en-US" b="1" dirty="0" smtClean="0"/>
              <a:t>Are </a:t>
            </a:r>
            <a:r>
              <a:rPr lang="en-US" b="1" dirty="0"/>
              <a:t>you worried about the increasing volume and complexity of today’s emerging security threats and its impact on your mobile applications?</a:t>
            </a:r>
            <a:r>
              <a:rPr lang="en-US" dirty="0"/>
              <a:t>   </a:t>
            </a:r>
            <a:r>
              <a:rPr lang="en-US" dirty="0" smtClean="0"/>
              <a:t/>
            </a:r>
            <a:br>
              <a:rPr lang="en-US" dirty="0" smtClean="0"/>
            </a:br>
            <a:r>
              <a:rPr lang="en-US" dirty="0" smtClean="0"/>
              <a:t>(</a:t>
            </a:r>
            <a:r>
              <a:rPr lang="en-US" dirty="0"/>
              <a:t>IBM Security </a:t>
            </a:r>
            <a:r>
              <a:rPr lang="en-US" dirty="0" smtClean="0"/>
              <a:t>AppScan, Arxan Application Protection, Trusteer SDK, MobileFirst Platform)</a:t>
            </a:r>
            <a:endParaRPr lang="en-US" dirty="0"/>
          </a:p>
          <a:p>
            <a:pPr>
              <a:spcBef>
                <a:spcPts val="1200"/>
              </a:spcBef>
              <a:defRPr/>
            </a:pPr>
            <a:r>
              <a:rPr lang="en-US" b="1" dirty="0" smtClean="0"/>
              <a:t>Does </a:t>
            </a:r>
            <a:r>
              <a:rPr lang="en-US" b="1" dirty="0"/>
              <a:t>your business require anytime/anywhere mobile access?</a:t>
            </a:r>
            <a:r>
              <a:rPr lang="en-US" dirty="0"/>
              <a:t>  </a:t>
            </a:r>
            <a:r>
              <a:rPr lang="en-US" dirty="0" smtClean="0"/>
              <a:t>Organizations </a:t>
            </a:r>
            <a:r>
              <a:rPr lang="en-US" dirty="0"/>
              <a:t>that require centralized web access management and SSO for mobile users often will need to demonstrate compliance.  </a:t>
            </a:r>
            <a:r>
              <a:rPr lang="en-US" dirty="0" smtClean="0"/>
              <a:t/>
            </a:r>
            <a:br>
              <a:rPr lang="en-US" dirty="0" smtClean="0"/>
            </a:br>
            <a:r>
              <a:rPr lang="en-US" dirty="0" smtClean="0"/>
              <a:t>(IBM </a:t>
            </a:r>
            <a:r>
              <a:rPr lang="en-US" dirty="0"/>
              <a:t>can help by delivering user security that adapts to the requirements </a:t>
            </a:r>
            <a:r>
              <a:rPr lang="en-US" i="1" dirty="0"/>
              <a:t>IBM Security Access Manager (ISAM) for </a:t>
            </a:r>
            <a:r>
              <a:rPr lang="en-US" i="1" dirty="0" smtClean="0"/>
              <a:t>Mobile)</a:t>
            </a:r>
            <a:endParaRPr lang="en-US" dirty="0"/>
          </a:p>
          <a:p>
            <a:pPr>
              <a:spcBef>
                <a:spcPts val="1200"/>
              </a:spcBef>
              <a:defRPr/>
            </a:pPr>
            <a:r>
              <a:rPr lang="en-US" b="1" dirty="0"/>
              <a:t>Are you concerned about allowing Bring-your-own-device into your enterprise and still maintain control over enrolling and configuring devices to comply with your mobile policy?  Do you have the ability to remotely locate, lock and wipe lost or stolen devices</a:t>
            </a:r>
            <a:r>
              <a:rPr lang="en-US" dirty="0"/>
              <a:t> </a:t>
            </a:r>
            <a:r>
              <a:rPr lang="en-US" dirty="0" smtClean="0"/>
              <a:t/>
            </a:r>
            <a:br>
              <a:rPr lang="en-US" dirty="0" smtClean="0"/>
            </a:br>
            <a:r>
              <a:rPr lang="en-US" dirty="0" smtClean="0"/>
              <a:t>(MobileFirst Protect) </a:t>
            </a:r>
            <a:endParaRPr lang="en-US" dirty="0"/>
          </a:p>
          <a:p>
            <a:pPr marL="342900" indent="-342900">
              <a:spcBef>
                <a:spcPts val="600"/>
              </a:spcBef>
              <a:buClrTx/>
              <a:buFont typeface="+mj-lt"/>
              <a:buAutoNum type="arabicPeriod"/>
              <a:tabLst>
                <a:tab pos="228600" algn="l"/>
                <a:tab pos="457200" algn="l"/>
              </a:tabLst>
              <a:defRPr/>
            </a:pPr>
            <a:endParaRPr lang="en-US" b="1" dirty="0" smtClean="0">
              <a:ea typeface="MS Mincho" pitchFamily="49" charset="-128"/>
            </a:endParaRPr>
          </a:p>
        </p:txBody>
      </p:sp>
    </p:spTree>
    <p:extLst>
      <p:ext uri="{BB962C8B-B14F-4D97-AF65-F5344CB8AC3E}">
        <p14:creationId xmlns:p14="http://schemas.microsoft.com/office/powerpoint/2010/main" val="2129912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altLang="en-US" smtClean="0"/>
              <a:t>Call to Action</a:t>
            </a:r>
          </a:p>
        </p:txBody>
      </p:sp>
      <p:sp>
        <p:nvSpPr>
          <p:cNvPr id="78851" name="Content Placeholder 2"/>
          <p:cNvSpPr>
            <a:spLocks noGrp="1"/>
          </p:cNvSpPr>
          <p:nvPr>
            <p:ph idx="1"/>
          </p:nvPr>
        </p:nvSpPr>
        <p:spPr>
          <a:xfrm>
            <a:off x="182563" y="1144588"/>
            <a:ext cx="8686800" cy="4741861"/>
          </a:xfrm>
        </p:spPr>
        <p:txBody>
          <a:bodyPr/>
          <a:lstStyle/>
          <a:p>
            <a:pPr marL="228600" indent="-228600">
              <a:spcBef>
                <a:spcPts val="1200"/>
              </a:spcBef>
            </a:pPr>
            <a:r>
              <a:rPr lang="en-US" altLang="en-US" dirty="0"/>
              <a:t>Engage your Security Sellers</a:t>
            </a:r>
          </a:p>
          <a:p>
            <a:pPr marL="571500" lvl="1" indent="-228600">
              <a:spcBef>
                <a:spcPts val="1200"/>
              </a:spcBef>
            </a:pPr>
            <a:r>
              <a:rPr lang="en-US" altLang="en-US" sz="1400" dirty="0" smtClean="0"/>
              <a:t>WW System z Security Sales Leader:  </a:t>
            </a:r>
            <a:r>
              <a:rPr lang="en-US" altLang="en-US" sz="1400" dirty="0" smtClean="0">
                <a:hlinkClick r:id="rId2"/>
              </a:rPr>
              <a:t>Andy </a:t>
            </a:r>
            <a:r>
              <a:rPr lang="en-US" altLang="en-US" sz="1400" dirty="0" err="1" smtClean="0">
                <a:hlinkClick r:id="rId2"/>
              </a:rPr>
              <a:t>Nietupski</a:t>
            </a:r>
            <a:endParaRPr lang="en-US" altLang="en-US" sz="1400" dirty="0" smtClean="0"/>
          </a:p>
          <a:p>
            <a:pPr marL="571500" lvl="1" indent="-228600">
              <a:spcBef>
                <a:spcPts val="1200"/>
              </a:spcBef>
            </a:pPr>
            <a:r>
              <a:rPr lang="en-US" altLang="en-US" sz="1400" dirty="0" smtClean="0"/>
              <a:t>NA IOT System z Security Sales Leader:  </a:t>
            </a:r>
            <a:r>
              <a:rPr lang="en-US" altLang="en-US" sz="1400" dirty="0" smtClean="0">
                <a:hlinkClick r:id="rId3"/>
              </a:rPr>
              <a:t>Bob </a:t>
            </a:r>
            <a:r>
              <a:rPr lang="en-US" altLang="en-US" sz="1400" dirty="0" err="1" smtClean="0">
                <a:hlinkClick r:id="rId3"/>
              </a:rPr>
              <a:t>LaCapria</a:t>
            </a:r>
            <a:endParaRPr lang="en-US" altLang="en-US" sz="1400" dirty="0" smtClean="0"/>
          </a:p>
          <a:p>
            <a:pPr marL="571500" lvl="1" indent="-228600">
              <a:spcBef>
                <a:spcPts val="1200"/>
              </a:spcBef>
            </a:pPr>
            <a:r>
              <a:rPr lang="en-US" altLang="en-US" sz="1400" dirty="0" smtClean="0"/>
              <a:t>Europe </a:t>
            </a:r>
            <a:r>
              <a:rPr lang="en-US" altLang="en-US" sz="1400" dirty="0"/>
              <a:t>IOT System z Security Sales Leader :  </a:t>
            </a:r>
            <a:r>
              <a:rPr lang="en-US" altLang="en-US" sz="1400" dirty="0">
                <a:hlinkClick r:id="rId4"/>
              </a:rPr>
              <a:t>Roberto </a:t>
            </a:r>
            <a:r>
              <a:rPr lang="en-US" altLang="en-US" sz="1400" dirty="0" err="1" smtClean="0">
                <a:hlinkClick r:id="rId4"/>
              </a:rPr>
              <a:t>Tomassi</a:t>
            </a:r>
            <a:endParaRPr lang="en-US" altLang="en-US" sz="1400" dirty="0" smtClean="0"/>
          </a:p>
          <a:p>
            <a:pPr marL="571500" lvl="1" indent="-228600">
              <a:spcBef>
                <a:spcPts val="1200"/>
              </a:spcBef>
            </a:pPr>
            <a:r>
              <a:rPr lang="en-US" altLang="en-US" sz="1400" dirty="0" smtClean="0"/>
              <a:t>Former GMU System z Security Sales Leader:  </a:t>
            </a:r>
            <a:r>
              <a:rPr lang="en-US" altLang="en-US" sz="1400" dirty="0" smtClean="0">
                <a:hlinkClick r:id="rId5"/>
              </a:rPr>
              <a:t>Francesca </a:t>
            </a:r>
            <a:r>
              <a:rPr lang="en-US" altLang="en-US" sz="1400" dirty="0" err="1" smtClean="0">
                <a:hlinkClick r:id="rId5"/>
              </a:rPr>
              <a:t>Ferretti</a:t>
            </a:r>
            <a:endParaRPr lang="en-US" altLang="en-US" sz="1400" dirty="0"/>
          </a:p>
          <a:p>
            <a:pPr marL="228600" indent="-228600">
              <a:spcBef>
                <a:spcPts val="1200"/>
              </a:spcBef>
            </a:pPr>
            <a:r>
              <a:rPr lang="en-US" altLang="en-US" i="1" dirty="0"/>
              <a:t>Exploit the Securing the Mobilized Mainframe sales play </a:t>
            </a:r>
            <a:r>
              <a:rPr lang="en-US" altLang="en-US" i="1" dirty="0">
                <a:hlinkClick r:id="rId6"/>
              </a:rPr>
              <a:t>(SSW)</a:t>
            </a:r>
            <a:r>
              <a:rPr lang="en-US" altLang="en-US" i="1" dirty="0"/>
              <a:t> </a:t>
            </a:r>
            <a:r>
              <a:rPr lang="en-US" altLang="en-US" i="1" dirty="0">
                <a:hlinkClick r:id="rId7"/>
              </a:rPr>
              <a:t>(PartnerWorld) </a:t>
            </a:r>
            <a:endParaRPr lang="en-US" altLang="en-US" i="1" dirty="0"/>
          </a:p>
          <a:p>
            <a:pPr marL="228600" lvl="1" indent="-228600">
              <a:spcBef>
                <a:spcPts val="1200"/>
              </a:spcBef>
              <a:buFont typeface="Wingdings" panose="05000000000000000000" pitchFamily="2" charset="2"/>
              <a:buChar char="§"/>
            </a:pPr>
            <a:r>
              <a:rPr lang="en-US" altLang="en-US" i="1" dirty="0"/>
              <a:t>Exploit the AppScan for System z sales play </a:t>
            </a:r>
            <a:r>
              <a:rPr lang="en-US" altLang="en-US" i="1" dirty="0">
                <a:hlinkClick r:id="rId8"/>
              </a:rPr>
              <a:t>(SSW)</a:t>
            </a:r>
            <a:r>
              <a:rPr lang="en-US" altLang="en-US" i="1" dirty="0"/>
              <a:t> </a:t>
            </a:r>
            <a:r>
              <a:rPr lang="en-US" altLang="en-US" i="1" dirty="0">
                <a:hlinkClick r:id="rId9"/>
              </a:rPr>
              <a:t>(PartnerWorld)</a:t>
            </a:r>
            <a:endParaRPr lang="en-US" altLang="en-US" dirty="0"/>
          </a:p>
          <a:p>
            <a:pPr marL="228600" indent="-228600">
              <a:spcBef>
                <a:spcPts val="1200"/>
              </a:spcBef>
            </a:pPr>
            <a:r>
              <a:rPr lang="en-US" altLang="en-US" i="1" dirty="0" smtClean="0"/>
              <a:t>Get the MobileFirst Platform for System z pipeline and cross-sell Security into existing opportunities</a:t>
            </a:r>
          </a:p>
          <a:p>
            <a:pPr marL="571500" lvl="1" indent="-228600">
              <a:spcBef>
                <a:spcPts val="1200"/>
              </a:spcBef>
            </a:pPr>
            <a:r>
              <a:rPr lang="en-US" altLang="en-US" sz="1400" i="1" dirty="0" smtClean="0"/>
              <a:t>WW Application Security Security Sales Leader:  </a:t>
            </a:r>
            <a:r>
              <a:rPr lang="en-US" altLang="en-US" sz="1400" i="1" dirty="0" smtClean="0">
                <a:hlinkClick r:id="rId10"/>
              </a:rPr>
              <a:t>Tim Bedard</a:t>
            </a:r>
            <a:endParaRPr lang="en-US" altLang="en-US" sz="1400" i="1" dirty="0" smtClean="0"/>
          </a:p>
          <a:p>
            <a:pPr marL="571500" lvl="1" indent="-228600">
              <a:spcBef>
                <a:spcPts val="1200"/>
              </a:spcBef>
            </a:pPr>
            <a:r>
              <a:rPr lang="en-US" altLang="en-US" sz="1400" i="1" dirty="0" smtClean="0"/>
              <a:t>NA IOT Application Security Sales Leader:   </a:t>
            </a:r>
            <a:r>
              <a:rPr lang="en-US" altLang="en-US" sz="1400" i="1" dirty="0" smtClean="0">
                <a:hlinkClick r:id="rId11"/>
              </a:rPr>
              <a:t>Jason Bellomy</a:t>
            </a:r>
            <a:endParaRPr lang="en-US" altLang="en-US" sz="1400" i="1" dirty="0" smtClean="0"/>
          </a:p>
          <a:p>
            <a:pPr marL="571500" lvl="1" indent="-228600">
              <a:spcBef>
                <a:spcPts val="1200"/>
              </a:spcBef>
            </a:pPr>
            <a:r>
              <a:rPr lang="en-US" altLang="en-US" sz="1400" i="1" dirty="0" smtClean="0"/>
              <a:t>Europe </a:t>
            </a:r>
            <a:r>
              <a:rPr lang="en-US" altLang="en-US" sz="1400" i="1" dirty="0"/>
              <a:t>IOT </a:t>
            </a:r>
            <a:r>
              <a:rPr lang="en-US" altLang="en-US" sz="1400" i="1" dirty="0" smtClean="0"/>
              <a:t>Application Security Sales </a:t>
            </a:r>
            <a:r>
              <a:rPr lang="en-US" altLang="en-US" sz="1400" i="1" dirty="0"/>
              <a:t>Leader : </a:t>
            </a:r>
            <a:r>
              <a:rPr lang="en-US" altLang="en-US" sz="1400" i="1" dirty="0" smtClean="0">
                <a:hlinkClick r:id="rId12"/>
              </a:rPr>
              <a:t>Charles </a:t>
            </a:r>
            <a:r>
              <a:rPr lang="en-US" altLang="en-US" sz="1400" i="1" dirty="0" err="1" smtClean="0">
                <a:hlinkClick r:id="rId12"/>
              </a:rPr>
              <a:t>Tostain</a:t>
            </a:r>
            <a:endParaRPr lang="en-US" altLang="en-US" sz="1400" i="1" dirty="0" smtClean="0"/>
          </a:p>
          <a:p>
            <a:pPr marL="571500" lvl="1" indent="-228600">
              <a:spcBef>
                <a:spcPts val="1200"/>
              </a:spcBef>
            </a:pPr>
            <a:r>
              <a:rPr lang="en-US" altLang="en-US" sz="1400" i="1" dirty="0" smtClean="0"/>
              <a:t>Former GMU Application Security Sales Leader: </a:t>
            </a:r>
            <a:r>
              <a:rPr lang="en-US" altLang="en-US" sz="1400" i="1" dirty="0" smtClean="0">
                <a:hlinkClick r:id="rId13"/>
              </a:rPr>
              <a:t>Kat </a:t>
            </a:r>
            <a:r>
              <a:rPr lang="en-US" altLang="en-US" sz="1400" i="1" dirty="0" err="1" smtClean="0">
                <a:hlinkClick r:id="rId13"/>
              </a:rPr>
              <a:t>Ang</a:t>
            </a:r>
            <a:endParaRPr lang="en-US" altLang="en-US" sz="1400" i="1" dirty="0" smtClean="0"/>
          </a:p>
          <a:p>
            <a:pPr marL="228600" indent="-228600">
              <a:spcBef>
                <a:spcPts val="1200"/>
              </a:spcBef>
            </a:pPr>
            <a:r>
              <a:rPr lang="en-US" altLang="en-US" i="1" dirty="0" smtClean="0"/>
              <a:t>Share the </a:t>
            </a:r>
            <a:r>
              <a:rPr lang="en-US" altLang="en-US" i="1" dirty="0" smtClean="0">
                <a:hlinkClick r:id="rId14"/>
              </a:rPr>
              <a:t>System z in Mobile World</a:t>
            </a:r>
            <a:r>
              <a:rPr lang="en-US" altLang="en-US" i="1" dirty="0" smtClean="0"/>
              <a:t> Redbook with your customers</a:t>
            </a:r>
          </a:p>
        </p:txBody>
      </p:sp>
    </p:spTree>
    <p:extLst>
      <p:ext uri="{BB962C8B-B14F-4D97-AF65-F5344CB8AC3E}">
        <p14:creationId xmlns:p14="http://schemas.microsoft.com/office/powerpoint/2010/main" val="1655258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22225" y="1014413"/>
            <a:ext cx="8599488" cy="847725"/>
          </a:xfrm>
          <a:prstGeom prst="rect">
            <a:avLst/>
          </a:prstGeom>
          <a:gradFill rotWithShape="1">
            <a:gsLst>
              <a:gs pos="0">
                <a:schemeClr val="bg1"/>
              </a:gs>
              <a:gs pos="100000">
                <a:schemeClr val="accent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sz="1800">
              <a:solidFill>
                <a:schemeClr val="tx1"/>
              </a:solidFill>
            </a:endParaRPr>
          </a:p>
        </p:txBody>
      </p:sp>
      <p:grpSp>
        <p:nvGrpSpPr>
          <p:cNvPr id="76803" name="Group 5"/>
          <p:cNvGrpSpPr>
            <a:grpSpLocks/>
          </p:cNvGrpSpPr>
          <p:nvPr/>
        </p:nvGrpSpPr>
        <p:grpSpPr bwMode="auto">
          <a:xfrm>
            <a:off x="2881313" y="3416300"/>
            <a:ext cx="1030287" cy="549275"/>
            <a:chOff x="1075" y="3540"/>
            <a:chExt cx="649" cy="346"/>
          </a:xfrm>
        </p:grpSpPr>
        <p:grpSp>
          <p:nvGrpSpPr>
            <p:cNvPr id="3" name="Group 40"/>
            <p:cNvGrpSpPr/>
            <p:nvPr/>
          </p:nvGrpSpPr>
          <p:grpSpPr>
            <a:xfrm>
              <a:off x="1079" y="3543"/>
              <a:ext cx="64" cy="338"/>
              <a:chOff x="2409825" y="4534829"/>
              <a:chExt cx="100361" cy="844415"/>
            </a:xfrm>
            <a:gradFill flip="none" rotWithShape="1">
              <a:gsLst>
                <a:gs pos="30000">
                  <a:schemeClr val="tx2"/>
                </a:gs>
                <a:gs pos="100000">
                  <a:srgbClr val="EAEAEA"/>
                </a:gs>
              </a:gsLst>
              <a:lin ang="10800000" scaled="1"/>
              <a:tileRect/>
            </a:gradFill>
          </p:grpSpPr>
          <p:sp>
            <p:nvSpPr>
              <p:cNvPr id="17" name="Rounded Rectangle 16"/>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18" name="Rounded Rectangle 17"/>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19" name="Rounded Rectangle 18"/>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20" name="Rounded Rectangle 19"/>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21" name="Rounded Rectangle 20"/>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22" name="Rounded Rectangle 21"/>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nvGrpSpPr>
            <p:cNvPr id="6" name="Group 40"/>
            <p:cNvGrpSpPr/>
            <p:nvPr/>
          </p:nvGrpSpPr>
          <p:grpSpPr>
            <a:xfrm>
              <a:off x="1175" y="3543"/>
              <a:ext cx="64" cy="338"/>
              <a:chOff x="2409825" y="4534829"/>
              <a:chExt cx="100361" cy="844415"/>
            </a:xfrm>
            <a:gradFill flip="none" rotWithShape="1">
              <a:gsLst>
                <a:gs pos="30000">
                  <a:schemeClr val="tx2"/>
                </a:gs>
                <a:gs pos="100000">
                  <a:srgbClr val="EAEAEA"/>
                </a:gs>
              </a:gsLst>
              <a:lin ang="10800000" scaled="1"/>
              <a:tileRect/>
            </a:gradFill>
          </p:grpSpPr>
          <p:sp>
            <p:nvSpPr>
              <p:cNvPr id="38" name="Rounded Rectangle 37"/>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39" name="Rounded Rectangle 38"/>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0" name="Rounded Rectangle 39"/>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1" name="Rounded Rectangle 40"/>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2" name="Rounded Rectangle 41"/>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3" name="Rounded Rectangle 42"/>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nvGrpSpPr>
            <p:cNvPr id="7" name="Group 40"/>
            <p:cNvGrpSpPr/>
            <p:nvPr/>
          </p:nvGrpSpPr>
          <p:grpSpPr>
            <a:xfrm>
              <a:off x="1271" y="3543"/>
              <a:ext cx="64" cy="338"/>
              <a:chOff x="2409825" y="4534829"/>
              <a:chExt cx="100361" cy="844415"/>
            </a:xfrm>
            <a:gradFill flip="none" rotWithShape="1">
              <a:gsLst>
                <a:gs pos="30000">
                  <a:schemeClr val="tx2"/>
                </a:gs>
                <a:gs pos="100000">
                  <a:srgbClr val="EAEAEA"/>
                </a:gs>
              </a:gsLst>
              <a:lin ang="10800000" scaled="1"/>
              <a:tileRect/>
            </a:gradFill>
          </p:grpSpPr>
          <p:sp>
            <p:nvSpPr>
              <p:cNvPr id="45" name="Rounded Rectangle 44"/>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6" name="Rounded Rectangle 45"/>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7" name="Rounded Rectangle 46"/>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8" name="Rounded Rectangle 47"/>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49" name="Rounded Rectangle 48"/>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50" name="Rounded Rectangle 49"/>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nvGrpSpPr>
            <p:cNvPr id="8" name="Group 40"/>
            <p:cNvGrpSpPr/>
            <p:nvPr/>
          </p:nvGrpSpPr>
          <p:grpSpPr>
            <a:xfrm>
              <a:off x="1367" y="3543"/>
              <a:ext cx="64" cy="338"/>
              <a:chOff x="2409825" y="4534829"/>
              <a:chExt cx="100361" cy="844415"/>
            </a:xfrm>
            <a:gradFill flip="none" rotWithShape="1">
              <a:gsLst>
                <a:gs pos="30000">
                  <a:schemeClr val="tx2"/>
                </a:gs>
                <a:gs pos="100000">
                  <a:srgbClr val="EAEAEA"/>
                </a:gs>
              </a:gsLst>
              <a:lin ang="10800000" scaled="1"/>
              <a:tileRect/>
            </a:gradFill>
          </p:grpSpPr>
          <p:sp>
            <p:nvSpPr>
              <p:cNvPr id="52" name="Rounded Rectangle 51"/>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53" name="Rounded Rectangle 52"/>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54" name="Rounded Rectangle 53"/>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55" name="Rounded Rectangle 54"/>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56" name="Rounded Rectangle 55"/>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57" name="Rounded Rectangle 56"/>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nvGrpSpPr>
            <p:cNvPr id="9" name="Group 40"/>
            <p:cNvGrpSpPr/>
            <p:nvPr/>
          </p:nvGrpSpPr>
          <p:grpSpPr>
            <a:xfrm>
              <a:off x="1463" y="3543"/>
              <a:ext cx="64" cy="338"/>
              <a:chOff x="2409825" y="4534829"/>
              <a:chExt cx="100361" cy="844415"/>
            </a:xfrm>
            <a:gradFill flip="none" rotWithShape="1">
              <a:gsLst>
                <a:gs pos="30000">
                  <a:schemeClr val="tx2"/>
                </a:gs>
                <a:gs pos="100000">
                  <a:srgbClr val="EAEAEA"/>
                </a:gs>
              </a:gsLst>
              <a:lin ang="10800000" scaled="1"/>
              <a:tileRect/>
            </a:gradFill>
          </p:grpSpPr>
          <p:sp>
            <p:nvSpPr>
              <p:cNvPr id="59" name="Rounded Rectangle 58"/>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0" name="Rounded Rectangle 59"/>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1" name="Rounded Rectangle 60"/>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2" name="Rounded Rectangle 61"/>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3" name="Rounded Rectangle 62"/>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4" name="Rounded Rectangle 63"/>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nvGrpSpPr>
            <p:cNvPr id="16" name="Group 40"/>
            <p:cNvGrpSpPr/>
            <p:nvPr/>
          </p:nvGrpSpPr>
          <p:grpSpPr>
            <a:xfrm>
              <a:off x="1559" y="3543"/>
              <a:ext cx="64" cy="338"/>
              <a:chOff x="2409825" y="4534829"/>
              <a:chExt cx="100361" cy="844415"/>
            </a:xfrm>
            <a:gradFill flip="none" rotWithShape="1">
              <a:gsLst>
                <a:gs pos="30000">
                  <a:schemeClr val="tx2"/>
                </a:gs>
                <a:gs pos="100000">
                  <a:srgbClr val="EAEAEA"/>
                </a:gs>
              </a:gsLst>
              <a:lin ang="10800000" scaled="1"/>
              <a:tileRect/>
            </a:gradFill>
          </p:grpSpPr>
          <p:sp>
            <p:nvSpPr>
              <p:cNvPr id="66" name="Rounded Rectangle 65"/>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7" name="Rounded Rectangle 66"/>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8" name="Rounded Rectangle 67"/>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69" name="Rounded Rectangle 68"/>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0" name="Rounded Rectangle 69"/>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1" name="Rounded Rectangle 70"/>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nvGrpSpPr>
            <p:cNvPr id="23" name="Group 40"/>
            <p:cNvGrpSpPr/>
            <p:nvPr/>
          </p:nvGrpSpPr>
          <p:grpSpPr>
            <a:xfrm>
              <a:off x="1655" y="3543"/>
              <a:ext cx="64" cy="338"/>
              <a:chOff x="2409825" y="4534829"/>
              <a:chExt cx="100361" cy="844415"/>
            </a:xfrm>
            <a:gradFill flip="none" rotWithShape="1">
              <a:gsLst>
                <a:gs pos="30000">
                  <a:schemeClr val="tx2"/>
                </a:gs>
                <a:gs pos="100000">
                  <a:srgbClr val="EAEAEA"/>
                </a:gs>
              </a:gsLst>
              <a:lin ang="10800000" scaled="1"/>
              <a:tileRect/>
            </a:gradFill>
          </p:grpSpPr>
          <p:sp>
            <p:nvSpPr>
              <p:cNvPr id="73" name="Rounded Rectangle 72"/>
              <p:cNvSpPr/>
              <p:nvPr/>
            </p:nvSpPr>
            <p:spPr>
              <a:xfrm>
                <a:off x="2409825" y="4534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4" name="Rounded Rectangle 73"/>
              <p:cNvSpPr/>
              <p:nvPr/>
            </p:nvSpPr>
            <p:spPr>
              <a:xfrm>
                <a:off x="2409825" y="46872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5" name="Rounded Rectangle 74"/>
              <p:cNvSpPr/>
              <p:nvPr/>
            </p:nvSpPr>
            <p:spPr>
              <a:xfrm>
                <a:off x="2409825" y="48396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6" name="Rounded Rectangle 75"/>
              <p:cNvSpPr/>
              <p:nvPr/>
            </p:nvSpPr>
            <p:spPr>
              <a:xfrm>
                <a:off x="2409825" y="49920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7" name="Rounded Rectangle 76"/>
              <p:cNvSpPr/>
              <p:nvPr/>
            </p:nvSpPr>
            <p:spPr>
              <a:xfrm>
                <a:off x="2409825" y="51444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sp>
            <p:nvSpPr>
              <p:cNvPr id="78" name="Rounded Rectangle 77"/>
              <p:cNvSpPr/>
              <p:nvPr/>
            </p:nvSpPr>
            <p:spPr>
              <a:xfrm>
                <a:off x="2409825" y="5296829"/>
                <a:ext cx="100361" cy="82415"/>
              </a:xfrm>
              <a:prstGeom prst="roundRect">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tIns="0" anchor="ctr" anchorCtr="1"/>
              <a:lstStyle/>
              <a:p>
                <a:pPr algn="ctr" eaLnBrk="1" hangingPunct="1">
                  <a:defRPr/>
                </a:pPr>
                <a:endParaRPr lang="en-US" sz="1000" dirty="0" err="1">
                  <a:solidFill>
                    <a:schemeClr val="tx2"/>
                  </a:solidFill>
                </a:endParaRPr>
              </a:p>
            </p:txBody>
          </p:sp>
        </p:grpSp>
      </p:grpSp>
      <p:pic>
        <p:nvPicPr>
          <p:cNvPr id="76804" name="Picture 3" descr="Cluste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83050" y="2641600"/>
            <a:ext cx="47720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5" name="Picture 12" descr="slide_26"/>
          <p:cNvPicPr>
            <a:picLocks noChangeAspect="1" noChangeArrowheads="1"/>
          </p:cNvPicPr>
          <p:nvPr/>
        </p:nvPicPr>
        <p:blipFill>
          <a:blip r:embed="rId3">
            <a:extLst>
              <a:ext uri="{28A0092B-C50C-407E-A947-70E740481C1C}">
                <a14:useLocalDpi xmlns:a14="http://schemas.microsoft.com/office/drawing/2010/main" val="0"/>
              </a:ext>
            </a:extLst>
          </a:blip>
          <a:srcRect b="14699"/>
          <a:stretch>
            <a:fillRect/>
          </a:stretch>
        </p:blipFill>
        <p:spPr bwMode="auto">
          <a:xfrm>
            <a:off x="0" y="973138"/>
            <a:ext cx="300990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6" name="Rectangle 13"/>
          <p:cNvSpPr>
            <a:spLocks noChangeArrowheads="1"/>
          </p:cNvSpPr>
          <p:nvPr/>
        </p:nvSpPr>
        <p:spPr bwMode="auto">
          <a:xfrm>
            <a:off x="0" y="5324475"/>
            <a:ext cx="9144000" cy="847725"/>
          </a:xfrm>
          <a:prstGeom prst="rect">
            <a:avLst/>
          </a:prstGeom>
          <a:gradFill rotWithShape="1">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sz="1800">
              <a:solidFill>
                <a:schemeClr val="tx1"/>
              </a:solidFill>
            </a:endParaRPr>
          </a:p>
        </p:txBody>
      </p:sp>
      <p:sp>
        <p:nvSpPr>
          <p:cNvPr id="76807" name="Oval 14"/>
          <p:cNvSpPr>
            <a:spLocks noChangeArrowheads="1"/>
          </p:cNvSpPr>
          <p:nvPr/>
        </p:nvSpPr>
        <p:spPr bwMode="auto">
          <a:xfrm>
            <a:off x="7564438" y="701675"/>
            <a:ext cx="1408112" cy="13890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sz="1800">
              <a:solidFill>
                <a:schemeClr val="tx1"/>
              </a:solidFill>
            </a:endParaRPr>
          </a:p>
        </p:txBody>
      </p:sp>
      <p:pic>
        <p:nvPicPr>
          <p:cNvPr id="768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9700" y="641350"/>
            <a:ext cx="1327150"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9" name="Picture 16" descr="IBM6p6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3963" y="5511800"/>
            <a:ext cx="117792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10" name="Rectangle 4"/>
          <p:cNvSpPr>
            <a:spLocks noChangeArrowheads="1"/>
          </p:cNvSpPr>
          <p:nvPr/>
        </p:nvSpPr>
        <p:spPr bwMode="auto">
          <a:xfrm>
            <a:off x="2946400" y="5400675"/>
            <a:ext cx="32829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spcBef>
                <a:spcPct val="20000"/>
              </a:spcBef>
              <a:buClr>
                <a:schemeClr val="tx1"/>
              </a:buClr>
              <a:buFont typeface="Wingdings" panose="05000000000000000000" pitchFamily="2" charset="2"/>
              <a:buChar char="§"/>
              <a:defRPr sz="1600">
                <a:solidFill>
                  <a:srgbClr val="000000"/>
                </a:solidFill>
                <a:latin typeface="Arial" panose="020B0604020202020204" pitchFamily="34" charset="0"/>
                <a:ea typeface="MS PGothic" panose="020B0600070205080204" pitchFamily="34" charset="-128"/>
              </a:defRPr>
            </a:lvl1pPr>
            <a:lvl2pPr marL="742950" indent="-285750">
              <a:spcBef>
                <a:spcPct val="20000"/>
              </a:spcBef>
              <a:buClr>
                <a:schemeClr val="tx1"/>
              </a:buClr>
              <a:buFont typeface="Symbol" panose="05050102010706020507" pitchFamily="18" charset="2"/>
              <a:buChar cha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tx1"/>
              </a:buClr>
              <a:buChar char="•"/>
              <a:defRPr sz="16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tx1"/>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defRPr sz="12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sz="3400">
                <a:solidFill>
                  <a:schemeClr val="tx1"/>
                </a:solidFill>
                <a:latin typeface="Arial Black" panose="020B0A04020102020204" pitchFamily="34" charset="0"/>
              </a:rPr>
              <a:t>THE END</a:t>
            </a:r>
            <a:endParaRPr lang="en-US" sz="220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47" descr="CLOUD2"/>
          <p:cNvPicPr>
            <a:picLocks noChangeAspect="1" noChangeArrowheads="1"/>
          </p:cNvPicPr>
          <p:nvPr/>
        </p:nvPicPr>
        <p:blipFill>
          <a:blip r:embed="rId3"/>
          <a:srcRect/>
          <a:stretch>
            <a:fillRect/>
          </a:stretch>
        </p:blipFill>
        <p:spPr bwMode="auto">
          <a:xfrm>
            <a:off x="307979" y="1873251"/>
            <a:ext cx="8482013" cy="3644900"/>
          </a:xfrm>
          <a:prstGeom prst="rect">
            <a:avLst/>
          </a:prstGeom>
          <a:noFill/>
          <a:ln w="9525">
            <a:noFill/>
            <a:miter lim="800000"/>
            <a:headEnd/>
            <a:tailEnd/>
          </a:ln>
        </p:spPr>
      </p:pic>
      <p:sp>
        <p:nvSpPr>
          <p:cNvPr id="55" name="Rectangle 54"/>
          <p:cNvSpPr/>
          <p:nvPr/>
        </p:nvSpPr>
        <p:spPr bwMode="auto">
          <a:xfrm>
            <a:off x="214313" y="1600203"/>
            <a:ext cx="8539162" cy="1857375"/>
          </a:xfrm>
          <a:prstGeom prst="rect">
            <a:avLst/>
          </a:prstGeom>
          <a:gradFill flip="none" rotWithShape="1">
            <a:gsLst>
              <a:gs pos="0">
                <a:schemeClr val="accent1">
                  <a:lumMod val="50000"/>
                  <a:lumOff val="50000"/>
                </a:schemeClr>
              </a:gs>
              <a:gs pos="100000">
                <a:schemeClr val="bg1">
                  <a:lumMod val="85000"/>
                </a:schemeClr>
              </a:gs>
            </a:gsLst>
            <a:lin ang="0" scaled="1"/>
            <a:tileRect/>
          </a:gradFill>
          <a:ln w="19050">
            <a:noFill/>
          </a:ln>
          <a:effectLst/>
          <a:extLst/>
        </p:spPr>
        <p:txBody>
          <a:bodyPr/>
          <a:lstStyle/>
          <a:p>
            <a:pPr>
              <a:defRPr/>
            </a:pPr>
            <a:endParaRPr lang="en-US" sz="1600" dirty="0">
              <a:ea typeface="ＭＳ Ｐゴシック" charset="0"/>
            </a:endParaRPr>
          </a:p>
        </p:txBody>
      </p:sp>
      <p:sp>
        <p:nvSpPr>
          <p:cNvPr id="23555" name="Rectangle 72"/>
          <p:cNvSpPr>
            <a:spLocks noChangeArrowheads="1"/>
          </p:cNvSpPr>
          <p:nvPr/>
        </p:nvSpPr>
        <p:spPr bwMode="auto">
          <a:xfrm>
            <a:off x="214314" y="1571625"/>
            <a:ext cx="2135187"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23556" name="Rectangle 73"/>
          <p:cNvSpPr>
            <a:spLocks noChangeArrowheads="1"/>
          </p:cNvSpPr>
          <p:nvPr/>
        </p:nvSpPr>
        <p:spPr bwMode="auto">
          <a:xfrm>
            <a:off x="2349500" y="1571625"/>
            <a:ext cx="2135188"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23557" name="Rectangle 74"/>
          <p:cNvSpPr>
            <a:spLocks noChangeArrowheads="1"/>
          </p:cNvSpPr>
          <p:nvPr/>
        </p:nvSpPr>
        <p:spPr bwMode="auto">
          <a:xfrm>
            <a:off x="4484688" y="1571625"/>
            <a:ext cx="2133600"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23558" name="Rectangle 75"/>
          <p:cNvSpPr>
            <a:spLocks noChangeArrowheads="1"/>
          </p:cNvSpPr>
          <p:nvPr/>
        </p:nvSpPr>
        <p:spPr bwMode="auto">
          <a:xfrm>
            <a:off x="6618292" y="1571625"/>
            <a:ext cx="2135187" cy="522288"/>
          </a:xfrm>
          <a:prstGeom prst="rect">
            <a:avLst/>
          </a:prstGeom>
          <a:solidFill>
            <a:schemeClr val="tx2"/>
          </a:solidFill>
          <a:ln w="9525">
            <a:noFill/>
            <a:miter lim="800000"/>
            <a:headEnd/>
            <a:tailEnd/>
          </a:ln>
        </p:spPr>
        <p:txBody>
          <a:bodyPr lIns="91438" rIns="91438" anchor="ctr"/>
          <a:lstStyle/>
          <a:p>
            <a:pPr algn="ctr"/>
            <a:endParaRPr lang="en-US" b="1" i="1" dirty="0">
              <a:solidFill>
                <a:schemeClr val="bg1"/>
              </a:solidFill>
            </a:endParaRPr>
          </a:p>
        </p:txBody>
      </p:sp>
      <p:sp>
        <p:nvSpPr>
          <p:cNvPr id="23559" name="Rectangle 76"/>
          <p:cNvSpPr>
            <a:spLocks noChangeArrowheads="1"/>
          </p:cNvSpPr>
          <p:nvPr/>
        </p:nvSpPr>
        <p:spPr bwMode="auto">
          <a:xfrm>
            <a:off x="214314" y="2093915"/>
            <a:ext cx="2135187" cy="2792412"/>
          </a:xfrm>
          <a:prstGeom prst="rect">
            <a:avLst/>
          </a:prstGeom>
          <a:solidFill>
            <a:srgbClr val="F2F2F2"/>
          </a:solidFill>
          <a:ln w="9525">
            <a:noFill/>
            <a:miter lim="800000"/>
            <a:headEnd/>
            <a:tailEnd/>
          </a:ln>
        </p:spPr>
        <p:txBody>
          <a:bodyPr lIns="91438" tIns="91440" rIns="91438"/>
          <a:lstStyle/>
          <a:p>
            <a:pPr marL="114300" indent="-114300">
              <a:buFont typeface="Arial" charset="0"/>
              <a:buChar char="•"/>
            </a:pPr>
            <a:endParaRPr lang="en-US" sz="1400" b="1" i="1" dirty="0"/>
          </a:p>
        </p:txBody>
      </p:sp>
      <p:sp>
        <p:nvSpPr>
          <p:cNvPr id="23560" name="Rectangle 77"/>
          <p:cNvSpPr>
            <a:spLocks noChangeArrowheads="1"/>
          </p:cNvSpPr>
          <p:nvPr/>
        </p:nvSpPr>
        <p:spPr bwMode="auto">
          <a:xfrm>
            <a:off x="2349500" y="2093915"/>
            <a:ext cx="2135188" cy="2792412"/>
          </a:xfrm>
          <a:prstGeom prst="rect">
            <a:avLst/>
          </a:prstGeom>
          <a:solidFill>
            <a:srgbClr val="F2F2F2"/>
          </a:solidFill>
          <a:ln w="9525">
            <a:noFill/>
            <a:miter lim="800000"/>
            <a:headEnd/>
            <a:tailEnd/>
          </a:ln>
        </p:spPr>
        <p:txBody>
          <a:bodyPr lIns="91438" tIns="91440" rIns="91438"/>
          <a:lstStyle/>
          <a:p>
            <a:pPr marL="104775" indent="-104775" defTabSz="457200">
              <a:buFont typeface="Arial" charset="0"/>
              <a:buChar char="•"/>
            </a:pPr>
            <a:endParaRPr lang="en-US" sz="1000" b="1" i="1" dirty="0"/>
          </a:p>
        </p:txBody>
      </p:sp>
      <p:sp>
        <p:nvSpPr>
          <p:cNvPr id="23561" name="Rectangle 78"/>
          <p:cNvSpPr>
            <a:spLocks noChangeArrowheads="1"/>
          </p:cNvSpPr>
          <p:nvPr/>
        </p:nvSpPr>
        <p:spPr bwMode="auto">
          <a:xfrm>
            <a:off x="4484688" y="2093915"/>
            <a:ext cx="2133600"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dirty="0">
              <a:solidFill>
                <a:srgbClr val="000000"/>
              </a:solidFill>
            </a:endParaRPr>
          </a:p>
        </p:txBody>
      </p:sp>
      <p:sp>
        <p:nvSpPr>
          <p:cNvPr id="23562" name="Rectangle 79"/>
          <p:cNvSpPr>
            <a:spLocks noChangeArrowheads="1"/>
          </p:cNvSpPr>
          <p:nvPr/>
        </p:nvSpPr>
        <p:spPr bwMode="auto">
          <a:xfrm>
            <a:off x="6618292" y="2093915"/>
            <a:ext cx="2135187" cy="2792412"/>
          </a:xfrm>
          <a:prstGeom prst="rect">
            <a:avLst/>
          </a:prstGeom>
          <a:solidFill>
            <a:srgbClr val="F2F2F2"/>
          </a:solidFill>
          <a:ln w="9525">
            <a:noFill/>
            <a:miter lim="800000"/>
            <a:headEnd/>
            <a:tailEnd/>
          </a:ln>
        </p:spPr>
        <p:txBody>
          <a:bodyPr lIns="91438" tIns="91440" rIns="91438"/>
          <a:lstStyle/>
          <a:p>
            <a:pPr marL="104775" indent="-104775">
              <a:spcBef>
                <a:spcPts val="400"/>
              </a:spcBef>
              <a:spcAft>
                <a:spcPts val="400"/>
              </a:spcAft>
              <a:buFont typeface="Arial" charset="0"/>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pPr>
            <a:endParaRPr lang="en-US" sz="1400" dirty="0">
              <a:solidFill>
                <a:srgbClr val="000000"/>
              </a:solidFill>
            </a:endParaRPr>
          </a:p>
        </p:txBody>
      </p:sp>
      <p:sp>
        <p:nvSpPr>
          <p:cNvPr id="23563" name="Rectangle 80"/>
          <p:cNvSpPr>
            <a:spLocks noChangeArrowheads="1"/>
          </p:cNvSpPr>
          <p:nvPr/>
        </p:nvSpPr>
        <p:spPr bwMode="auto">
          <a:xfrm>
            <a:off x="214313" y="4886325"/>
            <a:ext cx="8539162" cy="522288"/>
          </a:xfrm>
          <a:prstGeom prst="rect">
            <a:avLst/>
          </a:prstGeom>
          <a:solidFill>
            <a:schemeClr val="bg2"/>
          </a:solidFill>
          <a:ln w="9525">
            <a:noFill/>
            <a:miter lim="800000"/>
            <a:headEnd/>
            <a:tailEnd/>
          </a:ln>
        </p:spPr>
        <p:txBody>
          <a:bodyPr lIns="91438" rIns="91438" anchor="ctr"/>
          <a:lstStyle/>
          <a:p>
            <a:pPr marL="0" lvl="1" algn="ctr"/>
            <a:endParaRPr lang="en-US" b="1" i="1" dirty="0">
              <a:solidFill>
                <a:schemeClr val="accent1"/>
              </a:solidFill>
            </a:endParaRPr>
          </a:p>
        </p:txBody>
      </p:sp>
      <p:sp>
        <p:nvSpPr>
          <p:cNvPr id="23564" name="Rectangle 81"/>
          <p:cNvSpPr>
            <a:spLocks noChangeArrowheads="1"/>
          </p:cNvSpPr>
          <p:nvPr/>
        </p:nvSpPr>
        <p:spPr bwMode="auto">
          <a:xfrm>
            <a:off x="214313" y="5408613"/>
            <a:ext cx="8539162" cy="620712"/>
          </a:xfrm>
          <a:prstGeom prst="rect">
            <a:avLst/>
          </a:prstGeom>
          <a:solidFill>
            <a:srgbClr val="F2F2F2"/>
          </a:solidFill>
          <a:ln w="9525">
            <a:noFill/>
            <a:miter lim="800000"/>
            <a:headEnd/>
            <a:tailEnd/>
          </a:ln>
        </p:spPr>
        <p:txBody>
          <a:bodyPr lIns="91438" rIns="91438" anchor="ctr"/>
          <a:lstStyle/>
          <a:p>
            <a:pPr marL="0" lvl="1" defTabSz="457200"/>
            <a:endParaRPr lang="en-US" b="1" i="1" dirty="0"/>
          </a:p>
        </p:txBody>
      </p:sp>
      <p:sp>
        <p:nvSpPr>
          <p:cNvPr id="23565" name="Line 85"/>
          <p:cNvSpPr>
            <a:spLocks noChangeShapeType="1"/>
          </p:cNvSpPr>
          <p:nvPr/>
        </p:nvSpPr>
        <p:spPr bwMode="auto">
          <a:xfrm>
            <a:off x="214313" y="2093913"/>
            <a:ext cx="8539162" cy="0"/>
          </a:xfrm>
          <a:prstGeom prst="line">
            <a:avLst/>
          </a:prstGeom>
          <a:noFill/>
          <a:ln w="12700" algn="ctr">
            <a:solidFill>
              <a:schemeClr val="accent1"/>
            </a:solidFill>
            <a:round/>
            <a:headEnd/>
            <a:tailEnd/>
          </a:ln>
        </p:spPr>
        <p:txBody>
          <a:bodyPr/>
          <a:lstStyle/>
          <a:p>
            <a:endParaRPr lang="en-US" dirty="0"/>
          </a:p>
        </p:txBody>
      </p:sp>
      <p:sp>
        <p:nvSpPr>
          <p:cNvPr id="23566" name="Line 86"/>
          <p:cNvSpPr>
            <a:spLocks noChangeShapeType="1"/>
          </p:cNvSpPr>
          <p:nvPr/>
        </p:nvSpPr>
        <p:spPr bwMode="auto">
          <a:xfrm>
            <a:off x="214313" y="4886325"/>
            <a:ext cx="8539162" cy="0"/>
          </a:xfrm>
          <a:prstGeom prst="line">
            <a:avLst/>
          </a:prstGeom>
          <a:noFill/>
          <a:ln w="12700" algn="ctr">
            <a:solidFill>
              <a:schemeClr val="accent1"/>
            </a:solidFill>
            <a:round/>
            <a:headEnd/>
            <a:tailEnd/>
          </a:ln>
        </p:spPr>
        <p:txBody>
          <a:bodyPr/>
          <a:lstStyle/>
          <a:p>
            <a:endParaRPr lang="en-US" dirty="0"/>
          </a:p>
        </p:txBody>
      </p:sp>
      <p:sp>
        <p:nvSpPr>
          <p:cNvPr id="23567" name="Line 87"/>
          <p:cNvSpPr>
            <a:spLocks noChangeShapeType="1"/>
          </p:cNvSpPr>
          <p:nvPr/>
        </p:nvSpPr>
        <p:spPr bwMode="auto">
          <a:xfrm>
            <a:off x="214313" y="5408613"/>
            <a:ext cx="8539162" cy="0"/>
          </a:xfrm>
          <a:prstGeom prst="line">
            <a:avLst/>
          </a:prstGeom>
          <a:noFill/>
          <a:ln w="12700" algn="ctr">
            <a:solidFill>
              <a:schemeClr val="accent1"/>
            </a:solidFill>
            <a:round/>
            <a:headEnd/>
            <a:tailEnd/>
          </a:ln>
        </p:spPr>
        <p:txBody>
          <a:bodyPr/>
          <a:lstStyle/>
          <a:p>
            <a:endParaRPr lang="en-US" dirty="0"/>
          </a:p>
        </p:txBody>
      </p:sp>
      <p:sp>
        <p:nvSpPr>
          <p:cNvPr id="23568" name="Line 90"/>
          <p:cNvSpPr>
            <a:spLocks noChangeShapeType="1"/>
          </p:cNvSpPr>
          <p:nvPr/>
        </p:nvSpPr>
        <p:spPr bwMode="auto">
          <a:xfrm>
            <a:off x="214313" y="1571625"/>
            <a:ext cx="8539162" cy="0"/>
          </a:xfrm>
          <a:prstGeom prst="line">
            <a:avLst/>
          </a:prstGeom>
          <a:noFill/>
          <a:ln w="12700" algn="ctr">
            <a:solidFill>
              <a:schemeClr val="accent1"/>
            </a:solidFill>
            <a:round/>
            <a:headEnd/>
            <a:tailEnd/>
          </a:ln>
        </p:spPr>
        <p:txBody>
          <a:bodyPr/>
          <a:lstStyle/>
          <a:p>
            <a:endParaRPr lang="en-US" dirty="0"/>
          </a:p>
        </p:txBody>
      </p:sp>
      <p:sp>
        <p:nvSpPr>
          <p:cNvPr id="23569" name="Rectangle 56"/>
          <p:cNvSpPr>
            <a:spLocks noChangeArrowheads="1"/>
          </p:cNvSpPr>
          <p:nvPr/>
        </p:nvSpPr>
        <p:spPr bwMode="auto">
          <a:xfrm flipV="1">
            <a:off x="214313" y="1477964"/>
            <a:ext cx="8539162" cy="882651"/>
          </a:xfrm>
          <a:prstGeom prst="rect">
            <a:avLst/>
          </a:prstGeom>
          <a:gradFill rotWithShape="0">
            <a:gsLst>
              <a:gs pos="0">
                <a:schemeClr val="accent1"/>
              </a:gs>
              <a:gs pos="100000">
                <a:schemeClr val="bg1">
                  <a:alpha val="0"/>
                </a:schemeClr>
              </a:gs>
            </a:gsLst>
            <a:lin ang="5400000"/>
          </a:gradFill>
          <a:ln w="19050">
            <a:noFill/>
            <a:miter lim="800000"/>
            <a:headEnd/>
            <a:tailEnd/>
          </a:ln>
        </p:spPr>
        <p:txBody>
          <a:bodyPr rot="10800000"/>
          <a:lstStyle/>
          <a:p>
            <a:endParaRPr lang="en-US" altLang="en-US" sz="1600" dirty="0"/>
          </a:p>
        </p:txBody>
      </p:sp>
      <p:sp>
        <p:nvSpPr>
          <p:cNvPr id="23570" name="Text Box 73"/>
          <p:cNvSpPr txBox="1">
            <a:spLocks noChangeArrowheads="1"/>
          </p:cNvSpPr>
          <p:nvPr/>
        </p:nvSpPr>
        <p:spPr bwMode="auto">
          <a:xfrm rot="-5400000">
            <a:off x="122240" y="3276602"/>
            <a:ext cx="2338387" cy="1814513"/>
          </a:xfrm>
          <a:prstGeom prst="rect">
            <a:avLst/>
          </a:prstGeom>
          <a:noFill/>
          <a:ln w="9525">
            <a:noFill/>
            <a:miter lim="800000"/>
            <a:headEnd/>
            <a:tailEnd/>
          </a:ln>
        </p:spPr>
        <p:txBody>
          <a:bodyPr vert="eaVert" anchor="ctr"/>
          <a:lstStyle/>
          <a:p>
            <a:pPr algn="ctr">
              <a:spcBef>
                <a:spcPts val="600"/>
              </a:spcBef>
            </a:pPr>
            <a:endParaRPr lang="en-US" sz="2600" b="1" dirty="0">
              <a:solidFill>
                <a:schemeClr val="bg2"/>
              </a:solidFill>
            </a:endParaRPr>
          </a:p>
        </p:txBody>
      </p:sp>
      <p:sp>
        <p:nvSpPr>
          <p:cNvPr id="78871" name="Rectangle 2"/>
          <p:cNvSpPr>
            <a:spLocks noGrp="1" noChangeArrowheads="1"/>
          </p:cNvSpPr>
          <p:nvPr>
            <p:ph type="title"/>
          </p:nvPr>
        </p:nvSpPr>
        <p:spPr>
          <a:xfrm>
            <a:off x="265176" y="594360"/>
            <a:ext cx="8397875" cy="639763"/>
          </a:xfrm>
        </p:spPr>
        <p:txBody>
          <a:bodyPr/>
          <a:lstStyle/>
          <a:p>
            <a:pPr>
              <a:defRPr/>
            </a:pPr>
            <a:r>
              <a:rPr lang="en-US" altLang="en-US" sz="2400" dirty="0">
                <a:ea typeface="+mj-ea"/>
              </a:rPr>
              <a:t>As mobile grows, so do security threats for our customers</a:t>
            </a:r>
          </a:p>
        </p:txBody>
      </p:sp>
      <p:sp>
        <p:nvSpPr>
          <p:cNvPr id="23572" name="Rectangle 59"/>
          <p:cNvSpPr>
            <a:spLocks noChangeArrowheads="1"/>
          </p:cNvSpPr>
          <p:nvPr/>
        </p:nvSpPr>
        <p:spPr bwMode="auto">
          <a:xfrm>
            <a:off x="3160713" y="1612902"/>
            <a:ext cx="1225550" cy="606425"/>
          </a:xfrm>
          <a:prstGeom prst="rect">
            <a:avLst/>
          </a:prstGeom>
          <a:noFill/>
          <a:ln w="9525">
            <a:noFill/>
            <a:miter lim="800000"/>
            <a:headEnd/>
            <a:tailEnd/>
          </a:ln>
        </p:spPr>
        <p:txBody>
          <a:bodyPr lIns="0" tIns="0" rIns="0" bIns="0"/>
          <a:lstStyle/>
          <a:p>
            <a:pPr algn="ctr" defTabSz="912813">
              <a:lnSpc>
                <a:spcPct val="80000"/>
              </a:lnSpc>
              <a:spcAft>
                <a:spcPts val="400"/>
              </a:spcAft>
            </a:pPr>
            <a:endParaRPr lang="en-US" altLang="en-US" sz="1000" b="1" dirty="0">
              <a:solidFill>
                <a:srgbClr val="000000"/>
              </a:solidFill>
            </a:endParaRPr>
          </a:p>
        </p:txBody>
      </p:sp>
      <p:grpSp>
        <p:nvGrpSpPr>
          <p:cNvPr id="78892" name="Group 44"/>
          <p:cNvGrpSpPr>
            <a:grpSpLocks/>
          </p:cNvGrpSpPr>
          <p:nvPr/>
        </p:nvGrpSpPr>
        <p:grpSpPr bwMode="auto">
          <a:xfrm>
            <a:off x="2365375" y="1803401"/>
            <a:ext cx="2463800" cy="3589339"/>
            <a:chOff x="1490" y="1136"/>
            <a:chExt cx="1552" cy="2261"/>
          </a:xfrm>
        </p:grpSpPr>
        <p:grpSp>
          <p:nvGrpSpPr>
            <p:cNvPr id="23593" name="Rectangle 3"/>
            <p:cNvGrpSpPr>
              <a:grpSpLocks/>
            </p:cNvGrpSpPr>
            <p:nvPr/>
          </p:nvGrpSpPr>
          <p:grpSpPr bwMode="auto">
            <a:xfrm rot="-5400000">
              <a:off x="1135" y="1491"/>
              <a:ext cx="2261" cy="1552"/>
              <a:chOff x="4669536" y="3462528"/>
              <a:chExt cx="4053840" cy="1158240"/>
            </a:xfrm>
          </p:grpSpPr>
          <p:pic>
            <p:nvPicPr>
              <p:cNvPr id="23596" name="Rectangle 3"/>
              <p:cNvPicPr>
                <a:picLocks noChangeArrowheads="1"/>
              </p:cNvPicPr>
              <p:nvPr/>
            </p:nvPicPr>
            <p:blipFill>
              <a:blip r:embed="rId4"/>
              <a:srcRect/>
              <a:stretch>
                <a:fillRect/>
              </a:stretch>
            </p:blipFill>
            <p:spPr bwMode="auto">
              <a:xfrm>
                <a:off x="4669536" y="3462528"/>
                <a:ext cx="4053840" cy="1158240"/>
              </a:xfrm>
              <a:prstGeom prst="rect">
                <a:avLst/>
              </a:prstGeom>
              <a:noFill/>
              <a:ln w="9525">
                <a:noFill/>
                <a:miter lim="800000"/>
                <a:headEnd/>
                <a:tailEnd/>
              </a:ln>
            </p:spPr>
          </p:pic>
          <p:sp>
            <p:nvSpPr>
              <p:cNvPr id="23597" name="Text Box 76"/>
              <p:cNvSpPr txBox="1">
                <a:spLocks noChangeArrowheads="1"/>
              </p:cNvSpPr>
              <p:nvPr/>
            </p:nvSpPr>
            <p:spPr bwMode="auto">
              <a:xfrm>
                <a:off x="4731227" y="3526237"/>
                <a:ext cx="3746023" cy="853276"/>
              </a:xfrm>
              <a:prstGeom prst="rect">
                <a:avLst/>
              </a:prstGeom>
              <a:noFill/>
              <a:ln w="9525">
                <a:noFill/>
                <a:miter lim="800000"/>
                <a:headEnd/>
                <a:tailEnd/>
              </a:ln>
            </p:spPr>
            <p:txBody>
              <a:bodyPr vert="eaVert" anchor="ctr"/>
              <a:lstStyle/>
              <a:p>
                <a:pPr algn="ctr">
                  <a:spcBef>
                    <a:spcPts val="600"/>
                  </a:spcBef>
                </a:pPr>
                <a:endParaRPr lang="en-US" sz="2600" b="1" dirty="0">
                  <a:solidFill>
                    <a:schemeClr val="bg2"/>
                  </a:solidFill>
                </a:endParaRPr>
              </a:p>
            </p:txBody>
          </p:sp>
        </p:grpSp>
        <p:sp>
          <p:nvSpPr>
            <p:cNvPr id="23594" name="Text Box 8"/>
            <p:cNvSpPr txBox="1">
              <a:spLocks noChangeArrowheads="1"/>
            </p:cNvSpPr>
            <p:nvPr/>
          </p:nvSpPr>
          <p:spPr bwMode="auto">
            <a:xfrm>
              <a:off x="1646" y="2531"/>
              <a:ext cx="1013" cy="601"/>
            </a:xfrm>
            <a:prstGeom prst="rect">
              <a:avLst/>
            </a:prstGeom>
            <a:noFill/>
            <a:ln w="9525">
              <a:noFill/>
              <a:miter lim="800000"/>
              <a:headEnd/>
              <a:tailEnd/>
            </a:ln>
            <a:effectLst>
              <a:prstShdw prst="shdw17" dist="17961" dir="2700000">
                <a:srgbClr val="485297"/>
              </a:prstShdw>
            </a:effectLst>
          </p:spPr>
          <p:txBody>
            <a:bodyPr>
              <a:spAutoFit/>
            </a:bodyPr>
            <a:lstStyle/>
            <a:p>
              <a:pPr algn="ctr" defTabSz="457200"/>
              <a:r>
                <a:rPr lang="en-US" sz="1400" b="1" dirty="0"/>
                <a:t>Mobile downloads will increase to</a:t>
              </a:r>
              <a:r>
                <a:rPr lang="en-US" sz="1400" b="1" dirty="0">
                  <a:solidFill>
                    <a:schemeClr val="accent2"/>
                  </a:solidFill>
                </a:rPr>
                <a:t> </a:t>
              </a:r>
              <a:r>
                <a:rPr lang="en-US" sz="1400" b="1" dirty="0">
                  <a:solidFill>
                    <a:schemeClr val="bg2"/>
                  </a:solidFill>
                </a:rPr>
                <a:t>108 billion</a:t>
              </a:r>
              <a:r>
                <a:rPr lang="en-US" sz="1400" b="1" dirty="0">
                  <a:solidFill>
                    <a:schemeClr val="accent2"/>
                  </a:solidFill>
                </a:rPr>
                <a:t> </a:t>
              </a:r>
              <a:r>
                <a:rPr lang="en-US" sz="1400" b="1" dirty="0"/>
                <a:t>by 2017.</a:t>
              </a:r>
              <a:r>
                <a:rPr lang="en-US" sz="1400" b="1" baseline="30000" dirty="0"/>
                <a:t> 2</a:t>
              </a:r>
              <a:endParaRPr lang="en-US" altLang="en-US" sz="1400" b="1" dirty="0"/>
            </a:p>
          </p:txBody>
        </p:sp>
        <p:pic>
          <p:nvPicPr>
            <p:cNvPr id="23595" name="Picture 56" descr="facebook"/>
            <p:cNvPicPr>
              <a:picLocks noChangeAspect="1" noChangeArrowheads="1"/>
            </p:cNvPicPr>
            <p:nvPr/>
          </p:nvPicPr>
          <p:blipFill>
            <a:blip r:embed="rId5"/>
            <a:srcRect/>
            <a:stretch>
              <a:fillRect/>
            </a:stretch>
          </p:blipFill>
          <p:spPr bwMode="auto">
            <a:xfrm>
              <a:off x="1752" y="1468"/>
              <a:ext cx="724" cy="928"/>
            </a:xfrm>
            <a:prstGeom prst="rect">
              <a:avLst/>
            </a:prstGeom>
            <a:noFill/>
            <a:ln w="9525">
              <a:noFill/>
              <a:miter lim="800000"/>
              <a:headEnd/>
              <a:tailEnd/>
            </a:ln>
          </p:spPr>
        </p:pic>
      </p:grpSp>
      <p:grpSp>
        <p:nvGrpSpPr>
          <p:cNvPr id="78893" name="Group 45"/>
          <p:cNvGrpSpPr>
            <a:grpSpLocks/>
          </p:cNvGrpSpPr>
          <p:nvPr/>
        </p:nvGrpSpPr>
        <p:grpSpPr bwMode="auto">
          <a:xfrm>
            <a:off x="4470400" y="1338264"/>
            <a:ext cx="2463800" cy="4054480"/>
            <a:chOff x="2816" y="843"/>
            <a:chExt cx="1552" cy="2554"/>
          </a:xfrm>
        </p:grpSpPr>
        <p:grpSp>
          <p:nvGrpSpPr>
            <p:cNvPr id="23585" name="Rectangle 3"/>
            <p:cNvGrpSpPr>
              <a:grpSpLocks/>
            </p:cNvGrpSpPr>
            <p:nvPr/>
          </p:nvGrpSpPr>
          <p:grpSpPr bwMode="auto">
            <a:xfrm rot="-5400000">
              <a:off x="2315" y="1344"/>
              <a:ext cx="2554" cy="1552"/>
              <a:chOff x="4669536" y="4456176"/>
              <a:chExt cx="4053840" cy="1158240"/>
            </a:xfrm>
          </p:grpSpPr>
          <p:pic>
            <p:nvPicPr>
              <p:cNvPr id="23591" name="Rectangle 3"/>
              <p:cNvPicPr>
                <a:picLocks noChangeArrowheads="1"/>
              </p:cNvPicPr>
              <p:nvPr/>
            </p:nvPicPr>
            <p:blipFill>
              <a:blip r:embed="rId6"/>
              <a:srcRect/>
              <a:stretch>
                <a:fillRect/>
              </a:stretch>
            </p:blipFill>
            <p:spPr bwMode="auto">
              <a:xfrm>
                <a:off x="4669536" y="4456176"/>
                <a:ext cx="4053840" cy="1158240"/>
              </a:xfrm>
              <a:prstGeom prst="rect">
                <a:avLst/>
              </a:prstGeom>
              <a:noFill/>
              <a:ln w="9525">
                <a:noFill/>
                <a:miter lim="800000"/>
                <a:headEnd/>
                <a:tailEnd/>
              </a:ln>
            </p:spPr>
          </p:pic>
          <p:sp>
            <p:nvSpPr>
              <p:cNvPr id="23592" name="Text Box 79"/>
              <p:cNvSpPr txBox="1">
                <a:spLocks noChangeArrowheads="1"/>
              </p:cNvSpPr>
              <p:nvPr/>
            </p:nvSpPr>
            <p:spPr bwMode="auto">
              <a:xfrm>
                <a:off x="4731227" y="4518824"/>
                <a:ext cx="3746023" cy="853276"/>
              </a:xfrm>
              <a:prstGeom prst="rect">
                <a:avLst/>
              </a:prstGeom>
              <a:noFill/>
              <a:ln w="9525">
                <a:noFill/>
                <a:miter lim="800000"/>
                <a:headEnd/>
                <a:tailEnd/>
              </a:ln>
            </p:spPr>
            <p:txBody>
              <a:bodyPr vert="eaVert" anchor="ctr"/>
              <a:lstStyle/>
              <a:p>
                <a:pPr algn="ctr">
                  <a:spcBef>
                    <a:spcPts val="600"/>
                  </a:spcBef>
                </a:pPr>
                <a:endParaRPr lang="en-US" sz="2600" b="1" dirty="0">
                  <a:solidFill>
                    <a:schemeClr val="bg2"/>
                  </a:solidFill>
                </a:endParaRPr>
              </a:p>
            </p:txBody>
          </p:sp>
        </p:grpSp>
        <p:sp>
          <p:nvSpPr>
            <p:cNvPr id="23586" name="Text Box 8"/>
            <p:cNvSpPr txBox="1">
              <a:spLocks noChangeArrowheads="1"/>
            </p:cNvSpPr>
            <p:nvPr/>
          </p:nvSpPr>
          <p:spPr bwMode="auto">
            <a:xfrm>
              <a:off x="2892" y="2130"/>
              <a:ext cx="1146" cy="1008"/>
            </a:xfrm>
            <a:prstGeom prst="rect">
              <a:avLst/>
            </a:prstGeom>
            <a:noFill/>
            <a:ln w="9525">
              <a:noFill/>
              <a:miter lim="800000"/>
              <a:headEnd/>
              <a:tailEnd/>
            </a:ln>
            <a:effectLst>
              <a:prstShdw prst="shdw17" dist="17961" dir="2700000">
                <a:srgbClr val="485297"/>
              </a:prstShdw>
            </a:effectLst>
          </p:spPr>
          <p:txBody>
            <a:bodyPr>
              <a:spAutoFit/>
            </a:bodyPr>
            <a:lstStyle/>
            <a:p>
              <a:pPr algn="ctr" defTabSz="457200"/>
              <a:r>
                <a:rPr lang="en-US" sz="1400" b="1" dirty="0"/>
                <a:t>Mobile malware is growing. Malicious code is infecting more than</a:t>
              </a:r>
              <a:r>
                <a:rPr lang="en-US" sz="1400" b="1" dirty="0">
                  <a:solidFill>
                    <a:schemeClr val="accent2"/>
                  </a:solidFill>
                </a:rPr>
                <a:t> </a:t>
              </a:r>
              <a:br>
                <a:rPr lang="en-US" sz="1400" b="1" dirty="0">
                  <a:solidFill>
                    <a:schemeClr val="accent2"/>
                  </a:solidFill>
                </a:rPr>
              </a:br>
              <a:r>
                <a:rPr lang="en-US" sz="1400" b="1" dirty="0">
                  <a:solidFill>
                    <a:schemeClr val="accent2"/>
                  </a:solidFill>
                </a:rPr>
                <a:t>11.6 million </a:t>
              </a:r>
              <a:r>
                <a:rPr lang="en-US" sz="1400" b="1" dirty="0"/>
                <a:t>mobile devices at any given time.</a:t>
              </a:r>
              <a:r>
                <a:rPr lang="en-US" sz="1400" b="1" baseline="30000" dirty="0"/>
                <a:t> 3</a:t>
              </a:r>
              <a:endParaRPr lang="en-US" altLang="en-US" sz="1400" b="1" dirty="0"/>
            </a:p>
          </p:txBody>
        </p:sp>
        <p:grpSp>
          <p:nvGrpSpPr>
            <p:cNvPr id="23587" name="Group 96"/>
            <p:cNvGrpSpPr>
              <a:grpSpLocks/>
            </p:cNvGrpSpPr>
            <p:nvPr/>
          </p:nvGrpSpPr>
          <p:grpSpPr bwMode="auto">
            <a:xfrm>
              <a:off x="2961" y="1011"/>
              <a:ext cx="939" cy="1135"/>
              <a:chOff x="2990" y="944"/>
              <a:chExt cx="939" cy="1135"/>
            </a:xfrm>
          </p:grpSpPr>
          <p:pic>
            <p:nvPicPr>
              <p:cNvPr id="23588" name="Picture 65" descr="bug2"/>
              <p:cNvPicPr>
                <a:picLocks noChangeAspect="1" noChangeArrowheads="1"/>
              </p:cNvPicPr>
              <p:nvPr/>
            </p:nvPicPr>
            <p:blipFill>
              <a:blip r:embed="rId7"/>
              <a:srcRect/>
              <a:stretch>
                <a:fillRect/>
              </a:stretch>
            </p:blipFill>
            <p:spPr bwMode="auto">
              <a:xfrm>
                <a:off x="2990" y="944"/>
                <a:ext cx="754" cy="770"/>
              </a:xfrm>
              <a:prstGeom prst="rect">
                <a:avLst/>
              </a:prstGeom>
              <a:noFill/>
              <a:ln w="9525">
                <a:noFill/>
                <a:miter lim="800000"/>
                <a:headEnd/>
                <a:tailEnd/>
              </a:ln>
            </p:spPr>
          </p:pic>
          <p:pic>
            <p:nvPicPr>
              <p:cNvPr id="23589" name="Picture 65" descr="bug2"/>
              <p:cNvPicPr>
                <a:picLocks noChangeAspect="1" noChangeArrowheads="1"/>
              </p:cNvPicPr>
              <p:nvPr/>
            </p:nvPicPr>
            <p:blipFill>
              <a:blip r:embed="rId7"/>
              <a:srcRect/>
              <a:stretch>
                <a:fillRect/>
              </a:stretch>
            </p:blipFill>
            <p:spPr bwMode="auto">
              <a:xfrm rot="17959884">
                <a:off x="3642" y="1573"/>
                <a:ext cx="284" cy="290"/>
              </a:xfrm>
              <a:prstGeom prst="rect">
                <a:avLst/>
              </a:prstGeom>
              <a:noFill/>
              <a:ln w="9525">
                <a:noFill/>
                <a:miter lim="800000"/>
                <a:headEnd/>
                <a:tailEnd/>
              </a:ln>
            </p:spPr>
          </p:pic>
          <p:pic>
            <p:nvPicPr>
              <p:cNvPr id="23590" name="Picture 65" descr="bug2"/>
              <p:cNvPicPr>
                <a:picLocks noChangeAspect="1" noChangeArrowheads="1"/>
              </p:cNvPicPr>
              <p:nvPr/>
            </p:nvPicPr>
            <p:blipFill>
              <a:blip r:embed="rId7"/>
              <a:srcRect/>
              <a:stretch>
                <a:fillRect/>
              </a:stretch>
            </p:blipFill>
            <p:spPr bwMode="auto">
              <a:xfrm>
                <a:off x="3244" y="1578"/>
                <a:ext cx="491" cy="501"/>
              </a:xfrm>
              <a:prstGeom prst="rect">
                <a:avLst/>
              </a:prstGeom>
              <a:noFill/>
              <a:ln w="9525">
                <a:noFill/>
                <a:miter lim="800000"/>
                <a:headEnd/>
                <a:tailEnd/>
              </a:ln>
            </p:spPr>
          </p:pic>
        </p:grpSp>
      </p:grpSp>
      <p:grpSp>
        <p:nvGrpSpPr>
          <p:cNvPr id="78891" name="Group 43"/>
          <p:cNvGrpSpPr>
            <a:grpSpLocks/>
          </p:cNvGrpSpPr>
          <p:nvPr/>
        </p:nvGrpSpPr>
        <p:grpSpPr bwMode="auto">
          <a:xfrm>
            <a:off x="258763" y="2862263"/>
            <a:ext cx="2463800" cy="2530477"/>
            <a:chOff x="163" y="1803"/>
            <a:chExt cx="1552" cy="1594"/>
          </a:xfrm>
        </p:grpSpPr>
        <p:pic>
          <p:nvPicPr>
            <p:cNvPr id="23582" name="Rectangle 3"/>
            <p:cNvPicPr>
              <a:picLocks noChangeArrowheads="1"/>
            </p:cNvPicPr>
            <p:nvPr/>
          </p:nvPicPr>
          <p:blipFill>
            <a:blip r:embed="rId8"/>
            <a:srcRect/>
            <a:stretch>
              <a:fillRect/>
            </a:stretch>
          </p:blipFill>
          <p:spPr bwMode="auto">
            <a:xfrm>
              <a:off x="163" y="1803"/>
              <a:ext cx="1552" cy="1594"/>
            </a:xfrm>
            <a:prstGeom prst="rect">
              <a:avLst/>
            </a:prstGeom>
            <a:noFill/>
            <a:ln w="9525">
              <a:noFill/>
              <a:miter lim="800000"/>
              <a:headEnd/>
              <a:tailEnd/>
            </a:ln>
          </p:spPr>
        </p:pic>
        <p:sp>
          <p:nvSpPr>
            <p:cNvPr id="23583" name="Text Box 16"/>
            <p:cNvSpPr txBox="1">
              <a:spLocks noChangeArrowheads="1"/>
            </p:cNvSpPr>
            <p:nvPr/>
          </p:nvSpPr>
          <p:spPr bwMode="auto">
            <a:xfrm>
              <a:off x="254" y="2329"/>
              <a:ext cx="1114" cy="872"/>
            </a:xfrm>
            <a:prstGeom prst="rect">
              <a:avLst/>
            </a:prstGeom>
            <a:noFill/>
            <a:ln w="9525">
              <a:noFill/>
              <a:miter lim="800000"/>
              <a:headEnd/>
              <a:tailEnd/>
            </a:ln>
            <a:effectLst>
              <a:prstShdw prst="shdw17" dist="17961" dir="2700000">
                <a:srgbClr val="485297"/>
              </a:prstShdw>
            </a:effectLst>
          </p:spPr>
          <p:txBody>
            <a:bodyPr lIns="0" rIns="0">
              <a:spAutoFit/>
            </a:bodyPr>
            <a:lstStyle/>
            <a:p>
              <a:pPr algn="ctr" defTabSz="457200"/>
              <a:r>
                <a:rPr lang="en-US" sz="1400" b="1" dirty="0"/>
                <a:t>In 2014 the number of cell phones </a:t>
              </a:r>
              <a:br>
                <a:rPr lang="en-US" sz="1400" b="1" dirty="0"/>
              </a:br>
              <a:r>
                <a:rPr lang="en-US" sz="1400" b="1" dirty="0">
                  <a:solidFill>
                    <a:schemeClr val="accent2"/>
                  </a:solidFill>
                </a:rPr>
                <a:t>(7.3 billion)</a:t>
              </a:r>
              <a:r>
                <a:rPr lang="en-US" sz="1400" b="1" dirty="0"/>
                <a:t> will exceed the number of people on the planet </a:t>
              </a:r>
              <a:r>
                <a:rPr lang="en-US" sz="1400" b="1" dirty="0">
                  <a:solidFill>
                    <a:srgbClr val="00B050"/>
                  </a:solidFill>
                </a:rPr>
                <a:t>(7 billion).</a:t>
              </a:r>
              <a:r>
                <a:rPr lang="en-US" sz="1400" b="1" baseline="30000" dirty="0"/>
                <a:t>1</a:t>
              </a:r>
              <a:endParaRPr lang="en-US" altLang="en-US" sz="1400" b="1" baseline="30000" dirty="0"/>
            </a:p>
          </p:txBody>
        </p:sp>
        <p:pic>
          <p:nvPicPr>
            <p:cNvPr id="23584" name="Picture 97" descr="GLOBE"/>
            <p:cNvPicPr>
              <a:picLocks noChangeAspect="1" noChangeArrowheads="1"/>
            </p:cNvPicPr>
            <p:nvPr/>
          </p:nvPicPr>
          <p:blipFill>
            <a:blip r:embed="rId9"/>
            <a:srcRect/>
            <a:stretch>
              <a:fillRect/>
            </a:stretch>
          </p:blipFill>
          <p:spPr bwMode="auto">
            <a:xfrm>
              <a:off x="596" y="1953"/>
              <a:ext cx="403" cy="403"/>
            </a:xfrm>
            <a:prstGeom prst="rect">
              <a:avLst/>
            </a:prstGeom>
            <a:noFill/>
            <a:ln w="9525">
              <a:noFill/>
              <a:miter lim="800000"/>
              <a:headEnd/>
              <a:tailEnd/>
            </a:ln>
          </p:spPr>
        </p:pic>
      </p:grpSp>
      <p:grpSp>
        <p:nvGrpSpPr>
          <p:cNvPr id="78894" name="Group 46"/>
          <p:cNvGrpSpPr>
            <a:grpSpLocks/>
          </p:cNvGrpSpPr>
          <p:nvPr/>
        </p:nvGrpSpPr>
        <p:grpSpPr bwMode="auto">
          <a:xfrm>
            <a:off x="6573838" y="744538"/>
            <a:ext cx="2463800" cy="4641852"/>
            <a:chOff x="4141" y="469"/>
            <a:chExt cx="1552" cy="2924"/>
          </a:xfrm>
        </p:grpSpPr>
        <p:grpSp>
          <p:nvGrpSpPr>
            <p:cNvPr id="23577" name="Rectangle 3"/>
            <p:cNvGrpSpPr>
              <a:grpSpLocks/>
            </p:cNvGrpSpPr>
            <p:nvPr/>
          </p:nvGrpSpPr>
          <p:grpSpPr bwMode="auto">
            <a:xfrm rot="-5400000">
              <a:off x="3455" y="1155"/>
              <a:ext cx="2924" cy="1552"/>
              <a:chOff x="4669536" y="2474976"/>
              <a:chExt cx="4053840" cy="1158240"/>
            </a:xfrm>
          </p:grpSpPr>
          <p:pic>
            <p:nvPicPr>
              <p:cNvPr id="23580" name="Rectangle 3"/>
              <p:cNvPicPr>
                <a:picLocks noChangeArrowheads="1"/>
              </p:cNvPicPr>
              <p:nvPr/>
            </p:nvPicPr>
            <p:blipFill>
              <a:blip r:embed="rId10"/>
              <a:srcRect/>
              <a:stretch>
                <a:fillRect/>
              </a:stretch>
            </p:blipFill>
            <p:spPr bwMode="auto">
              <a:xfrm>
                <a:off x="4669536" y="2474976"/>
                <a:ext cx="4053840" cy="1158240"/>
              </a:xfrm>
              <a:prstGeom prst="rect">
                <a:avLst/>
              </a:prstGeom>
              <a:noFill/>
              <a:ln w="9525">
                <a:noFill/>
                <a:miter lim="800000"/>
                <a:headEnd/>
                <a:tailEnd/>
              </a:ln>
            </p:spPr>
          </p:pic>
          <p:sp>
            <p:nvSpPr>
              <p:cNvPr id="23581" name="Text Box 83"/>
              <p:cNvSpPr txBox="1">
                <a:spLocks noChangeArrowheads="1"/>
              </p:cNvSpPr>
              <p:nvPr/>
            </p:nvSpPr>
            <p:spPr bwMode="auto">
              <a:xfrm>
                <a:off x="4731227" y="2533650"/>
                <a:ext cx="3746023" cy="853276"/>
              </a:xfrm>
              <a:prstGeom prst="rect">
                <a:avLst/>
              </a:prstGeom>
              <a:noFill/>
              <a:ln w="9525">
                <a:noFill/>
                <a:miter lim="800000"/>
                <a:headEnd/>
                <a:tailEnd/>
              </a:ln>
            </p:spPr>
            <p:txBody>
              <a:bodyPr vert="eaVert" anchor="ctr"/>
              <a:lstStyle/>
              <a:p>
                <a:pPr algn="ctr">
                  <a:spcBef>
                    <a:spcPts val="600"/>
                  </a:spcBef>
                </a:pPr>
                <a:endParaRPr lang="en-US" sz="2600" b="1" dirty="0">
                  <a:solidFill>
                    <a:schemeClr val="bg2"/>
                  </a:solidFill>
                </a:endParaRPr>
              </a:p>
            </p:txBody>
          </p:sp>
        </p:grpSp>
        <p:sp>
          <p:nvSpPr>
            <p:cNvPr id="23578" name="Text Box 8"/>
            <p:cNvSpPr txBox="1">
              <a:spLocks noChangeArrowheads="1"/>
            </p:cNvSpPr>
            <p:nvPr/>
          </p:nvSpPr>
          <p:spPr bwMode="auto">
            <a:xfrm>
              <a:off x="4232" y="2245"/>
              <a:ext cx="1090" cy="1008"/>
            </a:xfrm>
            <a:prstGeom prst="rect">
              <a:avLst/>
            </a:prstGeom>
            <a:noFill/>
            <a:ln w="9525">
              <a:noFill/>
              <a:miter lim="800000"/>
              <a:headEnd/>
              <a:tailEnd/>
            </a:ln>
            <a:effectLst>
              <a:prstShdw prst="shdw17" dist="17961" dir="2700000">
                <a:srgbClr val="485297"/>
              </a:prstShdw>
            </a:effectLst>
          </p:spPr>
          <p:txBody>
            <a:bodyPr>
              <a:spAutoFit/>
            </a:bodyPr>
            <a:lstStyle/>
            <a:p>
              <a:pPr algn="ctr" defTabSz="457200"/>
              <a:r>
                <a:rPr lang="en-US" sz="1400" b="1" dirty="0"/>
                <a:t>Mobile devices and the apps we rely on are under attack.  </a:t>
              </a:r>
              <a:r>
                <a:rPr lang="en-US" sz="1400" b="1" dirty="0">
                  <a:solidFill>
                    <a:schemeClr val="bg2"/>
                  </a:solidFill>
                </a:rPr>
                <a:t>90%</a:t>
              </a:r>
              <a:r>
                <a:rPr lang="en-US" sz="1400" b="1" dirty="0"/>
                <a:t> of the top mobile apps have been hacked.</a:t>
              </a:r>
              <a:r>
                <a:rPr lang="en-US" sz="1400" b="1" baseline="30000" dirty="0"/>
                <a:t> 4</a:t>
              </a:r>
              <a:endParaRPr lang="en-US" altLang="en-US" sz="1400" b="1" dirty="0"/>
            </a:p>
          </p:txBody>
        </p:sp>
        <p:pic>
          <p:nvPicPr>
            <p:cNvPr id="23579" name="Picture 98" descr="PHONE"/>
            <p:cNvPicPr>
              <a:picLocks noChangeAspect="1" noChangeArrowheads="1"/>
            </p:cNvPicPr>
            <p:nvPr/>
          </p:nvPicPr>
          <p:blipFill>
            <a:blip r:embed="rId11"/>
            <a:srcRect/>
            <a:stretch>
              <a:fillRect/>
            </a:stretch>
          </p:blipFill>
          <p:spPr bwMode="auto">
            <a:xfrm>
              <a:off x="4253" y="754"/>
              <a:ext cx="1055" cy="1416"/>
            </a:xfrm>
            <a:prstGeom prst="rect">
              <a:avLst/>
            </a:prstGeom>
            <a:noFill/>
            <a:ln w="9525">
              <a:noFill/>
              <a:miter lim="800000"/>
              <a:headEnd/>
              <a:tailEnd/>
            </a:ln>
          </p:spPr>
        </p:pic>
      </p:grpSp>
    </p:spTree>
    <p:extLst>
      <p:ext uri="{BB962C8B-B14F-4D97-AF65-F5344CB8AC3E}">
        <p14:creationId xmlns:p14="http://schemas.microsoft.com/office/powerpoint/2010/main" val="365878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p:cNvPicPr>
            <a:picLocks noChangeAspect="1"/>
          </p:cNvPicPr>
          <p:nvPr/>
        </p:nvPicPr>
        <p:blipFill>
          <a:blip r:embed="rId3"/>
          <a:srcRect/>
          <a:stretch>
            <a:fillRect/>
          </a:stretch>
        </p:blipFill>
        <p:spPr bwMode="auto">
          <a:xfrm>
            <a:off x="422275" y="657227"/>
            <a:ext cx="8312150" cy="5470525"/>
          </a:xfrm>
          <a:prstGeom prst="rect">
            <a:avLst/>
          </a:prstGeom>
          <a:noFill/>
          <a:ln w="9525">
            <a:noFill/>
            <a:miter lim="800000"/>
            <a:headEnd/>
            <a:tailEnd/>
          </a:ln>
        </p:spPr>
      </p:pic>
      <p:sp>
        <p:nvSpPr>
          <p:cNvPr id="7173" name="Rectangle 7"/>
          <p:cNvSpPr>
            <a:spLocks noChangeArrowheads="1"/>
          </p:cNvSpPr>
          <p:nvPr/>
        </p:nvSpPr>
        <p:spPr bwMode="auto">
          <a:xfrm>
            <a:off x="3048000" y="6175377"/>
            <a:ext cx="3276600" cy="273051"/>
          </a:xfrm>
          <a:prstGeom prst="rect">
            <a:avLst/>
          </a:prstGeom>
          <a:noFill/>
          <a:ln w="9525">
            <a:noFill/>
            <a:miter lim="800000"/>
            <a:headEnd/>
            <a:tailEnd/>
          </a:ln>
        </p:spPr>
        <p:txBody>
          <a:bodyPr/>
          <a:lstStyle/>
          <a:p>
            <a:pPr algn="ctr" eaLnBrk="0" hangingPunct="0">
              <a:lnSpc>
                <a:spcPct val="90000"/>
              </a:lnSpc>
              <a:defRPr/>
            </a:pPr>
            <a:r>
              <a:rPr lang="en-US" sz="1000" dirty="0">
                <a:latin typeface="+mn-lt"/>
              </a:rPr>
              <a:t>Source: Juniper Mobile Threat Report, 2013</a:t>
            </a:r>
          </a:p>
        </p:txBody>
      </p:sp>
    </p:spTree>
    <p:extLst>
      <p:ext uri="{BB962C8B-B14F-4D97-AF65-F5344CB8AC3E}">
        <p14:creationId xmlns:p14="http://schemas.microsoft.com/office/powerpoint/2010/main" val="4037576103"/>
      </p:ext>
    </p:extLst>
  </p:cSld>
  <p:clrMapOvr>
    <a:masterClrMapping/>
  </p:clrMapOvr>
  <mc:AlternateContent xmlns:mc="http://schemas.openxmlformats.org/markup-compatibility/2006" xmlns:p14="http://schemas.microsoft.com/office/powerpoint/2010/main">
    <mc:Choice Requires="p14">
      <p:transition spd="med" p14:dur="700" advTm="64798">
        <p:fade/>
      </p:transition>
    </mc:Choice>
    <mc:Fallback xmlns="">
      <p:transition spd="med" advTm="64798">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p:txBody>
          <a:bodyPr/>
          <a:lstStyle/>
          <a:p>
            <a:pPr>
              <a:defRPr/>
            </a:pPr>
            <a:r>
              <a:rPr lang="en-US" altLang="en-US" sz="2400" dirty="0">
                <a:ea typeface="+mj-ea"/>
              </a:rPr>
              <a:t>Business must adapt and redefine security for mobile</a:t>
            </a:r>
          </a:p>
        </p:txBody>
      </p:sp>
      <p:pic>
        <p:nvPicPr>
          <p:cNvPr id="25602" name="Picture 13" descr="http://www.ibm.com/software/security/v17images/CISO_infographic_cloudmobileV3.png"/>
          <p:cNvPicPr>
            <a:picLocks noChangeAspect="1" noChangeArrowheads="1"/>
          </p:cNvPicPr>
          <p:nvPr/>
        </p:nvPicPr>
        <p:blipFill>
          <a:blip r:embed="rId3"/>
          <a:srcRect/>
          <a:stretch>
            <a:fillRect/>
          </a:stretch>
        </p:blipFill>
        <p:spPr bwMode="auto">
          <a:xfrm>
            <a:off x="2436813" y="1287994"/>
            <a:ext cx="3770312" cy="5257185"/>
          </a:xfrm>
          <a:prstGeom prst="rect">
            <a:avLst/>
          </a:prstGeom>
          <a:noFill/>
          <a:ln w="3175">
            <a:solidFill>
              <a:srgbClr val="D9D9D9"/>
            </a:solidFill>
            <a:miter lim="800000"/>
            <a:headEnd/>
            <a:tailEnd/>
          </a:ln>
        </p:spPr>
      </p:pic>
      <p:grpSp>
        <p:nvGrpSpPr>
          <p:cNvPr id="25603" name="Group 187"/>
          <p:cNvGrpSpPr>
            <a:grpSpLocks/>
          </p:cNvGrpSpPr>
          <p:nvPr/>
        </p:nvGrpSpPr>
        <p:grpSpPr bwMode="auto">
          <a:xfrm>
            <a:off x="7313617" y="1122365"/>
            <a:ext cx="1660525" cy="361951"/>
            <a:chOff x="7160886" y="970251"/>
            <a:chExt cx="1660462" cy="361620"/>
          </a:xfrm>
        </p:grpSpPr>
        <p:sp>
          <p:nvSpPr>
            <p:cNvPr id="25616" name="Rectangle 188"/>
            <p:cNvSpPr>
              <a:spLocks noChangeArrowheads="1"/>
            </p:cNvSpPr>
            <p:nvPr/>
          </p:nvSpPr>
          <p:spPr bwMode="auto">
            <a:xfrm>
              <a:off x="8441814"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17" name="Rectangle 189"/>
            <p:cNvSpPr>
              <a:spLocks noChangeArrowheads="1"/>
            </p:cNvSpPr>
            <p:nvPr/>
          </p:nvSpPr>
          <p:spPr bwMode="auto">
            <a:xfrm>
              <a:off x="8655301"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18" name="Rectangle 190"/>
            <p:cNvSpPr>
              <a:spLocks noChangeArrowheads="1"/>
            </p:cNvSpPr>
            <p:nvPr/>
          </p:nvSpPr>
          <p:spPr bwMode="auto">
            <a:xfrm>
              <a:off x="8014838"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19" name="Rectangle 191"/>
            <p:cNvSpPr>
              <a:spLocks noChangeArrowheads="1"/>
            </p:cNvSpPr>
            <p:nvPr/>
          </p:nvSpPr>
          <p:spPr bwMode="auto">
            <a:xfrm>
              <a:off x="8228326"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20" name="Rectangle 192"/>
            <p:cNvSpPr>
              <a:spLocks noChangeArrowheads="1"/>
            </p:cNvSpPr>
            <p:nvPr/>
          </p:nvSpPr>
          <p:spPr bwMode="auto">
            <a:xfrm>
              <a:off x="7587862"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21" name="Rectangle 193"/>
            <p:cNvSpPr>
              <a:spLocks noChangeArrowheads="1"/>
            </p:cNvSpPr>
            <p:nvPr/>
          </p:nvSpPr>
          <p:spPr bwMode="auto">
            <a:xfrm>
              <a:off x="7801350"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22" name="Rectangle 194"/>
            <p:cNvSpPr>
              <a:spLocks noChangeArrowheads="1"/>
            </p:cNvSpPr>
            <p:nvPr/>
          </p:nvSpPr>
          <p:spPr bwMode="auto">
            <a:xfrm>
              <a:off x="7160886"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23" name="Rectangle 195"/>
            <p:cNvSpPr>
              <a:spLocks noChangeArrowheads="1"/>
            </p:cNvSpPr>
            <p:nvPr/>
          </p:nvSpPr>
          <p:spPr bwMode="auto">
            <a:xfrm>
              <a:off x="7374374" y="970251"/>
              <a:ext cx="166047" cy="164264"/>
            </a:xfrm>
            <a:prstGeom prst="rect">
              <a:avLst/>
            </a:prstGeom>
            <a:solidFill>
              <a:schemeClr val="accent2"/>
            </a:solidFill>
            <a:ln w="6350">
              <a:noFill/>
              <a:miter lim="800000"/>
              <a:headEnd/>
              <a:tailEnd/>
            </a:ln>
          </p:spPr>
          <p:txBody>
            <a:bodyPr/>
            <a:lstStyle/>
            <a:p>
              <a:endParaRPr lang="en-US" altLang="en-US" sz="1600" dirty="0"/>
            </a:p>
          </p:txBody>
        </p:sp>
        <p:sp>
          <p:nvSpPr>
            <p:cNvPr id="25624" name="Rectangle 196"/>
            <p:cNvSpPr>
              <a:spLocks noChangeArrowheads="1"/>
            </p:cNvSpPr>
            <p:nvPr/>
          </p:nvSpPr>
          <p:spPr bwMode="auto">
            <a:xfrm>
              <a:off x="8441814"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25" name="Rectangle 197"/>
            <p:cNvSpPr>
              <a:spLocks noChangeArrowheads="1"/>
            </p:cNvSpPr>
            <p:nvPr/>
          </p:nvSpPr>
          <p:spPr bwMode="auto">
            <a:xfrm>
              <a:off x="8655301"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26" name="Rectangle 198"/>
            <p:cNvSpPr>
              <a:spLocks noChangeArrowheads="1"/>
            </p:cNvSpPr>
            <p:nvPr/>
          </p:nvSpPr>
          <p:spPr bwMode="auto">
            <a:xfrm>
              <a:off x="8014838"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27" name="Rectangle 199"/>
            <p:cNvSpPr>
              <a:spLocks noChangeArrowheads="1"/>
            </p:cNvSpPr>
            <p:nvPr/>
          </p:nvSpPr>
          <p:spPr bwMode="auto">
            <a:xfrm>
              <a:off x="8228326"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28" name="Rectangle 200"/>
            <p:cNvSpPr>
              <a:spLocks noChangeArrowheads="1"/>
            </p:cNvSpPr>
            <p:nvPr/>
          </p:nvSpPr>
          <p:spPr bwMode="auto">
            <a:xfrm>
              <a:off x="7587862"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29" name="Rectangle 201"/>
            <p:cNvSpPr>
              <a:spLocks noChangeArrowheads="1"/>
            </p:cNvSpPr>
            <p:nvPr/>
          </p:nvSpPr>
          <p:spPr bwMode="auto">
            <a:xfrm>
              <a:off x="7801350"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30" name="Rectangle 202"/>
            <p:cNvSpPr>
              <a:spLocks noChangeArrowheads="1"/>
            </p:cNvSpPr>
            <p:nvPr/>
          </p:nvSpPr>
          <p:spPr bwMode="auto">
            <a:xfrm>
              <a:off x="7160886" y="1167607"/>
              <a:ext cx="166047" cy="164264"/>
            </a:xfrm>
            <a:prstGeom prst="rect">
              <a:avLst/>
            </a:prstGeom>
            <a:solidFill>
              <a:schemeClr val="bg2"/>
            </a:solidFill>
            <a:ln w="6350">
              <a:noFill/>
              <a:miter lim="800000"/>
              <a:headEnd/>
              <a:tailEnd/>
            </a:ln>
          </p:spPr>
          <p:txBody>
            <a:bodyPr/>
            <a:lstStyle/>
            <a:p>
              <a:endParaRPr lang="en-US" altLang="en-US" sz="1600" dirty="0"/>
            </a:p>
          </p:txBody>
        </p:sp>
        <p:sp>
          <p:nvSpPr>
            <p:cNvPr id="25631" name="Rectangle 203"/>
            <p:cNvSpPr>
              <a:spLocks noChangeArrowheads="1"/>
            </p:cNvSpPr>
            <p:nvPr/>
          </p:nvSpPr>
          <p:spPr bwMode="auto">
            <a:xfrm>
              <a:off x="7374374" y="1167607"/>
              <a:ext cx="166047" cy="164264"/>
            </a:xfrm>
            <a:prstGeom prst="rect">
              <a:avLst/>
            </a:prstGeom>
            <a:solidFill>
              <a:schemeClr val="bg2"/>
            </a:solidFill>
            <a:ln w="6350">
              <a:noFill/>
              <a:miter lim="800000"/>
              <a:headEnd/>
              <a:tailEnd/>
            </a:ln>
          </p:spPr>
          <p:txBody>
            <a:bodyPr/>
            <a:lstStyle/>
            <a:p>
              <a:endParaRPr lang="en-US" altLang="en-US" sz="1600" dirty="0"/>
            </a:p>
          </p:txBody>
        </p:sp>
      </p:grpSp>
      <p:grpSp>
        <p:nvGrpSpPr>
          <p:cNvPr id="25604" name="Group 204"/>
          <p:cNvGrpSpPr>
            <a:grpSpLocks/>
          </p:cNvGrpSpPr>
          <p:nvPr/>
        </p:nvGrpSpPr>
        <p:grpSpPr bwMode="auto">
          <a:xfrm>
            <a:off x="6200775" y="1136651"/>
            <a:ext cx="863600" cy="863600"/>
            <a:chOff x="9353550" y="1003459"/>
            <a:chExt cx="863441" cy="863441"/>
          </a:xfrm>
        </p:grpSpPr>
        <p:sp>
          <p:nvSpPr>
            <p:cNvPr id="206" name="Oval 205"/>
            <p:cNvSpPr/>
            <p:nvPr/>
          </p:nvSpPr>
          <p:spPr bwMode="auto">
            <a:xfrm>
              <a:off x="9353550" y="1003459"/>
              <a:ext cx="863441" cy="863441"/>
            </a:xfrm>
            <a:prstGeom prst="ellipse">
              <a:avLst/>
            </a:prstGeom>
            <a:solidFill>
              <a:schemeClr val="bg2"/>
            </a:solidFill>
            <a:ln w="38100">
              <a:solidFill>
                <a:schemeClr val="tx2"/>
              </a:solidFill>
            </a:ln>
            <a:effectLst>
              <a:outerShdw blurRad="63500" sx="102000" sy="102000" algn="ctr" rotWithShape="0">
                <a:prstClr val="black">
                  <a:alpha val="40000"/>
                </a:prstClr>
              </a:outerShdw>
            </a:effectLst>
            <a:extLst/>
          </p:spPr>
          <p:txBody>
            <a:bodyPr/>
            <a:lstStyle/>
            <a:p>
              <a:pPr>
                <a:defRPr/>
              </a:pPr>
              <a:endParaRPr lang="en-US" sz="1600" dirty="0">
                <a:ea typeface="ＭＳ Ｐゴシック" charset="0"/>
              </a:endParaRPr>
            </a:p>
          </p:txBody>
        </p:sp>
        <p:grpSp>
          <p:nvGrpSpPr>
            <p:cNvPr id="25613" name="Group 206"/>
            <p:cNvGrpSpPr>
              <a:grpSpLocks/>
            </p:cNvGrpSpPr>
            <p:nvPr/>
          </p:nvGrpSpPr>
          <p:grpSpPr bwMode="auto">
            <a:xfrm>
              <a:off x="9581123" y="1154774"/>
              <a:ext cx="411106" cy="564710"/>
              <a:chOff x="9581123" y="1154774"/>
              <a:chExt cx="411106" cy="564710"/>
            </a:xfrm>
          </p:grpSpPr>
          <p:pic>
            <p:nvPicPr>
              <p:cNvPr id="25614" name="Picture 207"/>
              <p:cNvPicPr>
                <a:picLocks noChangeAspect="1"/>
              </p:cNvPicPr>
              <p:nvPr/>
            </p:nvPicPr>
            <p:blipFill>
              <a:blip r:embed="rId4"/>
              <a:srcRect/>
              <a:stretch>
                <a:fillRect/>
              </a:stretch>
            </p:blipFill>
            <p:spPr bwMode="auto">
              <a:xfrm>
                <a:off x="9581123" y="1154774"/>
                <a:ext cx="411106" cy="564710"/>
              </a:xfrm>
              <a:prstGeom prst="rect">
                <a:avLst/>
              </a:prstGeom>
              <a:noFill/>
              <a:ln w="9525">
                <a:noFill/>
                <a:miter lim="800000"/>
                <a:headEnd/>
                <a:tailEnd/>
              </a:ln>
            </p:spPr>
          </p:pic>
          <p:pic>
            <p:nvPicPr>
              <p:cNvPr id="25615" name="Picture 208"/>
              <p:cNvPicPr>
                <a:picLocks noChangeAspect="1"/>
              </p:cNvPicPr>
              <p:nvPr/>
            </p:nvPicPr>
            <p:blipFill>
              <a:blip r:embed="rId5"/>
              <a:srcRect/>
              <a:stretch>
                <a:fillRect/>
              </a:stretch>
            </p:blipFill>
            <p:spPr bwMode="auto">
              <a:xfrm>
                <a:off x="9670139" y="1247568"/>
                <a:ext cx="233074" cy="324057"/>
              </a:xfrm>
              <a:prstGeom prst="rect">
                <a:avLst/>
              </a:prstGeom>
              <a:noFill/>
              <a:ln w="9525">
                <a:noFill/>
                <a:miter lim="800000"/>
                <a:headEnd/>
                <a:tailEnd/>
              </a:ln>
            </p:spPr>
          </p:pic>
        </p:grpSp>
      </p:grpSp>
      <p:pic>
        <p:nvPicPr>
          <p:cNvPr id="25605" name="Picture 210"/>
          <p:cNvPicPr>
            <a:picLocks noChangeAspect="1"/>
          </p:cNvPicPr>
          <p:nvPr/>
        </p:nvPicPr>
        <p:blipFill>
          <a:blip r:embed="rId6"/>
          <a:srcRect l="40656"/>
          <a:stretch>
            <a:fillRect/>
          </a:stretch>
        </p:blipFill>
        <p:spPr bwMode="auto">
          <a:xfrm>
            <a:off x="7777167" y="998539"/>
            <a:ext cx="606425" cy="901700"/>
          </a:xfrm>
          <a:prstGeom prst="rect">
            <a:avLst/>
          </a:prstGeom>
          <a:noFill/>
          <a:ln w="9525">
            <a:noFill/>
            <a:miter lim="800000"/>
            <a:headEnd/>
            <a:tailEnd/>
          </a:ln>
        </p:spPr>
      </p:pic>
      <p:pic>
        <p:nvPicPr>
          <p:cNvPr id="25606" name="Picture 211"/>
          <p:cNvPicPr>
            <a:picLocks noChangeAspect="1"/>
          </p:cNvPicPr>
          <p:nvPr/>
        </p:nvPicPr>
        <p:blipFill>
          <a:blip r:embed="rId6"/>
          <a:srcRect l="40656"/>
          <a:stretch>
            <a:fillRect/>
          </a:stretch>
        </p:blipFill>
        <p:spPr bwMode="auto">
          <a:xfrm>
            <a:off x="8375654" y="998539"/>
            <a:ext cx="606425" cy="901700"/>
          </a:xfrm>
          <a:prstGeom prst="rect">
            <a:avLst/>
          </a:prstGeom>
          <a:noFill/>
          <a:ln w="9525">
            <a:noFill/>
            <a:miter lim="800000"/>
            <a:headEnd/>
            <a:tailEnd/>
          </a:ln>
        </p:spPr>
      </p:pic>
      <p:pic>
        <p:nvPicPr>
          <p:cNvPr id="25607" name="Picture 212"/>
          <p:cNvPicPr>
            <a:picLocks noChangeAspect="1"/>
          </p:cNvPicPr>
          <p:nvPr/>
        </p:nvPicPr>
        <p:blipFill>
          <a:blip r:embed="rId6"/>
          <a:srcRect/>
          <a:stretch>
            <a:fillRect/>
          </a:stretch>
        </p:blipFill>
        <p:spPr bwMode="auto">
          <a:xfrm>
            <a:off x="6897688" y="998539"/>
            <a:ext cx="1020762" cy="901700"/>
          </a:xfrm>
          <a:prstGeom prst="rect">
            <a:avLst/>
          </a:prstGeom>
          <a:noFill/>
          <a:ln w="9525">
            <a:noFill/>
            <a:miter lim="800000"/>
            <a:headEnd/>
            <a:tailEnd/>
          </a:ln>
        </p:spPr>
      </p:pic>
      <p:sp>
        <p:nvSpPr>
          <p:cNvPr id="25608" name="Title 1"/>
          <p:cNvSpPr>
            <a:spLocks/>
          </p:cNvSpPr>
          <p:nvPr/>
        </p:nvSpPr>
        <p:spPr bwMode="auto">
          <a:xfrm>
            <a:off x="279400" y="1590677"/>
            <a:ext cx="2522538" cy="396875"/>
          </a:xfrm>
          <a:prstGeom prst="rect">
            <a:avLst/>
          </a:prstGeom>
          <a:noFill/>
          <a:ln w="9525">
            <a:noFill/>
            <a:miter lim="800000"/>
            <a:headEnd/>
            <a:tailEnd/>
          </a:ln>
        </p:spPr>
        <p:txBody>
          <a:bodyPr/>
          <a:lstStyle/>
          <a:p>
            <a:pPr>
              <a:lnSpc>
                <a:spcPct val="90000"/>
              </a:lnSpc>
            </a:pPr>
            <a:r>
              <a:rPr lang="en-US" altLang="en-US" sz="1400" b="1" dirty="0">
                <a:solidFill>
                  <a:schemeClr val="bg1"/>
                </a:solidFill>
                <a:ea typeface="ヒラギノ角ゴ Pro W3"/>
                <a:cs typeface="ヒラギノ角ゴ Pro W3"/>
              </a:rPr>
              <a:t>2013 IBM CISCO Assessment Findings</a:t>
            </a:r>
          </a:p>
        </p:txBody>
      </p:sp>
      <p:sp>
        <p:nvSpPr>
          <p:cNvPr id="63593" name="AutoShape 105"/>
          <p:cNvSpPr>
            <a:spLocks noChangeArrowheads="1"/>
          </p:cNvSpPr>
          <p:nvPr/>
        </p:nvSpPr>
        <p:spPr bwMode="auto">
          <a:xfrm>
            <a:off x="5967412" y="2490789"/>
            <a:ext cx="2496711" cy="781051"/>
          </a:xfrm>
          <a:prstGeom prst="wedgeRoundRectCallout">
            <a:avLst>
              <a:gd name="adj1" fmla="val -43074"/>
              <a:gd name="adj2" fmla="val 97560"/>
              <a:gd name="adj3" fmla="val 16667"/>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lIns="45720" rIns="45720"/>
          <a:lstStyle/>
          <a:p>
            <a:pPr algn="ctr">
              <a:defRPr/>
            </a:pPr>
            <a:r>
              <a:rPr lang="en-US" sz="1400" dirty="0">
                <a:solidFill>
                  <a:schemeClr val="bg1"/>
                </a:solidFill>
              </a:rPr>
              <a:t>“Mobile security is the #1 technology investment area.”</a:t>
            </a:r>
            <a:endParaRPr lang="en-US" altLang="en-US" sz="1400" dirty="0">
              <a:solidFill>
                <a:schemeClr val="bg1"/>
              </a:solidFill>
            </a:endParaRPr>
          </a:p>
          <a:p>
            <a:pPr algn="ctr">
              <a:defRPr/>
            </a:pPr>
            <a:endParaRPr lang="en-US" sz="1400" dirty="0"/>
          </a:p>
        </p:txBody>
      </p:sp>
      <p:sp>
        <p:nvSpPr>
          <p:cNvPr id="63595" name="AutoShape 107"/>
          <p:cNvSpPr>
            <a:spLocks noChangeArrowheads="1"/>
          </p:cNvSpPr>
          <p:nvPr/>
        </p:nvSpPr>
        <p:spPr bwMode="auto">
          <a:xfrm flipH="1">
            <a:off x="170688" y="2733675"/>
            <a:ext cx="2574100" cy="1587500"/>
          </a:xfrm>
          <a:prstGeom prst="wedgeRoundRectCallout">
            <a:avLst>
              <a:gd name="adj1" fmla="val -49125"/>
              <a:gd name="adj2" fmla="val 74819"/>
              <a:gd name="adj3" fmla="val 16667"/>
            </a:avLst>
          </a:prstGeom>
          <a:solidFill>
            <a:schemeClr val="bg2"/>
          </a:solidFill>
          <a:ln w="9525">
            <a:noFill/>
            <a:miter lim="800000"/>
            <a:headEnd/>
            <a:tailEnd/>
          </a:ln>
          <a:effectLst>
            <a:prstShdw prst="shdw17" dist="17961" dir="2700000">
              <a:schemeClr val="bg2">
                <a:gamma/>
                <a:shade val="60000"/>
                <a:invGamma/>
              </a:schemeClr>
            </a:prstShdw>
          </a:effectLst>
        </p:spPr>
        <p:txBody>
          <a:bodyPr lIns="45720" rIns="45720"/>
          <a:lstStyle/>
          <a:p>
            <a:pPr algn="ctr">
              <a:defRPr/>
            </a:pPr>
            <a:r>
              <a:rPr lang="en-US" sz="1400" dirty="0">
                <a:solidFill>
                  <a:schemeClr val="bg1"/>
                </a:solidFill>
              </a:rPr>
              <a:t>“76% of responders say that the loss of a mobile device with access to corporate data could result in a significant security event</a:t>
            </a:r>
            <a:r>
              <a:rPr lang="en-US" sz="1400" dirty="0" smtClean="0">
                <a:solidFill>
                  <a:schemeClr val="bg1"/>
                </a:solidFill>
              </a:rPr>
              <a:t>.”</a:t>
            </a:r>
            <a:endParaRPr lang="en-US" altLang="en-US" sz="1400" dirty="0">
              <a:solidFill>
                <a:schemeClr val="bg1"/>
              </a:solidFill>
            </a:endParaRPr>
          </a:p>
        </p:txBody>
      </p:sp>
      <p:sp>
        <p:nvSpPr>
          <p:cNvPr id="63596" name="AutoShape 108"/>
          <p:cNvSpPr>
            <a:spLocks noChangeArrowheads="1"/>
          </p:cNvSpPr>
          <p:nvPr/>
        </p:nvSpPr>
        <p:spPr bwMode="auto">
          <a:xfrm>
            <a:off x="5754624" y="3779840"/>
            <a:ext cx="3328416" cy="1330325"/>
          </a:xfrm>
          <a:prstGeom prst="wedgeRoundRectCallout">
            <a:avLst>
              <a:gd name="adj1" fmla="val -50412"/>
              <a:gd name="adj2" fmla="val 78435"/>
              <a:gd name="adj3" fmla="val 16667"/>
            </a:avLst>
          </a:prstGeom>
          <a:solidFill>
            <a:schemeClr val="tx2"/>
          </a:solidFill>
          <a:ln w="9525">
            <a:noFill/>
            <a:miter lim="800000"/>
            <a:headEnd/>
            <a:tailEnd/>
          </a:ln>
          <a:effectLst>
            <a:prstShdw prst="shdw17" dist="17961" dir="2700000">
              <a:schemeClr val="tx2">
                <a:gamma/>
                <a:shade val="60000"/>
                <a:invGamma/>
              </a:schemeClr>
            </a:prstShdw>
          </a:effectLst>
        </p:spPr>
        <p:txBody>
          <a:bodyPr lIns="45720" rIns="45720"/>
          <a:lstStyle/>
          <a:p>
            <a:pPr algn="ctr">
              <a:defRPr/>
            </a:pPr>
            <a:r>
              <a:rPr lang="en-US" sz="1400" dirty="0">
                <a:solidFill>
                  <a:schemeClr val="bg1"/>
                </a:solidFill>
              </a:rPr>
              <a:t>“Although ma</a:t>
            </a:r>
            <a:r>
              <a:rPr lang="en-US" altLang="en-US" sz="1400" dirty="0">
                <a:solidFill>
                  <a:schemeClr val="bg1"/>
                </a:solidFill>
              </a:rPr>
              <a:t>ny are planning to develop an enterprise strategy for mobile security (39%), a significant number  have not done so yet (29%).”</a:t>
            </a:r>
          </a:p>
        </p:txBody>
      </p:sp>
    </p:spTree>
    <p:extLst>
      <p:ext uri="{BB962C8B-B14F-4D97-AF65-F5344CB8AC3E}">
        <p14:creationId xmlns:p14="http://schemas.microsoft.com/office/powerpoint/2010/main" val="319096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36" descr="slide_10b copy"/>
          <p:cNvPicPr>
            <a:picLocks noChangeAspect="1" noChangeArrowheads="1"/>
          </p:cNvPicPr>
          <p:nvPr/>
        </p:nvPicPr>
        <p:blipFill>
          <a:blip r:embed="rId3" cstate="print">
            <a:extLst>
              <a:ext uri="{28A0092B-C50C-407E-A947-70E740481C1C}">
                <a14:useLocalDpi xmlns:a14="http://schemas.microsoft.com/office/drawing/2010/main" val="0"/>
              </a:ext>
            </a:extLst>
          </a:blip>
          <a:srcRect r="9908"/>
          <a:stretch>
            <a:fillRect/>
          </a:stretch>
        </p:blipFill>
        <p:spPr bwMode="auto">
          <a:xfrm>
            <a:off x="4106863" y="1938339"/>
            <a:ext cx="495141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Rectangle 4"/>
          <p:cNvSpPr>
            <a:spLocks noGrp="1" noChangeArrowheads="1"/>
          </p:cNvSpPr>
          <p:nvPr>
            <p:ph type="title"/>
          </p:nvPr>
        </p:nvSpPr>
        <p:spPr/>
        <p:txBody>
          <a:bodyPr/>
          <a:lstStyle/>
          <a:p>
            <a:pPr eaLnBrk="1" hangingPunct="1"/>
            <a:r>
              <a:rPr lang="en-US" altLang="en-US" dirty="0" smtClean="0"/>
              <a:t>But the mobile revolution will put huge demands on business and IT</a:t>
            </a:r>
          </a:p>
        </p:txBody>
      </p:sp>
      <p:sp>
        <p:nvSpPr>
          <p:cNvPr id="45059" name="Rectangle 37"/>
          <p:cNvSpPr>
            <a:spLocks noChangeArrowheads="1"/>
          </p:cNvSpPr>
          <p:nvPr/>
        </p:nvSpPr>
        <p:spPr bwMode="auto">
          <a:xfrm>
            <a:off x="182884" y="1792291"/>
            <a:ext cx="6940233" cy="4027487"/>
          </a:xfrm>
          <a:prstGeom prst="rect">
            <a:avLst/>
          </a:prstGeom>
          <a:gradFill rotWithShape="1">
            <a:gsLst>
              <a:gs pos="75000">
                <a:schemeClr val="bg1"/>
              </a:gs>
              <a:gs pos="100000">
                <a:schemeClr val="bg1">
                  <a:alpha val="0"/>
                </a:schemeClr>
              </a:gs>
            </a:gsLst>
            <a:lin ang="0" scaled="1"/>
          </a:gradFill>
          <a:ln>
            <a:noFill/>
          </a:ln>
          <a:extLst/>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lnSpc>
                <a:spcPct val="90000"/>
              </a:lnSpc>
              <a:spcBef>
                <a:spcPct val="0"/>
              </a:spcBef>
              <a:buClrTx/>
              <a:buFontTx/>
              <a:buNone/>
            </a:pPr>
            <a:endParaRPr lang="en-US" altLang="en-US" sz="2200" dirty="0">
              <a:solidFill>
                <a:schemeClr val="hlink"/>
              </a:solidFill>
            </a:endParaRPr>
          </a:p>
        </p:txBody>
      </p:sp>
      <p:sp>
        <p:nvSpPr>
          <p:cNvPr id="45061" name="Content Placeholder 21"/>
          <p:cNvSpPr txBox="1">
            <a:spLocks/>
          </p:cNvSpPr>
          <p:nvPr/>
        </p:nvSpPr>
        <p:spPr bwMode="auto">
          <a:xfrm>
            <a:off x="273050" y="1859372"/>
            <a:ext cx="5907744" cy="3960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71450" indent="-171450"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a:lnSpc>
                <a:spcPct val="125000"/>
              </a:lnSpc>
              <a:spcBef>
                <a:spcPts val="600"/>
              </a:spcBef>
              <a:spcAft>
                <a:spcPts val="0"/>
              </a:spcAft>
              <a:buFontTx/>
              <a:buChar char="•"/>
            </a:pPr>
            <a:r>
              <a:rPr lang="en-CA" altLang="en-US" dirty="0" smtClean="0">
                <a:ea typeface="Geneva"/>
                <a:cs typeface="Geneva"/>
              </a:rPr>
              <a:t>Security and privacy are paramount, of course</a:t>
            </a:r>
          </a:p>
          <a:p>
            <a:pPr marL="0" indent="0">
              <a:lnSpc>
                <a:spcPct val="125000"/>
              </a:lnSpc>
              <a:spcBef>
                <a:spcPts val="600"/>
              </a:spcBef>
              <a:spcAft>
                <a:spcPts val="0"/>
              </a:spcAft>
              <a:buNone/>
            </a:pPr>
            <a:r>
              <a:rPr lang="en-CA" altLang="en-US" dirty="0" smtClean="0">
                <a:ea typeface="Geneva"/>
                <a:cs typeface="Geneva"/>
              </a:rPr>
              <a:t>But additionally</a:t>
            </a:r>
          </a:p>
          <a:p>
            <a:pPr>
              <a:lnSpc>
                <a:spcPct val="125000"/>
              </a:lnSpc>
              <a:spcBef>
                <a:spcPts val="600"/>
              </a:spcBef>
              <a:spcAft>
                <a:spcPts val="0"/>
              </a:spcAft>
              <a:buFontTx/>
              <a:buChar char="•"/>
            </a:pPr>
            <a:r>
              <a:rPr lang="en-CA" altLang="en-US" dirty="0" smtClean="0">
                <a:ea typeface="Geneva"/>
                <a:cs typeface="Geneva"/>
              </a:rPr>
              <a:t>Inconsistent </a:t>
            </a:r>
            <a:r>
              <a:rPr lang="en-CA" altLang="en-US" dirty="0">
                <a:ea typeface="Geneva"/>
                <a:cs typeface="Geneva"/>
              </a:rPr>
              <a:t>peaks 24/7 will be common</a:t>
            </a:r>
          </a:p>
          <a:p>
            <a:pPr>
              <a:lnSpc>
                <a:spcPct val="125000"/>
              </a:lnSpc>
              <a:spcBef>
                <a:spcPts val="600"/>
              </a:spcBef>
              <a:spcAft>
                <a:spcPts val="0"/>
              </a:spcAft>
              <a:buFontTx/>
              <a:buChar char="•"/>
            </a:pPr>
            <a:r>
              <a:rPr lang="en-US" altLang="en-US" dirty="0">
                <a:ea typeface="Geneva"/>
                <a:cs typeface="Geneva"/>
              </a:rPr>
              <a:t>Increased system load</a:t>
            </a:r>
          </a:p>
          <a:p>
            <a:pPr>
              <a:lnSpc>
                <a:spcPct val="125000"/>
              </a:lnSpc>
              <a:spcBef>
                <a:spcPts val="600"/>
              </a:spcBef>
              <a:spcAft>
                <a:spcPts val="0"/>
              </a:spcAft>
              <a:buFontTx/>
              <a:buChar char="•"/>
            </a:pPr>
            <a:r>
              <a:rPr lang="en-CA" altLang="en-US" dirty="0">
                <a:ea typeface="Geneva"/>
                <a:cs typeface="Geneva"/>
              </a:rPr>
              <a:t>New versions of apps occurring weekly </a:t>
            </a:r>
            <a:r>
              <a:rPr lang="en-CA" altLang="en-US" dirty="0" smtClean="0">
                <a:ea typeface="Geneva"/>
                <a:cs typeface="Geneva"/>
              </a:rPr>
              <a:t> (or more frequently)  vs</a:t>
            </a:r>
            <a:r>
              <a:rPr lang="en-CA" altLang="en-US" dirty="0">
                <a:ea typeface="Geneva"/>
                <a:cs typeface="Geneva"/>
              </a:rPr>
              <a:t>. yearly</a:t>
            </a:r>
          </a:p>
          <a:p>
            <a:pPr>
              <a:lnSpc>
                <a:spcPct val="125000"/>
              </a:lnSpc>
              <a:spcBef>
                <a:spcPts val="600"/>
              </a:spcBef>
              <a:spcAft>
                <a:spcPts val="0"/>
              </a:spcAft>
              <a:buFontTx/>
              <a:buChar char="•"/>
            </a:pPr>
            <a:r>
              <a:rPr lang="en-CA" altLang="en-US" dirty="0">
                <a:ea typeface="Geneva"/>
                <a:cs typeface="Geneva"/>
              </a:rPr>
              <a:t>Development, control and support of apps </a:t>
            </a:r>
            <a:r>
              <a:rPr lang="en-CA" altLang="en-US" dirty="0" smtClean="0">
                <a:ea typeface="Geneva"/>
                <a:cs typeface="Geneva"/>
              </a:rPr>
              <a:t/>
            </a:r>
            <a:br>
              <a:rPr lang="en-CA" altLang="en-US" dirty="0" smtClean="0">
                <a:ea typeface="Geneva"/>
                <a:cs typeface="Geneva"/>
              </a:rPr>
            </a:br>
            <a:r>
              <a:rPr lang="en-CA" altLang="en-US" dirty="0" smtClean="0">
                <a:ea typeface="Geneva"/>
                <a:cs typeface="Geneva"/>
              </a:rPr>
              <a:t>and </a:t>
            </a:r>
            <a:r>
              <a:rPr lang="en-CA" altLang="en-US" dirty="0">
                <a:ea typeface="Geneva"/>
                <a:cs typeface="Geneva"/>
              </a:rPr>
              <a:t>multiple devices will not be </a:t>
            </a:r>
            <a:r>
              <a:rPr lang="en-CA" altLang="en-US" dirty="0" smtClean="0">
                <a:ea typeface="Geneva"/>
                <a:cs typeface="Geneva"/>
              </a:rPr>
              <a:t>standard</a:t>
            </a:r>
            <a:endParaRPr lang="en-CA" altLang="en-US" dirty="0">
              <a:ea typeface="Geneva"/>
              <a:cs typeface="Geneva"/>
            </a:endParaRPr>
          </a:p>
        </p:txBody>
      </p:sp>
    </p:spTree>
    <p:extLst>
      <p:ext uri="{BB962C8B-B14F-4D97-AF65-F5344CB8AC3E}">
        <p14:creationId xmlns:p14="http://schemas.microsoft.com/office/powerpoint/2010/main" val="906787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4" descr="Transparent angl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95767" y="1389064"/>
            <a:ext cx="3762375" cy="486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itle 1"/>
          <p:cNvSpPr>
            <a:spLocks noGrp="1"/>
          </p:cNvSpPr>
          <p:nvPr>
            <p:ph type="title"/>
          </p:nvPr>
        </p:nvSpPr>
        <p:spPr/>
        <p:txBody>
          <a:bodyPr lIns="0" tIns="46034" rIns="92065" bIns="46034" anchor="t" anchorCtr="0"/>
          <a:lstStyle/>
          <a:p>
            <a:r>
              <a:rPr lang="en-US" altLang="en-US" sz="2400" dirty="0" smtClean="0"/>
              <a:t>Mobile is simply a new channel into the Enterprise</a:t>
            </a:r>
            <a:endParaRPr lang="en-US" altLang="en-US" sz="2400" b="1" dirty="0" smtClean="0"/>
          </a:p>
        </p:txBody>
      </p:sp>
      <p:pic>
        <p:nvPicPr>
          <p:cNvPr id="48132" name="Picture 609" descr="DeviceFamil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238" y="4324351"/>
            <a:ext cx="1422400" cy="1366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000000"/>
                </a:solidFill>
                <a:round/>
                <a:headEnd/>
                <a:tailEnd/>
              </a14:hiddenLine>
            </a:ext>
          </a:extLst>
        </p:spPr>
      </p:pic>
      <p:pic>
        <p:nvPicPr>
          <p:cNvPr id="48133" name="Picture 14" descr="http://us.123rf.com/400wm/400/400/tombaky/tombaky0905/tombaky090500006/4788597-computer-screen-with-internet-browser-with-pointer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913" y="1973265"/>
            <a:ext cx="16383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134" name="Straight Arrow Connector 123"/>
          <p:cNvCxnSpPr>
            <a:cxnSpLocks noChangeShapeType="1"/>
          </p:cNvCxnSpPr>
          <p:nvPr/>
        </p:nvCxnSpPr>
        <p:spPr bwMode="auto">
          <a:xfrm>
            <a:off x="2081217" y="2560641"/>
            <a:ext cx="2376487" cy="446087"/>
          </a:xfrm>
          <a:prstGeom prst="straightConnector1">
            <a:avLst/>
          </a:prstGeom>
          <a:noFill/>
          <a:ln w="25400" algn="ctr">
            <a:solidFill>
              <a:srgbClr val="FF6600"/>
            </a:solidFill>
            <a:round/>
            <a:headEnd/>
            <a:tailEnd type="triangle" w="med" len="med"/>
          </a:ln>
          <a:extLst>
            <a:ext uri="{909E8E84-426E-40DD-AFC4-6F175D3DCCD1}">
              <a14:hiddenFill xmlns:a14="http://schemas.microsoft.com/office/drawing/2010/main">
                <a:noFill/>
              </a14:hiddenFill>
            </a:ext>
          </a:extLst>
        </p:spPr>
      </p:cxnSp>
      <p:cxnSp>
        <p:nvCxnSpPr>
          <p:cNvPr id="48135" name="Straight Arrow Connector 123"/>
          <p:cNvCxnSpPr>
            <a:cxnSpLocks noChangeShapeType="1"/>
            <a:stCxn id="48132" idx="3"/>
            <a:endCxn id="48141" idx="1"/>
          </p:cNvCxnSpPr>
          <p:nvPr/>
        </p:nvCxnSpPr>
        <p:spPr bwMode="auto">
          <a:xfrm flipV="1">
            <a:off x="2052638" y="4521203"/>
            <a:ext cx="1681166" cy="486568"/>
          </a:xfrm>
          <a:prstGeom prst="straightConnector1">
            <a:avLst/>
          </a:prstGeom>
          <a:noFill/>
          <a:ln w="25400" algn="ctr">
            <a:solidFill>
              <a:srgbClr val="FF6600"/>
            </a:solidFill>
            <a:round/>
            <a:headEnd/>
            <a:tailEnd type="triangle" w="med" len="med"/>
          </a:ln>
          <a:extLst>
            <a:ext uri="{909E8E84-426E-40DD-AFC4-6F175D3DCCD1}">
              <a14:hiddenFill xmlns:a14="http://schemas.microsoft.com/office/drawing/2010/main">
                <a:noFill/>
              </a14:hiddenFill>
            </a:ext>
          </a:extLst>
        </p:spPr>
      </p:cxnSp>
      <p:sp>
        <p:nvSpPr>
          <p:cNvPr id="59" name="Rounded Rectangle 58"/>
          <p:cNvSpPr/>
          <p:nvPr/>
        </p:nvSpPr>
        <p:spPr>
          <a:xfrm>
            <a:off x="6588127" y="2667000"/>
            <a:ext cx="1279525" cy="430213"/>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r>
              <a:rPr lang="en-US" dirty="0"/>
              <a:t>CICS</a:t>
            </a:r>
          </a:p>
        </p:txBody>
      </p:sp>
      <p:sp>
        <p:nvSpPr>
          <p:cNvPr id="60" name="Rounded Rectangle 59"/>
          <p:cNvSpPr/>
          <p:nvPr/>
        </p:nvSpPr>
        <p:spPr>
          <a:xfrm>
            <a:off x="6597654" y="3222628"/>
            <a:ext cx="1279525" cy="428625"/>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r>
              <a:rPr lang="en-US" dirty="0"/>
              <a:t>IMS</a:t>
            </a:r>
          </a:p>
        </p:txBody>
      </p:sp>
      <p:sp>
        <p:nvSpPr>
          <p:cNvPr id="48138" name="AutoShape 10"/>
          <p:cNvSpPr>
            <a:spLocks noChangeArrowheads="1"/>
          </p:cNvSpPr>
          <p:nvPr/>
        </p:nvSpPr>
        <p:spPr bwMode="auto">
          <a:xfrm>
            <a:off x="6886579" y="3803651"/>
            <a:ext cx="696913" cy="869951"/>
          </a:xfrm>
          <a:prstGeom prst="flowChartMagneticDisk">
            <a:avLst/>
          </a:prstGeom>
          <a:gradFill rotWithShape="1">
            <a:gsLst>
              <a:gs pos="0">
                <a:srgbClr val="FF6600"/>
              </a:gs>
              <a:gs pos="100000">
                <a:srgbClr val="FF7C24"/>
              </a:gs>
            </a:gsLst>
            <a:lin ang="5400000" scaled="1"/>
          </a:gradFill>
          <a:ln w="9525">
            <a:solidFill>
              <a:schemeClr val="tx1"/>
            </a:solidFill>
            <a:round/>
            <a:headEnd/>
            <a:tailEnd/>
          </a:ln>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endParaRPr lang="en-US" altLang="en-US" sz="1200" dirty="0"/>
          </a:p>
        </p:txBody>
      </p:sp>
      <p:sp>
        <p:nvSpPr>
          <p:cNvPr id="61" name="Rounded Rectangle 60"/>
          <p:cNvSpPr/>
          <p:nvPr/>
        </p:nvSpPr>
        <p:spPr>
          <a:xfrm>
            <a:off x="3502029" y="2632078"/>
            <a:ext cx="1389063" cy="747713"/>
          </a:xfrm>
          <a:prstGeom prst="roundRect">
            <a:avLst/>
          </a:prstGeom>
          <a:solidFill>
            <a:srgbClr val="FF6600"/>
          </a:solidFill>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r>
              <a:rPr lang="en-US" sz="1600" dirty="0"/>
              <a:t>WebSphere </a:t>
            </a:r>
          </a:p>
          <a:p>
            <a:pPr algn="ctr" eaLnBrk="0" hangingPunct="0">
              <a:defRPr/>
            </a:pPr>
            <a:r>
              <a:rPr lang="en-US" sz="1600" dirty="0"/>
              <a:t>Application Server</a:t>
            </a:r>
          </a:p>
        </p:txBody>
      </p:sp>
      <p:sp>
        <p:nvSpPr>
          <p:cNvPr id="48140" name="Rounded Rectangle 60"/>
          <p:cNvSpPr>
            <a:spLocks noChangeArrowheads="1"/>
          </p:cNvSpPr>
          <p:nvPr/>
        </p:nvSpPr>
        <p:spPr bwMode="auto">
          <a:xfrm>
            <a:off x="6827842" y="4124328"/>
            <a:ext cx="619125" cy="290513"/>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algn="ctr">
              <a:spcBef>
                <a:spcPct val="0"/>
              </a:spcBef>
              <a:buClrTx/>
              <a:buFontTx/>
              <a:buNone/>
            </a:pPr>
            <a:r>
              <a:rPr lang="en-US" altLang="en-US" sz="1200" dirty="0">
                <a:solidFill>
                  <a:srgbClr val="FFFFFF"/>
                </a:solidFill>
              </a:rPr>
              <a:t>DB2</a:t>
            </a:r>
          </a:p>
        </p:txBody>
      </p:sp>
      <p:sp>
        <p:nvSpPr>
          <p:cNvPr id="48141" name="Rounded Rectangle 60"/>
          <p:cNvSpPr>
            <a:spLocks noChangeArrowheads="1"/>
          </p:cNvSpPr>
          <p:nvPr/>
        </p:nvSpPr>
        <p:spPr bwMode="auto">
          <a:xfrm>
            <a:off x="3733804" y="4112580"/>
            <a:ext cx="1598613" cy="817245"/>
          </a:xfrm>
          <a:prstGeom prst="roundRect">
            <a:avLst>
              <a:gd name="adj" fmla="val 16667"/>
            </a:avLst>
          </a:prstGeom>
          <a:solidFill>
            <a:srgbClr val="FF6600"/>
          </a:solidFill>
          <a:ln w="6350">
            <a:solidFill>
              <a:schemeClr val="accent1"/>
            </a:solidFill>
            <a:miter lim="800000"/>
            <a:headEnd/>
            <a:tailEnd/>
          </a:ln>
        </p:spPr>
        <p:txBody>
          <a:bodyPr tIns="0" bIns="0" anchor="ct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algn="ctr">
              <a:spcBef>
                <a:spcPct val="0"/>
              </a:spcBef>
              <a:buClrTx/>
              <a:buFontTx/>
              <a:buNone/>
            </a:pPr>
            <a:r>
              <a:rPr lang="en-US" altLang="en-US" sz="1200" dirty="0" smtClean="0">
                <a:solidFill>
                  <a:srgbClr val="FFFF66"/>
                </a:solidFill>
              </a:rPr>
              <a:t>MobileFirst Server</a:t>
            </a:r>
            <a:endParaRPr lang="en-US" altLang="en-US" sz="1200" dirty="0">
              <a:solidFill>
                <a:srgbClr val="FFFF66"/>
              </a:solidFill>
            </a:endParaRPr>
          </a:p>
          <a:p>
            <a:pPr algn="ctr">
              <a:spcBef>
                <a:spcPct val="0"/>
              </a:spcBef>
              <a:buClrTx/>
              <a:buFontTx/>
              <a:buNone/>
            </a:pPr>
            <a:r>
              <a:rPr lang="en-US" altLang="en-US" sz="1200" dirty="0">
                <a:solidFill>
                  <a:srgbClr val="FFFFFF"/>
                </a:solidFill>
              </a:rPr>
              <a:t>&amp;</a:t>
            </a:r>
            <a:br>
              <a:rPr lang="en-US" altLang="en-US" sz="1200" dirty="0">
                <a:solidFill>
                  <a:srgbClr val="FFFFFF"/>
                </a:solidFill>
              </a:rPr>
            </a:br>
            <a:r>
              <a:rPr lang="en-US" altLang="en-US" sz="1200" dirty="0">
                <a:solidFill>
                  <a:srgbClr val="FFFFFF"/>
                </a:solidFill>
              </a:rPr>
              <a:t>WebSphere Application Server</a:t>
            </a:r>
          </a:p>
        </p:txBody>
      </p:sp>
      <p:sp>
        <p:nvSpPr>
          <p:cNvPr id="48142" name="AutoShape 145"/>
          <p:cNvSpPr>
            <a:spLocks noChangeArrowheads="1"/>
          </p:cNvSpPr>
          <p:nvPr/>
        </p:nvSpPr>
        <p:spPr bwMode="auto">
          <a:xfrm>
            <a:off x="5970591" y="2754315"/>
            <a:ext cx="434975" cy="1795463"/>
          </a:xfrm>
          <a:prstGeom prst="rightArrow">
            <a:avLst>
              <a:gd name="adj1" fmla="val 49935"/>
              <a:gd name="adj2" fmla="val 48176"/>
            </a:avLst>
          </a:prstGeom>
          <a:solidFill>
            <a:srgbClr val="FF6600">
              <a:alpha val="36078"/>
            </a:srgbClr>
          </a:solidFill>
          <a:ln w="9525">
            <a:solidFill>
              <a:schemeClr val="tx1"/>
            </a:solidFill>
            <a:miter lim="800000"/>
            <a:headEnd/>
            <a:tailEnd/>
          </a:ln>
        </p:spPr>
        <p:txBody>
          <a:bodyPr wrap="none" anchor="ct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eaLnBrk="1" hangingPunct="1">
              <a:spcBef>
                <a:spcPct val="0"/>
              </a:spcBef>
              <a:buClrTx/>
              <a:buFontTx/>
              <a:buNone/>
            </a:pPr>
            <a:endParaRPr lang="en-US" altLang="en-US" sz="1800" dirty="0"/>
          </a:p>
        </p:txBody>
      </p:sp>
      <p:sp>
        <p:nvSpPr>
          <p:cNvPr id="48143" name="Text Box 15"/>
          <p:cNvSpPr txBox="1">
            <a:spLocks noChangeArrowheads="1"/>
          </p:cNvSpPr>
          <p:nvPr/>
        </p:nvSpPr>
        <p:spPr bwMode="auto">
          <a:xfrm>
            <a:off x="509588" y="3273425"/>
            <a:ext cx="1517650"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lr>
                <a:schemeClr val="tx1"/>
              </a:buClr>
              <a:buFont typeface="Wingdings" pitchFamily="2" charset="2"/>
              <a:buChar char="§"/>
              <a:defRPr sz="1600">
                <a:solidFill>
                  <a:schemeClr val="tx1"/>
                </a:solidFill>
                <a:latin typeface="Arial" pitchFamily="34" charset="0"/>
                <a:ea typeface="MS PGothic" pitchFamily="34" charset="-128"/>
              </a:defRPr>
            </a:lvl1pPr>
            <a:lvl2pPr marL="742950" indent="-285750" eaLnBrk="0" hangingPunct="0">
              <a:spcBef>
                <a:spcPct val="20000"/>
              </a:spcBef>
              <a:buClr>
                <a:schemeClr val="tx1"/>
              </a:buClr>
              <a:buFont typeface="Arial" pitchFamily="34" charset="0"/>
              <a:buChar char="–"/>
              <a:defRPr sz="1400">
                <a:solidFill>
                  <a:schemeClr val="tx1"/>
                </a:solidFill>
                <a:latin typeface="Arial" pitchFamily="34" charset="0"/>
                <a:ea typeface="MS PGothic" pitchFamily="34" charset="-128"/>
              </a:defRPr>
            </a:lvl2pPr>
            <a:lvl3pPr marL="1143000" indent="-228600" eaLnBrk="0" hangingPunct="0">
              <a:spcBef>
                <a:spcPct val="20000"/>
              </a:spcBef>
              <a:buClr>
                <a:schemeClr val="tx1"/>
              </a:buClr>
              <a:buChar char="•"/>
              <a:defRPr sz="1400">
                <a:solidFill>
                  <a:schemeClr val="tx1"/>
                </a:solidFill>
                <a:latin typeface="Arial" pitchFamily="34" charset="0"/>
                <a:ea typeface="MS PGothic" pitchFamily="34" charset="-128"/>
              </a:defRPr>
            </a:lvl3pPr>
            <a:lvl4pPr marL="1600200" indent="-228600" eaLnBrk="0" hangingPunct="0">
              <a:spcBef>
                <a:spcPct val="20000"/>
              </a:spcBef>
              <a:buClr>
                <a:schemeClr val="bg1"/>
              </a:buClr>
              <a:buChar char="–"/>
              <a:defRPr sz="1600">
                <a:solidFill>
                  <a:schemeClr val="bg1"/>
                </a:solidFill>
                <a:latin typeface="Arial" pitchFamily="34" charset="0"/>
                <a:ea typeface="MS PGothic" pitchFamily="34" charset="-128"/>
              </a:defRPr>
            </a:lvl4pPr>
            <a:lvl5pPr marL="2057400" indent="-228600" eaLnBrk="0" hangingPunct="0">
              <a:spcBef>
                <a:spcPct val="20000"/>
              </a:spcBef>
              <a:buClr>
                <a:schemeClr val="bg1"/>
              </a:buClr>
              <a:buChar char="»"/>
              <a:defRPr sz="1600">
                <a:solidFill>
                  <a:schemeClr val="bg1"/>
                </a:solidFill>
                <a:latin typeface="Arial" pitchFamily="34" charset="0"/>
                <a:ea typeface="MS PGothic" pitchFamily="34" charset="-128"/>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MS PGothic" pitchFamily="34" charset="-128"/>
              </a:defRPr>
            </a:lvl9pPr>
          </a:lstStyle>
          <a:p>
            <a:pPr algn="ctr" eaLnBrk="1" hangingPunct="1">
              <a:lnSpc>
                <a:spcPct val="90000"/>
              </a:lnSpc>
              <a:spcBef>
                <a:spcPct val="0"/>
              </a:spcBef>
              <a:buClrTx/>
              <a:buFontTx/>
              <a:buNone/>
            </a:pPr>
            <a:r>
              <a:rPr lang="en-US" altLang="en-US" sz="1400" dirty="0">
                <a:solidFill>
                  <a:schemeClr val="bg1"/>
                </a:solidFill>
              </a:rPr>
              <a:t>“Legacy” Web</a:t>
            </a:r>
          </a:p>
        </p:txBody>
      </p:sp>
    </p:spTree>
    <p:extLst>
      <p:ext uri="{BB962C8B-B14F-4D97-AF65-F5344CB8AC3E}">
        <p14:creationId xmlns:p14="http://schemas.microsoft.com/office/powerpoint/2010/main" val="331190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AutoShape 5"/>
          <p:cNvSpPr>
            <a:spLocks noChangeArrowheads="1"/>
          </p:cNvSpPr>
          <p:nvPr/>
        </p:nvSpPr>
        <p:spPr bwMode="auto">
          <a:xfrm>
            <a:off x="236538" y="3146425"/>
            <a:ext cx="2667000" cy="1997075"/>
          </a:xfrm>
          <a:prstGeom prst="curvedRightArrow">
            <a:avLst>
              <a:gd name="adj1" fmla="val 20000"/>
              <a:gd name="adj2" fmla="val 40000"/>
              <a:gd name="adj3" fmla="val 44515"/>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wrap="none" anchor="ctr"/>
          <a:lstStyle/>
          <a:p>
            <a:pPr algn="ctr">
              <a:defRPr/>
            </a:pPr>
            <a:endParaRPr lang="en-US" dirty="0">
              <a:solidFill>
                <a:schemeClr val="accent2"/>
              </a:solidFill>
            </a:endParaRPr>
          </a:p>
        </p:txBody>
      </p:sp>
      <p:sp>
        <p:nvSpPr>
          <p:cNvPr id="89090" name="Rectangle 2"/>
          <p:cNvSpPr>
            <a:spLocks noGrp="1" noChangeArrowheads="1"/>
          </p:cNvSpPr>
          <p:nvPr>
            <p:ph type="title"/>
          </p:nvPr>
        </p:nvSpPr>
        <p:spPr/>
        <p:txBody>
          <a:bodyPr/>
          <a:lstStyle/>
          <a:p>
            <a:pPr>
              <a:defRPr/>
            </a:pPr>
            <a:r>
              <a:rPr lang="en-US" sz="2400" dirty="0">
                <a:ea typeface="+mj-ea"/>
              </a:rPr>
              <a:t>Mobile is changing the way we view the perimeter </a:t>
            </a:r>
            <a:endParaRPr lang="en-US" sz="1800" i="1" dirty="0" smtClean="0">
              <a:solidFill>
                <a:schemeClr val="bg1"/>
              </a:solidFill>
            </a:endParaRPr>
          </a:p>
        </p:txBody>
      </p:sp>
      <p:pic>
        <p:nvPicPr>
          <p:cNvPr id="32771" name="Picture 4" descr="slide1"/>
          <p:cNvPicPr>
            <a:picLocks noChangeAspect="1" noChangeArrowheads="1"/>
          </p:cNvPicPr>
          <p:nvPr/>
        </p:nvPicPr>
        <p:blipFill>
          <a:blip r:embed="rId3"/>
          <a:srcRect/>
          <a:stretch>
            <a:fillRect/>
          </a:stretch>
        </p:blipFill>
        <p:spPr bwMode="auto">
          <a:xfrm>
            <a:off x="628654" y="1804989"/>
            <a:ext cx="4549775" cy="2338387"/>
          </a:xfrm>
          <a:prstGeom prst="rect">
            <a:avLst/>
          </a:prstGeom>
          <a:noFill/>
          <a:ln w="9525">
            <a:noFill/>
            <a:miter lim="800000"/>
            <a:headEnd/>
            <a:tailEnd/>
          </a:ln>
        </p:spPr>
      </p:pic>
      <p:pic>
        <p:nvPicPr>
          <p:cNvPr id="71683" name="Picture 5" descr="slide2"/>
          <p:cNvPicPr>
            <a:picLocks noChangeAspect="1" noChangeArrowheads="1"/>
          </p:cNvPicPr>
          <p:nvPr/>
        </p:nvPicPr>
        <p:blipFill>
          <a:blip r:embed="rId4"/>
          <a:srcRect/>
          <a:stretch>
            <a:fillRect/>
          </a:stretch>
        </p:blipFill>
        <p:spPr bwMode="auto">
          <a:xfrm>
            <a:off x="2933704" y="2894015"/>
            <a:ext cx="5756275" cy="2995612"/>
          </a:xfrm>
          <a:prstGeom prst="rect">
            <a:avLst/>
          </a:prstGeom>
          <a:noFill/>
          <a:ln w="9525">
            <a:noFill/>
            <a:miter lim="800000"/>
            <a:headEnd/>
            <a:tailEnd/>
          </a:ln>
          <a:effectLst>
            <a:outerShdw dist="125724" dir="13500000" algn="ctr" rotWithShape="0">
              <a:srgbClr val="808080">
                <a:alpha val="50000"/>
              </a:srgbClr>
            </a:outerShdw>
          </a:effectLst>
        </p:spPr>
      </p:pic>
    </p:spTree>
    <p:extLst>
      <p:ext uri="{BB962C8B-B14F-4D97-AF65-F5344CB8AC3E}">
        <p14:creationId xmlns:p14="http://schemas.microsoft.com/office/powerpoint/2010/main" val="64987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2.2|1.5|1.4|1.7|2.3|6.2|5.6|1.9"/>
</p:tagLst>
</file>

<file path=ppt/theme/theme1.xml><?xml version="1.0" encoding="utf-8"?>
<a:theme xmlns:a="http://schemas.openxmlformats.org/drawingml/2006/main" name="594-01_Mobile_Enterprises_Brand_Wht_template_R1">
  <a:themeElements>
    <a:clrScheme name="594-01_Mobile_Enterprises_Brand_Wht_template_R1 1">
      <a:dk1>
        <a:srgbClr val="000000"/>
      </a:dk1>
      <a:lt1>
        <a:srgbClr val="FFFFFF"/>
      </a:lt1>
      <a:dk2>
        <a:srgbClr val="000000"/>
      </a:dk2>
      <a:lt2>
        <a:srgbClr val="808080"/>
      </a:lt2>
      <a:accent1>
        <a:srgbClr val="83D1F5"/>
      </a:accent1>
      <a:accent2>
        <a:srgbClr val="008ABF"/>
      </a:accent2>
      <a:accent3>
        <a:srgbClr val="FFFFFF"/>
      </a:accent3>
      <a:accent4>
        <a:srgbClr val="000000"/>
      </a:accent4>
      <a:accent5>
        <a:srgbClr val="C1E5F9"/>
      </a:accent5>
      <a:accent6>
        <a:srgbClr val="007DAD"/>
      </a:accent6>
      <a:hlink>
        <a:srgbClr val="007670"/>
      </a:hlink>
      <a:folHlink>
        <a:srgbClr val="FDB813"/>
      </a:folHlink>
    </a:clrScheme>
    <a:fontScheme name="594-01_Mobile_Enterprises_Brand_Wht_template_R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94-01_Mobile_Enterprises_Brand_Wht_template_R1 1">
        <a:dk1>
          <a:srgbClr val="000000"/>
        </a:dk1>
        <a:lt1>
          <a:srgbClr val="FFFFFF"/>
        </a:lt1>
        <a:dk2>
          <a:srgbClr val="000000"/>
        </a:dk2>
        <a:lt2>
          <a:srgbClr val="808080"/>
        </a:lt2>
        <a:accent1>
          <a:srgbClr val="83D1F5"/>
        </a:accent1>
        <a:accent2>
          <a:srgbClr val="008ABF"/>
        </a:accent2>
        <a:accent3>
          <a:srgbClr val="FFFFFF"/>
        </a:accent3>
        <a:accent4>
          <a:srgbClr val="000000"/>
        </a:accent4>
        <a:accent5>
          <a:srgbClr val="C1E5F9"/>
        </a:accent5>
        <a:accent6>
          <a:srgbClr val="007DAD"/>
        </a:accent6>
        <a:hlink>
          <a:srgbClr val="007670"/>
        </a:hlink>
        <a:folHlink>
          <a:srgbClr val="FDB81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19227</TotalTime>
  <Words>3688</Words>
  <Application>Microsoft Office PowerPoint</Application>
  <PresentationFormat>On-screen Show (4:3)</PresentationFormat>
  <Paragraphs>693</Paragraphs>
  <Slides>37</Slides>
  <Notes>33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594-01_Mobile_Enterprises_Brand_Wht_template_R1</vt:lpstr>
      <vt:lpstr>Learn to Talk to Your Clients about Security for zMobile  December, 2014 Robert Kennedy</vt:lpstr>
      <vt:lpstr>PowerPoint Presentation</vt:lpstr>
      <vt:lpstr>Mobile Adoption continues to march on…</vt:lpstr>
      <vt:lpstr>As mobile grows, so do security threats for our customers</vt:lpstr>
      <vt:lpstr>PowerPoint Presentation</vt:lpstr>
      <vt:lpstr>Business must adapt and redefine security for mobile</vt:lpstr>
      <vt:lpstr>But the mobile revolution will put huge demands on business and IT</vt:lpstr>
      <vt:lpstr>Mobile is simply a new channel into the Enterprise</vt:lpstr>
      <vt:lpstr>Mobile is changing the way we view the perimeter </vt:lpstr>
      <vt:lpstr>Imperatives to securing the mobile enterprise</vt:lpstr>
      <vt:lpstr>IBM Security capabilities for the mobile enterprise</vt:lpstr>
      <vt:lpstr>Security features capabilities for the mobile enterprise</vt:lpstr>
      <vt:lpstr>Security solutions for the mobile enterprise </vt:lpstr>
      <vt:lpstr>Building and Maintaining Secure Enterprise Mobile Applications</vt:lpstr>
      <vt:lpstr>IBM System z Core Capabilities Resilience and security have long been hallmarks of mainframe computing, making System z the application computing platform of choice</vt:lpstr>
      <vt:lpstr>IBM MobileFirst Platform</vt:lpstr>
      <vt:lpstr>IBM Security AppScan</vt:lpstr>
      <vt:lpstr>Secure the Users &amp; Devices for the Mobile Enterprise</vt:lpstr>
      <vt:lpstr>MobileFirst Protect Enterprise Mobility Management</vt:lpstr>
      <vt:lpstr>Trusteer Mobile</vt:lpstr>
      <vt:lpstr>IBM Security Access Manager for Mobile</vt:lpstr>
      <vt:lpstr>IBM DataPower</vt:lpstr>
      <vt:lpstr>Secure the Mobile Enterprise Run Time Environment</vt:lpstr>
      <vt:lpstr>Arxan Application Protection for IBM Solutions</vt:lpstr>
      <vt:lpstr>IBM Security zSecure</vt:lpstr>
      <vt:lpstr>IBM InfoSphere Guardium</vt:lpstr>
      <vt:lpstr>Real-time security intelligence for the Mobile Enterprise </vt:lpstr>
      <vt:lpstr>IBM QRadar Security Intelligence</vt:lpstr>
      <vt:lpstr>Large retail bank in Europe strengthens security with Trusteer SDK</vt:lpstr>
      <vt:lpstr>Large retail company in UK builds secure access with MobileFirst Platform</vt:lpstr>
      <vt:lpstr>Travel expense management uses AppScan to scan their mobile applications</vt:lpstr>
      <vt:lpstr>IBM security experts help protect the mobile enterprise</vt:lpstr>
      <vt:lpstr>Looking for more information to Secure your Mobile Enterprise?</vt:lpstr>
      <vt:lpstr>Buyers Journey Assets – Mobile  Security Solutions</vt:lpstr>
      <vt:lpstr>Starting a mobile conversation</vt:lpstr>
      <vt:lpstr>Call to Action</vt:lpstr>
      <vt:lpstr>PowerPoint Presentation</vt:lpstr>
    </vt:vector>
  </TitlesOfParts>
  <Company>VSA Partners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Headline Subhead</dc:title>
  <dc:creator>amckamey</dc:creator>
  <cp:lastModifiedBy>ADMINIBM</cp:lastModifiedBy>
  <cp:revision>847</cp:revision>
  <dcterms:created xsi:type="dcterms:W3CDTF">2012-06-13T19:43:57Z</dcterms:created>
  <dcterms:modified xsi:type="dcterms:W3CDTF">2014-12-03T14:35:14Z</dcterms:modified>
</cp:coreProperties>
</file>