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theme/theme7.xml" ContentType="application/vnd.openxmlformats-officedocument.theme+xml"/>
  <Override PartName="/ppt/slideLayouts/slideLayout23.xml" ContentType="application/vnd.openxmlformats-officedocument.presentationml.slideLayout+xml"/>
  <Override PartName="/ppt/theme/theme8.xml" ContentType="application/vnd.openxmlformats-officedocument.theme+xml"/>
  <Override PartName="/ppt/slideLayouts/slideLayout24.xml" ContentType="application/vnd.openxmlformats-officedocument.presentationml.slideLayout+xml"/>
  <Override PartName="/ppt/theme/theme9.xml" ContentType="application/vnd.openxmlformats-officedocument.theme+xml"/>
  <Override PartName="/ppt/slideLayouts/slideLayout25.xml" ContentType="application/vnd.openxmlformats-officedocument.presentationml.slideLayout+xml"/>
  <Override PartName="/ppt/theme/theme10.xml" ContentType="application/vnd.openxmlformats-officedocument.theme+xml"/>
  <Override PartName="/ppt/slideLayouts/slideLayout26.xml" ContentType="application/vnd.openxmlformats-officedocument.presentationml.slideLayout+xml"/>
  <Override PartName="/ppt/theme/theme11.xml" ContentType="application/vnd.openxmlformats-officedocument.theme+xml"/>
  <Override PartName="/ppt/slideLayouts/slideLayout27.xml" ContentType="application/vnd.openxmlformats-officedocument.presentationml.slideLayout+xml"/>
  <Override PartName="/ppt/theme/theme12.xml" ContentType="application/vnd.openxmlformats-officedocument.theme+xml"/>
  <Override PartName="/ppt/slideLayouts/slideLayout28.xml" ContentType="application/vnd.openxmlformats-officedocument.presentationml.slideLayout+xml"/>
  <Override PartName="/ppt/theme/theme13.xml" ContentType="application/vnd.openxmlformats-officedocument.theme+xml"/>
  <Override PartName="/ppt/slideLayouts/slideLayout29.xml" ContentType="application/vnd.openxmlformats-officedocument.presentationml.slideLayout+xml"/>
  <Override PartName="/ppt/theme/theme14.xml" ContentType="application/vnd.openxmlformats-officedocument.theme+xml"/>
  <Override PartName="/ppt/slideLayouts/slideLayout30.xml" ContentType="application/vnd.openxmlformats-officedocument.presentationml.slideLayout+xml"/>
  <Override PartName="/ppt/theme/theme15.xml" ContentType="application/vnd.openxmlformats-officedocument.theme+xml"/>
  <Override PartName="/ppt/slideLayouts/slideLayout31.xml" ContentType="application/vnd.openxmlformats-officedocument.presentationml.slideLayout+xml"/>
  <Override PartName="/ppt/theme/theme1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17.xml" ContentType="application/vnd.openxmlformats-officedocument.theme+xml"/>
  <Override PartName="/ppt/slideLayouts/slideLayout36.xml" ContentType="application/vnd.openxmlformats-officedocument.presentationml.slideLayout+xml"/>
  <Override PartName="/ppt/theme/theme18.xml" ContentType="application/vnd.openxmlformats-officedocument.theme+xml"/>
  <Override PartName="/ppt/slideLayouts/slideLayout37.xml" ContentType="application/vnd.openxmlformats-officedocument.presentationml.slideLayout+xml"/>
  <Override PartName="/ppt/theme/theme19.xml" ContentType="application/vnd.openxmlformats-officedocument.theme+xml"/>
  <Override PartName="/ppt/slideLayouts/slideLayout38.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17" r:id="rId2"/>
    <p:sldMasterId id="2147483833" r:id="rId3"/>
    <p:sldMasterId id="2147483837" r:id="rId4"/>
    <p:sldMasterId id="2147483847" r:id="rId5"/>
    <p:sldMasterId id="2147483849" r:id="rId6"/>
    <p:sldMasterId id="2147483851" r:id="rId7"/>
    <p:sldMasterId id="2147483853" r:id="rId8"/>
    <p:sldMasterId id="2147483857" r:id="rId9"/>
    <p:sldMasterId id="2147483859" r:id="rId10"/>
    <p:sldMasterId id="2147483861" r:id="rId11"/>
    <p:sldMasterId id="2147483863" r:id="rId12"/>
    <p:sldMasterId id="2147483865" r:id="rId13"/>
    <p:sldMasterId id="2147483867" r:id="rId14"/>
    <p:sldMasterId id="2147483869" r:id="rId15"/>
    <p:sldMasterId id="2147483871" r:id="rId16"/>
    <p:sldMasterId id="2147483873" r:id="rId17"/>
    <p:sldMasterId id="2147483879" r:id="rId18"/>
    <p:sldMasterId id="2147483894" r:id="rId19"/>
    <p:sldMasterId id="2147483896" r:id="rId20"/>
  </p:sldMasterIdLst>
  <p:notesMasterIdLst>
    <p:notesMasterId r:id="rId101"/>
  </p:notesMasterIdLst>
  <p:handoutMasterIdLst>
    <p:handoutMasterId r:id="rId102"/>
  </p:handoutMasterIdLst>
  <p:sldIdLst>
    <p:sldId id="1237" r:id="rId21"/>
    <p:sldId id="1347" r:id="rId22"/>
    <p:sldId id="1389" r:id="rId23"/>
    <p:sldId id="1380" r:id="rId24"/>
    <p:sldId id="1390" r:id="rId25"/>
    <p:sldId id="1391" r:id="rId26"/>
    <p:sldId id="1392" r:id="rId27"/>
    <p:sldId id="1393" r:id="rId28"/>
    <p:sldId id="1394" r:id="rId29"/>
    <p:sldId id="1395" r:id="rId30"/>
    <p:sldId id="1396" r:id="rId31"/>
    <p:sldId id="1397" r:id="rId32"/>
    <p:sldId id="1373" r:id="rId33"/>
    <p:sldId id="1374" r:id="rId34"/>
    <p:sldId id="1375" r:id="rId35"/>
    <p:sldId id="1399" r:id="rId36"/>
    <p:sldId id="1401" r:id="rId37"/>
    <p:sldId id="1402" r:id="rId38"/>
    <p:sldId id="1403" r:id="rId39"/>
    <p:sldId id="1404" r:id="rId40"/>
    <p:sldId id="1405" r:id="rId41"/>
    <p:sldId id="1406" r:id="rId42"/>
    <p:sldId id="1408" r:id="rId43"/>
    <p:sldId id="1409" r:id="rId44"/>
    <p:sldId id="1386" r:id="rId45"/>
    <p:sldId id="1412" r:id="rId46"/>
    <p:sldId id="1357" r:id="rId47"/>
    <p:sldId id="1359" r:id="rId48"/>
    <p:sldId id="1310" r:id="rId49"/>
    <p:sldId id="1311" r:id="rId50"/>
    <p:sldId id="1312" r:id="rId51"/>
    <p:sldId id="1313" r:id="rId52"/>
    <p:sldId id="1314" r:id="rId53"/>
    <p:sldId id="1315" r:id="rId54"/>
    <p:sldId id="1317" r:id="rId55"/>
    <p:sldId id="1318" r:id="rId56"/>
    <p:sldId id="1325" r:id="rId57"/>
    <p:sldId id="1378" r:id="rId58"/>
    <p:sldId id="1379" r:id="rId59"/>
    <p:sldId id="1365" r:id="rId60"/>
    <p:sldId id="1295" r:id="rId61"/>
    <p:sldId id="1332" r:id="rId62"/>
    <p:sldId id="1413" r:id="rId63"/>
    <p:sldId id="1322" r:id="rId64"/>
    <p:sldId id="1103" r:id="rId65"/>
    <p:sldId id="1107" r:id="rId66"/>
    <p:sldId id="1113" r:id="rId67"/>
    <p:sldId id="1104" r:id="rId68"/>
    <p:sldId id="1179" r:id="rId69"/>
    <p:sldId id="1096" r:id="rId70"/>
    <p:sldId id="1095" r:id="rId71"/>
    <p:sldId id="1102" r:id="rId72"/>
    <p:sldId id="1414" r:id="rId73"/>
    <p:sldId id="1099" r:id="rId74"/>
    <p:sldId id="1100" r:id="rId75"/>
    <p:sldId id="1101" r:id="rId76"/>
    <p:sldId id="1097" r:id="rId77"/>
    <p:sldId id="1098" r:id="rId78"/>
    <p:sldId id="1324" r:id="rId79"/>
    <p:sldId id="1105" r:id="rId80"/>
    <p:sldId id="1411" r:id="rId81"/>
    <p:sldId id="1415" r:id="rId82"/>
    <p:sldId id="1253" r:id="rId83"/>
    <p:sldId id="1254" r:id="rId84"/>
    <p:sldId id="1255" r:id="rId85"/>
    <p:sldId id="1256" r:id="rId86"/>
    <p:sldId id="1258" r:id="rId87"/>
    <p:sldId id="1259" r:id="rId88"/>
    <p:sldId id="1260" r:id="rId89"/>
    <p:sldId id="1261" r:id="rId90"/>
    <p:sldId id="1262" r:id="rId91"/>
    <p:sldId id="1263" r:id="rId92"/>
    <p:sldId id="1264" r:id="rId93"/>
    <p:sldId id="1265" r:id="rId94"/>
    <p:sldId id="1266" r:id="rId95"/>
    <p:sldId id="1351" r:id="rId96"/>
    <p:sldId id="1244" r:id="rId97"/>
    <p:sldId id="1333" r:id="rId98"/>
    <p:sldId id="1316" r:id="rId99"/>
    <p:sldId id="1336" r:id="rId100"/>
  </p:sldIdLst>
  <p:sldSz cx="9144000" cy="6858000" type="screen4x3"/>
  <p:notesSz cx="6858000" cy="9083675"/>
  <p:defaultTextStyle>
    <a:defPPr>
      <a:defRPr lang="en-US"/>
    </a:defPPr>
    <a:lvl1pPr algn="l"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006699"/>
    <a:srgbClr val="339966"/>
    <a:srgbClr val="336699"/>
    <a:srgbClr val="54476A"/>
    <a:srgbClr val="969696"/>
    <a:srgbClr val="002F46"/>
    <a:srgbClr val="0000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14" autoAdjust="0"/>
    <p:restoredTop sz="70343" autoAdjust="0"/>
  </p:normalViewPr>
  <p:slideViewPr>
    <p:cSldViewPr>
      <p:cViewPr varScale="1">
        <p:scale>
          <a:sx n="89" d="100"/>
          <a:sy n="89" d="100"/>
        </p:scale>
        <p:origin x="-129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832" y="-102"/>
      </p:cViewPr>
      <p:guideLst>
        <p:guide orient="horz" pos="2861"/>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6.xml"/><Relationship Id="rId21" Type="http://schemas.openxmlformats.org/officeDocument/2006/relationships/slide" Target="slides/slide1.xml"/><Relationship Id="rId42" Type="http://schemas.openxmlformats.org/officeDocument/2006/relationships/slide" Target="slides/slide22.xml"/><Relationship Id="rId47" Type="http://schemas.openxmlformats.org/officeDocument/2006/relationships/slide" Target="slides/slide27.xml"/><Relationship Id="rId63" Type="http://schemas.openxmlformats.org/officeDocument/2006/relationships/slide" Target="slides/slide43.xml"/><Relationship Id="rId68" Type="http://schemas.openxmlformats.org/officeDocument/2006/relationships/slide" Target="slides/slide48.xml"/><Relationship Id="rId84" Type="http://schemas.openxmlformats.org/officeDocument/2006/relationships/slide" Target="slides/slide64.xml"/><Relationship Id="rId89" Type="http://schemas.openxmlformats.org/officeDocument/2006/relationships/slide" Target="slides/slide69.xml"/><Relationship Id="rId7" Type="http://schemas.openxmlformats.org/officeDocument/2006/relationships/slideMaster" Target="slideMasters/slideMaster7.xml"/><Relationship Id="rId71" Type="http://schemas.openxmlformats.org/officeDocument/2006/relationships/slide" Target="slides/slide51.xml"/><Relationship Id="rId92" Type="http://schemas.openxmlformats.org/officeDocument/2006/relationships/slide" Target="slides/slide72.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9.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slide" Target="slides/slide38.xml"/><Relationship Id="rId66" Type="http://schemas.openxmlformats.org/officeDocument/2006/relationships/slide" Target="slides/slide46.xml"/><Relationship Id="rId74" Type="http://schemas.openxmlformats.org/officeDocument/2006/relationships/slide" Target="slides/slide54.xml"/><Relationship Id="rId79" Type="http://schemas.openxmlformats.org/officeDocument/2006/relationships/slide" Target="slides/slide59.xml"/><Relationship Id="rId87" Type="http://schemas.openxmlformats.org/officeDocument/2006/relationships/slide" Target="slides/slide67.xml"/><Relationship Id="rId102"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41.xml"/><Relationship Id="rId82" Type="http://schemas.openxmlformats.org/officeDocument/2006/relationships/slide" Target="slides/slide62.xml"/><Relationship Id="rId90" Type="http://schemas.openxmlformats.org/officeDocument/2006/relationships/slide" Target="slides/slide70.xml"/><Relationship Id="rId95" Type="http://schemas.openxmlformats.org/officeDocument/2006/relationships/slide" Target="slides/slide7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slide" Target="slides/slide44.xml"/><Relationship Id="rId69" Type="http://schemas.openxmlformats.org/officeDocument/2006/relationships/slide" Target="slides/slide49.xml"/><Relationship Id="rId77" Type="http://schemas.openxmlformats.org/officeDocument/2006/relationships/slide" Target="slides/slide57.xml"/><Relationship Id="rId100" Type="http://schemas.openxmlformats.org/officeDocument/2006/relationships/slide" Target="slides/slide80.xml"/><Relationship Id="rId105"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slide" Target="slides/slide52.xml"/><Relationship Id="rId80" Type="http://schemas.openxmlformats.org/officeDocument/2006/relationships/slide" Target="slides/slide60.xml"/><Relationship Id="rId85" Type="http://schemas.openxmlformats.org/officeDocument/2006/relationships/slide" Target="slides/slide65.xml"/><Relationship Id="rId93" Type="http://schemas.openxmlformats.org/officeDocument/2006/relationships/slide" Target="slides/slide73.xml"/><Relationship Id="rId98" Type="http://schemas.openxmlformats.org/officeDocument/2006/relationships/slide" Target="slides/slide7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slide" Target="slides/slide47.xml"/><Relationship Id="rId103" Type="http://schemas.openxmlformats.org/officeDocument/2006/relationships/presProps" Target="presProps.xml"/><Relationship Id="rId20" Type="http://schemas.openxmlformats.org/officeDocument/2006/relationships/slideMaster" Target="slideMasters/slideMaster20.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slide" Target="slides/slide42.xml"/><Relationship Id="rId70" Type="http://schemas.openxmlformats.org/officeDocument/2006/relationships/slide" Target="slides/slide50.xml"/><Relationship Id="rId75" Type="http://schemas.openxmlformats.org/officeDocument/2006/relationships/slide" Target="slides/slide55.xml"/><Relationship Id="rId83" Type="http://schemas.openxmlformats.org/officeDocument/2006/relationships/slide" Target="slides/slide63.xml"/><Relationship Id="rId88" Type="http://schemas.openxmlformats.org/officeDocument/2006/relationships/slide" Target="slides/slide68.xml"/><Relationship Id="rId91" Type="http://schemas.openxmlformats.org/officeDocument/2006/relationships/slide" Target="slides/slide71.xml"/><Relationship Id="rId96" Type="http://schemas.openxmlformats.org/officeDocument/2006/relationships/slide" Target="slides/slide7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6"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slide" Target="slides/slide53.xml"/><Relationship Id="rId78" Type="http://schemas.openxmlformats.org/officeDocument/2006/relationships/slide" Target="slides/slide58.xml"/><Relationship Id="rId81" Type="http://schemas.openxmlformats.org/officeDocument/2006/relationships/slide" Target="slides/slide61.xml"/><Relationship Id="rId86" Type="http://schemas.openxmlformats.org/officeDocument/2006/relationships/slide" Target="slides/slide66.xml"/><Relationship Id="rId94" Type="http://schemas.openxmlformats.org/officeDocument/2006/relationships/slide" Target="slides/slide74.xml"/><Relationship Id="rId99" Type="http://schemas.openxmlformats.org/officeDocument/2006/relationships/slide" Target="slides/slide79.xml"/><Relationship Id="rId10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9.xml"/><Relationship Id="rId34" Type="http://schemas.openxmlformats.org/officeDocument/2006/relationships/slide" Target="slides/slide14.xml"/><Relationship Id="rId50" Type="http://schemas.openxmlformats.org/officeDocument/2006/relationships/slide" Target="slides/slide30.xml"/><Relationship Id="rId55" Type="http://schemas.openxmlformats.org/officeDocument/2006/relationships/slide" Target="slides/slide35.xml"/><Relationship Id="rId76" Type="http://schemas.openxmlformats.org/officeDocument/2006/relationships/slide" Target="slides/slide56.xml"/><Relationship Id="rId97" Type="http://schemas.openxmlformats.org/officeDocument/2006/relationships/slide" Target="slides/slide77.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image" Target="../media/image10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04769B55-208E-43DA-9D7B-9BF19EEDF6A8}" type="datetimeFigureOut">
              <a:rPr lang="en-US" smtClean="0"/>
              <a:pPr/>
              <a:t>9/28/2011</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4956DEF7-905B-4F5B-8FB1-71E0B5A5753F}" type="slidenum">
              <a:rPr lang="en-US" smtClean="0"/>
              <a:pPr/>
              <a:t>‹#›</a:t>
            </a:fld>
            <a:endParaRPr lang="en-US"/>
          </a:p>
        </p:txBody>
      </p:sp>
    </p:spTree>
    <p:extLst>
      <p:ext uri="{BB962C8B-B14F-4D97-AF65-F5344CB8AC3E}">
        <p14:creationId xmlns:p14="http://schemas.microsoft.com/office/powerpoint/2010/main" val="42490192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41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41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57288" y="681038"/>
            <a:ext cx="4543425" cy="34067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14746"/>
            <a:ext cx="5486400" cy="40876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27915"/>
            <a:ext cx="2971800" cy="45418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27915"/>
            <a:ext cx="2971800" cy="45418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ea typeface="+mn-ea"/>
                <a:cs typeface="Arial" charset="0"/>
              </a:defRPr>
            </a:lvl1pPr>
          </a:lstStyle>
          <a:p>
            <a:pPr>
              <a:defRPr/>
            </a:pPr>
            <a:fld id="{8CE513C8-941C-4AB1-8BC7-406D2CD57BCA}" type="slidenum">
              <a:rPr lang="en-US"/>
              <a:pPr>
                <a:defRPr/>
              </a:pPr>
              <a:t>‹#›</a:t>
            </a:fld>
            <a:endParaRPr lang="en-US"/>
          </a:p>
        </p:txBody>
      </p:sp>
    </p:spTree>
    <p:extLst>
      <p:ext uri="{BB962C8B-B14F-4D97-AF65-F5344CB8AC3E}">
        <p14:creationId xmlns:p14="http://schemas.microsoft.com/office/powerpoint/2010/main" val="35868982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en.wikipedia.org/wiki/Business_process_management"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ftp://public.dhe.ibm.com/software/os/systemz/pdf/Using_business_rules_with_CICS_for_greater_flexibility_and_control_V1.pdf" TargetMode="External"/><Relationship Id="rId4" Type="http://schemas.openxmlformats.org/officeDocument/2006/relationships/hyperlink" Target="http://www.itbusinessedge.com/cm/blogs/vizard/the-changing-nature-of-the-cio/?cs=47156"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en.wikipedia.org/wiki/Business_process_management"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ftp://public.dhe.ibm.com/software/os/systemz/pdf/Using_business_rules_with_CICS_for_greater_flexibility_and_control_V1.pdf" TargetMode="External"/><Relationship Id="rId4" Type="http://schemas.openxmlformats.org/officeDocument/2006/relationships/hyperlink" Target="http://www.itbusinessedge.com/cm/blogs/vizard/the-changing-nature-of-the-cio/?cs=47156"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en.wikipedia.org/wiki/Business_process_management" TargetMode="External"/><Relationship Id="rId13" Type="http://schemas.openxmlformats.org/officeDocument/2006/relationships/hyperlink" Target="ftp://public.dhe.ibm.com/software/os/systemz/pdf/Using_business_rules_with_CICS_for_greater_flexibility_and_control_V1.pdf" TargetMode="External"/><Relationship Id="rId3" Type="http://schemas.openxmlformats.org/officeDocument/2006/relationships/hyperlink" Target="http://www.itarchitectforumblog.com/content/bpm/new_blog_--_mainframes_at_the_center_of_bpm_universe.html" TargetMode="External"/><Relationship Id="rId7" Type="http://schemas.openxmlformats.org/officeDocument/2006/relationships/hyperlink" Target="http://www-01.ibm.com/software/os/systemz/webcast/may18/index.html?S_TACT=100GT75W&amp;S_CMP=calendar" TargetMode="External"/><Relationship Id="rId12" Type="http://schemas.openxmlformats.org/officeDocument/2006/relationships/hyperlink" Target="http://www.itarchitectforumblog.com/content/bpm/sharing_is_the_first_new_business_rule.html?kc=rss"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www-01.ibm.com/software/htp/cics/" TargetMode="External"/><Relationship Id="rId11" Type="http://schemas.openxmlformats.org/officeDocument/2006/relationships/hyperlink" Target="http://www.itbusinessedge.com/cm/blogs/vizard/the-changing-nature-of-the-cio/?cs=47156" TargetMode="External"/><Relationship Id="rId5" Type="http://schemas.openxmlformats.org/officeDocument/2006/relationships/hyperlink" Target="http://public.dhe.ibm.com/software/data/sw-library/ims/idc-power-of-ims.pdf" TargetMode="External"/><Relationship Id="rId10" Type="http://schemas.openxmlformats.org/officeDocument/2006/relationships/hyperlink" Target="http://www-03.ibm.com/press/us/en/pressrelease/29238.wss" TargetMode="External"/><Relationship Id="rId4" Type="http://schemas.openxmlformats.org/officeDocument/2006/relationships/hyperlink" Target="http://www-01.ibm.com/software/data/db2/" TargetMode="External"/><Relationship Id="rId9" Type="http://schemas.openxmlformats.org/officeDocument/2006/relationships/hyperlink" Target="http://www-01.ibm.com/support/docview.wss?uid=swg21473894&amp;wv=1" TargetMode="Externa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en.wikipedia.org/wiki/Business_process_managemen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ftp://public.dhe.ibm.com/software/os/systemz/pdf/Using_business_rules_with_CICS_for_greater_flexibility_and_control_V1.pdf" TargetMode="External"/><Relationship Id="rId4" Type="http://schemas.openxmlformats.org/officeDocument/2006/relationships/hyperlink" Target="http://www.itbusinessedge.com/cm/blogs/vizard/the-changing-nature-of-the-cio/?cs=47156" TargetMode="Externa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Business_process_management"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ftp://public.dhe.ibm.com/software/os/systemz/pdf/Using_business_rules_with_CICS_for_greater_flexibility_and_control_V1.pdf" TargetMode="External"/><Relationship Id="rId4" Type="http://schemas.openxmlformats.org/officeDocument/2006/relationships/hyperlink" Target="http://www.itbusinessedge.com/cm/blogs/vizard/the-changing-nature-of-the-cio/?cs=47156" TargetMode="Externa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Business_process_management"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ftp://public.dhe.ibm.com/software/os/systemz/pdf/Using_business_rules_with_CICS_for_greater_flexibility_and_control_V1.pdf" TargetMode="External"/><Relationship Id="rId4" Type="http://schemas.openxmlformats.org/officeDocument/2006/relationships/hyperlink" Target="http://www.itbusinessedge.com/cm/blogs/vizard/the-changing-nature-of-the-cio/?cs=4715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50178" name="Notes Placeholder 2"/>
          <p:cNvSpPr>
            <a:spLocks noGrp="1"/>
          </p:cNvSpPr>
          <p:nvPr>
            <p:ph type="body" idx="1"/>
          </p:nvPr>
        </p:nvSpPr>
        <p:spPr bwMode="auto">
          <a:noFill/>
        </p:spPr>
        <p:txBody>
          <a:bodyPr/>
          <a:lstStyle/>
          <a:p>
            <a:endParaRPr lang="en-US" smtClean="0">
              <a:ea typeface="ヒラギノ角ゴ Pro W3"/>
            </a:endParaRPr>
          </a:p>
        </p:txBody>
      </p:sp>
      <p:sp>
        <p:nvSpPr>
          <p:cNvPr id="50179" name="Slide Number Placeholder 3"/>
          <p:cNvSpPr>
            <a:spLocks noGrp="1"/>
          </p:cNvSpPr>
          <p:nvPr>
            <p:ph type="sldNum" sz="quarter" idx="5"/>
          </p:nvPr>
        </p:nvSpPr>
        <p:spPr bwMode="auto">
          <a:ln>
            <a:miter lim="800000"/>
            <a:headEnd/>
            <a:tailEnd/>
          </a:ln>
        </p:spPr>
        <p:txBody>
          <a:bodyPr/>
          <a:lstStyle/>
          <a:p>
            <a:pPr>
              <a:defRPr/>
            </a:pPr>
            <a:fld id="{060B38FE-A708-42C4-A12E-3F1FC6E4B095}" type="slidenum">
              <a:rPr lang="en-US" smtClean="0">
                <a:solidFill>
                  <a:prstClr val="black"/>
                </a:solidFill>
                <a:latin typeface="Arial" charset="0"/>
                <a:ea typeface="MS PGothic" pitchFamily="34" charset="-128"/>
              </a:rPr>
              <a:pPr>
                <a:defRPr/>
              </a:pPr>
              <a:t>1</a:t>
            </a:fld>
            <a:endParaRPr lang="en-US" smtClean="0">
              <a:solidFill>
                <a:prstClr val="black"/>
              </a:solidFill>
              <a:latin typeface="Arial" charset="0"/>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latin typeface="Arial" pitchFamily="34" charset="0"/>
                <a:cs typeface="Arial" pitchFamily="34" charset="0"/>
              </a:rPr>
              <a:t>MAIN POINT</a:t>
            </a:r>
            <a:r>
              <a:rPr lang="en-US" smtClean="0">
                <a:latin typeface="Arial" pitchFamily="34" charset="0"/>
                <a:cs typeface="Arial" pitchFamily="34" charset="0"/>
              </a:rPr>
              <a:t>:  B</a:t>
            </a:r>
            <a:r>
              <a:rPr lang="en-US" smtClean="0">
                <a:latin typeface="Arial" pitchFamily="34" charset="0"/>
                <a:cs typeface="Arial" pitchFamily="34" charset="0"/>
                <a:hlinkClick r:id="rId3"/>
              </a:rPr>
              <a:t>usiness process management</a:t>
            </a:r>
            <a:r>
              <a:rPr lang="en-US" smtClean="0">
                <a:latin typeface="Arial" pitchFamily="34" charset="0"/>
                <a:cs typeface="Arial" pitchFamily="34" charset="0"/>
              </a:rPr>
              <a:t> (BPM) and the zEnterprise are made for each other. </a:t>
            </a:r>
          </a:p>
          <a:p>
            <a:endParaRPr lang="en-US" smtClean="0">
              <a:latin typeface="Arial" pitchFamily="34" charset="0"/>
              <a:cs typeface="Arial" pitchFamily="34" charset="0"/>
            </a:endParaRPr>
          </a:p>
          <a:p>
            <a:r>
              <a:rPr lang="en-US" smtClean="0">
                <a:latin typeface="Arial" pitchFamily="34" charset="0"/>
                <a:cs typeface="Arial" pitchFamily="34" charset="0"/>
              </a:rPr>
              <a:t>As BPM becomes better understood by IT, an </a:t>
            </a:r>
            <a:r>
              <a:rPr lang="en-US" smtClean="0">
                <a:latin typeface="Arial" pitchFamily="34" charset="0"/>
                <a:cs typeface="Arial" pitchFamily="34" charset="0"/>
                <a:hlinkClick r:id="rId4"/>
              </a:rPr>
              <a:t>opportunity to bridge the historic divide between IT and the rest of the business</a:t>
            </a:r>
            <a:r>
              <a:rPr lang="en-US" smtClean="0">
                <a:latin typeface="Arial" pitchFamily="34" charset="0"/>
                <a:cs typeface="Arial" pitchFamily="34" charset="0"/>
              </a:rPr>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endParaRPr lang="en-US" smtClean="0">
              <a:latin typeface="Arial" pitchFamily="34" charset="0"/>
              <a:cs typeface="Arial" pitchFamily="34" charset="0"/>
            </a:endParaRPr>
          </a:p>
          <a:p>
            <a:r>
              <a:rPr lang="en-US" smtClean="0">
                <a:latin typeface="Arial" pitchFamily="34" charset="0"/>
                <a:cs typeface="Arial" pitchFamily="34" charset="0"/>
              </a:rPr>
              <a:t>BPM allows both IT executives and their business colleagues to not only visually represent a business process, but also make changes to the underlying IT infrastructure that can ultimately improve those services. </a:t>
            </a:r>
          </a:p>
          <a:p>
            <a:endParaRPr lang="en-US" smtClean="0">
              <a:latin typeface="Arial" pitchFamily="34" charset="0"/>
              <a:cs typeface="Arial" pitchFamily="34" charset="0"/>
            </a:endParaRPr>
          </a:p>
          <a:p>
            <a:r>
              <a:rPr lang="en-US" smtClean="0">
                <a:latin typeface="Arial" pitchFamily="34" charset="0"/>
                <a:cs typeface="Arial" pitchFamily="34" charset="0"/>
              </a:rPr>
              <a:t>Ultimately, </a:t>
            </a:r>
            <a:r>
              <a:rPr lang="en-US" smtClean="0">
                <a:latin typeface="Arial" pitchFamily="34" charset="0"/>
                <a:cs typeface="Arial" pitchFamily="34" charset="0"/>
                <a:hlinkClick r:id="rId5"/>
              </a:rPr>
              <a:t>BPM makes mainframe assets more accessible</a:t>
            </a:r>
            <a:r>
              <a:rPr lang="en-US" smtClean="0">
                <a:latin typeface="Arial" pitchFamily="34" charset="0"/>
                <a:cs typeface="Arial" pitchFamily="34" charset="0"/>
              </a:rPr>
              <a:t> to the rest of the company. While mainframe technologies have a well-deserved reputation for Qualities of Service,  the mysteriousness of the operating system and the isolation of the MF in the datacenter has resulted in many IT staff members, and the business people they serve, feeling a little intimidated. With the advent of BPM , mainframe technologies can now be invoked by business managers or analysts at a much higher level of abstraction.</a:t>
            </a:r>
          </a:p>
          <a:p>
            <a:endParaRPr lang="en-US" smtClean="0">
              <a:latin typeface="Arial" pitchFamily="34" charset="0"/>
              <a:cs typeface="Arial" pitchFamily="34" charset="0"/>
            </a:endParaRPr>
          </a:p>
          <a:p>
            <a:r>
              <a:rPr lang="en-US" smtClean="0">
                <a:latin typeface="Arial" pitchFamily="34" charset="0"/>
                <a:cs typeface="Arial" pitchFamily="34" charset="0"/>
              </a:rPr>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p:txBody>
      </p:sp>
      <p:sp>
        <p:nvSpPr>
          <p:cNvPr id="4" name="Slide Number Placeholder 3"/>
          <p:cNvSpPr>
            <a:spLocks noGrp="1"/>
          </p:cNvSpPr>
          <p:nvPr>
            <p:ph type="sldNum" sz="quarter" idx="5"/>
          </p:nvPr>
        </p:nvSpPr>
        <p:spPr/>
        <p:txBody>
          <a:bodyPr/>
          <a:lstStyle/>
          <a:p>
            <a:pPr>
              <a:defRPr/>
            </a:pPr>
            <a:fld id="{830D504B-6197-4DEE-9D56-4186022A00D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latin typeface="Arial" pitchFamily="34" charset="0"/>
                <a:cs typeface="Arial" pitchFamily="34" charset="0"/>
              </a:rPr>
              <a:t>MAIN POINT</a:t>
            </a:r>
            <a:r>
              <a:rPr lang="en-US" smtClean="0">
                <a:latin typeface="Arial" pitchFamily="34" charset="0"/>
                <a:cs typeface="Arial" pitchFamily="34" charset="0"/>
              </a:rPr>
              <a:t>:  B</a:t>
            </a:r>
            <a:r>
              <a:rPr lang="en-US" smtClean="0">
                <a:latin typeface="Arial" pitchFamily="34" charset="0"/>
                <a:cs typeface="Arial" pitchFamily="34" charset="0"/>
                <a:hlinkClick r:id="rId3"/>
              </a:rPr>
              <a:t>usiness process management</a:t>
            </a:r>
            <a:r>
              <a:rPr lang="en-US" smtClean="0">
                <a:latin typeface="Arial" pitchFamily="34" charset="0"/>
                <a:cs typeface="Arial" pitchFamily="34" charset="0"/>
              </a:rPr>
              <a:t> (BPM) and the zEnterprise are made for each other. </a:t>
            </a:r>
          </a:p>
          <a:p>
            <a:endParaRPr lang="en-US" smtClean="0">
              <a:latin typeface="Arial" pitchFamily="34" charset="0"/>
              <a:cs typeface="Arial" pitchFamily="34" charset="0"/>
            </a:endParaRPr>
          </a:p>
          <a:p>
            <a:r>
              <a:rPr lang="en-US" smtClean="0">
                <a:latin typeface="Arial" pitchFamily="34" charset="0"/>
                <a:cs typeface="Arial" pitchFamily="34" charset="0"/>
              </a:rPr>
              <a:t>As BPM becomes better understood by IT, an </a:t>
            </a:r>
            <a:r>
              <a:rPr lang="en-US" smtClean="0">
                <a:latin typeface="Arial" pitchFamily="34" charset="0"/>
                <a:cs typeface="Arial" pitchFamily="34" charset="0"/>
                <a:hlinkClick r:id="rId4"/>
              </a:rPr>
              <a:t>opportunity to bridge the historic divide between IT and the rest of the business</a:t>
            </a:r>
            <a:r>
              <a:rPr lang="en-US" smtClean="0">
                <a:latin typeface="Arial" pitchFamily="34" charset="0"/>
                <a:cs typeface="Arial" pitchFamily="34" charset="0"/>
              </a:rPr>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endParaRPr lang="en-US" smtClean="0">
              <a:latin typeface="Arial" pitchFamily="34" charset="0"/>
              <a:cs typeface="Arial" pitchFamily="34" charset="0"/>
            </a:endParaRPr>
          </a:p>
          <a:p>
            <a:r>
              <a:rPr lang="en-US" smtClean="0">
                <a:latin typeface="Arial" pitchFamily="34" charset="0"/>
                <a:cs typeface="Arial" pitchFamily="34" charset="0"/>
              </a:rPr>
              <a:t>BPM allows both IT executives and their business colleagues to not only visually represent a business process, but also make changes to the underlying IT infrastructure that can ultimately improve those services. </a:t>
            </a:r>
          </a:p>
          <a:p>
            <a:endParaRPr lang="en-US" smtClean="0">
              <a:latin typeface="Arial" pitchFamily="34" charset="0"/>
              <a:cs typeface="Arial" pitchFamily="34" charset="0"/>
            </a:endParaRPr>
          </a:p>
          <a:p>
            <a:r>
              <a:rPr lang="en-US" smtClean="0">
                <a:latin typeface="Arial" pitchFamily="34" charset="0"/>
                <a:cs typeface="Arial" pitchFamily="34" charset="0"/>
              </a:rPr>
              <a:t>Ultimately, </a:t>
            </a:r>
            <a:r>
              <a:rPr lang="en-US" smtClean="0">
                <a:latin typeface="Arial" pitchFamily="34" charset="0"/>
                <a:cs typeface="Arial" pitchFamily="34" charset="0"/>
                <a:hlinkClick r:id="rId5"/>
              </a:rPr>
              <a:t>BPM makes mainframe assets more accessible</a:t>
            </a:r>
            <a:r>
              <a:rPr lang="en-US" smtClean="0">
                <a:latin typeface="Arial" pitchFamily="34" charset="0"/>
                <a:cs typeface="Arial" pitchFamily="34" charset="0"/>
              </a:rPr>
              <a:t> to the rest of the company. While mainframe technologies have a well-deserved reputation for Qualities of Service,  the mysteriousness of the operating system and the isolation of the MF in the datacenter has resulted in many IT staff members, and the business people they serve, feeling a little intimidated. With the advent of BPM , mainframe technologies can now be invoked by business managers or analysts at a much higher level of abstraction.</a:t>
            </a:r>
          </a:p>
          <a:p>
            <a:endParaRPr lang="en-US" smtClean="0">
              <a:latin typeface="Arial" pitchFamily="34" charset="0"/>
              <a:cs typeface="Arial" pitchFamily="34" charset="0"/>
            </a:endParaRPr>
          </a:p>
          <a:p>
            <a:r>
              <a:rPr lang="en-US" smtClean="0">
                <a:latin typeface="Arial" pitchFamily="34" charset="0"/>
                <a:cs typeface="Arial" pitchFamily="34" charset="0"/>
              </a:rPr>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p:txBody>
      </p:sp>
      <p:sp>
        <p:nvSpPr>
          <p:cNvPr id="4" name="Slide Number Placeholder 3"/>
          <p:cNvSpPr>
            <a:spLocks noGrp="1"/>
          </p:cNvSpPr>
          <p:nvPr>
            <p:ph type="sldNum" sz="quarter" idx="5"/>
          </p:nvPr>
        </p:nvSpPr>
        <p:spPr/>
        <p:txBody>
          <a:bodyPr/>
          <a:lstStyle/>
          <a:p>
            <a:pPr>
              <a:defRPr/>
            </a:pPr>
            <a:fld id="{5AF25CE9-B607-4156-94E5-208FF462B4F6}"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a:ln/>
        </p:spPr>
      </p:sp>
      <p:sp>
        <p:nvSpPr>
          <p:cNvPr id="55299"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b="1" smtClean="0">
                <a:latin typeface="Arial" pitchFamily="34" charset="0"/>
                <a:cs typeface="Arial" pitchFamily="34" charset="0"/>
              </a:rPr>
              <a:t>Main Point:  A deeper look at typical process problems to highlight BPM’s value</a:t>
            </a:r>
          </a:p>
          <a:p>
            <a:endParaRPr lang="en-GB" smtClean="0">
              <a:latin typeface="Arial" pitchFamily="34" charset="0"/>
              <a:cs typeface="Arial" pitchFamily="34" charset="0"/>
            </a:endParaRPr>
          </a:p>
          <a:p>
            <a:r>
              <a:rPr lang="en-GB" b="1" smtClean="0">
                <a:latin typeface="Arial" pitchFamily="34" charset="0"/>
                <a:cs typeface="Arial" pitchFamily="34" charset="0"/>
              </a:rPr>
              <a:t>Speaker Notes:</a:t>
            </a:r>
          </a:p>
          <a:p>
            <a:r>
              <a:rPr lang="en-GB" smtClean="0">
                <a:latin typeface="Arial" pitchFamily="34" charset="0"/>
                <a:cs typeface="Arial" pitchFamily="34" charset="0"/>
              </a:rPr>
              <a:t>In a typical banking scenario, we surface a number of problems and challenges:</a:t>
            </a:r>
          </a:p>
          <a:p>
            <a:pPr>
              <a:buFontTx/>
              <a:buChar char="-"/>
            </a:pPr>
            <a:endParaRPr lang="en-GB" smtClean="0">
              <a:latin typeface="Arial" pitchFamily="34" charset="0"/>
              <a:cs typeface="Arial" pitchFamily="34" charset="0"/>
            </a:endParaRPr>
          </a:p>
          <a:p>
            <a:pPr>
              <a:spcBef>
                <a:spcPct val="0"/>
              </a:spcBef>
              <a:buClr>
                <a:srgbClr val="C00000"/>
              </a:buClr>
              <a:buFont typeface="Calibri" pitchFamily="34" charset="0"/>
              <a:buAutoNum type="arabicParenR"/>
            </a:pPr>
            <a:r>
              <a:rPr lang="en-US" i="1" smtClean="0">
                <a:latin typeface="Arial" pitchFamily="34" charset="0"/>
                <a:cs typeface="Arial" pitchFamily="34" charset="0"/>
              </a:rPr>
              <a:t>“Customer initiates </a:t>
            </a:r>
            <a:r>
              <a:rPr lang="en-US" b="1" i="1" smtClean="0">
                <a:latin typeface="Arial" pitchFamily="34" charset="0"/>
                <a:cs typeface="Arial" pitchFamily="34" charset="0"/>
              </a:rPr>
              <a:t>Account Opening </a:t>
            </a:r>
            <a:r>
              <a:rPr lang="en-US" i="1" smtClean="0">
                <a:latin typeface="Arial" pitchFamily="34" charset="0"/>
                <a:cs typeface="Arial" pitchFamily="34" charset="0"/>
              </a:rPr>
              <a:t>at a Branch”</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Unstructured tasks and communication (i.e. paper or e-mail) slow the process, while silo’d resources &amp; lack of integration prevent sharing</a:t>
            </a:r>
          </a:p>
          <a:p>
            <a:pPr>
              <a:spcBef>
                <a:spcPct val="0"/>
              </a:spcBef>
              <a:buClr>
                <a:srgbClr val="C00000"/>
              </a:buClr>
              <a:buFont typeface="Calibri" pitchFamily="34" charset="0"/>
              <a:buAutoNum type="arabicParenR"/>
            </a:pPr>
            <a:r>
              <a:rPr lang="en-US" i="1" smtClean="0">
                <a:latin typeface="Arial" pitchFamily="34" charset="0"/>
                <a:cs typeface="Arial" pitchFamily="34" charset="0"/>
              </a:rPr>
              <a:t>“Account Opening Service retrieves customer &amp; product data from the repositories”</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Inefficient working environment spans systems, adversely affecting reuse potential and ability to leverage between projects; inflexible systems inhibit responsiveness making it difficult to use existing business logic for new services</a:t>
            </a:r>
          </a:p>
          <a:p>
            <a:pPr>
              <a:spcBef>
                <a:spcPct val="0"/>
              </a:spcBef>
              <a:buClr>
                <a:srgbClr val="C00000"/>
              </a:buClr>
              <a:buFont typeface="Calibri" pitchFamily="34" charset="0"/>
              <a:buAutoNum type="arabicParenR"/>
            </a:pPr>
            <a:r>
              <a:rPr lang="en-US" i="1" smtClean="0">
                <a:latin typeface="Arial" pitchFamily="34" charset="0"/>
                <a:cs typeface="Arial" pitchFamily="34" charset="0"/>
              </a:rPr>
              <a:t>“Assess financial risk associated with the customer for this account”</a:t>
            </a:r>
            <a:br>
              <a:rPr lang="en-US" i="1" smtClean="0">
                <a:latin typeface="Arial" pitchFamily="34" charset="0"/>
                <a:cs typeface="Arial" pitchFamily="34" charset="0"/>
              </a:rPr>
            </a:br>
            <a:r>
              <a:rPr lang="en-US" smtClean="0">
                <a:latin typeface="Arial" pitchFamily="34" charset="0"/>
                <a:cs typeface="Arial" pitchFamily="34" charset="0"/>
              </a:rPr>
              <a:t>Inconsistent prioritization, with rapid change being difficult to manage</a:t>
            </a:r>
          </a:p>
          <a:p>
            <a:pPr>
              <a:spcBef>
                <a:spcPct val="0"/>
              </a:spcBef>
              <a:buClr>
                <a:srgbClr val="C00000"/>
              </a:buClr>
              <a:buFont typeface="Calibri" pitchFamily="34" charset="0"/>
              <a:buAutoNum type="arabicParenR"/>
            </a:pPr>
            <a:r>
              <a:rPr lang="en-US" i="1" smtClean="0">
                <a:latin typeface="Arial" pitchFamily="34" charset="0"/>
                <a:cs typeface="Arial" pitchFamily="34" charset="0"/>
              </a:rPr>
              <a:t>“Customer Care process is triggered so that the bank staff can make the right decisions”</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However incomplete or inaccurate data flow between systems affects the decision making with difficulty in scaling up from project to program; Designing &amp; managing the hybrid infrastructure solution is labor-intensive and complex</a:t>
            </a:r>
          </a:p>
          <a:p>
            <a:pPr>
              <a:spcBef>
                <a:spcPct val="0"/>
              </a:spcBef>
              <a:buClr>
                <a:srgbClr val="C00000"/>
              </a:buClr>
              <a:buFont typeface="Calibri" pitchFamily="34" charset="0"/>
              <a:buAutoNum type="arabicParenR"/>
            </a:pPr>
            <a:r>
              <a:rPr lang="en-US" i="1" smtClean="0">
                <a:latin typeface="Arial" pitchFamily="34" charset="0"/>
                <a:cs typeface="Arial" pitchFamily="34" charset="0"/>
              </a:rPr>
              <a:t>“Account is created in the Product Processor”</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Lack of control over system and business events (exception handling) slows the process, esp. with lack of collaboration &amp; separate IT and LOB efforts</a:t>
            </a:r>
          </a:p>
          <a:p>
            <a:pPr>
              <a:spcBef>
                <a:spcPct val="0"/>
              </a:spcBef>
              <a:buClr>
                <a:srgbClr val="C00000"/>
              </a:buClr>
              <a:buFont typeface="Calibri" pitchFamily="34" charset="0"/>
              <a:buAutoNum type="arabicParenR"/>
            </a:pPr>
            <a:r>
              <a:rPr lang="en-US" i="1" smtClean="0">
                <a:latin typeface="Arial" pitchFamily="34" charset="0"/>
                <a:cs typeface="Arial" pitchFamily="34" charset="0"/>
              </a:rPr>
              <a:t>“Account information is returned to the customer”</a:t>
            </a:r>
            <a:r>
              <a:rPr lang="en-US" smtClean="0">
                <a:latin typeface="Arial" pitchFamily="34" charset="0"/>
                <a:cs typeface="Arial" pitchFamily="34" charset="0"/>
              </a:rPr>
              <a:t/>
            </a:r>
            <a:br>
              <a:rPr lang="en-US" smtClean="0">
                <a:latin typeface="Arial" pitchFamily="34" charset="0"/>
                <a:cs typeface="Arial" pitchFamily="34" charset="0"/>
              </a:rPr>
            </a:br>
            <a:r>
              <a:rPr lang="en-US" smtClean="0">
                <a:latin typeface="Arial" pitchFamily="34" charset="0"/>
                <a:cs typeface="Arial" pitchFamily="34" charset="0"/>
              </a:rPr>
              <a:t>Poor visibility into process performance makes process optimization difficult; Individual applications often have different development life cycles which require multiple environments for dev, test, production, &amp; maintenance.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60419" name="Rectangle 3"/>
          <p:cNvSpPr>
            <a:spLocks noGrp="1"/>
          </p:cNvSpPr>
          <p:nvPr>
            <p:ph type="body" idx="1"/>
          </p:nvPr>
        </p:nvSpPr>
        <p:spPr bwMode="auto">
          <a:noFill/>
        </p:spPr>
        <p:txBody>
          <a:bodyPr/>
          <a:lstStyle/>
          <a:p>
            <a:r>
              <a:rPr lang="en-GB" b="1" dirty="0" smtClean="0"/>
              <a:t>Speaker notes:</a:t>
            </a:r>
          </a:p>
          <a:p>
            <a:r>
              <a:rPr lang="en-GB" dirty="0" smtClean="0"/>
              <a:t>So, a good way to think about BPM is that it is a layer that gives you the control and visibility over the processes. Key points:</a:t>
            </a:r>
          </a:p>
          <a:p>
            <a:endParaRPr lang="en-GB" dirty="0" smtClean="0"/>
          </a:p>
          <a:p>
            <a:pPr>
              <a:buFontTx/>
              <a:buChar char="-"/>
            </a:pPr>
            <a:r>
              <a:rPr lang="en-GB" dirty="0" smtClean="0"/>
              <a:t>It sits between people and systems and manages the process across those participants</a:t>
            </a:r>
          </a:p>
          <a:p>
            <a:pPr>
              <a:buFontTx/>
              <a:buChar char="-"/>
            </a:pPr>
            <a:r>
              <a:rPr lang="en-GB" dirty="0" smtClean="0"/>
              <a:t>Prioritizes your work, but also gives you visibility and control</a:t>
            </a:r>
          </a:p>
          <a:p>
            <a:pPr>
              <a:buFontTx/>
              <a:buChar char="-"/>
            </a:pPr>
            <a:r>
              <a:rPr lang="en-GB" dirty="0" smtClean="0"/>
              <a:t>And when the process evolves and changes – you can quickly implement that change and that is immediately </a:t>
            </a:r>
          </a:p>
          <a:p>
            <a:endParaRPr lang="en-US" dirty="0" smtClean="0"/>
          </a:p>
          <a:p>
            <a:r>
              <a:rPr lang="en-US" b="1" dirty="0" smtClean="0"/>
              <a:t>Customer Benefits:</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Ease of z/OS assets reuse with simplified design and specialized tooling</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Huge reduction in manual work &amp; errors</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Optimization of z/OS resources through co-location of processes with z/OS data and applications</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Faster, more consistent issue resolution</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Enhanced usage of performance &amp; process execution on z/OS platform</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Easier to manage the business</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Process integrity &amp; stability with enhanced security</a:t>
            </a:r>
          </a:p>
          <a:p>
            <a:pPr marL="274320" indent="-274320">
              <a:spcBef>
                <a:spcPts val="0"/>
              </a:spcBef>
              <a:buClr>
                <a:srgbClr val="009999"/>
              </a:buClr>
              <a:buFont typeface="Wingdings" pitchFamily="2" charset="2"/>
              <a:buChar char="Ø"/>
            </a:pPr>
            <a:r>
              <a:rPr lang="en-US" sz="1200" dirty="0" smtClean="0">
                <a:solidFill>
                  <a:srgbClr val="000000"/>
                </a:solidFill>
                <a:latin typeface="Arial" pitchFamily="34" charset="0"/>
                <a:cs typeface="Arial" pitchFamily="34" charset="0"/>
              </a:rPr>
              <a:t>Consistent case handling</a:t>
            </a:r>
          </a:p>
          <a:p>
            <a:endParaRPr lang="en-US" dirty="0" smtClean="0"/>
          </a:p>
          <a:p>
            <a:endParaRPr lang="en-US" dirty="0" smtClean="0"/>
          </a:p>
          <a:p>
            <a:pPr eaLnBrk="1" hangingPunct="1">
              <a:lnSpc>
                <a:spcPct val="80000"/>
              </a:lnSpc>
            </a:pPr>
            <a:r>
              <a:rPr lang="en-US" b="1" dirty="0" smtClean="0">
                <a:latin typeface="Arial" pitchFamily="34" charset="0"/>
              </a:rPr>
              <a:t>Leverage and embrace the new technologies of Web Services, BPM, Business Rules to modernize existing System Z assets to extract better business analytics, simplify application deployment, achieve better application performance. Then, extend the business value embodied in the mainframe to distributed applications.</a:t>
            </a:r>
          </a:p>
          <a:p>
            <a:pPr eaLnBrk="1" hangingPunct="1">
              <a:lnSpc>
                <a:spcPct val="80000"/>
              </a:lnSpc>
            </a:pPr>
            <a:endParaRPr lang="en-US" b="1" dirty="0" smtClean="0">
              <a:latin typeface="Arial" pitchFamily="34" charset="0"/>
            </a:endParaRPr>
          </a:p>
          <a:p>
            <a:pPr eaLnBrk="1" hangingPunct="1">
              <a:lnSpc>
                <a:spcPct val="80000"/>
              </a:lnSpc>
            </a:pPr>
            <a:r>
              <a:rPr lang="en-US" dirty="0" smtClean="0">
                <a:latin typeface="Arial" pitchFamily="34" charset="0"/>
              </a:rPr>
              <a:t>Let me define what Enterprise Modernization means: Take the critical assets that already exist on your mainframe today and extract more value by using the new paradigms of computing such as business events and rules, and interfacing with Web 2.0 applications. Exploit decades-worth of business value embodied in COBOL and expose CICS to Web services for greater application performance and overall IT simplification and cost savings. </a:t>
            </a:r>
          </a:p>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60419" name="Rectangle 3"/>
          <p:cNvSpPr>
            <a:spLocks noGrp="1"/>
          </p:cNvSpPr>
          <p:nvPr>
            <p:ph type="body" idx="1"/>
          </p:nvPr>
        </p:nvSpPr>
        <p:spPr bwMode="auto">
          <a:noFill/>
        </p:spPr>
        <p:txBody>
          <a:bodyPr/>
          <a:lstStyle/>
          <a:p>
            <a:pPr marL="174625" indent="-174625">
              <a:spcBef>
                <a:spcPct val="50000"/>
              </a:spcBef>
              <a:buClr>
                <a:schemeClr val="bg1"/>
              </a:buClr>
              <a:buFont typeface="Wingdings" pitchFamily="2" charset="2"/>
              <a:buChar char="§"/>
              <a:defRPr/>
            </a:pPr>
            <a:r>
              <a:rPr lang="en-US" dirty="0" smtClean="0">
                <a:solidFill>
                  <a:schemeClr val="bg1"/>
                </a:solidFill>
                <a:latin typeface="Arial" pitchFamily="34" charset="0"/>
                <a:ea typeface="MS PGothic" pitchFamily="34" charset="-128"/>
              </a:rPr>
              <a:t>An</a:t>
            </a:r>
            <a:r>
              <a:rPr lang="en-US" dirty="0" smtClean="0">
                <a:solidFill>
                  <a:schemeClr val="bg1"/>
                </a:solidFill>
              </a:rPr>
              <a:t>alyze models to understand impacts and validate business cases before deploying</a:t>
            </a:r>
          </a:p>
          <a:p>
            <a:pPr marL="174625" indent="-174625">
              <a:spcBef>
                <a:spcPct val="50000"/>
              </a:spcBef>
              <a:buClr>
                <a:schemeClr val="bg1"/>
              </a:buClr>
              <a:buFont typeface="Wingdings" pitchFamily="2" charset="2"/>
              <a:buChar char="§"/>
              <a:defRPr/>
            </a:pPr>
            <a:r>
              <a:rPr lang="en-US" dirty="0" smtClean="0">
                <a:solidFill>
                  <a:schemeClr val="bg1"/>
                </a:solidFill>
              </a:rPr>
              <a:t>Visualize process changes when iteratively collaborating on improved processes</a:t>
            </a:r>
          </a:p>
          <a:p>
            <a:pPr marL="174625" indent="-174625">
              <a:spcBef>
                <a:spcPct val="50000"/>
              </a:spcBef>
              <a:buClr>
                <a:schemeClr val="bg1"/>
              </a:buClr>
              <a:buFont typeface="Wingdings" pitchFamily="2" charset="2"/>
              <a:buChar char="§"/>
              <a:defRPr/>
            </a:pPr>
            <a:r>
              <a:rPr lang="en-US" dirty="0" smtClean="0">
                <a:solidFill>
                  <a:schemeClr val="bg1"/>
                </a:solidFill>
              </a:rPr>
              <a:t>Define the metrics and targets used to quantify performance against strategic &amp; operational targets and then use data to drive improvements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61443" name="Rectangle 3"/>
          <p:cNvSpPr>
            <a:spLocks noGrp="1"/>
          </p:cNvSpPr>
          <p:nvPr>
            <p:ph type="body" idx="1"/>
          </p:nvPr>
        </p:nvSpPr>
        <p:spPr bwMode="auto">
          <a:noFill/>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ftr" sz="quarter" idx="4"/>
          </p:nvPr>
        </p:nvSpPr>
        <p:spPr/>
        <p:txBody>
          <a:bodyPr/>
          <a:lstStyle/>
          <a:p>
            <a:pPr>
              <a:defRPr/>
            </a:pPr>
            <a:r>
              <a:rPr lang="en-GB">
                <a:solidFill>
                  <a:prstClr val="black"/>
                </a:solidFill>
              </a:rPr>
              <a:t>File Name Here.ppt</a:t>
            </a:r>
          </a:p>
        </p:txBody>
      </p:sp>
      <p:sp>
        <p:nvSpPr>
          <p:cNvPr id="57347" name="Slide Image Placeholder 1"/>
          <p:cNvSpPr>
            <a:spLocks noGrp="1" noRot="1" noChangeAspect="1" noTextEdit="1"/>
          </p:cNvSpPr>
          <p:nvPr>
            <p:ph type="sldImg"/>
          </p:nvPr>
        </p:nvSpPr>
        <p:spPr>
          <a:ln/>
        </p:spPr>
      </p:sp>
      <p:sp>
        <p:nvSpPr>
          <p:cNvPr id="5734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lnSpc>
                <a:spcPct val="80000"/>
              </a:lnSpc>
              <a:spcBef>
                <a:spcPct val="0"/>
              </a:spcBef>
            </a:pPr>
            <a:r>
              <a:rPr lang="en-US" b="1" smtClean="0">
                <a:latin typeface="Arial" pitchFamily="34" charset="0"/>
                <a:cs typeface="Arial" pitchFamily="34" charset="0"/>
              </a:rPr>
              <a:t>Speaker Notes:</a:t>
            </a:r>
          </a:p>
          <a:p>
            <a:pPr marL="228600" indent="-228600">
              <a:lnSpc>
                <a:spcPct val="80000"/>
              </a:lnSpc>
              <a:spcBef>
                <a:spcPct val="0"/>
              </a:spcBef>
            </a:pPr>
            <a:endParaRPr lang="en-US" b="1" smtClean="0">
              <a:latin typeface="Arial" pitchFamily="34" charset="0"/>
              <a:cs typeface="Arial" pitchFamily="34" charset="0"/>
            </a:endParaRPr>
          </a:p>
          <a:p>
            <a:pPr marL="228600" indent="-228600"/>
            <a:r>
              <a:rPr lang="en-US" smtClean="0">
                <a:latin typeface="Arial" pitchFamily="34" charset="0"/>
                <a:cs typeface="Arial" pitchFamily="34" charset="0"/>
              </a:rPr>
              <a:t>IBM® Business Process Manager (BPM) Advanced for z/OS®, V7.5:</a:t>
            </a:r>
          </a:p>
          <a:p>
            <a:pPr marL="228600" indent="-228600">
              <a:buFontTx/>
              <a:buChar char="•"/>
            </a:pPr>
            <a:r>
              <a:rPr lang="en-US" smtClean="0">
                <a:latin typeface="Arial" pitchFamily="34" charset="0"/>
                <a:cs typeface="Arial" pitchFamily="34" charset="0"/>
              </a:rPr>
              <a:t>Delivers a comprehensive and consumable BPM platform that provides visibility and management of your business processes and includes tooling and a runtime environment for process design, execution, monitoring, and optimization, and is specifically designed to enable process owners and business users to engage directly in the improvement of their business processes</a:t>
            </a:r>
          </a:p>
          <a:p>
            <a:pPr marL="228600" indent="-228600">
              <a:buFontTx/>
              <a:buChar char="•"/>
            </a:pPr>
            <a:r>
              <a:rPr lang="en-US" smtClean="0">
                <a:latin typeface="Arial" pitchFamily="34" charset="0"/>
                <a:cs typeface="Arial" pitchFamily="34" charset="0"/>
              </a:rPr>
              <a:t>Enables process designers and integration developers to use the same easy-to-use tools to create process solutions for the zEnterprise™ environment</a:t>
            </a:r>
          </a:p>
          <a:p>
            <a:pPr marL="228600" indent="-228600">
              <a:buFontTx/>
              <a:buChar char="•"/>
            </a:pPr>
            <a:r>
              <a:rPr lang="en-US" smtClean="0">
                <a:latin typeface="Arial" pitchFamily="34" charset="0"/>
                <a:cs typeface="Arial" pitchFamily="34" charset="0"/>
              </a:rPr>
              <a:t>Provides full compatibility with the latest versions of IBM WebSphere® Process Server for z/OS and allows flexible deployment of process applications originally created with IBM WebSphere Lombardi Edition for Linux™ on IBM System z® or other platforms</a:t>
            </a:r>
          </a:p>
          <a:p>
            <a:pPr marL="228600" indent="-228600">
              <a:buFontTx/>
              <a:buChar char="•"/>
            </a:pPr>
            <a:r>
              <a:rPr lang="en-US" smtClean="0">
                <a:latin typeface="Arial" pitchFamily="34" charset="0"/>
                <a:cs typeface="Arial" pitchFamily="34" charset="0"/>
              </a:rPr>
              <a:t>Streamlines installation and configuration of the BPM product within IBM WebSphere Application Server on z/OS</a:t>
            </a:r>
          </a:p>
          <a:p>
            <a:pPr marL="228600" indent="-228600"/>
            <a:endParaRPr lang="en-US" smtClean="0">
              <a:latin typeface="Arial" pitchFamily="34" charset="0"/>
              <a:cs typeface="Arial" pitchFamily="34" charset="0"/>
            </a:endParaRPr>
          </a:p>
          <a:p>
            <a:pPr marL="228600" indent="-228600">
              <a:lnSpc>
                <a:spcPct val="80000"/>
              </a:lnSpc>
              <a:spcBef>
                <a:spcPct val="0"/>
              </a:spcBef>
            </a:pPr>
            <a:endParaRPr lang="en-US" smtClean="0">
              <a:latin typeface="Arial" pitchFamily="34" charset="0"/>
              <a:cs typeface="Arial" pitchFamily="34" charset="0"/>
            </a:endParaRPr>
          </a:p>
          <a:p>
            <a:pPr marL="228600" indent="-228600">
              <a:spcBef>
                <a:spcPct val="0"/>
              </a:spcBef>
            </a:pPr>
            <a:r>
              <a:rPr lang="en-US" smtClean="0">
                <a:latin typeface="Arial" pitchFamily="34" charset="0"/>
                <a:cs typeface="Arial" pitchFamily="34" charset="0"/>
              </a:rPr>
              <a:t>IBM Business Process Manager Advanced for z/OS V7.5 brings the leading IBM business process management platform to z/OS, helping clients to leverage and extend existing mission critical z/OS applications, modernize for new business opportunities, and unify process solutions seamlessly across distributed and zEnterprise to further engage and align business and IT. </a:t>
            </a:r>
          </a:p>
          <a:p>
            <a:pPr marL="228600" indent="-228600">
              <a:spcBef>
                <a:spcPct val="0"/>
              </a:spcBef>
            </a:pPr>
            <a:endParaRPr lang="en-US" smtClean="0">
              <a:latin typeface="Arial" pitchFamily="34" charset="0"/>
              <a:cs typeface="Arial" pitchFamily="34" charset="0"/>
            </a:endParaRPr>
          </a:p>
          <a:p>
            <a:pPr marL="228600" indent="-228600">
              <a:spcBef>
                <a:spcPct val="0"/>
              </a:spcBef>
            </a:pPr>
            <a:r>
              <a:rPr lang="en-US" smtClean="0">
                <a:latin typeface="Arial" pitchFamily="34" charset="0"/>
                <a:cs typeface="Arial" pitchFamily="34" charset="0"/>
              </a:rPr>
              <a:t>This comprehensive and consumable business process management platform provides visibility and management of your clients' business processes. It includes tooling and run-time for process design, execution, monitoring, and optimization, and is specifically designed to enable process owners and business users to engage directly in the improvement of their business processes.</a:t>
            </a:r>
          </a:p>
          <a:p>
            <a:pPr marL="228600" indent="-228600">
              <a:spcBef>
                <a:spcPct val="0"/>
              </a:spcBef>
            </a:pPr>
            <a:r>
              <a:rPr lang="en-US" smtClean="0">
                <a:latin typeface="Arial" pitchFamily="34" charset="0"/>
                <a:cs typeface="Arial" pitchFamily="34" charset="0"/>
              </a:rPr>
              <a:t> </a:t>
            </a:r>
          </a:p>
          <a:p>
            <a:pPr marL="228600" indent="-228600">
              <a:spcBef>
                <a:spcPct val="0"/>
              </a:spcBef>
            </a:pPr>
            <a:r>
              <a:rPr lang="en-US" smtClean="0">
                <a:latin typeface="Arial" pitchFamily="34" charset="0"/>
                <a:cs typeface="Arial" pitchFamily="34" charset="0"/>
              </a:rPr>
              <a:t>A highly integrated environment that scales smoothly and easily from initial project to enterprise-wide program, that facilitates the use of existing application functionality and data delivered in the core business applications that currently execute on z/OS, whether in CICS, IMS, or batch. </a:t>
            </a:r>
          </a:p>
          <a:p>
            <a:pPr marL="228600" indent="-228600">
              <a:spcBef>
                <a:spcPct val="0"/>
              </a:spcBef>
            </a:pPr>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IBM BPM for z/OS highlights include: </a:t>
            </a:r>
          </a:p>
          <a:p>
            <a:pPr marL="228600" indent="-228600">
              <a:buFontTx/>
              <a:buChar char="•"/>
            </a:pPr>
            <a:r>
              <a:rPr lang="en-US" smtClean="0">
                <a:latin typeface="Arial" pitchFamily="34" charset="0"/>
                <a:cs typeface="Arial" pitchFamily="34" charset="0"/>
              </a:rPr>
              <a:t> Co-location with System Z programs for the best performance and access to data </a:t>
            </a:r>
          </a:p>
          <a:p>
            <a:pPr marL="228600" indent="-228600">
              <a:buFontTx/>
              <a:buChar char="•"/>
            </a:pPr>
            <a:r>
              <a:rPr lang="en-US" smtClean="0">
                <a:latin typeface="Arial" pitchFamily="34" charset="0"/>
                <a:cs typeface="Arial" pitchFamily="34" charset="0"/>
              </a:rPr>
              <a:t> High availability and quality-of-service for transactional and batch execution </a:t>
            </a:r>
          </a:p>
          <a:p>
            <a:pPr marL="228600" indent="-228600">
              <a:buFontTx/>
              <a:buChar char="•"/>
            </a:pPr>
            <a:r>
              <a:rPr lang="en-US" smtClean="0">
                <a:latin typeface="Arial" pitchFamily="34" charset="0"/>
                <a:cs typeface="Arial" pitchFamily="34" charset="0"/>
              </a:rPr>
              <a:t> Extended support for high-volume process automation, with high quality-of-service </a:t>
            </a:r>
          </a:p>
          <a:p>
            <a:pPr marL="228600" indent="-228600">
              <a:buFontTx/>
              <a:buChar char="•"/>
            </a:pPr>
            <a:r>
              <a:rPr lang="en-US" smtClean="0">
                <a:latin typeface="Arial" pitchFamily="34" charset="0"/>
                <a:cs typeface="Arial" pitchFamily="34" charset="0"/>
              </a:rPr>
              <a:t> Built-in SOA components for extensive enterprise-wide service integration and orchestration </a:t>
            </a:r>
          </a:p>
          <a:p>
            <a:pPr marL="228600" indent="-228600">
              <a:buFontTx/>
              <a:buChar char="•"/>
            </a:pPr>
            <a:r>
              <a:rPr lang="en-US" smtClean="0">
                <a:latin typeface="Arial" pitchFamily="34" charset="0"/>
                <a:cs typeface="Arial" pitchFamily="34" charset="0"/>
              </a:rPr>
              <a:t> Full compatibility with the latest versions of WebSphere Process Server for z/OS and provides flexible deployment of process applications originally created with WebSphere Lombardi Edition for Linux on System Z or other platforms</a:t>
            </a:r>
          </a:p>
          <a:p>
            <a:pPr marL="228600" indent="-228600">
              <a:buFontTx/>
              <a:buChar char="•"/>
            </a:pPr>
            <a:r>
              <a:rPr lang="en-US" smtClean="0">
                <a:latin typeface="Arial" pitchFamily="34" charset="0"/>
                <a:cs typeface="Arial" pitchFamily="34" charset="0"/>
              </a:rPr>
              <a:t> Streamlined installation and configuration of the BPM product within WebSphere Application Server on z/OS</a:t>
            </a:r>
            <a:br>
              <a:rPr lang="en-US" smtClean="0">
                <a:latin typeface="Arial" pitchFamily="34" charset="0"/>
                <a:cs typeface="Arial" pitchFamily="34" charset="0"/>
              </a:rPr>
            </a:br>
            <a:r>
              <a:rPr lang="en-US" smtClean="0">
                <a:latin typeface="Arial" pitchFamily="34" charset="0"/>
                <a:cs typeface="Arial" pitchFamily="34" charset="0"/>
              </a:rPr>
              <a:t> </a:t>
            </a:r>
          </a:p>
          <a:p>
            <a:pPr marL="228600" indent="-228600"/>
            <a:r>
              <a:rPr lang="en-US" u="sng" smtClean="0">
                <a:latin typeface="Arial" pitchFamily="34" charset="0"/>
                <a:cs typeface="Arial" pitchFamily="34" charset="0"/>
              </a:rPr>
              <a:t>Offering/solution positioning</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Organizations seek ways to drive measured growth, while meeting rising customer expectations. At the same time, IT departments require the ability to deliver greater flexibility to the business, while managing costs. These needs are converging and pushing organizations toward a process inflection point that is driving interest in BPM solutions and IBM BPM is the solution clients can trust.  IBM BPM is a comprehensive and consumable BPM platform that provides visibility and management of your business processes. It includes tooling and run time to model, assemble, deliver, monitor and manage your clients' business processes confidently. It is a highly integrated environment that scales smoothly and easily from initial project to enterprise-wide program. IBM BPM is designed to be easy to deploy and use straight out of the box or in an easily customizable configuration, helping to provide rapid time-to-value and improved user productivity. </a:t>
            </a:r>
          </a:p>
          <a:p>
            <a:pPr marL="228600" indent="-228600"/>
            <a:r>
              <a:rPr lang="en-US" smtClean="0">
                <a:latin typeface="Arial" pitchFamily="34" charset="0"/>
                <a:cs typeface="Arial" pitchFamily="34" charset="0"/>
              </a:rPr>
              <a:t>IBM BPM empowers business users to take back their business by providing federated visibility across all process participants. Designed to enable business-led change, IBM BPM is simple enough to engage process participants, regardless of their role, yet powerful enough to scale as needed to support enterprise-wide transformation. It includes tooling and run time to model, assemble, automate, monitor and optimize business processes. It is a comprehensive, fully interoperable and consumable BPM platform for SOA and non-SOA environments that provides visibility and management of your business processes.  Designed for ease-of-use, IBM BPM makes it simple to prioritize and work efficiently with tasks. An intuitive process coach guides users easily through the steps of a process, further streamlining task completion. With built-in monitoring and analytics, business users can easily optimize business processes through simulations and comparisons. </a:t>
            </a:r>
          </a:p>
          <a:p>
            <a:pPr marL="228600" indent="-228600"/>
            <a:r>
              <a:rPr lang="en-US" smtClean="0">
                <a:latin typeface="Arial" pitchFamily="34" charset="0"/>
                <a:cs typeface="Arial" pitchFamily="34" charset="0"/>
              </a:rPr>
              <a:t>IBM BPM fosters greater collaboration between business and IT with a unified model-driven environment that allows everybody to see and work from the same process version, enabling businesses to manage change confidently. IBM BPM is fully compatible with the latest versions of WebSphere Process Server, WebSphere Integration Developer, and WebSphere Lombardi Edition. </a:t>
            </a:r>
          </a:p>
          <a:p>
            <a:pPr marL="228600" indent="-228600"/>
            <a:endParaRPr lang="en-US" smtClean="0">
              <a:latin typeface="Arial" pitchFamily="34" charset="0"/>
              <a:cs typeface="Arial" pitchFamily="34" charset="0"/>
            </a:endParaRPr>
          </a:p>
          <a:p>
            <a:pPr marL="228600" indent="-228600"/>
            <a:r>
              <a:rPr lang="en-US" b="1" smtClean="0">
                <a:latin typeface="Arial" pitchFamily="34" charset="0"/>
                <a:cs typeface="Arial" pitchFamily="34" charset="0"/>
              </a:rPr>
              <a:t>IBM BPM for z/OS</a:t>
            </a:r>
            <a:r>
              <a:rPr lang="en-US" smtClean="0">
                <a:latin typeface="Arial" pitchFamily="34" charset="0"/>
                <a:cs typeface="Arial" pitchFamily="34" charset="0"/>
              </a:rPr>
              <a:t> </a:t>
            </a:r>
          </a:p>
          <a:p>
            <a:pPr marL="228600" indent="-228600"/>
            <a:r>
              <a:rPr lang="en-US" smtClean="0">
                <a:latin typeface="Arial" pitchFamily="34" charset="0"/>
                <a:cs typeface="Arial" pitchFamily="34" charset="0"/>
              </a:rPr>
              <a:t>Customers can take advantage of new functionality offered on zEnterprise hardware with IBM BPM V7.5, by installing and configuring IBM Process Server on the z/OS partition of zEnterprise, and executing the process models to leverage existing core business applications running in CICS, IMS, or batch today. Installing IBM Process Center on the Linux for System Z partition enables customers to manage their process models while taking advantage of the scales of services zEnteprise has to offer.</a:t>
            </a:r>
          </a:p>
          <a:p>
            <a:pPr marL="228600" indent="-228600"/>
            <a:endParaRPr lang="en-US" smtClean="0">
              <a:latin typeface="Arial" pitchFamily="34" charset="0"/>
              <a:cs typeface="Arial" pitchFamily="34" charset="0"/>
            </a:endParaRPr>
          </a:p>
          <a:p>
            <a:pPr marL="228600" indent="-228600"/>
            <a:r>
              <a:rPr lang="en-US" u="sng" smtClean="0">
                <a:latin typeface="Arial" pitchFamily="34" charset="0"/>
                <a:cs typeface="Arial" pitchFamily="34" charset="0"/>
              </a:rPr>
              <a:t>Target market </a:t>
            </a:r>
          </a:p>
          <a:p>
            <a:pPr marL="228600" indent="-228600"/>
            <a:endParaRPr lang="en-US" smtClean="0">
              <a:latin typeface="Arial" pitchFamily="34" charset="0"/>
              <a:cs typeface="Arial" pitchFamily="34" charset="0"/>
            </a:endParaRPr>
          </a:p>
          <a:p>
            <a:pPr marL="228600" indent="-228600">
              <a:buFontTx/>
              <a:buChar char="•"/>
            </a:pPr>
            <a:r>
              <a:rPr lang="en-US" smtClean="0">
                <a:latin typeface="Arial" pitchFamily="34" charset="0"/>
                <a:cs typeface="Arial" pitchFamily="34" charset="0"/>
              </a:rPr>
              <a:t> Existing z/OS customers that have core business applications running on WebSphere Application Server for z/OS, CICS, IMS, and batch. The market focus is towards modernization of the existing z/OS processes and assets with agility, integration, and reuse of existing z/OS applications. Enterprises that want to stay competitive and to rapidly change their business processes to respond to a variety of market and business demands will need the business process management capabilities and flexibility offered by the IBM BPM offering. </a:t>
            </a:r>
          </a:p>
          <a:p>
            <a:pPr marL="228600" indent="-228600">
              <a:buFontTx/>
              <a:buChar char="•"/>
            </a:pPr>
            <a:r>
              <a:rPr lang="en-US" smtClean="0">
                <a:latin typeface="Arial" pitchFamily="34" charset="0"/>
                <a:cs typeface="Arial" pitchFamily="34" charset="0"/>
              </a:rPr>
              <a:t> Enterprises that want to drive process improvement from business-led process improvement teams, with high degrees of direct involvement from process owners and business users, will need the business-driven design, visualization, and optimization tools offered by IBM BPM </a:t>
            </a:r>
          </a:p>
          <a:p>
            <a:pPr marL="228600" indent="-228600">
              <a:buFontTx/>
              <a:buChar char="•"/>
            </a:pPr>
            <a:r>
              <a:rPr lang="en-US" smtClean="0">
                <a:latin typeface="Arial" pitchFamily="34" charset="0"/>
                <a:cs typeface="Arial" pitchFamily="34" charset="0"/>
              </a:rPr>
              <a:t> Enterprises that want to allow users across geographically dispersed organizations to work in their preferred local languages will need the globalized and translated design-time and run-time tools </a:t>
            </a:r>
          </a:p>
          <a:p>
            <a:pPr marL="228600" indent="-228600">
              <a:buFontTx/>
              <a:buChar char="•"/>
            </a:pPr>
            <a:r>
              <a:rPr lang="en-US" smtClean="0">
                <a:latin typeface="Arial" pitchFamily="34" charset="0"/>
                <a:cs typeface="Arial" pitchFamily="34" charset="0"/>
              </a:rPr>
              <a:t> Enterprises that want IT simplification by hiding the complexity that has arisen out of proliferation of applications and the associated architectures, technologies, programming languages, and skills </a:t>
            </a:r>
          </a:p>
          <a:p>
            <a:pPr marL="228600" indent="-228600">
              <a:buFontTx/>
              <a:buChar char="•"/>
            </a:pPr>
            <a:r>
              <a:rPr lang="en-US" smtClean="0">
                <a:latin typeface="Arial" pitchFamily="34" charset="0"/>
                <a:cs typeface="Arial" pitchFamily="34" charset="0"/>
              </a:rPr>
              <a:t> Enterprises that want a business process management platform built on SOA principles that enables flexibility, scalability, growth, and innovation that leverages a comprehensive standards-based platform </a:t>
            </a:r>
            <a:br>
              <a:rPr lang="en-US" smtClean="0">
                <a:latin typeface="Arial" pitchFamily="34" charset="0"/>
                <a:cs typeface="Arial" pitchFamily="34" charset="0"/>
              </a:rPr>
            </a:br>
            <a:r>
              <a:rPr lang="en-US" smtClean="0">
                <a:latin typeface="Arial" pitchFamily="34" charset="0"/>
                <a:cs typeface="Arial" pitchFamily="34" charset="0"/>
              </a:rPr>
              <a:t/>
            </a:r>
            <a:br>
              <a:rPr lang="en-US" smtClean="0">
                <a:latin typeface="Arial" pitchFamily="34" charset="0"/>
                <a:cs typeface="Arial" pitchFamily="34" charset="0"/>
              </a:rPr>
            </a:br>
            <a:r>
              <a:rPr lang="en-US" u="sng" smtClean="0">
                <a:latin typeface="Arial" pitchFamily="34" charset="0"/>
                <a:cs typeface="Arial" pitchFamily="34" charset="0"/>
              </a:rPr>
              <a:t>Value proposition</a:t>
            </a:r>
          </a:p>
          <a:p>
            <a:pPr marL="228600" indent="-228600">
              <a:buFontTx/>
              <a:buChar char="•"/>
            </a:pPr>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For "greenfield" (new) BPM clients, IBM BPM provides a comprehensive platform for process improvement: </a:t>
            </a:r>
          </a:p>
          <a:p>
            <a:pPr marL="228600" indent="-228600">
              <a:buFontTx/>
              <a:buChar char="•"/>
            </a:pPr>
            <a:r>
              <a:rPr lang="en-US" smtClean="0">
                <a:latin typeface="Arial" pitchFamily="34" charset="0"/>
                <a:cs typeface="Arial" pitchFamily="34" charset="0"/>
              </a:rPr>
              <a:t>That combines simplicity and ease-of-use required for deeper business engagement </a:t>
            </a:r>
          </a:p>
          <a:p>
            <a:pPr marL="228600" indent="-228600">
              <a:buFontTx/>
              <a:buChar char="•"/>
            </a:pPr>
            <a:r>
              <a:rPr lang="en-US" smtClean="0">
                <a:latin typeface="Arial" pitchFamily="34" charset="0"/>
                <a:cs typeface="Arial" pitchFamily="34" charset="0"/>
              </a:rPr>
              <a:t>With power and robustness required for mission-critical enterprise solutions </a:t>
            </a:r>
          </a:p>
          <a:p>
            <a:pPr marL="228600" indent="-228600">
              <a:buFontTx/>
              <a:buChar char="•"/>
            </a:pPr>
            <a:r>
              <a:rPr lang="en-US" smtClean="0">
                <a:latin typeface="Arial" pitchFamily="34" charset="0"/>
                <a:cs typeface="Arial" pitchFamily="34" charset="0"/>
              </a:rPr>
              <a:t>With built-in visibility and analytics required for improvement and optimization </a:t>
            </a:r>
          </a:p>
          <a:p>
            <a:pPr marL="228600" indent="-228600">
              <a:buFontTx/>
              <a:buChar char="•"/>
            </a:pPr>
            <a:r>
              <a:rPr lang="en-US" smtClean="0">
                <a:latin typeface="Arial" pitchFamily="34" charset="0"/>
                <a:cs typeface="Arial" pitchFamily="34" charset="0"/>
              </a:rPr>
              <a:t>In a single platform that scales from your clients' first project to an enterprise-wide program </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For existing WebSphere Process Server for z/OS clients, IBM BPM provides a comprehensive platform for process improvement: </a:t>
            </a:r>
          </a:p>
          <a:p>
            <a:pPr marL="228600" indent="-228600">
              <a:buFontTx/>
              <a:buChar char="•"/>
            </a:pPr>
            <a:r>
              <a:rPr lang="en-US" smtClean="0">
                <a:latin typeface="Arial" pitchFamily="34" charset="0"/>
                <a:cs typeface="Arial" pitchFamily="34" charset="0"/>
              </a:rPr>
              <a:t>That adds more simplicity and ease-of-use required for deeper business engagement </a:t>
            </a:r>
          </a:p>
          <a:p>
            <a:pPr marL="228600" indent="-228600">
              <a:buFontTx/>
              <a:buChar char="•"/>
            </a:pPr>
            <a:r>
              <a:rPr lang="en-US" smtClean="0">
                <a:latin typeface="Arial" pitchFamily="34" charset="0"/>
                <a:cs typeface="Arial" pitchFamily="34" charset="0"/>
              </a:rPr>
              <a:t>With direct process model execution to support immediate "playbacks" during development </a:t>
            </a:r>
          </a:p>
          <a:p>
            <a:pPr marL="228600" indent="-228600">
              <a:buFontTx/>
              <a:buChar char="•"/>
            </a:pPr>
            <a:r>
              <a:rPr lang="en-US" smtClean="0">
                <a:latin typeface="Arial" pitchFamily="34" charset="0"/>
                <a:cs typeface="Arial" pitchFamily="34" charset="0"/>
              </a:rPr>
              <a:t>With a unified BPM asset repository for easy sharing, access control, and version control </a:t>
            </a:r>
          </a:p>
          <a:p>
            <a:pPr marL="228600" indent="-228600">
              <a:buFontTx/>
              <a:buChar char="•"/>
            </a:pPr>
            <a:r>
              <a:rPr lang="en-US" smtClean="0">
                <a:latin typeface="Arial" pitchFamily="34" charset="0"/>
                <a:cs typeface="Arial" pitchFamily="34" charset="0"/>
              </a:rPr>
              <a:t>With a centralized control center for deployment management and governance </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For existing WebSphere Lombardi Edition Clients, IBM BPM provides a comprehensive platform for process improvement: </a:t>
            </a:r>
          </a:p>
          <a:p>
            <a:pPr marL="228600" indent="-228600">
              <a:buFontTx/>
              <a:buChar char="•"/>
            </a:pPr>
            <a:r>
              <a:rPr lang="en-US" smtClean="0">
                <a:latin typeface="Arial" pitchFamily="34" charset="0"/>
                <a:cs typeface="Arial" pitchFamily="34" charset="0"/>
              </a:rPr>
              <a:t>Provides flexibility to deploy process solutions to a zEnterprise environment Builds upon the simplicity and ease-of-use required for deeper business engagement </a:t>
            </a:r>
          </a:p>
          <a:p>
            <a:pPr marL="228600" indent="-228600">
              <a:buFontTx/>
              <a:buChar char="•"/>
            </a:pPr>
            <a:r>
              <a:rPr lang="en-US" smtClean="0">
                <a:latin typeface="Arial" pitchFamily="34" charset="0"/>
                <a:cs typeface="Arial" pitchFamily="34" charset="0"/>
              </a:rPr>
              <a:t>Adds powerful integration and orchestration capabilities required for enterprise solutions </a:t>
            </a:r>
          </a:p>
          <a:p>
            <a:pPr marL="228600" indent="-228600">
              <a:buFontTx/>
              <a:buChar char="•"/>
            </a:pPr>
            <a:r>
              <a:rPr lang="en-US" smtClean="0">
                <a:latin typeface="Arial" pitchFamily="34" charset="0"/>
                <a:cs typeface="Arial" pitchFamily="34" charset="0"/>
              </a:rPr>
              <a:t>Includes a unified BPM asset repository for easy sharing, access control, and version control </a:t>
            </a:r>
          </a:p>
          <a:p>
            <a:pPr marL="228600" indent="-228600">
              <a:buFontTx/>
              <a:buChar char="•"/>
            </a:pPr>
            <a:r>
              <a:rPr lang="en-US" smtClean="0">
                <a:latin typeface="Arial" pitchFamily="34" charset="0"/>
                <a:cs typeface="Arial" pitchFamily="34" charset="0"/>
              </a:rPr>
              <a:t>Offers a richer, unified UI experience for both authors and end users </a:t>
            </a:r>
          </a:p>
          <a:p>
            <a:pPr marL="228600" indent="-228600"/>
            <a:endParaRPr lang="en-US" smtClean="0">
              <a:latin typeface="Arial" pitchFamily="34" charset="0"/>
              <a:cs typeface="Arial" pitchFamily="34" charset="0"/>
            </a:endParaRPr>
          </a:p>
          <a:p>
            <a:pPr marL="228600" indent="-228600"/>
            <a:r>
              <a:rPr lang="en-US" u="sng" smtClean="0">
                <a:latin typeface="Arial" pitchFamily="34" charset="0"/>
                <a:cs typeface="Arial" pitchFamily="34" charset="0"/>
              </a:rPr>
              <a:t>Pain point</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IBM BPM addresses these typical process problems faced by companies and organizations: </a:t>
            </a:r>
          </a:p>
          <a:p>
            <a:pPr marL="228600" indent="-228600">
              <a:buFontTx/>
              <a:buChar char="•"/>
            </a:pPr>
            <a:r>
              <a:rPr lang="en-US" smtClean="0">
                <a:latin typeface="Arial" pitchFamily="34" charset="0"/>
                <a:cs typeface="Arial" pitchFamily="34" charset="0"/>
              </a:rPr>
              <a:t>Frequent unexpected problems in business operations </a:t>
            </a:r>
          </a:p>
          <a:p>
            <a:pPr marL="228600" indent="-228600">
              <a:buFontTx/>
              <a:buChar char="•"/>
            </a:pPr>
            <a:r>
              <a:rPr lang="en-US" smtClean="0">
                <a:latin typeface="Arial" pitchFamily="34" charset="0"/>
                <a:cs typeface="Arial" pitchFamily="34" charset="0"/>
              </a:rPr>
              <a:t>Individual or group heroics needed to make the process work </a:t>
            </a:r>
          </a:p>
          <a:p>
            <a:pPr marL="228600" indent="-228600">
              <a:buFontTx/>
              <a:buChar char="•"/>
            </a:pPr>
            <a:r>
              <a:rPr lang="en-US" smtClean="0">
                <a:latin typeface="Arial" pitchFamily="34" charset="0"/>
                <a:cs typeface="Arial" pitchFamily="34" charset="0"/>
              </a:rPr>
              <a:t>Lots of manual work -- with high error rates, rework, and inconsistent outcomes </a:t>
            </a:r>
          </a:p>
          <a:p>
            <a:pPr marL="228600" indent="-228600">
              <a:buFontTx/>
              <a:buChar char="•"/>
            </a:pPr>
            <a:r>
              <a:rPr lang="en-US" smtClean="0">
                <a:latin typeface="Arial" pitchFamily="34" charset="0"/>
                <a:cs typeface="Arial" pitchFamily="34" charset="0"/>
              </a:rPr>
              <a:t>Actual end-to-end processes poorly understood within line of business </a:t>
            </a:r>
          </a:p>
          <a:p>
            <a:pPr marL="228600" indent="-228600">
              <a:buFontTx/>
              <a:buChar char="•"/>
            </a:pPr>
            <a:r>
              <a:rPr lang="en-US" smtClean="0">
                <a:latin typeface="Arial" pitchFamily="34" charset="0"/>
                <a:cs typeface="Arial" pitchFamily="34" charset="0"/>
              </a:rPr>
              <a:t>Process changes required three to eight times per year </a:t>
            </a:r>
          </a:p>
          <a:p>
            <a:pPr marL="228600" indent="-228600">
              <a:buFontTx/>
              <a:buChar char="•"/>
            </a:pPr>
            <a:r>
              <a:rPr lang="en-US" smtClean="0">
                <a:latin typeface="Arial" pitchFamily="34" charset="0"/>
                <a:cs typeface="Arial" pitchFamily="34" charset="0"/>
              </a:rPr>
              <a:t>Difficult and time-consuming system integration </a:t>
            </a:r>
          </a:p>
          <a:p>
            <a:pPr marL="228600" indent="-228600">
              <a:buFontTx/>
              <a:buChar char="•"/>
            </a:pPr>
            <a:r>
              <a:rPr lang="en-US" smtClean="0">
                <a:latin typeface="Arial" pitchFamily="34" charset="0"/>
                <a:cs typeface="Arial" pitchFamily="34" charset="0"/>
              </a:rPr>
              <a:t>This release specifically addresses the following additional pain points: </a:t>
            </a:r>
          </a:p>
          <a:p>
            <a:pPr marL="228600" indent="-228600">
              <a:buFontTx/>
              <a:buChar char="•"/>
            </a:pPr>
            <a:r>
              <a:rPr lang="en-US" smtClean="0">
                <a:latin typeface="Arial" pitchFamily="34" charset="0"/>
                <a:cs typeface="Arial" pitchFamily="34" charset="0"/>
              </a:rPr>
              <a:t>Disjointed products required for a full end-to-end BPM and SOA solution that covers both human-centric and system-centric processes </a:t>
            </a:r>
          </a:p>
          <a:p>
            <a:pPr marL="228600" indent="-228600">
              <a:buFontTx/>
              <a:buChar char="•"/>
            </a:pPr>
            <a:r>
              <a:rPr lang="en-US" smtClean="0">
                <a:latin typeface="Arial" pitchFamily="34" charset="0"/>
                <a:cs typeface="Arial" pitchFamily="34" charset="0"/>
              </a:rPr>
              <a:t>Business users not able to represent rules logic easily within a process application </a:t>
            </a:r>
          </a:p>
          <a:p>
            <a:pPr marL="228600" indent="-228600">
              <a:buFontTx/>
              <a:buChar char="•"/>
            </a:pPr>
            <a:r>
              <a:rPr lang="en-US" smtClean="0">
                <a:latin typeface="Arial" pitchFamily="34" charset="0"/>
                <a:cs typeface="Arial" pitchFamily="34" charset="0"/>
              </a:rPr>
              <a:t>Cost and complexity of enterprise BPM platforms for emerging markets and small/medium business customers </a:t>
            </a:r>
          </a:p>
          <a:p>
            <a:pPr marL="228600" indent="-228600"/>
            <a:endParaRPr lang="en-US" smtClean="0">
              <a:latin typeface="Arial" pitchFamily="34" charset="0"/>
              <a:cs typeface="Arial" pitchFamily="34" charset="0"/>
            </a:endParaRPr>
          </a:p>
          <a:p>
            <a:pPr marL="228600" indent="-228600"/>
            <a:r>
              <a:rPr lang="en-US" u="sng" smtClean="0">
                <a:latin typeface="Arial" pitchFamily="34" charset="0"/>
                <a:cs typeface="Arial" pitchFamily="34" charset="0"/>
              </a:rPr>
              <a:t>Benefits</a:t>
            </a:r>
          </a:p>
          <a:p>
            <a:pPr marL="228600" indent="-228600"/>
            <a:endParaRPr lang="en-US" u="sng" smtClean="0">
              <a:latin typeface="Arial" pitchFamily="34" charset="0"/>
              <a:cs typeface="Arial" pitchFamily="34" charset="0"/>
            </a:endParaRPr>
          </a:p>
          <a:p>
            <a:pPr marL="228600" indent="-228600"/>
            <a:r>
              <a:rPr lang="en-US" smtClean="0">
                <a:latin typeface="Arial" pitchFamily="34" charset="0"/>
                <a:cs typeface="Arial" pitchFamily="34" charset="0"/>
              </a:rPr>
              <a:t>Real business value using IBM BPM can come in many forms -- reduced time, effort, and risk. Work smarter to become more competitive. </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Some actual examples: </a:t>
            </a:r>
          </a:p>
          <a:p>
            <a:pPr marL="228600" indent="-228600">
              <a:buFontTx/>
              <a:buChar char="•"/>
            </a:pPr>
            <a:r>
              <a:rPr lang="en-US" smtClean="0">
                <a:latin typeface="Arial" pitchFamily="34" charset="0"/>
                <a:cs typeface="Arial" pitchFamily="34" charset="0"/>
              </a:rPr>
              <a:t>Efficiency </a:t>
            </a:r>
          </a:p>
          <a:p>
            <a:pPr marL="455613" lvl="1">
              <a:buFontTx/>
              <a:buChar char="•"/>
            </a:pPr>
            <a:r>
              <a:rPr lang="en-US" smtClean="0">
                <a:latin typeface="Arial" pitchFamily="34" charset="0"/>
                <a:cs typeface="Arial" pitchFamily="34" charset="0"/>
              </a:rPr>
              <a:t>Eliminate manual data entry: Time required to add new employee data into underlying HR systems was reduced from nine hours to 10 minutes. </a:t>
            </a:r>
          </a:p>
          <a:p>
            <a:pPr marL="455613" lvl="1">
              <a:buFontTx/>
              <a:buChar char="•"/>
            </a:pPr>
            <a:r>
              <a:rPr lang="en-US" smtClean="0">
                <a:latin typeface="Arial" pitchFamily="34" charset="0"/>
                <a:cs typeface="Arial" pitchFamily="34" charset="0"/>
              </a:rPr>
              <a:t>Reduce process cycle time: Compensation processing duration for 12,000 sales representatives was reduced from 30 days to seven days. </a:t>
            </a:r>
          </a:p>
          <a:p>
            <a:pPr marL="455613" lvl="1">
              <a:buFontTx/>
              <a:buChar char="•"/>
            </a:pPr>
            <a:r>
              <a:rPr lang="en-US" smtClean="0">
                <a:latin typeface="Arial" pitchFamily="34" charset="0"/>
                <a:cs typeface="Arial" pitchFamily="34" charset="0"/>
              </a:rPr>
              <a:t>Reduce manual work: 80% of manual work required to handle invoice exceptions by the appropriate resolution teams was eliminated. </a:t>
            </a:r>
          </a:p>
          <a:p>
            <a:pPr marL="228600" indent="-228600">
              <a:buFontTx/>
              <a:buChar char="•"/>
            </a:pPr>
            <a:r>
              <a:rPr lang="en-US" smtClean="0">
                <a:latin typeface="Arial" pitchFamily="34" charset="0"/>
                <a:cs typeface="Arial" pitchFamily="34" charset="0"/>
              </a:rPr>
              <a:t>Effectiveness: Handled exceptions promptly, increasing rescue rate of distressed shipments from 5% to 70%, yielding $2M per quarter in saved revenues. </a:t>
            </a:r>
          </a:p>
          <a:p>
            <a:pPr marL="228600" indent="-228600">
              <a:buFontTx/>
              <a:buChar char="•"/>
            </a:pPr>
            <a:r>
              <a:rPr lang="en-US" smtClean="0">
                <a:latin typeface="Arial" pitchFamily="34" charset="0"/>
                <a:cs typeface="Arial" pitchFamily="34" charset="0"/>
              </a:rPr>
              <a:t>Make better decisions: Reduced invalid and incorrect billing disputes by 10%, saving millions of dollars of credits that would have been written-off, achieving project payback in six months. </a:t>
            </a:r>
          </a:p>
          <a:p>
            <a:pPr marL="228600" indent="-228600">
              <a:buFontTx/>
              <a:buChar char="•"/>
            </a:pPr>
            <a:r>
              <a:rPr lang="en-US" smtClean="0">
                <a:latin typeface="Arial" pitchFamily="34" charset="0"/>
                <a:cs typeface="Arial" pitchFamily="34" charset="0"/>
              </a:rPr>
              <a:t>Flexible integration: Lowered integration develop cost by 30% and increased partner integration 50% faster. </a:t>
            </a:r>
          </a:p>
          <a:p>
            <a:pPr marL="228600" indent="-228600">
              <a:buFontTx/>
              <a:buChar char="•"/>
            </a:pPr>
            <a:r>
              <a:rPr lang="en-US" smtClean="0">
                <a:latin typeface="Arial" pitchFamily="34" charset="0"/>
                <a:cs typeface="Arial" pitchFamily="34" charset="0"/>
              </a:rPr>
              <a:t>Consistent execution: Improved client satisfaction to 92% based on proactive tasks to ensure home loans are processed correctly the first time. </a:t>
            </a:r>
          </a:p>
          <a:p>
            <a:pPr marL="228600" indent="-228600">
              <a:buFontTx/>
              <a:buChar char="•"/>
            </a:pPr>
            <a:r>
              <a:rPr lang="en-US" smtClean="0">
                <a:latin typeface="Arial" pitchFamily="34" charset="0"/>
                <a:cs typeface="Arial" pitchFamily="34" charset="0"/>
              </a:rPr>
              <a:t>Agility </a:t>
            </a:r>
          </a:p>
          <a:p>
            <a:pPr marL="455613" lvl="1">
              <a:buFontTx/>
              <a:buChar char="•"/>
            </a:pPr>
            <a:r>
              <a:rPr lang="en-US" smtClean="0">
                <a:latin typeface="Arial" pitchFamily="34" charset="0"/>
                <a:cs typeface="Arial" pitchFamily="34" charset="0"/>
              </a:rPr>
              <a:t>Faster regulatory compliance: Changed customs-related processes after September 11, 2001, to comply with new federal regulations within 90 days. </a:t>
            </a:r>
          </a:p>
          <a:p>
            <a:pPr marL="455613" lvl="1">
              <a:buFontTx/>
              <a:buChar char="•"/>
            </a:pPr>
            <a:r>
              <a:rPr lang="en-US" smtClean="0">
                <a:latin typeface="Arial" pitchFamily="34" charset="0"/>
                <a:cs typeface="Arial" pitchFamily="34" charset="0"/>
              </a:rPr>
              <a:t>Support new business models: Enabled manufacturer to add, monitor, and change shipping partners as needed, in under 10 minutes. </a:t>
            </a:r>
            <a:br>
              <a:rPr lang="en-US" smtClean="0">
                <a:latin typeface="Arial" pitchFamily="34" charset="0"/>
                <a:cs typeface="Arial" pitchFamily="34" charset="0"/>
              </a:rPr>
            </a:br>
            <a:endParaRPr lang="en-US" smtClean="0">
              <a:latin typeface="Arial" pitchFamily="34" charset="0"/>
              <a:cs typeface="Arial" pitchFamily="34" charset="0"/>
            </a:endParaRPr>
          </a:p>
          <a:p>
            <a:pPr marL="228600" indent="-228600"/>
            <a:r>
              <a:rPr lang="en-US" u="sng" smtClean="0">
                <a:latin typeface="Arial" pitchFamily="34" charset="0"/>
                <a:cs typeface="Arial" pitchFamily="34" charset="0"/>
              </a:rPr>
              <a:t>Unique differentiators</a:t>
            </a:r>
          </a:p>
          <a:p>
            <a:pPr marL="228600" indent="-228600"/>
            <a:endParaRPr lang="en-US" u="sng" smtClean="0">
              <a:latin typeface="Arial" pitchFamily="34" charset="0"/>
              <a:cs typeface="Arial" pitchFamily="34" charset="0"/>
            </a:endParaRPr>
          </a:p>
          <a:p>
            <a:pPr marL="228600" indent="-228600"/>
            <a:r>
              <a:rPr lang="en-US" smtClean="0">
                <a:latin typeface="Arial" pitchFamily="34" charset="0"/>
                <a:cs typeface="Arial" pitchFamily="34" charset="0"/>
              </a:rPr>
              <a:t>Focus on simplified and flexible process application definition and visibility have led to the following innovations: </a:t>
            </a:r>
          </a:p>
          <a:p>
            <a:pPr marL="228600" indent="-228600">
              <a:buFontTx/>
              <a:buChar char="•"/>
            </a:pPr>
            <a:r>
              <a:rPr lang="en-US" smtClean="0">
                <a:latin typeface="Arial" pitchFamily="34" charset="0"/>
                <a:cs typeface="Arial" pitchFamily="34" charset="0"/>
              </a:rPr>
              <a:t>Simplified, graphical Process Designer makes it easier for every team member, including nontechnical users, to collaborate on process design and analysis. </a:t>
            </a:r>
          </a:p>
          <a:p>
            <a:pPr marL="228600" indent="-228600">
              <a:buFontTx/>
              <a:buChar char="•"/>
            </a:pPr>
            <a:r>
              <a:rPr lang="en-US" smtClean="0">
                <a:latin typeface="Arial" pitchFamily="34" charset="0"/>
                <a:cs typeface="Arial" pitchFamily="34" charset="0"/>
              </a:rPr>
              <a:t>Integration Designer makes it easier for service and integration developers to build reusable SOA services, orchestrating services, access backend systems. </a:t>
            </a:r>
          </a:p>
          <a:p>
            <a:pPr marL="228600" indent="-228600">
              <a:buFontTx/>
              <a:buChar char="•"/>
            </a:pPr>
            <a:r>
              <a:rPr lang="en-US" smtClean="0">
                <a:latin typeface="Arial" pitchFamily="34" charset="0"/>
                <a:cs typeface="Arial" pitchFamily="34" charset="0"/>
              </a:rPr>
              <a:t>The integrated design time experience makes it easier for a multi-user team to define everything needed for a process application, including integration services developed by the integration developer. </a:t>
            </a:r>
          </a:p>
          <a:p>
            <a:pPr marL="228600" indent="-228600">
              <a:buFontTx/>
              <a:buChar char="•"/>
            </a:pPr>
            <a:r>
              <a:rPr lang="en-US" smtClean="0">
                <a:latin typeface="Arial" pitchFamily="34" charset="0"/>
                <a:cs typeface="Arial" pitchFamily="34" charset="0"/>
              </a:rPr>
              <a:t>Complete BPM lifecycle governance is enabled by a unified BPM asset repository and control center that makes is easy to share and version processes and service assets. </a:t>
            </a:r>
          </a:p>
          <a:p>
            <a:pPr marL="228600" indent="-228600">
              <a:buFontTx/>
              <a:buChar char="•"/>
            </a:pPr>
            <a:r>
              <a:rPr lang="en-US" smtClean="0">
                <a:latin typeface="Arial" pitchFamily="34" charset="0"/>
                <a:cs typeface="Arial" pitchFamily="34" charset="0"/>
              </a:rPr>
              <a:t>Built-in playback feature allows teams to instantly step through and review the current process design by actually executing it with a single click -- even if it is not yet complete -- nothing to compile or install. </a:t>
            </a:r>
          </a:p>
          <a:p>
            <a:pPr marL="228600" indent="-228600">
              <a:buFontTx/>
              <a:buChar char="•"/>
            </a:pPr>
            <a:r>
              <a:rPr lang="en-US" smtClean="0">
                <a:latin typeface="Arial" pitchFamily="34" charset="0"/>
                <a:cs typeface="Arial" pitchFamily="34" charset="0"/>
              </a:rPr>
              <a:t>Patented, integrated Performance Data Warehouse automatically correlates performance event streams directly back to the specified metrics of the process model driving execution. </a:t>
            </a:r>
          </a:p>
          <a:p>
            <a:pPr marL="228600" indent="-228600">
              <a:buFontTx/>
              <a:buChar char="•"/>
            </a:pPr>
            <a:r>
              <a:rPr lang="en-US" smtClean="0">
                <a:latin typeface="Arial" pitchFamily="34" charset="0"/>
                <a:cs typeface="Arial" pitchFamily="34" charset="0"/>
              </a:rPr>
              <a:t>Patented Process Optimizer detects bottlenecks and violations of performance thresholds and displays them directly upon the process model diagrams using visual heat map overlays. </a:t>
            </a:r>
          </a:p>
          <a:p>
            <a:pPr marL="228600" indent="-228600">
              <a:buFontTx/>
              <a:buChar char="•"/>
            </a:pPr>
            <a:r>
              <a:rPr lang="en-US" smtClean="0">
                <a:latin typeface="Arial" pitchFamily="34" charset="0"/>
                <a:cs typeface="Arial" pitchFamily="34" charset="0"/>
              </a:rPr>
              <a:t>Analysts can get insight into root causes of process performance by clicking into any part of a process heat map to view underlying in-flight process status, or historical audit trails. </a:t>
            </a:r>
          </a:p>
          <a:p>
            <a:pPr marL="228600" indent="-228600">
              <a:buFontTx/>
              <a:buChar char="•"/>
            </a:pPr>
            <a:r>
              <a:rPr lang="en-US" smtClean="0">
                <a:latin typeface="Arial" pitchFamily="34" charset="0"/>
                <a:cs typeface="Arial" pitchFamily="34" charset="0"/>
              </a:rPr>
              <a:t>Candidate process optimizations can be simulated and compared against historical benchmarks, with heat map overlays to show improvements or degradations. </a:t>
            </a:r>
          </a:p>
          <a:p>
            <a:pPr marL="228600" indent="-228600">
              <a:buFontTx/>
              <a:buChar char="•"/>
            </a:pPr>
            <a:r>
              <a:rPr lang="en-US" smtClean="0">
                <a:latin typeface="Arial" pitchFamily="34" charset="0"/>
                <a:cs typeface="Arial" pitchFamily="34" charset="0"/>
              </a:rPr>
              <a:t>Powerful features for team-oriented development of multiple projects, including concurrent editing with merge-less development, simplified snapshot versioning, and back-in-time views. </a:t>
            </a:r>
          </a:p>
          <a:p>
            <a:pPr marL="228600" indent="-228600">
              <a:buFontTx/>
              <a:buChar char="•"/>
            </a:pPr>
            <a:r>
              <a:rPr lang="en-US" smtClean="0">
                <a:latin typeface="Arial" pitchFamily="34" charset="0"/>
                <a:cs typeface="Arial" pitchFamily="34" charset="0"/>
              </a:rPr>
              <a:t>Centralized installation and tracking of process application versions to any IBM BPM test or production server or cluster, with optional one-click migration of in-flight processes. </a:t>
            </a:r>
          </a:p>
          <a:p>
            <a:pPr marL="228600" indent="-228600">
              <a:buFontTx/>
              <a:buChar char="•"/>
            </a:pPr>
            <a:r>
              <a:rPr lang="en-US" smtClean="0">
                <a:latin typeface="Arial" pitchFamily="34" charset="0"/>
                <a:cs typeface="Arial" pitchFamily="34" charset="0"/>
              </a:rPr>
              <a:t>High-integrity orchestration and integration enabled by a unified BPM run time with built-in SOA components for BPEL execution and ESB capabilities. </a:t>
            </a:r>
          </a:p>
          <a:p>
            <a:pPr marL="228600" indent="-228600">
              <a:buFontTx/>
              <a:buChar char="•"/>
            </a:pPr>
            <a:r>
              <a:rPr lang="en-US" smtClean="0">
                <a:latin typeface="Arial" pitchFamily="34" charset="0"/>
                <a:cs typeface="Arial" pitchFamily="34" charset="0"/>
              </a:rPr>
              <a:t>High scalability and availability enabled by the embedded WebSphere Application Server. </a:t>
            </a:r>
          </a:p>
          <a:p>
            <a:pPr marL="228600" indent="-228600">
              <a:buFontTx/>
              <a:buChar char="•"/>
            </a:pPr>
            <a:r>
              <a:rPr lang="en-US" smtClean="0">
                <a:latin typeface="Arial" pitchFamily="34" charset="0"/>
                <a:cs typeface="Arial" pitchFamily="34" charset="0"/>
              </a:rPr>
              <a:t>Co-location of process applications with existing zEnterprise core business applications and data. </a:t>
            </a:r>
          </a:p>
          <a:p>
            <a:pPr marL="228600" indent="-228600">
              <a:buFontTx/>
              <a:buChar char="•"/>
            </a:pPr>
            <a:r>
              <a:rPr lang="en-US" smtClean="0">
                <a:latin typeface="Arial" pitchFamily="34" charset="0"/>
                <a:cs typeface="Arial" pitchFamily="34" charset="0"/>
              </a:rPr>
              <a:t>IBM BPM also offers convenient Microsoft Office and Microsoft SharePoint add-ons to enable easy access to IBM BPM process applications. </a:t>
            </a:r>
            <a:br>
              <a:rPr lang="en-US" smtClean="0">
                <a:latin typeface="Arial" pitchFamily="34" charset="0"/>
                <a:cs typeface="Arial" pitchFamily="34" charset="0"/>
              </a:rPr>
            </a:br>
            <a:r>
              <a:rPr lang="en-US" smtClean="0">
                <a:latin typeface="Arial" pitchFamily="34" charset="0"/>
                <a:cs typeface="Arial" pitchFamily="34" charset="0"/>
              </a:rPr>
              <a:t/>
            </a:r>
            <a:br>
              <a:rPr lang="en-US" smtClean="0">
                <a:latin typeface="Arial" pitchFamily="34" charset="0"/>
                <a:cs typeface="Arial" pitchFamily="34" charset="0"/>
              </a:rPr>
            </a:br>
            <a:r>
              <a:rPr lang="en-US" u="sng" smtClean="0">
                <a:latin typeface="Arial" pitchFamily="34" charset="0"/>
                <a:cs typeface="Arial" pitchFamily="34" charset="0"/>
              </a:rPr>
              <a:t>Client references</a:t>
            </a: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The IBM Client Reference Database (CRDB) contains up-to-date references listed by products, services, and solutions. In a matter of seconds, you can find valuable references from all geographies, industries, and other selectable criteria. </a:t>
            </a:r>
          </a:p>
          <a:p>
            <a:pPr marL="228600" indent="-228600"/>
            <a:r>
              <a:rPr lang="en-US" smtClean="0">
                <a:latin typeface="Arial" pitchFamily="34" charset="0"/>
                <a:cs typeface="Arial" pitchFamily="34" charset="0"/>
              </a:rPr>
              <a:t>You will find the CRDB at </a:t>
            </a:r>
          </a:p>
          <a:p>
            <a:pPr marL="228600" indent="-228600"/>
            <a:r>
              <a:rPr lang="en-US" smtClean="0">
                <a:latin typeface="Arial" pitchFamily="34" charset="0"/>
                <a:cs typeface="Arial" pitchFamily="34" charset="0"/>
              </a:rPr>
              <a:t>http://w3.ibm.com/sales/references </a:t>
            </a:r>
          </a:p>
          <a:p>
            <a:pPr marL="228600" indent="-228600"/>
            <a:endParaRPr lang="en-US" smtClean="0">
              <a:latin typeface="Arial" pitchFamily="34" charset="0"/>
              <a:cs typeface="Arial" pitchFamily="34" charset="0"/>
            </a:endParaRPr>
          </a:p>
          <a:p>
            <a:pPr marL="228600" indent="-228600"/>
            <a:r>
              <a:rPr lang="en-US" u="sng" smtClean="0">
                <a:latin typeface="Arial" pitchFamily="34" charset="0"/>
                <a:cs typeface="Arial" pitchFamily="34" charset="0"/>
              </a:rPr>
              <a:t>Competitive offerings</a:t>
            </a:r>
            <a:endParaRPr lang="en-US" b="1" smtClean="0">
              <a:latin typeface="Arial" pitchFamily="34" charset="0"/>
              <a:cs typeface="Arial" pitchFamily="34" charset="0"/>
            </a:endParaRPr>
          </a:p>
          <a:p>
            <a:pPr marL="228600" indent="-228600"/>
            <a:endParaRPr lang="en-US" smtClean="0">
              <a:latin typeface="Arial" pitchFamily="34" charset="0"/>
              <a:cs typeface="Arial" pitchFamily="34" charset="0"/>
            </a:endParaRPr>
          </a:p>
          <a:p>
            <a:pPr marL="228600" indent="-228600"/>
            <a:r>
              <a:rPr lang="en-US" smtClean="0">
                <a:latin typeface="Arial" pitchFamily="34" charset="0"/>
                <a:cs typeface="Arial" pitchFamily="34" charset="0"/>
              </a:rPr>
              <a:t>IBM BPM competes most heavily with BPM offerings from PegaSystems, Oracle BPM 11g, and Software AG. PegaSystems demonstrates near-linear scalability on System Z using a private benchmark. PegaSystems did not attempt the benchmark on native z/OS and used a clustering configuration across LPARs to achieve their results. PegaSystems today can do both batch and file based integration. Software AG is able to attack the time-to-value problem with 3270 tooling that supports SOA and web interfaces. Core message is around faster SOA with "Modernize Core Application Without Changing Code", but the message and offering is balanced with longer term and more robust integration with their larger offering. Oracle's roadmap on System Z is largely oriented around SOA and connectivity with a scale-up strategy. Linux based solutions running on System Z, high-availability clustering, enterprise service bus (ESB), simplification and consolidation are the messages for leveraging performance and reliability of IBM System Z. </a:t>
            </a:r>
          </a:p>
        </p:txBody>
      </p:sp>
      <p:sp>
        <p:nvSpPr>
          <p:cNvPr id="57349" name="Slide Number Placeholder 3"/>
          <p:cNvSpPr txBox="1">
            <a:spLocks noGrp="1"/>
          </p:cNvSpPr>
          <p:nvPr/>
        </p:nvSpPr>
        <p:spPr bwMode="auto">
          <a:xfrm>
            <a:off x="3884613" y="8628063"/>
            <a:ext cx="29718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r"/>
            <a:fld id="{B73F3734-0DA9-471C-9598-81EACF47C594}" type="slidenum">
              <a:rPr lang="en-US" sz="1200">
                <a:solidFill>
                  <a:srgbClr val="000000"/>
                </a:solidFill>
              </a:rPr>
              <a:pPr algn="r"/>
              <a:t>16</a:t>
            </a:fld>
            <a:endParaRPr lang="en-US" sz="120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7"/>
          <p:cNvSpPr txBox="1">
            <a:spLocks noGrp="1" noChangeArrowheads="1"/>
          </p:cNvSpPr>
          <p:nvPr/>
        </p:nvSpPr>
        <p:spPr bwMode="auto">
          <a:xfrm>
            <a:off x="3884613" y="8628063"/>
            <a:ext cx="29718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nchor="b"/>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r" eaLnBrk="1" hangingPunct="1"/>
            <a:fld id="{F1FEE511-633A-40E4-967A-1048786F7A75}" type="slidenum">
              <a:rPr lang="en-US" sz="1200">
                <a:solidFill>
                  <a:srgbClr val="000000"/>
                </a:solidFill>
              </a:rPr>
              <a:pPr algn="r" eaLnBrk="1" hangingPunct="1"/>
              <a:t>17</a:t>
            </a:fld>
            <a:endParaRPr lang="en-US" sz="1200">
              <a:solidFill>
                <a:srgbClr val="000000"/>
              </a:solidFill>
            </a:endParaRPr>
          </a:p>
        </p:txBody>
      </p:sp>
      <p:sp>
        <p:nvSpPr>
          <p:cNvPr id="59395" name="Slide Image Placeholder 1"/>
          <p:cNvSpPr>
            <a:spLocks noGrp="1" noRot="1" noChangeAspect="1" noTextEdit="1"/>
          </p:cNvSpPr>
          <p:nvPr>
            <p:ph type="sldImg"/>
          </p:nvPr>
        </p:nvSpPr>
        <p:spPr>
          <a:xfrm>
            <a:off x="985838" y="701675"/>
            <a:ext cx="4681537" cy="3511550"/>
          </a:xfrm>
          <a:ln/>
        </p:spPr>
      </p:sp>
      <p:sp>
        <p:nvSpPr>
          <p:cNvPr id="59396" name="Notes Placeholder 2"/>
          <p:cNvSpPr>
            <a:spLocks noGrp="1"/>
          </p:cNvSpPr>
          <p:nvPr>
            <p:ph type="body" idx="1"/>
          </p:nvPr>
        </p:nvSpPr>
        <p:spPr>
          <a:xfrm>
            <a:off x="887413" y="4448175"/>
            <a:ext cx="4876800" cy="4216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sz="1000" smtClean="0">
                <a:latin typeface="Arial" pitchFamily="34" charset="0"/>
                <a:cs typeface="Arial" pitchFamily="34" charset="0"/>
              </a:rPr>
              <a:t>Integration Designer</a:t>
            </a:r>
          </a:p>
          <a:p>
            <a:pPr>
              <a:buFontTx/>
              <a:buChar char="•"/>
            </a:pPr>
            <a:r>
              <a:rPr lang="en-US" sz="1000" smtClean="0">
                <a:solidFill>
                  <a:srgbClr val="000000"/>
                </a:solidFill>
                <a:latin typeface="Arial" pitchFamily="34" charset="0"/>
                <a:cs typeface="Arial" pitchFamily="34" charset="0"/>
              </a:rPr>
              <a:t>Now integrated with Process Center</a:t>
            </a:r>
          </a:p>
          <a:p>
            <a:pPr>
              <a:buFontTx/>
              <a:buChar char="•"/>
            </a:pPr>
            <a:r>
              <a:rPr lang="en-US" sz="1000" smtClean="0">
                <a:solidFill>
                  <a:srgbClr val="000000"/>
                </a:solidFill>
                <a:latin typeface="Arial" pitchFamily="34" charset="0"/>
                <a:cs typeface="Arial" pitchFamily="34" charset="0"/>
              </a:rPr>
              <a:t>Publish, version, and deploy as part of a process application</a:t>
            </a:r>
          </a:p>
          <a:p>
            <a:pPr>
              <a:buFontTx/>
              <a:buChar char="•"/>
            </a:pPr>
            <a:r>
              <a:rPr lang="en-US" sz="1000" smtClean="0">
                <a:solidFill>
                  <a:srgbClr val="000000"/>
                </a:solidFill>
                <a:latin typeface="Arial" pitchFamily="34" charset="0"/>
                <a:cs typeface="Arial" pitchFamily="34" charset="0"/>
              </a:rPr>
              <a:t>Incorporate into Process Center “playbacks” for business visibility</a:t>
            </a:r>
          </a:p>
          <a:p>
            <a:pPr>
              <a:buFontTx/>
              <a:buChar char="•"/>
            </a:pPr>
            <a:endParaRPr lang="en-US" sz="1000" smtClean="0">
              <a:latin typeface="Arial" pitchFamily="34" charset="0"/>
              <a:cs typeface="Arial" pitchFamily="34" charset="0"/>
            </a:endParaRPr>
          </a:p>
          <a:p>
            <a:r>
              <a:rPr lang="en-US" sz="1000" smtClean="0">
                <a:latin typeface="Arial" pitchFamily="34" charset="0"/>
                <a:cs typeface="Arial" pitchFamily="34" charset="0"/>
              </a:rPr>
              <a:t>The Lombardi advantage</a:t>
            </a:r>
          </a:p>
          <a:p>
            <a:pPr>
              <a:buFontTx/>
              <a:buChar char="•"/>
            </a:pPr>
            <a:r>
              <a:rPr lang="en-US" sz="1000" smtClean="0">
                <a:solidFill>
                  <a:srgbClr val="000000"/>
                </a:solidFill>
                <a:latin typeface="Arial" pitchFamily="34" charset="0"/>
                <a:cs typeface="Arial" pitchFamily="34" charset="0"/>
              </a:rPr>
              <a:t>BPMN Process Modeling &amp; Execution</a:t>
            </a:r>
          </a:p>
          <a:p>
            <a:pPr>
              <a:buFontTx/>
              <a:buChar char="•"/>
            </a:pPr>
            <a:r>
              <a:rPr lang="en-US" sz="1000" smtClean="0">
                <a:solidFill>
                  <a:srgbClr val="000000"/>
                </a:solidFill>
                <a:latin typeface="Arial" pitchFamily="34" charset="0"/>
                <a:cs typeface="Arial" pitchFamily="34" charset="0"/>
              </a:rPr>
              <a:t>Process Center</a:t>
            </a:r>
          </a:p>
          <a:p>
            <a:pPr>
              <a:buFontTx/>
              <a:buChar char="•"/>
            </a:pPr>
            <a:r>
              <a:rPr lang="en-US" sz="1000" smtClean="0">
                <a:solidFill>
                  <a:srgbClr val="000000"/>
                </a:solidFill>
                <a:latin typeface="Arial" pitchFamily="34" charset="0"/>
                <a:cs typeface="Arial" pitchFamily="34" charset="0"/>
              </a:rPr>
              <a:t>Built-In Monitoring of BPMN processes</a:t>
            </a:r>
          </a:p>
          <a:p>
            <a:pPr>
              <a:buFontTx/>
              <a:buChar char="•"/>
            </a:pPr>
            <a:r>
              <a:rPr lang="en-US" sz="1000" smtClean="0">
                <a:solidFill>
                  <a:srgbClr val="000000"/>
                </a:solidFill>
                <a:latin typeface="Arial" pitchFamily="34" charset="0"/>
                <a:cs typeface="Arial" pitchFamily="34" charset="0"/>
              </a:rPr>
              <a:t>Built-in reporting and scoreboards for process visibility</a:t>
            </a:r>
          </a:p>
          <a:p>
            <a:pPr>
              <a:buFontTx/>
              <a:buChar char="•"/>
            </a:pPr>
            <a:r>
              <a:rPr lang="en-US" sz="1000" smtClean="0">
                <a:solidFill>
                  <a:srgbClr val="000000"/>
                </a:solidFill>
                <a:latin typeface="Arial" pitchFamily="34" charset="0"/>
                <a:cs typeface="Arial" pitchFamily="34" charset="0"/>
              </a:rPr>
              <a:t>Coaches for human task steps</a:t>
            </a:r>
          </a:p>
          <a:p>
            <a:endParaRPr lang="en-US" sz="1000" smtClean="0">
              <a:latin typeface="Arial" pitchFamily="34" charset="0"/>
              <a:cs typeface="Arial" pitchFamily="34" charset="0"/>
            </a:endParaRPr>
          </a:p>
          <a:p>
            <a:endParaRPr lang="en-US" sz="1000" smtClean="0">
              <a:latin typeface="Arial" pitchFamily="34" charset="0"/>
              <a:cs typeface="Arial" pitchFamily="34" charset="0"/>
            </a:endParaRPr>
          </a:p>
          <a:p>
            <a:r>
              <a:rPr lang="en-US" sz="1000" smtClean="0">
                <a:solidFill>
                  <a:srgbClr val="000000"/>
                </a:solidFill>
                <a:latin typeface="Arial" pitchFamily="34" charset="0"/>
                <a:cs typeface="Arial" pitchFamily="34" charset="0"/>
              </a:rPr>
              <a:t>Complete WebSphere Process Server capability in the Process Server run time</a:t>
            </a:r>
          </a:p>
          <a:p>
            <a:pPr>
              <a:buFontTx/>
              <a:buChar char="•"/>
            </a:pPr>
            <a:r>
              <a:rPr lang="en-US" sz="1000" smtClean="0">
                <a:solidFill>
                  <a:srgbClr val="000000"/>
                </a:solidFill>
                <a:latin typeface="Arial" pitchFamily="34" charset="0"/>
                <a:cs typeface="Arial" pitchFamily="34" charset="0"/>
              </a:rPr>
              <a:t>Added ability to execute BPMN processes</a:t>
            </a:r>
          </a:p>
          <a:p>
            <a:pPr>
              <a:buFontTx/>
              <a:buChar char="•"/>
            </a:pPr>
            <a:r>
              <a:rPr lang="en-US" sz="1000" smtClean="0">
                <a:solidFill>
                  <a:srgbClr val="000000"/>
                </a:solidFill>
                <a:latin typeface="Arial" pitchFamily="34" charset="0"/>
                <a:cs typeface="Arial" pitchFamily="34" charset="0"/>
              </a:rPr>
              <a:t>Single install for the full Process Server runtime</a:t>
            </a:r>
          </a:p>
          <a:p>
            <a:pPr>
              <a:buFontTx/>
              <a:buChar char="•"/>
            </a:pPr>
            <a:r>
              <a:rPr lang="en-US" sz="1000" smtClean="0">
                <a:solidFill>
                  <a:srgbClr val="000000"/>
                </a:solidFill>
                <a:latin typeface="Arial" pitchFamily="34" charset="0"/>
                <a:cs typeface="Arial" pitchFamily="34" charset="0"/>
              </a:rPr>
              <a:t>Application deployment and administrative models fully supported without change</a:t>
            </a:r>
          </a:p>
          <a:p>
            <a:pPr>
              <a:buFontTx/>
              <a:buChar char="•"/>
            </a:pPr>
            <a:r>
              <a:rPr lang="en-US" sz="1000" smtClean="0">
                <a:solidFill>
                  <a:srgbClr val="000000"/>
                </a:solidFill>
                <a:latin typeface="Arial" pitchFamily="34" charset="0"/>
                <a:cs typeface="Arial" pitchFamily="34" charset="0"/>
              </a:rPr>
              <a:t>Granular BPEL monitoring with IBM Business Monitor</a:t>
            </a:r>
          </a:p>
          <a:p>
            <a:endParaRPr lang="en-US" sz="1000" smtClean="0">
              <a:latin typeface="Arial" pitchFamily="34" charset="0"/>
              <a:cs typeface="Arial" pitchFamily="34" charset="0"/>
            </a:endParaRPr>
          </a:p>
        </p:txBody>
      </p:sp>
      <p:sp>
        <p:nvSpPr>
          <p:cNvPr id="59397" name="Slide Number Placeholder 3"/>
          <p:cNvSpPr txBox="1">
            <a:spLocks noGrp="1"/>
          </p:cNvSpPr>
          <p:nvPr/>
        </p:nvSpPr>
        <p:spPr bwMode="auto">
          <a:xfrm>
            <a:off x="-82550" y="-400050"/>
            <a:ext cx="1651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375" tIns="41364" rIns="82375" bIns="41364" anchor="b">
            <a:spAutoFit/>
          </a:bodyPr>
          <a:lstStyle>
            <a:lvl1pPr defTabSz="449263" eaLnBrk="0" hangingPunct="0">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1pPr>
            <a:lvl2pPr marL="742950" indent="-285750" defTabSz="449263" eaLnBrk="0" hangingPunct="0">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2pPr>
            <a:lvl3pPr marL="1143000" indent="-228600" defTabSz="449263" eaLnBrk="0" hangingPunct="0">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3pPr>
            <a:lvl4pPr marL="1600200" indent="-228600" defTabSz="449263" eaLnBrk="0" hangingPunct="0">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4pPr>
            <a:lvl5pPr marL="2057400" indent="-228600" defTabSz="449263" eaLnBrk="0" hangingPunct="0">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5pPr>
            <a:lvl6pPr marL="2514600" indent="-228600" defTabSz="449263" eaLnBrk="0" fontAlgn="base" hangingPunct="0">
              <a:spcBef>
                <a:spcPct val="0"/>
              </a:spcBef>
              <a:spcAft>
                <a:spcPct val="0"/>
              </a:spcAft>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6pPr>
            <a:lvl7pPr marL="2971800" indent="-228600" defTabSz="449263" eaLnBrk="0" fontAlgn="base" hangingPunct="0">
              <a:spcBef>
                <a:spcPct val="0"/>
              </a:spcBef>
              <a:spcAft>
                <a:spcPct val="0"/>
              </a:spcAft>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7pPr>
            <a:lvl8pPr marL="3429000" indent="-228600" defTabSz="449263" eaLnBrk="0" fontAlgn="base" hangingPunct="0">
              <a:spcBef>
                <a:spcPct val="0"/>
              </a:spcBef>
              <a:spcAft>
                <a:spcPct val="0"/>
              </a:spcAft>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8pPr>
            <a:lvl9pPr marL="3886200" indent="-228600" defTabSz="449263" eaLnBrk="0" fontAlgn="base" hangingPunct="0">
              <a:spcBef>
                <a:spcPct val="0"/>
              </a:spcBef>
              <a:spcAft>
                <a:spcPct val="0"/>
              </a:spcAft>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defRPr>
                <a:solidFill>
                  <a:schemeClr val="tx1"/>
                </a:solidFill>
                <a:latin typeface="Arial" pitchFamily="34" charset="0"/>
                <a:ea typeface="MS PGothic" pitchFamily="34" charset="-128"/>
              </a:defRPr>
            </a:lvl9pPr>
          </a:lstStyle>
          <a:p>
            <a:pPr algn="r" eaLnBrk="1" hangingPunct="1">
              <a:lnSpc>
                <a:spcPct val="97000"/>
              </a:lnSpc>
              <a:buClr>
                <a:srgbClr val="FF0000"/>
              </a:buClr>
              <a:buSzPct val="100000"/>
              <a:buFont typeface="Times New Roman" pitchFamily="18" charset="0"/>
              <a:buNone/>
            </a:pPr>
            <a:fld id="{64B7EF2A-7F57-47E2-9CF3-389E818F7F98}" type="slidenum">
              <a:rPr lang="en-US" sz="1200">
                <a:solidFill>
                  <a:srgbClr val="000000"/>
                </a:solidFill>
                <a:latin typeface="Times New Roman" pitchFamily="18" charset="0"/>
              </a:rPr>
              <a:pPr algn="r" eaLnBrk="1" hangingPunct="1">
                <a:lnSpc>
                  <a:spcPct val="97000"/>
                </a:lnSpc>
                <a:buClr>
                  <a:srgbClr val="FF0000"/>
                </a:buClr>
                <a:buSzPct val="100000"/>
                <a:buFont typeface="Times New Roman" pitchFamily="18" charset="0"/>
                <a:buNone/>
              </a:pPr>
              <a:t>17</a:t>
            </a:fld>
            <a:endParaRPr lang="en-US" sz="1200">
              <a:solidFill>
                <a:srgbClr val="000000"/>
              </a:solidFill>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58875" y="681038"/>
            <a:ext cx="4541838" cy="3406775"/>
          </a:xfrm>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a:lstStyle/>
          <a:p>
            <a:endParaRPr lang="en-US" smtClean="0"/>
          </a:p>
        </p:txBody>
      </p:sp>
      <p:sp>
        <p:nvSpPr>
          <p:cNvPr id="17412" name="Slide Number Placeholder 3"/>
          <p:cNvSpPr>
            <a:spLocks noGrp="1"/>
          </p:cNvSpPr>
          <p:nvPr>
            <p:ph type="sldNum" sz="quarter" idx="5"/>
          </p:nvPr>
        </p:nvSpPr>
        <p:spPr bwMode="auto">
          <a:noFill/>
          <a:ln>
            <a:miter lim="800000"/>
            <a:headEnd/>
            <a:tailEnd/>
          </a:ln>
        </p:spPr>
        <p:txBody>
          <a:bodyPr/>
          <a:lstStyle/>
          <a:p>
            <a:fld id="{7F35869D-0EB3-4AB3-BF6F-FC1179968A7C}" type="slidenum">
              <a:rPr lang="en-US">
                <a:solidFill>
                  <a:prstClr val="black"/>
                </a:solidFill>
                <a:ea typeface="MS PGothic" pitchFamily="34" charset="-128"/>
              </a:rPr>
              <a:pPr/>
              <a:t>2</a:t>
            </a:fld>
            <a:endParaRPr lang="en-US">
              <a:solidFill>
                <a:prstClr val="black"/>
              </a:solidFill>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a:ln/>
        </p:spPr>
      </p:sp>
      <p:sp>
        <p:nvSpPr>
          <p:cNvPr id="6349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spcBef>
                <a:spcPts val="0"/>
              </a:spcBef>
              <a:buClr>
                <a:schemeClr val="bg1"/>
              </a:buClr>
              <a:buFont typeface="Wingdings" pitchFamily="2" charset="2"/>
              <a:buNone/>
              <a:defRPr/>
            </a:pPr>
            <a:r>
              <a:rPr lang="en-US" sz="1000" dirty="0" smtClean="0">
                <a:latin typeface="Arial" pitchFamily="34" charset="0"/>
                <a:ea typeface="MS PGothic" pitchFamily="34" charset="-128"/>
              </a:rPr>
              <a:t>Modernize and streamline business processes for efficiency, using IBM Business Monitor for business activity monitoring across zEnterprise data sources.  The IBM Business Monitor product for z/OS delivers real-time, end-to-end business operations, transactions, and process monitoring for IBM middleware infrastructure.  You can an</a:t>
            </a:r>
            <a:r>
              <a:rPr lang="en-US" sz="1000" dirty="0" smtClean="0"/>
              <a:t>alyze models to understand impacts and validate business cases before deploying, you can visualize process changes when iteratively collaborating on improved processes, you can define the metrics and targets used to quantify performance against strategic &amp; operational targets and then use data to drive improvements, and you can </a:t>
            </a:r>
            <a:r>
              <a:rPr lang="en-US" sz="1000" dirty="0" smtClean="0">
                <a:latin typeface="Arial" pitchFamily="34" charset="0"/>
                <a:cs typeface="Arial" pitchFamily="34" charset="0"/>
              </a:rPr>
              <a:t>also feed and correlate alerts with business event processing for enhanced pattern visibility.</a:t>
            </a:r>
          </a:p>
          <a:p>
            <a:pPr eaLnBrk="1" hangingPunct="1">
              <a:buFontTx/>
              <a:buChar char="•"/>
              <a:defRPr/>
            </a:pPr>
            <a:endParaRPr lang="en-US" sz="1000" dirty="0" smtClean="0">
              <a:latin typeface="Arial" pitchFamily="34" charset="0"/>
              <a:cs typeface="Arial" pitchFamily="34" charset="0"/>
            </a:endParaRPr>
          </a:p>
          <a:p>
            <a:pPr eaLnBrk="1" hangingPunct="1">
              <a:defRPr/>
            </a:pPr>
            <a:r>
              <a:rPr lang="en-US" sz="1000" dirty="0" smtClean="0">
                <a:latin typeface="Arial" pitchFamily="34" charset="0"/>
                <a:cs typeface="Arial" pitchFamily="34" charset="0"/>
              </a:rPr>
              <a:t>IBM Business Monitor is a comprehensive business activity monitoring  software offering that is tightly integrated with the IBM middleware portfolio of BPM, BRMS, SOA, and transactional solutions.  It includes built-in tooling support and run-time event hooks for products including, but not limited to, IBM Integration Designer, WebSphere ILOG JRules BRMS, WebSphere Message Broker, IBM Business Process Manager, and IBM CICS.  Plus, it has the ability to monitor third-party application events, allowing IT to provide business users and managers with an end-to-end, real-time, and historical view of their entire business operation at any level of detail. It provides customizable dashboards that calculate and display key performance indicators (or KPIs) and metrics derived from business transactions, processes, business activity data, and business events. </a:t>
            </a:r>
          </a:p>
          <a:p>
            <a:pPr eaLnBrk="1" hangingPunct="1">
              <a:defRPr/>
            </a:pPr>
            <a:endParaRPr lang="en-US" sz="1000" dirty="0" smtClean="0">
              <a:latin typeface="Arial" pitchFamily="34" charset="0"/>
              <a:cs typeface="Arial" pitchFamily="34" charset="0"/>
            </a:endParaRPr>
          </a:p>
          <a:p>
            <a:pPr eaLnBrk="1" hangingPunct="1">
              <a:defRPr/>
            </a:pPr>
            <a:r>
              <a:rPr lang="en-US" sz="1000" dirty="0" smtClean="0">
                <a:latin typeface="Arial" pitchFamily="34" charset="0"/>
                <a:cs typeface="Arial" pitchFamily="34" charset="0"/>
              </a:rPr>
              <a:t>Business users can view these KPIs, metrics, and alerts through various means including lightweight web interfaces, mobile devices, and corporate portals, and can drill into specific transaction and process instances. These capabilities offer business users and managers immediate actionable information and insight into their business operations to mitigate problems or take advantage of opportunities.  Business Monitor enables IT to empower their business to increase revenue and reduce costs.</a:t>
            </a:r>
          </a:p>
          <a:p>
            <a:pPr eaLnBrk="1" hangingPunct="1">
              <a:defRPr/>
            </a:pPr>
            <a:endParaRPr lang="en-US" sz="1000" dirty="0" smtClean="0">
              <a:latin typeface="Arial" pitchFamily="34" charset="0"/>
              <a:cs typeface="Arial" pitchFamily="34" charset="0"/>
            </a:endParaRPr>
          </a:p>
          <a:p>
            <a:pPr eaLnBrk="1" hangingPunct="1">
              <a:defRPr/>
            </a:pPr>
            <a:r>
              <a:rPr lang="en-US" sz="1000" dirty="0" smtClean="0">
                <a:latin typeface="Arial" pitchFamily="34" charset="0"/>
                <a:cs typeface="Arial" pitchFamily="34" charset="0"/>
              </a:rPr>
              <a:t>Business users can interact directly with processes … in real time … and predict future values of KPIs based on historic and cyclic trends.  Alerts are triggered when predicted values indicate a problem detection.</a:t>
            </a:r>
          </a:p>
          <a:p>
            <a:pPr eaLnBrk="1" hangingPunct="1">
              <a:defRPr/>
            </a:pPr>
            <a:endParaRPr lang="en-US" sz="1000" dirty="0" smtClean="0">
              <a:latin typeface="Arial" pitchFamily="34" charset="0"/>
              <a:cs typeface="Arial" pitchFamily="34" charset="0"/>
            </a:endParaRPr>
          </a:p>
          <a:p>
            <a:pPr eaLnBrk="1" hangingPunct="1">
              <a:defRPr/>
            </a:pPr>
            <a:r>
              <a:rPr lang="en-US" sz="1000" dirty="0" smtClean="0">
                <a:latin typeface="Arial" pitchFamily="34" charset="0"/>
                <a:cs typeface="Arial" pitchFamily="34" charset="0"/>
              </a:rPr>
              <a:t>The bottom line here is that monitoring can be used to modernize, automate, and streamline existing business processes executing on zEnterprise platforms and/or across the networks.</a:t>
            </a:r>
          </a:p>
        </p:txBody>
      </p:sp>
      <p:sp>
        <p:nvSpPr>
          <p:cNvPr id="4" name="Slide Number Placeholder 3"/>
          <p:cNvSpPr>
            <a:spLocks noGrp="1"/>
          </p:cNvSpPr>
          <p:nvPr>
            <p:ph type="sldNum" sz="quarter" idx="5"/>
          </p:nvPr>
        </p:nvSpPr>
        <p:spPr/>
        <p:txBody>
          <a:bodyPr/>
          <a:lstStyle/>
          <a:p>
            <a:pPr>
              <a:defRPr/>
            </a:pPr>
            <a:fld id="{58399CDD-B265-4FB6-AEB5-07A3391C026E}"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Text Box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80000"/>
              </a:lnSpc>
            </a:pPr>
            <a:r>
              <a:rPr lang="en-US" sz="600" b="1" u="sng" smtClean="0">
                <a:latin typeface="Arial" pitchFamily="34" charset="0"/>
                <a:cs typeface="Arial" pitchFamily="34" charset="0"/>
              </a:rPr>
              <a:t>MAIN POINT</a:t>
            </a:r>
            <a:r>
              <a:rPr lang="en-US" sz="600" b="1" smtClean="0">
                <a:latin typeface="Arial" pitchFamily="34" charset="0"/>
                <a:cs typeface="Arial" pitchFamily="34" charset="0"/>
              </a:rPr>
              <a:t>: </a:t>
            </a:r>
            <a:r>
              <a:rPr lang="en-US" sz="1000" smtClean="0">
                <a:latin typeface="Arial" pitchFamily="34" charset="0"/>
                <a:cs typeface="Arial" pitchFamily="34" charset="0"/>
              </a:rPr>
              <a:t> </a:t>
            </a:r>
            <a:r>
              <a:rPr lang="en-US" sz="1000" b="1" smtClean="0">
                <a:latin typeface="Arial" pitchFamily="34" charset="0"/>
                <a:cs typeface="Arial" pitchFamily="34" charset="0"/>
              </a:rPr>
              <a:t>IBM clients are utilizing business process management on System Z to enable agile business processes that empower business users to quickly adapt to changing market conditions</a:t>
            </a:r>
            <a:r>
              <a:rPr lang="en-US" sz="1000" smtClean="0">
                <a:latin typeface="Arial" pitchFamily="34" charset="0"/>
                <a:cs typeface="Arial" pitchFamily="34" charset="0"/>
              </a:rPr>
              <a:t> </a:t>
            </a:r>
            <a:r>
              <a:rPr lang="en-US" sz="600" b="1" smtClean="0">
                <a:latin typeface="Arial" pitchFamily="34" charset="0"/>
                <a:cs typeface="Arial" pitchFamily="34" charset="0"/>
              </a:rPr>
              <a:t> </a:t>
            </a:r>
          </a:p>
          <a:p>
            <a:pPr eaLnBrk="1" hangingPunct="1">
              <a:lnSpc>
                <a:spcPct val="80000"/>
              </a:lnSpc>
            </a:pPr>
            <a:endParaRPr lang="en-US" sz="600" b="1" smtClean="0">
              <a:latin typeface="Arial" pitchFamily="34" charset="0"/>
              <a:cs typeface="Arial" pitchFamily="34" charset="0"/>
            </a:endParaRPr>
          </a:p>
          <a:p>
            <a:pPr eaLnBrk="1" hangingPunct="1">
              <a:lnSpc>
                <a:spcPct val="80000"/>
              </a:lnSpc>
            </a:pPr>
            <a:r>
              <a:rPr lang="en-US" sz="600" b="1" smtClean="0">
                <a:latin typeface="Arial" pitchFamily="34" charset="0"/>
                <a:cs typeface="Arial" pitchFamily="34" charset="0"/>
              </a:rPr>
              <a:t>The challenge</a:t>
            </a:r>
            <a:r>
              <a:rPr lang="en-US" sz="600" smtClean="0">
                <a:latin typeface="Arial" pitchFamily="34" charset="0"/>
                <a:cs typeface="Arial" pitchFamily="34" charset="0"/>
              </a:rPr>
              <a:t>: Designing and managing the hybrid infrastructure solution is labor-intensive and complex. </a:t>
            </a:r>
          </a:p>
          <a:p>
            <a:pPr eaLnBrk="1" hangingPunct="1">
              <a:lnSpc>
                <a:spcPct val="80000"/>
              </a:lnSpc>
              <a:buFontTx/>
              <a:buChar char="•"/>
            </a:pPr>
            <a:r>
              <a:rPr lang="en-US" sz="600" smtClean="0">
                <a:latin typeface="Arial" pitchFamily="34" charset="0"/>
                <a:cs typeface="Arial" pitchFamily="34" charset="0"/>
              </a:rPr>
              <a:t>Individual applications often have different development life cycles which require multiple environments for development, test and certification, production, and maintenance. </a:t>
            </a:r>
          </a:p>
          <a:p>
            <a:pPr eaLnBrk="1" hangingPunct="1">
              <a:lnSpc>
                <a:spcPct val="80000"/>
              </a:lnSpc>
            </a:pPr>
            <a:endParaRPr lang="en-US" sz="600" smtClean="0">
              <a:latin typeface="Arial" pitchFamily="34" charset="0"/>
              <a:cs typeface="Arial" pitchFamily="34" charset="0"/>
            </a:endParaRPr>
          </a:p>
          <a:p>
            <a:pPr eaLnBrk="1" hangingPunct="1">
              <a:lnSpc>
                <a:spcPct val="80000"/>
              </a:lnSpc>
            </a:pPr>
            <a:r>
              <a:rPr lang="en-US" sz="600" b="1" smtClean="0">
                <a:latin typeface="Arial" pitchFamily="34" charset="0"/>
                <a:cs typeface="Arial" pitchFamily="34" charset="0"/>
              </a:rPr>
              <a:t>How the zEnterprise can help:</a:t>
            </a:r>
          </a:p>
          <a:p>
            <a:pPr eaLnBrk="1" hangingPunct="1">
              <a:lnSpc>
                <a:spcPct val="80000"/>
              </a:lnSpc>
              <a:buFontTx/>
              <a:buChar char="•"/>
            </a:pPr>
            <a:r>
              <a:rPr lang="en-US" sz="600" smtClean="0">
                <a:latin typeface="Arial" pitchFamily="34" charset="0"/>
                <a:cs typeface="Arial" pitchFamily="34" charset="0"/>
              </a:rPr>
              <a:t>Application development and deployment is enhanced and integrated</a:t>
            </a:r>
          </a:p>
          <a:p>
            <a:pPr eaLnBrk="1" hangingPunct="1">
              <a:lnSpc>
                <a:spcPct val="80000"/>
              </a:lnSpc>
              <a:buFontTx/>
              <a:buChar char="•"/>
            </a:pPr>
            <a:r>
              <a:rPr lang="en-US" sz="600" smtClean="0">
                <a:latin typeface="Arial" pitchFamily="34" charset="0"/>
                <a:cs typeface="Arial" pitchFamily="34" charset="0"/>
              </a:rPr>
              <a:t>The zEnterprise is the ideal environment because dedicated IT resources (servers, storage, and network) can be used to satisfy heterogeneous requirements. </a:t>
            </a:r>
          </a:p>
          <a:p>
            <a:pPr eaLnBrk="1" hangingPunct="1">
              <a:lnSpc>
                <a:spcPct val="80000"/>
              </a:lnSpc>
            </a:pPr>
            <a:endParaRPr lang="en-US" sz="600" smtClean="0">
              <a:latin typeface="Arial" pitchFamily="34" charset="0"/>
              <a:cs typeface="Arial" pitchFamily="34" charset="0"/>
            </a:endParaRPr>
          </a:p>
          <a:p>
            <a:pPr eaLnBrk="1" hangingPunct="1">
              <a:lnSpc>
                <a:spcPct val="80000"/>
              </a:lnSpc>
            </a:pPr>
            <a:r>
              <a:rPr lang="en-US" sz="600" smtClean="0">
                <a:latin typeface="Arial" pitchFamily="34" charset="0"/>
                <a:cs typeface="Arial" pitchFamily="34" charset="0"/>
              </a:rPr>
              <a:t>******************************</a:t>
            </a:r>
          </a:p>
          <a:p>
            <a:pPr eaLnBrk="1" hangingPunct="1">
              <a:lnSpc>
                <a:spcPct val="80000"/>
              </a:lnSpc>
            </a:pPr>
            <a:r>
              <a:rPr lang="en-US" sz="1000" b="1" smtClean="0">
                <a:latin typeface="Arial" pitchFamily="34" charset="0"/>
                <a:cs typeface="Arial" pitchFamily="34" charset="0"/>
              </a:rPr>
              <a:t>Citi</a:t>
            </a:r>
          </a:p>
          <a:p>
            <a:pPr eaLnBrk="1" hangingPunct="1">
              <a:lnSpc>
                <a:spcPct val="80000"/>
              </a:lnSpc>
            </a:pPr>
            <a:r>
              <a:rPr lang="en-US" sz="1000" smtClean="0">
                <a:latin typeface="Arial" pitchFamily="34" charset="0"/>
                <a:cs typeface="Arial" pitchFamily="34" charset="0"/>
              </a:rPr>
              <a:t>http://w3-01.ibm.com/sales/ssi/cgi-bin/ssialias?infotype=CR&amp;subtype=NA&amp;htmlfid=0GLOS-7QVLMM&amp;appname=crmd</a:t>
            </a:r>
          </a:p>
          <a:p>
            <a:pPr eaLnBrk="1" hangingPunct="1">
              <a:lnSpc>
                <a:spcPct val="80000"/>
              </a:lnSpc>
            </a:pPr>
            <a:endParaRPr lang="en-US" sz="1000" b="1"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b="1" smtClean="0">
                <a:solidFill>
                  <a:srgbClr val="6F80FD"/>
                </a:solidFill>
                <a:latin typeface="Arial" pitchFamily="34" charset="0"/>
                <a:cs typeface="Arial" pitchFamily="34" charset="0"/>
              </a:rPr>
              <a:t>Integrating CICS, IMS, DB2 into BPM solutions</a:t>
            </a:r>
          </a:p>
          <a:p>
            <a:r>
              <a:rPr lang="de-DE" i="1" smtClean="0">
                <a:solidFill>
                  <a:schemeClr val="bg2"/>
                </a:solidFill>
                <a:latin typeface="Arial" pitchFamily="34" charset="0"/>
                <a:cs typeface="Arial" pitchFamily="34" charset="0"/>
              </a:rPr>
              <a:t>Ensure process integrity with business-critical services, transactions and data</a:t>
            </a:r>
            <a:endParaRPr lang="en-US" smtClean="0">
              <a:latin typeface="Arial" pitchFamily="34" charset="0"/>
              <a:cs typeface="Arial" pitchFamily="34" charset="0"/>
            </a:endParaRPr>
          </a:p>
          <a:p>
            <a:endParaRPr lang="en-US" smtClean="0">
              <a:latin typeface="Arial" pitchFamily="34" charset="0"/>
              <a:cs typeface="Arial" pitchFamily="34" charset="0"/>
            </a:endParaRPr>
          </a:p>
          <a:p>
            <a:r>
              <a:rPr lang="en-US" smtClean="0">
                <a:latin typeface="Arial" pitchFamily="34" charset="0"/>
                <a:cs typeface="Arial" pitchFamily="34" charset="0"/>
              </a:rPr>
              <a:t>Many processes rely on existing information stored in DB2 z/OS, CICS and IMS, to be integrated into composite BPM solutions, leveraging adapters, XML based standards (such as ACCORD) and web-based UIs. All of which need to work together properly ensuring process integrity end-to-end. </a:t>
            </a:r>
          </a:p>
          <a:p>
            <a:r>
              <a:rPr lang="en-US" smtClean="0">
                <a:latin typeface="Arial" pitchFamily="34" charset="0"/>
                <a:cs typeface="Arial" pitchFamily="34" charset="0"/>
              </a:rPr>
              <a:t>Process management enables automated &amp; efficient service oriented implementations. </a:t>
            </a:r>
          </a:p>
          <a:p>
            <a:r>
              <a:rPr lang="en-US" smtClean="0">
                <a:latin typeface="Arial" pitchFamily="34" charset="0"/>
                <a:cs typeface="Arial" pitchFamily="34" charset="0"/>
              </a:rPr>
              <a:t>Running it on System Z delivers:</a:t>
            </a:r>
          </a:p>
          <a:p>
            <a:pPr lvl="1"/>
            <a:r>
              <a:rPr lang="en-US" smtClean="0">
                <a:latin typeface="Arial" pitchFamily="34" charset="0"/>
                <a:cs typeface="Arial" pitchFamily="34" charset="0"/>
              </a:rPr>
              <a:t>Enterprise-class operation of mission critical workloads</a:t>
            </a:r>
          </a:p>
          <a:p>
            <a:pPr lvl="1"/>
            <a:r>
              <a:rPr lang="en-US" smtClean="0">
                <a:latin typeface="Arial" pitchFamily="34" charset="0"/>
                <a:cs typeface="Arial" pitchFamily="34" charset="0"/>
              </a:rPr>
              <a:t>Performance improvements from collocation with assets on z </a:t>
            </a:r>
          </a:p>
          <a:p>
            <a:pPr lvl="1"/>
            <a:r>
              <a:rPr lang="en-US" smtClean="0">
                <a:latin typeface="Arial" pitchFamily="34" charset="0"/>
                <a:cs typeface="Arial" pitchFamily="34" charset="0"/>
              </a:rPr>
              <a:t>Enhanced security</a:t>
            </a:r>
          </a:p>
          <a:p>
            <a:pPr lvl="1"/>
            <a:r>
              <a:rPr lang="en-US" smtClean="0">
                <a:latin typeface="Arial" pitchFamily="34" charset="0"/>
                <a:cs typeface="Arial" pitchFamily="34" charset="0"/>
              </a:rPr>
              <a:t>Consistent backup and recovery for mission-critical processes, transactions, and data</a:t>
            </a:r>
          </a:p>
          <a:p>
            <a:pPr lvl="1"/>
            <a:r>
              <a:rPr lang="en-US" smtClean="0">
                <a:latin typeface="Arial" pitchFamily="34" charset="0"/>
                <a:cs typeface="Arial" pitchFamily="34" charset="0"/>
              </a:rPr>
              <a:t>And almost continuous availability – very important for global operations</a:t>
            </a:r>
          </a:p>
          <a:p>
            <a:pPr lvl="1"/>
            <a:endParaRPr lang="en-US" smtClean="0">
              <a:latin typeface="Arial" pitchFamily="34" charset="0"/>
              <a:cs typeface="Arial" pitchFamily="34" charset="0"/>
            </a:endParaRPr>
          </a:p>
          <a:p>
            <a:pPr lvl="1"/>
            <a:r>
              <a:rPr lang="en-US" smtClean="0">
                <a:latin typeface="Arial" pitchFamily="34" charset="0"/>
                <a:cs typeface="Arial" pitchFamily="34" charset="0"/>
              </a:rPr>
              <a:t>And allows for incremental new deployments </a:t>
            </a:r>
          </a:p>
          <a:p>
            <a:endParaRPr lang="en-US" smtClean="0">
              <a:latin typeface="Arial" pitchFamily="34" charset="0"/>
              <a:cs typeface="Arial" pitchFamily="34" charset="0"/>
            </a:endParaRPr>
          </a:p>
          <a:p>
            <a:endParaRPr lang="en-US" smtClean="0">
              <a:latin typeface="Arial" pitchFamily="34" charset="0"/>
              <a:cs typeface="Arial" pitchFamily="34" charset="0"/>
            </a:endParaRPr>
          </a:p>
          <a:p>
            <a:endParaRPr lang="en-US" smtClean="0">
              <a:latin typeface="Arial" pitchFamily="34" charset="0"/>
              <a:cs typeface="Arial" pitchFamily="34" charset="0"/>
            </a:endParaRPr>
          </a:p>
          <a:p>
            <a:endParaRPr lang="en-US" smtClean="0">
              <a:latin typeface="Arial" pitchFamily="34" charset="0"/>
              <a:cs typeface="Arial" pitchFamily="34" charset="0"/>
            </a:endParaRPr>
          </a:p>
        </p:txBody>
      </p:sp>
      <p:sp>
        <p:nvSpPr>
          <p:cNvPr id="4" name="Slide Number Placeholder 3"/>
          <p:cNvSpPr>
            <a:spLocks noGrp="1"/>
          </p:cNvSpPr>
          <p:nvPr>
            <p:ph type="sldNum" sz="quarter" idx="5"/>
          </p:nvPr>
        </p:nvSpPr>
        <p:spPr/>
        <p:txBody>
          <a:bodyPr/>
          <a:lstStyle/>
          <a:p>
            <a:pPr>
              <a:defRPr/>
            </a:pPr>
            <a:fld id="{AA262774-8CE3-4005-8769-30E4F9092B38}"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ftr" sz="quarter" idx="4"/>
          </p:nvPr>
        </p:nvSpPr>
        <p:spPr>
          <a:noFill/>
        </p:spPr>
        <p:txBody>
          <a:bodyPr/>
          <a:lstStyle/>
          <a:p>
            <a:r>
              <a:rPr lang="en-GB">
                <a:solidFill>
                  <a:prstClr val="black"/>
                </a:solidFill>
              </a:rPr>
              <a:t>File Name Here.ppt</a:t>
            </a:r>
          </a:p>
        </p:txBody>
      </p:sp>
      <p:sp>
        <p:nvSpPr>
          <p:cNvPr id="9219" name="Slide Image Placeholder 1"/>
          <p:cNvSpPr>
            <a:spLocks noGrp="1" noRot="1" noChangeAspect="1" noTextEdit="1"/>
          </p:cNvSpPr>
          <p:nvPr>
            <p:ph type="sldImg"/>
          </p:nvPr>
        </p:nvSpPr>
        <p:spPr>
          <a:xfrm>
            <a:off x="1157288" y="681038"/>
            <a:ext cx="4543425" cy="3406775"/>
          </a:xfrm>
          <a:noFill/>
          <a:ln/>
        </p:spPr>
      </p:sp>
      <p:sp>
        <p:nvSpPr>
          <p:cNvPr id="57347" name="Notes Placeholder 2"/>
          <p:cNvSpPr txBox="1">
            <a:spLocks noGrp="1"/>
          </p:cNvSpPr>
          <p:nvPr>
            <p:ph type="body" idx="1"/>
          </p:nvPr>
        </p:nvSpPr>
        <p:spPr/>
        <p:txBody>
          <a:bodyPr lIns="91440" tIns="45720" rIns="91440" bIns="45720"/>
          <a:lstStyle/>
          <a:p>
            <a:pPr marL="228600" indent="-228600">
              <a:lnSpc>
                <a:spcPct val="80000"/>
              </a:lnSpc>
              <a:spcBef>
                <a:spcPct val="0"/>
              </a:spcBef>
            </a:pPr>
            <a:r>
              <a:rPr lang="en-US" b="1" dirty="0" smtClean="0"/>
              <a:t>Speaker Notes:</a:t>
            </a:r>
            <a:endParaRPr lang="en-US" dirty="0" smtClean="0"/>
          </a:p>
          <a:p>
            <a:pPr marL="228600" indent="-228600">
              <a:spcBef>
                <a:spcPct val="0"/>
              </a:spcBef>
            </a:pPr>
            <a:r>
              <a:rPr lang="en-US" dirty="0" smtClean="0"/>
              <a:t>IBM Business Process Manager Advanced for z/OS V7.5 brings the leading IBM business process management platform to z/OS, helping clients to leverage and extend existing mission critical z/OS applications, modernize for new business opportunities, and unify process solutions seamlessly across distributed and zEnterprise to further engage and align business and IT. </a:t>
            </a:r>
          </a:p>
          <a:p>
            <a:pPr marL="228600" indent="-228600">
              <a:spcBef>
                <a:spcPct val="0"/>
              </a:spcBef>
            </a:pPr>
            <a:endParaRPr lang="en-US" dirty="0" smtClean="0"/>
          </a:p>
          <a:p>
            <a:pPr marL="228600" indent="-228600">
              <a:spcBef>
                <a:spcPct val="0"/>
              </a:spcBef>
            </a:pPr>
            <a:r>
              <a:rPr lang="en-US" dirty="0" smtClean="0"/>
              <a:t>This comprehensive and consumable business process management platform provides visibility and management of your clients' business processes. It includes tooling and run-time for process design, execution, monitoring, and optimization, and is specifically designed to enable process owners and business users to engage directly in the improvement of their business processes.</a:t>
            </a:r>
          </a:p>
          <a:p>
            <a:pPr marL="228600" indent="-228600">
              <a:spcBef>
                <a:spcPct val="0"/>
              </a:spcBef>
            </a:pPr>
            <a:r>
              <a:rPr lang="en-US" dirty="0" smtClean="0"/>
              <a:t> </a:t>
            </a:r>
          </a:p>
          <a:p>
            <a:pPr marL="228600" indent="-228600">
              <a:spcBef>
                <a:spcPct val="0"/>
              </a:spcBef>
            </a:pPr>
            <a:r>
              <a:rPr lang="en-US" dirty="0" smtClean="0"/>
              <a:t>A highly integrated environment that scales smoothly and easily from initial project to enterprise-wide program, that facilitates the use of existing application functionality and data delivered in the core business applications that currently execute on z/OS, whether in CICS, IMS, or batch. </a:t>
            </a:r>
          </a:p>
          <a:p>
            <a:pPr marL="228600" indent="-228600">
              <a:spcBef>
                <a:spcPct val="0"/>
              </a:spcBef>
            </a:pPr>
            <a:endParaRPr lang="en-US" dirty="0" smtClean="0"/>
          </a:p>
          <a:p>
            <a:pPr marL="228600" indent="-228600"/>
            <a:r>
              <a:rPr lang="en-US" dirty="0" smtClean="0"/>
              <a:t>IBM BPM for z/OS highlights include: </a:t>
            </a:r>
          </a:p>
          <a:p>
            <a:pPr marL="228600" indent="-228600">
              <a:buFont typeface="Arial" pitchFamily="34" charset="0"/>
              <a:buChar char="•"/>
            </a:pPr>
            <a:r>
              <a:rPr lang="en-US" dirty="0" smtClean="0"/>
              <a:t> Co-location with System Z programs for the best performance and access to data </a:t>
            </a:r>
          </a:p>
          <a:p>
            <a:pPr marL="228600" indent="-228600">
              <a:buFont typeface="Arial" pitchFamily="34" charset="0"/>
              <a:buChar char="•"/>
            </a:pPr>
            <a:r>
              <a:rPr lang="en-US" dirty="0" smtClean="0"/>
              <a:t> High availability and quality-of-service for transactional and batch execution </a:t>
            </a:r>
          </a:p>
          <a:p>
            <a:pPr marL="228600" indent="-228600">
              <a:buFont typeface="Arial" pitchFamily="34" charset="0"/>
              <a:buChar char="•"/>
            </a:pPr>
            <a:r>
              <a:rPr lang="en-US" dirty="0" smtClean="0"/>
              <a:t> Extended support for high-volume process automation, with high quality-of-service </a:t>
            </a:r>
          </a:p>
          <a:p>
            <a:pPr marL="228600" indent="-228600">
              <a:buFont typeface="Arial" pitchFamily="34" charset="0"/>
              <a:buChar char="•"/>
            </a:pPr>
            <a:r>
              <a:rPr lang="en-US" dirty="0" smtClean="0"/>
              <a:t> Built-in SOA components for extensive enterprise-wide service integration and orchestration </a:t>
            </a:r>
          </a:p>
          <a:p>
            <a:pPr marL="228600" indent="-228600">
              <a:buFont typeface="Arial" pitchFamily="34" charset="0"/>
              <a:buChar char="•"/>
            </a:pPr>
            <a:r>
              <a:rPr lang="en-US" dirty="0" smtClean="0"/>
              <a:t> Full compatibility with the latest versions of WebSphere Process Server for z/OS and provides flexible deployment of process applications originally created with WebSphere Lombardi Edition for Linux on System Z or other platforms</a:t>
            </a:r>
          </a:p>
          <a:p>
            <a:pPr marL="228600" indent="-228600">
              <a:buFont typeface="Arial" pitchFamily="34" charset="0"/>
              <a:buChar char="•"/>
            </a:pPr>
            <a:r>
              <a:rPr lang="en-US" dirty="0" smtClean="0"/>
              <a:t> Streamlined installation and configuration of the BPM product within WebSphere Application Server on z/OS</a:t>
            </a:r>
            <a:br>
              <a:rPr lang="en-US" dirty="0" smtClean="0"/>
            </a:br>
            <a:r>
              <a:rPr lang="en-US" dirty="0" smtClean="0"/>
              <a:t> </a:t>
            </a:r>
          </a:p>
          <a:p>
            <a:pPr marL="228600" indent="-228600"/>
            <a:r>
              <a:rPr lang="en-US" u="sng" dirty="0" smtClean="0"/>
              <a:t>Offering/solution positioning</a:t>
            </a:r>
          </a:p>
          <a:p>
            <a:pPr marL="228600" indent="-228600"/>
            <a:endParaRPr lang="en-US" dirty="0" smtClean="0"/>
          </a:p>
          <a:p>
            <a:pPr marL="228600" indent="-228600"/>
            <a:r>
              <a:rPr lang="en-US" dirty="0" smtClean="0"/>
              <a:t>Organizations seek ways to drive measured growth, while meeting rising customer expectations. At the same time, IT departments require the ability to deliver greater flexibility to the business, while managing costs. These needs are converging and pushing organizations toward a process inflection point that is driving interest in BPM solutions and IBM BPM is the solution clients can trust.  IBM BPM is a comprehensive and consumable BPM platform that provides visibility and management of your business processes. It includes tooling and run time to model, assemble, deliver, monitor and manage your clients' business processes confidently. It is a highly integrated environment that scales smoothly and easily from initial project to enterprise-wide program. IBM BPM is designed to be easy to deploy and use straight out of the box or in an easily customizable configuration, helping to provide rapid time-to-value and improved user productivity. </a:t>
            </a:r>
          </a:p>
          <a:p>
            <a:pPr marL="228600" indent="-228600"/>
            <a:r>
              <a:rPr lang="en-US" dirty="0" smtClean="0"/>
              <a:t>IBM BPM empowers business users to take back their business by providing federated visibility across all process participants. Designed to enable business-led change, IBM BPM is simple enough to engage process participants, regardless of their role, yet powerful enough to scale as needed to support enterprise-wide transformation. It includes tooling and run time to model, assemble, automate, monitor and optimize business processes. It is a comprehensive, fully interoperable and consumable BPM platform for SOA and non-SOA environments that provides visibility and management of your business processes.  Designed for ease-of-use, IBM BPM makes it simple to prioritize and work efficiently with tasks. An intuitive process coach guides users easily through the steps of a process, further streamlining task completion. With built-in monitoring and analytics, business users can easily optimize business processes through simulations and comparisons. </a:t>
            </a:r>
          </a:p>
          <a:p>
            <a:pPr marL="228600" indent="-228600"/>
            <a:r>
              <a:rPr lang="en-US" dirty="0" smtClean="0"/>
              <a:t>IBM BPM fosters greater collaboration between business and IT with a unified model-driven environment that allows everybody to see and work from the same process version, enabling businesses to manage change confidently. IBM BPM is fully compatible with the latest versions of WebSphere Process Server, WebSphere Integration Developer, and WebSphere Lombardi Edition. </a:t>
            </a:r>
          </a:p>
          <a:p>
            <a:pPr marL="228600" indent="-228600"/>
            <a:endParaRPr lang="en-US" dirty="0" smtClean="0"/>
          </a:p>
          <a:p>
            <a:pPr marL="228600" indent="-228600"/>
            <a:r>
              <a:rPr lang="en-US" b="1" dirty="0" smtClean="0"/>
              <a:t>IBM BPM for z/OS</a:t>
            </a:r>
            <a:r>
              <a:rPr lang="en-US" dirty="0" smtClean="0"/>
              <a:t> </a:t>
            </a:r>
          </a:p>
          <a:p>
            <a:pPr marL="228600" indent="-228600"/>
            <a:r>
              <a:rPr lang="en-US" dirty="0" smtClean="0"/>
              <a:t>Customers can take advantage of new functionality offered on zEnterprise hardware with IBM BPM V7.5, by installing and configuring IBM Process Server on the z/OS partition of zEnterprise, and executing the process models to leverage existing core business applications running in CICS, IMS, or batch today. Installing IBM Process Center on the Linux for System Z partition enables customers to manage their process models while taking advantage of the scales of services </a:t>
            </a:r>
            <a:r>
              <a:rPr lang="en-US" dirty="0" err="1" smtClean="0"/>
              <a:t>zEnteprise</a:t>
            </a:r>
            <a:r>
              <a:rPr lang="en-US" dirty="0" smtClean="0"/>
              <a:t> has to offer.</a:t>
            </a:r>
          </a:p>
          <a:p>
            <a:pPr marL="228600" indent="-228600"/>
            <a:endParaRPr lang="en-US" dirty="0" smtClean="0"/>
          </a:p>
          <a:p>
            <a:pPr marL="228600" indent="-228600"/>
            <a:r>
              <a:rPr lang="en-US" u="sng" dirty="0" smtClean="0"/>
              <a:t>Target market </a:t>
            </a:r>
          </a:p>
          <a:p>
            <a:pPr marL="228600" indent="-228600"/>
            <a:endParaRPr lang="en-US" dirty="0" smtClean="0"/>
          </a:p>
          <a:p>
            <a:pPr marL="228600" indent="-228600">
              <a:buFont typeface="Arial" pitchFamily="34" charset="0"/>
              <a:buChar char="•"/>
            </a:pPr>
            <a:r>
              <a:rPr lang="en-US" dirty="0" smtClean="0"/>
              <a:t> Existing z/OS customers that have core business applications running on WebSphere Application Server for z/OS, CICS, IMS, and batch. The market focus is towards modernization of the existing z/OS processes and assets with agility, integration, and reuse of existing z/OS applications. Enterprises that want to stay competitive and to rapidly change their business processes to respond to a variety of market and business demands will need the business process management capabilities and flexibility offered by the IBM BPM offering. </a:t>
            </a:r>
          </a:p>
          <a:p>
            <a:pPr marL="228600" indent="-228600">
              <a:buFont typeface="Arial" pitchFamily="34" charset="0"/>
              <a:buChar char="•"/>
            </a:pPr>
            <a:r>
              <a:rPr lang="en-US" dirty="0" smtClean="0"/>
              <a:t> Enterprises that want to drive process improvement from business-led process improvement teams, with high degrees of direct involvement from process owners and business users, will need the business-driven design, visualization, and optimization tools offered by IBM BPM </a:t>
            </a:r>
          </a:p>
          <a:p>
            <a:pPr marL="228600" indent="-228600">
              <a:buFont typeface="Arial" pitchFamily="34" charset="0"/>
              <a:buChar char="•"/>
            </a:pPr>
            <a:r>
              <a:rPr lang="en-US" dirty="0" smtClean="0"/>
              <a:t> Enterprises that want to allow users across geographically dispersed organizations to work in their preferred local languages will need the globalized and translated design-time and run-time tools </a:t>
            </a:r>
          </a:p>
          <a:p>
            <a:pPr marL="228600" indent="-228600">
              <a:buFont typeface="Arial" pitchFamily="34" charset="0"/>
              <a:buChar char="•"/>
            </a:pPr>
            <a:r>
              <a:rPr lang="en-US" dirty="0" smtClean="0"/>
              <a:t> Enterprises that want IT simplification by hiding the complexity that has arisen out of proliferation of applications and the associated architectures, technologies, programming languages, and skills </a:t>
            </a:r>
          </a:p>
          <a:p>
            <a:pPr marL="228600" indent="-228600">
              <a:buFont typeface="Arial" pitchFamily="34" charset="0"/>
              <a:buChar char="•"/>
            </a:pPr>
            <a:r>
              <a:rPr lang="en-US" dirty="0" smtClean="0"/>
              <a:t> Enterprises that want a business process management platform built on SOA principles that enables flexibility, scalability, growth, and innovation that leverages a comprehensive standards-based platform </a:t>
            </a:r>
            <a:br>
              <a:rPr lang="en-US" dirty="0" smtClean="0"/>
            </a:br>
            <a:r>
              <a:rPr lang="en-US" dirty="0" smtClean="0"/>
              <a:t/>
            </a:r>
            <a:br>
              <a:rPr lang="en-US" dirty="0" smtClean="0"/>
            </a:br>
            <a:r>
              <a:rPr lang="en-US" u="sng" dirty="0" smtClean="0"/>
              <a:t>Value proposition</a:t>
            </a:r>
          </a:p>
          <a:p>
            <a:pPr marL="228600" indent="-228600">
              <a:buFont typeface="Arial" pitchFamily="34" charset="0"/>
              <a:buChar char="•"/>
            </a:pPr>
            <a:endParaRPr lang="en-US" dirty="0" smtClean="0"/>
          </a:p>
          <a:p>
            <a:pPr marL="228600" indent="-228600"/>
            <a:r>
              <a:rPr lang="en-US" dirty="0" smtClean="0"/>
              <a:t>For "greenfield" (new) BPM clients, IBM BPM provides a comprehensive platform for process improvement: </a:t>
            </a:r>
          </a:p>
          <a:p>
            <a:pPr marL="228600" indent="-228600">
              <a:buFont typeface="Arial" pitchFamily="34" charset="0"/>
              <a:buChar char="•"/>
            </a:pPr>
            <a:r>
              <a:rPr lang="en-US" dirty="0" smtClean="0"/>
              <a:t>That combines simplicity and ease-of-use required for deeper business engagement </a:t>
            </a:r>
          </a:p>
          <a:p>
            <a:pPr marL="228600" indent="-228600">
              <a:buFont typeface="Arial" pitchFamily="34" charset="0"/>
              <a:buChar char="•"/>
            </a:pPr>
            <a:r>
              <a:rPr lang="en-US" dirty="0" smtClean="0"/>
              <a:t>With power and robustness required for mission-critical enterprise solutions </a:t>
            </a:r>
          </a:p>
          <a:p>
            <a:pPr marL="228600" indent="-228600">
              <a:buFont typeface="Arial" pitchFamily="34" charset="0"/>
              <a:buChar char="•"/>
            </a:pPr>
            <a:r>
              <a:rPr lang="en-US" dirty="0" smtClean="0"/>
              <a:t>With built-in visibility and analytics required for improvement and optimization </a:t>
            </a:r>
          </a:p>
          <a:p>
            <a:pPr marL="228600" indent="-228600">
              <a:buFont typeface="Arial" pitchFamily="34" charset="0"/>
              <a:buChar char="•"/>
            </a:pPr>
            <a:r>
              <a:rPr lang="en-US" dirty="0" smtClean="0"/>
              <a:t>In a single platform that scales from your clients' first project to an enterprise-wide program </a:t>
            </a:r>
          </a:p>
          <a:p>
            <a:pPr marL="228600" indent="-228600"/>
            <a:endParaRPr lang="en-US" dirty="0" smtClean="0"/>
          </a:p>
          <a:p>
            <a:pPr marL="228600" indent="-228600"/>
            <a:r>
              <a:rPr lang="en-US" dirty="0" smtClean="0"/>
              <a:t>For existing WebSphere Process Server for z/OS clients, IBM BPM provides a comprehensive platform for process improvement: </a:t>
            </a:r>
          </a:p>
          <a:p>
            <a:pPr marL="228600" indent="-228600">
              <a:buFont typeface="Arial" pitchFamily="34" charset="0"/>
              <a:buChar char="•"/>
            </a:pPr>
            <a:r>
              <a:rPr lang="en-US" dirty="0" smtClean="0"/>
              <a:t>That adds more simplicity and ease-of-use required for deeper business engagement </a:t>
            </a:r>
          </a:p>
          <a:p>
            <a:pPr marL="228600" indent="-228600">
              <a:buFont typeface="Arial" pitchFamily="34" charset="0"/>
              <a:buChar char="•"/>
            </a:pPr>
            <a:r>
              <a:rPr lang="en-US" dirty="0" smtClean="0"/>
              <a:t>With direct process model execution to support immediate "playbacks" during development </a:t>
            </a:r>
          </a:p>
          <a:p>
            <a:pPr marL="228600" indent="-228600">
              <a:buFont typeface="Arial" pitchFamily="34" charset="0"/>
              <a:buChar char="•"/>
            </a:pPr>
            <a:r>
              <a:rPr lang="en-US" dirty="0" smtClean="0"/>
              <a:t>With a unified BPM asset repository for easy sharing, access control, and version control </a:t>
            </a:r>
          </a:p>
          <a:p>
            <a:pPr marL="228600" indent="-228600">
              <a:buFont typeface="Arial" pitchFamily="34" charset="0"/>
              <a:buChar char="•"/>
            </a:pPr>
            <a:r>
              <a:rPr lang="en-US" dirty="0" smtClean="0"/>
              <a:t>With a centralized control center for deployment management and governance </a:t>
            </a:r>
          </a:p>
          <a:p>
            <a:pPr marL="228600" indent="-228600"/>
            <a:endParaRPr lang="en-US" dirty="0" smtClean="0"/>
          </a:p>
          <a:p>
            <a:pPr marL="228600" indent="-228600"/>
            <a:r>
              <a:rPr lang="en-US" dirty="0" smtClean="0"/>
              <a:t>For existing WebSphere Lombardi Edition Clients, IBM BPM provides a comprehensive platform for process improvement: </a:t>
            </a:r>
          </a:p>
          <a:p>
            <a:pPr marL="228600" indent="-228600">
              <a:buFont typeface="Arial" pitchFamily="34" charset="0"/>
              <a:buChar char="•"/>
            </a:pPr>
            <a:r>
              <a:rPr lang="en-US" dirty="0" smtClean="0"/>
              <a:t>Provides flexibility to deploy process solutions to a zEnterprise environment Builds upon the simplicity and ease-of-use required for deeper business engagement </a:t>
            </a:r>
          </a:p>
          <a:p>
            <a:pPr marL="228600" indent="-228600">
              <a:buFont typeface="Arial" pitchFamily="34" charset="0"/>
              <a:buChar char="•"/>
            </a:pPr>
            <a:r>
              <a:rPr lang="en-US" dirty="0" smtClean="0"/>
              <a:t>Adds powerful integration and orchestration capabilities required for enterprise solutions </a:t>
            </a:r>
          </a:p>
          <a:p>
            <a:pPr marL="228600" indent="-228600">
              <a:buFont typeface="Arial" pitchFamily="34" charset="0"/>
              <a:buChar char="•"/>
            </a:pPr>
            <a:r>
              <a:rPr lang="en-US" dirty="0" smtClean="0"/>
              <a:t>Includes a unified BPM asset repository for easy sharing, access control, and version control </a:t>
            </a:r>
          </a:p>
          <a:p>
            <a:pPr marL="228600" indent="-228600">
              <a:buFont typeface="Arial" pitchFamily="34" charset="0"/>
              <a:buChar char="•"/>
            </a:pPr>
            <a:r>
              <a:rPr lang="en-US" dirty="0" smtClean="0"/>
              <a:t>Offers a richer, unified UI experience for both authors and end users </a:t>
            </a:r>
          </a:p>
          <a:p>
            <a:pPr marL="228600" indent="-228600"/>
            <a:endParaRPr lang="en-US" dirty="0" smtClean="0"/>
          </a:p>
          <a:p>
            <a:pPr marL="228600" indent="-228600"/>
            <a:r>
              <a:rPr lang="en-US" u="sng" dirty="0" smtClean="0"/>
              <a:t>Pain point</a:t>
            </a:r>
          </a:p>
          <a:p>
            <a:pPr marL="228600" indent="-228600"/>
            <a:endParaRPr lang="en-US" dirty="0" smtClean="0"/>
          </a:p>
          <a:p>
            <a:pPr marL="228600" indent="-228600"/>
            <a:r>
              <a:rPr lang="en-US" dirty="0" smtClean="0"/>
              <a:t>IBM BPM addresses these typical process problems faced by companies and organizations: </a:t>
            </a:r>
          </a:p>
          <a:p>
            <a:pPr marL="228600" indent="-228600">
              <a:buFont typeface="Arial" pitchFamily="34" charset="0"/>
              <a:buChar char="•"/>
            </a:pPr>
            <a:r>
              <a:rPr lang="en-US" dirty="0" smtClean="0"/>
              <a:t>Frequent unexpected problems in business operations </a:t>
            </a:r>
          </a:p>
          <a:p>
            <a:pPr marL="228600" indent="-228600">
              <a:buFont typeface="Arial" pitchFamily="34" charset="0"/>
              <a:buChar char="•"/>
            </a:pPr>
            <a:r>
              <a:rPr lang="en-US" dirty="0" smtClean="0"/>
              <a:t>Individual or group heroics needed to make the process work </a:t>
            </a:r>
          </a:p>
          <a:p>
            <a:pPr marL="228600" indent="-228600">
              <a:buFont typeface="Arial" pitchFamily="34" charset="0"/>
              <a:buChar char="•"/>
            </a:pPr>
            <a:r>
              <a:rPr lang="en-US" dirty="0" smtClean="0"/>
              <a:t>Lots of manual work -- with high error rates, rework, and inconsistent outcomes </a:t>
            </a:r>
          </a:p>
          <a:p>
            <a:pPr marL="228600" indent="-228600">
              <a:buFont typeface="Arial" pitchFamily="34" charset="0"/>
              <a:buChar char="•"/>
            </a:pPr>
            <a:r>
              <a:rPr lang="en-US" dirty="0" smtClean="0"/>
              <a:t>Actual end-to-end processes poorly understood within line of business </a:t>
            </a:r>
          </a:p>
          <a:p>
            <a:pPr marL="228600" indent="-228600">
              <a:buFont typeface="Arial" pitchFamily="34" charset="0"/>
              <a:buChar char="•"/>
            </a:pPr>
            <a:r>
              <a:rPr lang="en-US" dirty="0" smtClean="0"/>
              <a:t>Process changes required three to eight times per year </a:t>
            </a:r>
          </a:p>
          <a:p>
            <a:pPr marL="228600" indent="-228600">
              <a:buFont typeface="Arial" pitchFamily="34" charset="0"/>
              <a:buChar char="•"/>
            </a:pPr>
            <a:r>
              <a:rPr lang="en-US" dirty="0" smtClean="0"/>
              <a:t>Difficult and time-consuming system integration </a:t>
            </a:r>
          </a:p>
          <a:p>
            <a:pPr marL="228600" indent="-228600">
              <a:buFont typeface="Arial" pitchFamily="34" charset="0"/>
              <a:buChar char="•"/>
            </a:pPr>
            <a:r>
              <a:rPr lang="en-US" dirty="0" smtClean="0"/>
              <a:t>This release specifically addresses the following additional pain points: </a:t>
            </a:r>
          </a:p>
          <a:p>
            <a:pPr marL="228600" indent="-228600">
              <a:buFont typeface="Arial" pitchFamily="34" charset="0"/>
              <a:buChar char="•"/>
            </a:pPr>
            <a:r>
              <a:rPr lang="en-US" dirty="0" smtClean="0"/>
              <a:t>Disjointed products required for a full end-to-end BPM and SOA solution that covers both human-centric and system-centric processes </a:t>
            </a:r>
          </a:p>
          <a:p>
            <a:pPr marL="228600" indent="-228600">
              <a:buFont typeface="Arial" pitchFamily="34" charset="0"/>
              <a:buChar char="•"/>
            </a:pPr>
            <a:r>
              <a:rPr lang="en-US" dirty="0" smtClean="0"/>
              <a:t>Business users not able to represent rules logic easily within a process application </a:t>
            </a:r>
          </a:p>
          <a:p>
            <a:pPr marL="228600" indent="-228600">
              <a:buFont typeface="Arial" pitchFamily="34" charset="0"/>
              <a:buChar char="•"/>
            </a:pPr>
            <a:r>
              <a:rPr lang="en-US" dirty="0" smtClean="0"/>
              <a:t>Cost and complexity of enterprise BPM platforms for emerging markets and small/medium business customers </a:t>
            </a:r>
          </a:p>
          <a:p>
            <a:pPr marL="228600" indent="-228600"/>
            <a:endParaRPr lang="en-US" dirty="0" smtClean="0"/>
          </a:p>
          <a:p>
            <a:pPr marL="228600" indent="-228600"/>
            <a:r>
              <a:rPr lang="en-US" u="sng" dirty="0" smtClean="0"/>
              <a:t>Benefits</a:t>
            </a:r>
          </a:p>
          <a:p>
            <a:pPr marL="228600" indent="-228600"/>
            <a:endParaRPr lang="en-US" u="sng" dirty="0" smtClean="0"/>
          </a:p>
          <a:p>
            <a:pPr marL="228600" indent="-228600"/>
            <a:r>
              <a:rPr lang="en-US" dirty="0" smtClean="0"/>
              <a:t>Real business value using IBM BPM can come in many forms -- reduced time, effort, and risk. Work smarter to become more competitive. </a:t>
            </a:r>
          </a:p>
          <a:p>
            <a:pPr marL="228600" indent="-228600"/>
            <a:endParaRPr lang="en-US" dirty="0" smtClean="0"/>
          </a:p>
          <a:p>
            <a:pPr marL="228600" indent="-228600"/>
            <a:r>
              <a:rPr lang="en-US" dirty="0" smtClean="0"/>
              <a:t>Some actual examples: </a:t>
            </a:r>
          </a:p>
          <a:p>
            <a:pPr marL="228600" indent="-228600">
              <a:buFont typeface="Arial" pitchFamily="34" charset="0"/>
              <a:buChar char="•"/>
            </a:pPr>
            <a:r>
              <a:rPr lang="en-US" dirty="0" smtClean="0"/>
              <a:t>Efficiency </a:t>
            </a:r>
          </a:p>
          <a:p>
            <a:pPr marL="455613" lvl="1" indent="0">
              <a:buFont typeface="Arial" pitchFamily="34" charset="0"/>
              <a:buChar char="•"/>
            </a:pPr>
            <a:r>
              <a:rPr lang="en-US" dirty="0" smtClean="0"/>
              <a:t>Eliminate manual data entry: Time required to add new employee data into underlying HR systems was reduced from nine hours to 10 minutes. </a:t>
            </a:r>
          </a:p>
          <a:p>
            <a:pPr marL="455613" lvl="1" indent="0">
              <a:buFont typeface="Arial" pitchFamily="34" charset="0"/>
              <a:buChar char="•"/>
            </a:pPr>
            <a:r>
              <a:rPr lang="en-US" dirty="0" smtClean="0"/>
              <a:t>Reduce process cycle time: Compensation processing duration for 12,000 sales representatives was reduced from 30 days to seven days. </a:t>
            </a:r>
          </a:p>
          <a:p>
            <a:pPr marL="455613" lvl="1" indent="0">
              <a:buFont typeface="Arial" pitchFamily="34" charset="0"/>
              <a:buChar char="•"/>
            </a:pPr>
            <a:r>
              <a:rPr lang="en-US" dirty="0" smtClean="0"/>
              <a:t>Reduce manual work: 80% of manual work required to handle invoice exceptions by the appropriate resolution teams was eliminated. </a:t>
            </a:r>
          </a:p>
          <a:p>
            <a:pPr marL="228600" indent="-228600">
              <a:buFont typeface="Arial" pitchFamily="34" charset="0"/>
              <a:buChar char="•"/>
            </a:pPr>
            <a:r>
              <a:rPr lang="en-US" dirty="0" smtClean="0"/>
              <a:t>Effectiveness: Handled exceptions promptly, increasing rescue rate of distressed shipments from 5% to 70%, yielding $2M per quarter in saved revenues. </a:t>
            </a:r>
          </a:p>
          <a:p>
            <a:pPr marL="228600" indent="-228600">
              <a:buFont typeface="Arial" pitchFamily="34" charset="0"/>
              <a:buChar char="•"/>
            </a:pPr>
            <a:r>
              <a:rPr lang="en-US" dirty="0" smtClean="0"/>
              <a:t>Make better decisions: Reduced invalid and incorrect billing disputes by 10%, saving millions of dollars of credits that would have been written-off, achieving project payback in six months. </a:t>
            </a:r>
          </a:p>
          <a:p>
            <a:pPr marL="228600" indent="-228600">
              <a:buFont typeface="Arial" pitchFamily="34" charset="0"/>
              <a:buChar char="•"/>
            </a:pPr>
            <a:r>
              <a:rPr lang="en-US" dirty="0" smtClean="0"/>
              <a:t>Flexible integration: Lowered integration develop cost by 30% and increased partner integration 50% faster. </a:t>
            </a:r>
          </a:p>
          <a:p>
            <a:pPr marL="228600" indent="-228600">
              <a:buFont typeface="Arial" pitchFamily="34" charset="0"/>
              <a:buChar char="•"/>
            </a:pPr>
            <a:r>
              <a:rPr lang="en-US" dirty="0" smtClean="0"/>
              <a:t>Consistent execution: Improved client satisfaction to 92% based on proactive tasks to ensure home loans are processed correctly the first time. </a:t>
            </a:r>
          </a:p>
          <a:p>
            <a:pPr marL="228600" indent="-228600">
              <a:buFont typeface="Arial" pitchFamily="34" charset="0"/>
              <a:buChar char="•"/>
            </a:pPr>
            <a:r>
              <a:rPr lang="en-US" dirty="0" smtClean="0"/>
              <a:t>Agility </a:t>
            </a:r>
          </a:p>
          <a:p>
            <a:pPr marL="455613" lvl="1" indent="0">
              <a:buFont typeface="Arial" pitchFamily="34" charset="0"/>
              <a:buChar char="•"/>
            </a:pPr>
            <a:r>
              <a:rPr lang="en-US" dirty="0" smtClean="0"/>
              <a:t>Faster regulatory compliance: Changed customs-related processes after September 11, 2001, to comply with new federal regulations within 90 days. </a:t>
            </a:r>
          </a:p>
          <a:p>
            <a:pPr marL="455613" lvl="1" indent="0">
              <a:buFont typeface="Arial" pitchFamily="34" charset="0"/>
              <a:buChar char="•"/>
            </a:pPr>
            <a:r>
              <a:rPr lang="en-US" dirty="0" smtClean="0"/>
              <a:t>Support new business models: Enabled manufacturer to add, monitor, and change shipping partners as needed, in under 10 minutes. </a:t>
            </a:r>
            <a:br>
              <a:rPr lang="en-US" dirty="0" smtClean="0"/>
            </a:br>
            <a:endParaRPr lang="en-US" dirty="0" smtClean="0"/>
          </a:p>
          <a:p>
            <a:pPr marL="228600" indent="-228600"/>
            <a:r>
              <a:rPr lang="en-US" u="sng" dirty="0" smtClean="0"/>
              <a:t>Unique differentiators</a:t>
            </a:r>
          </a:p>
          <a:p>
            <a:pPr marL="228600" indent="-228600"/>
            <a:endParaRPr lang="en-US" u="sng" dirty="0" smtClean="0"/>
          </a:p>
          <a:p>
            <a:pPr marL="228600" indent="-228600"/>
            <a:r>
              <a:rPr lang="en-US" dirty="0" smtClean="0"/>
              <a:t>Focus on simplified and flexible process application definition and visibility have led to the following innovations: </a:t>
            </a:r>
          </a:p>
          <a:p>
            <a:pPr marL="228600" indent="-228600">
              <a:buFont typeface="Arial" pitchFamily="34" charset="0"/>
              <a:buChar char="•"/>
            </a:pPr>
            <a:r>
              <a:rPr lang="en-US" dirty="0" smtClean="0"/>
              <a:t>Simplified, graphical Process Designer makes it easier for every team member, including nontechnical users, to collaborate on process design and analysis. </a:t>
            </a:r>
          </a:p>
          <a:p>
            <a:pPr marL="228600" indent="-228600">
              <a:buFont typeface="Arial" pitchFamily="34" charset="0"/>
              <a:buChar char="•"/>
            </a:pPr>
            <a:r>
              <a:rPr lang="en-US" dirty="0" smtClean="0"/>
              <a:t>Integration Designer makes it easier for service and integration developers to build reusable SOA services, orchestrating services, access backend systems. </a:t>
            </a:r>
          </a:p>
          <a:p>
            <a:pPr marL="228600" indent="-228600">
              <a:buFont typeface="Arial" pitchFamily="34" charset="0"/>
              <a:buChar char="•"/>
            </a:pPr>
            <a:r>
              <a:rPr lang="en-US" dirty="0" smtClean="0"/>
              <a:t>The integrated design time experience makes it easier for a multi-user team to define everything needed for a process application, including integration services developed by the integration developer. </a:t>
            </a:r>
          </a:p>
          <a:p>
            <a:pPr marL="228600" indent="-228600">
              <a:buFont typeface="Arial" pitchFamily="34" charset="0"/>
              <a:buChar char="•"/>
            </a:pPr>
            <a:r>
              <a:rPr lang="en-US" dirty="0" smtClean="0"/>
              <a:t>Complete BPM lifecycle governance is enabled by a unified BPM asset repository and control center that makes is easy to share and version processes and service assets. </a:t>
            </a:r>
          </a:p>
          <a:p>
            <a:pPr marL="228600" indent="-228600">
              <a:buFont typeface="Arial" pitchFamily="34" charset="0"/>
              <a:buChar char="•"/>
            </a:pPr>
            <a:r>
              <a:rPr lang="en-US" dirty="0" smtClean="0"/>
              <a:t>Built-in playback feature allows teams to instantly step through and review the current process design by actually executing it with a single click -- even if it is not yet complete -- nothing to compile or install. </a:t>
            </a:r>
          </a:p>
          <a:p>
            <a:pPr marL="228600" indent="-228600">
              <a:buFont typeface="Arial" pitchFamily="34" charset="0"/>
              <a:buChar char="•"/>
            </a:pPr>
            <a:r>
              <a:rPr lang="en-US" dirty="0" smtClean="0"/>
              <a:t>Patented, integrated Performance Data Warehouse automatically correlates performance event streams directly back to the specified metrics of the process model driving execution. </a:t>
            </a:r>
          </a:p>
          <a:p>
            <a:pPr marL="228600" indent="-228600">
              <a:buFont typeface="Arial" pitchFamily="34" charset="0"/>
              <a:buChar char="•"/>
            </a:pPr>
            <a:r>
              <a:rPr lang="en-US" dirty="0" smtClean="0"/>
              <a:t>Patented Process Optimizer detects bottlenecks and violations of performance thresholds and displays them directly upon the process model diagrams using visual heat map overlays. </a:t>
            </a:r>
          </a:p>
          <a:p>
            <a:pPr marL="228600" indent="-228600">
              <a:buFont typeface="Arial" pitchFamily="34" charset="0"/>
              <a:buChar char="•"/>
            </a:pPr>
            <a:r>
              <a:rPr lang="en-US" dirty="0" smtClean="0"/>
              <a:t>Analysts can get insight into root causes of process performance by clicking into any part of a process heat map to view underlying in-flight process status, or historical audit trails. </a:t>
            </a:r>
          </a:p>
          <a:p>
            <a:pPr marL="228600" indent="-228600">
              <a:buFont typeface="Arial" pitchFamily="34" charset="0"/>
              <a:buChar char="•"/>
            </a:pPr>
            <a:r>
              <a:rPr lang="en-US" dirty="0" smtClean="0"/>
              <a:t>Candidate process optimizations can be simulated and compared against historical benchmarks, with heat map overlays to show improvements or degradations. </a:t>
            </a:r>
          </a:p>
          <a:p>
            <a:pPr marL="228600" indent="-228600">
              <a:buFont typeface="Arial" pitchFamily="34" charset="0"/>
              <a:buChar char="•"/>
            </a:pPr>
            <a:r>
              <a:rPr lang="en-US" dirty="0" smtClean="0"/>
              <a:t>Powerful features for team-oriented development of multiple projects, including concurrent editing with merge-less development, simplified snapshot versioning, and back-in-time views. </a:t>
            </a:r>
          </a:p>
          <a:p>
            <a:pPr marL="228600" indent="-228600">
              <a:buFont typeface="Arial" pitchFamily="34" charset="0"/>
              <a:buChar char="•"/>
            </a:pPr>
            <a:r>
              <a:rPr lang="en-US" dirty="0" smtClean="0"/>
              <a:t>Centralized installation and tracking of process application versions to any IBM BPM test or production server or cluster, with optional one-click migration of in-flight processes. </a:t>
            </a:r>
          </a:p>
          <a:p>
            <a:pPr marL="228600" indent="-228600">
              <a:buFont typeface="Arial" pitchFamily="34" charset="0"/>
              <a:buChar char="•"/>
            </a:pPr>
            <a:r>
              <a:rPr lang="en-US" dirty="0" smtClean="0"/>
              <a:t>High-integrity orchestration and integration enabled by a unified BPM run time with built-in SOA components for BPEL execution and ESB capabilities. </a:t>
            </a:r>
          </a:p>
          <a:p>
            <a:pPr marL="228600" indent="-228600">
              <a:buFont typeface="Arial" pitchFamily="34" charset="0"/>
              <a:buChar char="•"/>
            </a:pPr>
            <a:r>
              <a:rPr lang="en-US" dirty="0" smtClean="0"/>
              <a:t>High scalability and availability enabled by the embedded WebSphere Application Server. </a:t>
            </a:r>
          </a:p>
          <a:p>
            <a:pPr marL="228600" indent="-228600">
              <a:buFont typeface="Arial" pitchFamily="34" charset="0"/>
              <a:buChar char="•"/>
            </a:pPr>
            <a:r>
              <a:rPr lang="en-US" dirty="0" smtClean="0"/>
              <a:t>Co-location of process applications with existing zEnterprise core business applications and data. </a:t>
            </a:r>
          </a:p>
          <a:p>
            <a:pPr marL="228600" indent="-228600">
              <a:buFont typeface="Arial" pitchFamily="34" charset="0"/>
              <a:buChar char="•"/>
            </a:pPr>
            <a:r>
              <a:rPr lang="en-US" dirty="0" smtClean="0"/>
              <a:t>IBM BPM also offers convenient Microsoft Office and Microsoft SharePoint add-ons to enable easy access to IBM BPM process applications. </a:t>
            </a:r>
            <a:br>
              <a:rPr lang="en-US" dirty="0" smtClean="0"/>
            </a:br>
            <a:r>
              <a:rPr lang="en-US" dirty="0" smtClean="0"/>
              <a:t/>
            </a:r>
            <a:br>
              <a:rPr lang="en-US" dirty="0" smtClean="0"/>
            </a:br>
            <a:r>
              <a:rPr lang="en-US" u="sng" dirty="0" smtClean="0"/>
              <a:t>Client references</a:t>
            </a:r>
          </a:p>
          <a:p>
            <a:pPr marL="228600" indent="-228600"/>
            <a:endParaRPr lang="en-US" dirty="0" smtClean="0"/>
          </a:p>
          <a:p>
            <a:pPr marL="228600" indent="-228600"/>
            <a:r>
              <a:rPr lang="en-US" dirty="0" smtClean="0"/>
              <a:t>The IBM Client Reference Database (CRDB) contains up-to-date references listed by products, services, and solutions. In a matter of seconds, you can find valuable references from all geographies, industries, and other selectable criteria. </a:t>
            </a:r>
          </a:p>
          <a:p>
            <a:pPr marL="228600" indent="-228600"/>
            <a:r>
              <a:rPr lang="en-US" dirty="0" smtClean="0"/>
              <a:t>You will find the CRDB at </a:t>
            </a:r>
          </a:p>
          <a:p>
            <a:pPr marL="228600" indent="-228600"/>
            <a:r>
              <a:rPr lang="en-US" dirty="0" smtClean="0"/>
              <a:t>http://w3.ibm.com/sales/references </a:t>
            </a:r>
          </a:p>
          <a:p>
            <a:pPr marL="228600" indent="-228600"/>
            <a:endParaRPr lang="en-US" dirty="0" smtClean="0"/>
          </a:p>
          <a:p>
            <a:pPr marL="228600" indent="-228600"/>
            <a:r>
              <a:rPr lang="en-US" u="sng" dirty="0" smtClean="0"/>
              <a:t>Competitive offerings</a:t>
            </a:r>
            <a:endParaRPr lang="en-US" b="1" dirty="0" smtClean="0"/>
          </a:p>
          <a:p>
            <a:pPr marL="228600" indent="-228600"/>
            <a:endParaRPr lang="en-US" dirty="0" smtClean="0"/>
          </a:p>
          <a:p>
            <a:pPr marL="228600" indent="-228600"/>
            <a:r>
              <a:rPr lang="en-US" dirty="0" smtClean="0"/>
              <a:t>IBM BPM competes most heavily with BPM offerings from </a:t>
            </a:r>
            <a:r>
              <a:rPr lang="en-US" dirty="0" err="1" smtClean="0"/>
              <a:t>PegaSystems</a:t>
            </a:r>
            <a:r>
              <a:rPr lang="en-US" dirty="0" smtClean="0"/>
              <a:t>, Oracle BPM 11g, and Software AG. </a:t>
            </a:r>
            <a:r>
              <a:rPr lang="en-US" dirty="0" err="1" smtClean="0"/>
              <a:t>PegaSystems</a:t>
            </a:r>
            <a:r>
              <a:rPr lang="en-US" dirty="0" smtClean="0"/>
              <a:t> demonstrates near-linear scalability on System Z using a private benchmark. </a:t>
            </a:r>
            <a:r>
              <a:rPr lang="en-US" dirty="0" err="1" smtClean="0"/>
              <a:t>PegaSystems</a:t>
            </a:r>
            <a:r>
              <a:rPr lang="en-US" dirty="0" smtClean="0"/>
              <a:t> did not attempt the benchmark on native z/OS and used a clustering configuration across LPARs to achieve their results. </a:t>
            </a:r>
            <a:r>
              <a:rPr lang="en-US" dirty="0" err="1" smtClean="0"/>
              <a:t>PegaSystems</a:t>
            </a:r>
            <a:r>
              <a:rPr lang="en-US" dirty="0" smtClean="0"/>
              <a:t> today can do both batch and file based integration. Software AG is able to attack the time-to-value problem with 3270 tooling that supports SOA and web interfaces. Core message is around faster SOA with "Modernize Core Application Without Changing Code", but the message and offering is balanced with longer term and more robust integration with their larger offering. Oracle's roadmap on System Z is largely oriented around SOA and connectivity with a scale-up strategy. Linux based solutions running on System Z, high-availability clustering, enterprise service bus (ESB), simplification and consolidation are the messages for leveraging performance and reliability of IBM System Z. </a:t>
            </a:r>
          </a:p>
        </p:txBody>
      </p:sp>
      <p:sp>
        <p:nvSpPr>
          <p:cNvPr id="4" name="Slide Number Placeholder 3"/>
          <p:cNvSpPr txBox="1">
            <a:spLocks noGrp="1"/>
          </p:cNvSpPr>
          <p:nvPr/>
        </p:nvSpPr>
        <p:spPr>
          <a:xfrm>
            <a:off x="3884613" y="8627915"/>
            <a:ext cx="2971800" cy="454184"/>
          </a:xfrm>
          <a:prstGeom prst="rect">
            <a:avLst/>
          </a:prstGeom>
          <a:noFill/>
        </p:spPr>
        <p:txBody>
          <a:bodyPr anchor="b"/>
          <a:lstStyle/>
          <a:p>
            <a:pPr algn="r" eaLnBrk="0" hangingPunct="0">
              <a:defRPr/>
            </a:pPr>
            <a:fld id="{D1FB0D10-29F4-4124-8EFD-B04D07ADDBFA}" type="slidenum">
              <a:rPr lang="en-US" sz="1200">
                <a:solidFill>
                  <a:prstClr val="black"/>
                </a:solidFill>
                <a:latin typeface="Arial" charset="0"/>
                <a:ea typeface="ＭＳ Ｐゴシック" pitchFamily="34" charset="-128"/>
                <a:cs typeface="Arial" charset="0"/>
              </a:rPr>
              <a:pPr algn="r" eaLnBrk="0" hangingPunct="0">
                <a:defRPr/>
              </a:pPr>
              <a:t>25</a:t>
            </a:fld>
            <a:endParaRPr lang="en-US" sz="1200" dirty="0">
              <a:solidFill>
                <a:prstClr val="black"/>
              </a:solidFill>
              <a:latin typeface="Arial" charset="0"/>
              <a:ea typeface="ＭＳ Ｐゴシック" pitchFamily="34" charset="-128"/>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a:lstStyle/>
          <a:p>
            <a:endParaRPr lang="en-US" smtClean="0"/>
          </a:p>
        </p:txBody>
      </p:sp>
      <p:sp>
        <p:nvSpPr>
          <p:cNvPr id="17412" name="Slide Number Placeholder 3"/>
          <p:cNvSpPr>
            <a:spLocks noGrp="1"/>
          </p:cNvSpPr>
          <p:nvPr>
            <p:ph type="sldNum" sz="quarter" idx="5"/>
          </p:nvPr>
        </p:nvSpPr>
        <p:spPr bwMode="auto">
          <a:noFill/>
          <a:ln>
            <a:miter lim="800000"/>
            <a:headEnd/>
            <a:tailEnd/>
          </a:ln>
        </p:spPr>
        <p:txBody>
          <a:bodyPr/>
          <a:lstStyle/>
          <a:p>
            <a:fld id="{7F35869D-0EB3-4AB3-BF6F-FC1179968A7C}" type="slidenum">
              <a:rPr lang="en-US">
                <a:solidFill>
                  <a:prstClr val="black"/>
                </a:solidFill>
                <a:ea typeface="MS PGothic" pitchFamily="34" charset="-128"/>
              </a:rPr>
              <a:pPr/>
              <a:t>26</a:t>
            </a:fld>
            <a:endParaRPr lang="en-US">
              <a:solidFill>
                <a:prstClr val="black"/>
              </a:solidFill>
              <a:ea typeface="MS PGothic"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27</a:t>
            </a:fld>
            <a:endParaRPr lang="en-US"/>
          </a:p>
        </p:txBody>
      </p:sp>
    </p:spTree>
    <p:extLst>
      <p:ext uri="{BB962C8B-B14F-4D97-AF65-F5344CB8AC3E}">
        <p14:creationId xmlns:p14="http://schemas.microsoft.com/office/powerpoint/2010/main" val="4131860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28</a:t>
            </a:fld>
            <a:endParaRPr lang="en-US"/>
          </a:p>
        </p:txBody>
      </p:sp>
    </p:spTree>
    <p:extLst>
      <p:ext uri="{BB962C8B-B14F-4D97-AF65-F5344CB8AC3E}">
        <p14:creationId xmlns:p14="http://schemas.microsoft.com/office/powerpoint/2010/main" val="4131860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bwMode="auto">
          <a:xfrm>
            <a:off x="1158875" y="176213"/>
            <a:ext cx="4543425" cy="3406775"/>
          </a:xfrm>
          <a:noFill/>
          <a:ln>
            <a:solidFill>
              <a:srgbClr val="000000"/>
            </a:solidFill>
            <a:miter lim="800000"/>
            <a:headEnd/>
            <a:tailEnd/>
          </a:ln>
        </p:spPr>
      </p:sp>
      <p:sp>
        <p:nvSpPr>
          <p:cNvPr id="45059" name="Rectangle 3"/>
          <p:cNvSpPr>
            <a:spLocks noGrp="1" noChangeArrowheads="1"/>
          </p:cNvSpPr>
          <p:nvPr>
            <p:ph type="body" idx="1"/>
          </p:nvPr>
        </p:nvSpPr>
        <p:spPr bwMode="auto">
          <a:xfrm>
            <a:off x="271464" y="4262704"/>
            <a:ext cx="6315075" cy="4087654"/>
          </a:xfrm>
          <a:noFill/>
        </p:spPr>
        <p:txBody>
          <a:bodyPr wrap="square" lIns="87113" tIns="43555" rIns="87113" bIns="43555" numCol="1" anchor="t" anchorCtr="0" compatLnSpc="1">
            <a:prstTxWarp prst="textNoShape">
              <a:avLst/>
            </a:prstTxWarp>
          </a:bodyPr>
          <a:lstStyle/>
          <a:p>
            <a:pPr defTabSz="914400" eaLnBrk="1" hangingPunct="1">
              <a:spcBef>
                <a:spcPct val="0"/>
              </a:spcBef>
            </a:pPr>
            <a:r>
              <a:rPr lang="en-US" altLang="ja-JP" sz="1000" dirty="0" smtClean="0"/>
              <a:t>On slide 2, we have some System Z statistics that illustrate just how integral it is to critical business success in today’s modern enterprises.  Organizations today function within a dynamic business network.  This modern enterprise is a network of complex interactions … with many enterprises being powered by mainframe assets</a:t>
            </a:r>
          </a:p>
          <a:p>
            <a:pPr defTabSz="914400" eaLnBrk="1" hangingPunct="1">
              <a:spcBef>
                <a:spcPct val="0"/>
              </a:spcBef>
            </a:pPr>
            <a:endParaRPr lang="en-US" altLang="ja-JP" sz="1000" dirty="0" smtClean="0"/>
          </a:p>
          <a:p>
            <a:pPr defTabSz="914400" eaLnBrk="1" hangingPunct="1">
              <a:spcBef>
                <a:spcPct val="0"/>
              </a:spcBef>
            </a:pPr>
            <a:r>
              <a:rPr lang="en-US" altLang="ja-JP" sz="1000" dirty="0" smtClean="0"/>
              <a:t>When you think about the business network, that broad network of relationships and interactions that make up a business. It is a growing network of relationships between employees, customers, suppliers and partners. It encompasses the people, the processes and the systems inside and outside the organization.  And above all, it’s always changing.  Suppliers come and go.  Regulations change.  New relationships emerge. Beyond the complexity, it is indeed very much a DYNAMIC business network.  And so this then is the context within which businesses must operate today.  And it’s the context across which they must achieve agility, because the new business environment will favor companies able to execute faster with more dexterity across their dynamic business networks.</a:t>
            </a:r>
          </a:p>
          <a:p>
            <a:pPr defTabSz="914400" eaLnBrk="1" hangingPunct="1">
              <a:spcBef>
                <a:spcPct val="0"/>
              </a:spcBef>
            </a:pPr>
            <a:endParaRPr lang="en-US" altLang="ja-JP" sz="1000" dirty="0" smtClean="0"/>
          </a:p>
          <a:p>
            <a:pPr defTabSz="914400" eaLnBrk="1" hangingPunct="1">
              <a:spcBef>
                <a:spcPct val="0"/>
              </a:spcBef>
            </a:pPr>
            <a:r>
              <a:rPr lang="en-US" altLang="ja-JP" sz="1000" dirty="0" smtClean="0"/>
              <a:t>T</a:t>
            </a:r>
            <a:r>
              <a:rPr lang="en-US" sz="1000" dirty="0" smtClean="0"/>
              <a:t>housands of organizations trust System Z to run their core business – increasingly these trusted assets are being reused in new Service Oriented Architecture (SOA) environments, and the resulting BPM solutions are often best deployed on System Z for enterprise-class operation.  BPM solutions automate processes end-to-end, reducing overall cost and increasing the flexibility to adapt to change.  And there is a lot of System Z capital waiting to be integrated and leveraged for modern mission-critical BPM solutions.  Just take a look at some of these statistics!  You can also reuse your z assets, including CICS and IMS, and continue to derive new value from them through integration as services into new BPM solutions that leverage DB2 z/OS as the central database.</a:t>
            </a:r>
          </a:p>
          <a:p>
            <a:pPr defTabSz="914400" eaLnBrk="1" hangingPunct="1">
              <a:spcBef>
                <a:spcPct val="0"/>
              </a:spcBef>
            </a:pPr>
            <a:endParaRPr lang="en-US" sz="1000" dirty="0" smtClean="0"/>
          </a:p>
          <a:p>
            <a:pPr defTabSz="914400" eaLnBrk="1" hangingPunct="1">
              <a:spcBef>
                <a:spcPct val="0"/>
              </a:spcBef>
            </a:pPr>
            <a:r>
              <a:rPr lang="en-US" sz="1000" dirty="0" smtClean="0"/>
              <a:t>[IBM’s System Z has reinvented itself over the years, culminating with the new z10. With continuous IBM focus and investment, the future is bright.  From a z standpoint, our largest lever is the CICS Transaction Server and DB2 z/OS install base within banking and insurance.  Most of their corporate data is stored on z and most of their business critical transactions, i.e. claims and core banking, are processed on z.  This base, along with WebSphere application infrastructure capabilities and z/OS affinities, give us a strong value proposition around availability, reliability, scalability, and sometimes performance due to co-location and proximity of data.]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8875" y="681038"/>
            <a:ext cx="4543425" cy="3406775"/>
          </a:xfrm>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lstStyle/>
          <a:p>
            <a:pPr defTabSz="965200">
              <a:lnSpc>
                <a:spcPct val="90000"/>
              </a:lnSpc>
            </a:pPr>
            <a:r>
              <a:rPr lang="en-US" sz="1000" b="1" u="sng" smtClean="0">
                <a:latin typeface="Arial" pitchFamily="34" charset="0"/>
                <a:cs typeface="Arial" pitchFamily="34" charset="0"/>
              </a:rPr>
              <a:t>Main Point:</a:t>
            </a:r>
            <a:r>
              <a:rPr lang="en-US" sz="1000" smtClean="0">
                <a:latin typeface="Arial" pitchFamily="34" charset="0"/>
                <a:cs typeface="Arial" pitchFamily="34" charset="0"/>
              </a:rPr>
              <a:t>  The world has become vastly more complex.  The technology and devices that are designed to make things easier have posed significant challenges for businesses as they struggle to meet the demands of today’s smarter consumer.  </a:t>
            </a:r>
            <a:endParaRPr lang="en-US" sz="1000" b="1" u="sng" smtClean="0">
              <a:latin typeface="Arial" pitchFamily="34" charset="0"/>
              <a:cs typeface="Arial" pitchFamily="34" charset="0"/>
            </a:endParaRPr>
          </a:p>
          <a:p>
            <a:pPr defTabSz="965200">
              <a:lnSpc>
                <a:spcPct val="90000"/>
              </a:lnSpc>
            </a:pPr>
            <a:endParaRPr lang="en-US" sz="1000" i="1" smtClean="0">
              <a:latin typeface="Arial" pitchFamily="34" charset="0"/>
              <a:cs typeface="Arial" pitchFamily="34" charset="0"/>
            </a:endParaRPr>
          </a:p>
          <a:p>
            <a:pPr defTabSz="965200" eaLnBrk="1" hangingPunct="1">
              <a:lnSpc>
                <a:spcPct val="90000"/>
              </a:lnSpc>
              <a:spcBef>
                <a:spcPct val="0"/>
              </a:spcBef>
            </a:pPr>
            <a:r>
              <a:rPr lang="en-US" sz="1000" b="1" smtClean="0">
                <a:latin typeface="Arial" pitchFamily="34" charset="0"/>
                <a:cs typeface="Arial" pitchFamily="34" charset="0"/>
              </a:rPr>
              <a:t>Speaker Notes:</a:t>
            </a:r>
            <a:endParaRPr lang="en-US" sz="1000" smtClean="0">
              <a:latin typeface="Arial" pitchFamily="34" charset="0"/>
              <a:cs typeface="Arial" pitchFamily="34" charset="0"/>
            </a:endParaRPr>
          </a:p>
          <a:p>
            <a:pPr defTabSz="965200">
              <a:lnSpc>
                <a:spcPct val="90000"/>
              </a:lnSpc>
            </a:pPr>
            <a:r>
              <a:rPr lang="en-US" sz="1000" smtClean="0">
                <a:latin typeface="Arial" pitchFamily="34" charset="0"/>
                <a:cs typeface="Arial" pitchFamily="34" charset="0"/>
              </a:rPr>
              <a:t>Think about the incredible influx of connected devices we have seen over the past few years.  There are now over 33 billion RFID tags embedded into various products throughout the world.  It is expected that by the year 2013, we will have over 1 trillion devices connected to the internet.  All these connected devices require some level of support, whether it’s IT supporting them on a company’s network, providing helpdesk and troubleshooting advice, configuring the devices, or tracking and monitoring the devices.  This puts a tremendous burden on organizations to keep up with this influx of technology.  </a:t>
            </a:r>
          </a:p>
          <a:p>
            <a:pPr defTabSz="965200">
              <a:lnSpc>
                <a:spcPct val="90000"/>
              </a:lnSpc>
            </a:pPr>
            <a:endParaRPr lang="en-US" sz="1000" smtClean="0">
              <a:latin typeface="Arial" pitchFamily="34" charset="0"/>
              <a:cs typeface="Arial" pitchFamily="34" charset="0"/>
            </a:endParaRPr>
          </a:p>
          <a:p>
            <a:pPr defTabSz="965200">
              <a:lnSpc>
                <a:spcPct val="90000"/>
              </a:lnSpc>
            </a:pPr>
            <a:r>
              <a:rPr lang="en-US" sz="1000" smtClean="0">
                <a:latin typeface="Arial" pitchFamily="34" charset="0"/>
                <a:cs typeface="Arial" pitchFamily="34" charset="0"/>
              </a:rPr>
              <a:t>It’s not just the number of devices that is adding to the world’s complexity.  New business models have emerged, which again bring both opportunity and complexity.  70% of companies today outsource one more of their core strategic activities, 85% of companies use external cloud services, and 50% of businesses plan to adopt more collaborative sourcing models. </a:t>
            </a:r>
            <a:r>
              <a:rPr lang="en-US" smtClean="0">
                <a:latin typeface="Arial" pitchFamily="34" charset="0"/>
                <a:cs typeface="Arial" pitchFamily="34" charset="0"/>
              </a:rPr>
              <a:t>Competitors and partners can arise from anywhere around the globe. Nascent companies can be as formidable as established companies. Sourcing and partnering possibilities are almost limitless. The velocity of change and new technologies require organizations to have more flexible processes and systems … and their people to realize that less control can lead to more, in the end. </a:t>
            </a:r>
            <a:endParaRPr lang="en-US" sz="1000" smtClean="0">
              <a:latin typeface="Arial" pitchFamily="34" charset="0"/>
              <a:cs typeface="Arial" pitchFamily="34" charset="0"/>
            </a:endParaRPr>
          </a:p>
          <a:p>
            <a:pPr defTabSz="965200">
              <a:lnSpc>
                <a:spcPct val="90000"/>
              </a:lnSpc>
            </a:pPr>
            <a:endParaRPr lang="en-US" sz="1000" i="1" smtClean="0">
              <a:latin typeface="Arial" pitchFamily="34" charset="0"/>
              <a:cs typeface="Arial" pitchFamily="34" charset="0"/>
            </a:endParaRPr>
          </a:p>
          <a:p>
            <a:pPr defTabSz="965200">
              <a:lnSpc>
                <a:spcPct val="90000"/>
              </a:lnSpc>
            </a:pPr>
            <a:r>
              <a:rPr lang="en-US" sz="1000" b="1" i="1" smtClean="0">
                <a:latin typeface="Arial" pitchFamily="34" charset="0"/>
                <a:cs typeface="Arial" pitchFamily="34" charset="0"/>
              </a:rPr>
              <a:t>Sources:</a:t>
            </a:r>
          </a:p>
          <a:p>
            <a:pPr defTabSz="965200">
              <a:lnSpc>
                <a:spcPct val="90000"/>
              </a:lnSpc>
            </a:pPr>
            <a:r>
              <a:rPr lang="en-US" sz="1000" i="1" smtClean="0">
                <a:latin typeface="Arial" pitchFamily="34" charset="0"/>
                <a:cs typeface="Arial" pitchFamily="34" charset="0"/>
              </a:rPr>
              <a:t>Mobile Payment - Advanced Technologies (NFC), Strategies And Future Of Remote &amp; Proximity Payment In U.S – MarketResearch.com, 2010</a:t>
            </a:r>
          </a:p>
          <a:p>
            <a:pPr defTabSz="965200">
              <a:lnSpc>
                <a:spcPct val="90000"/>
              </a:lnSpc>
            </a:pPr>
            <a:r>
              <a:rPr lang="en-US" altLang="ja-JP" sz="1000" i="1" smtClean="0">
                <a:latin typeface="Arial" pitchFamily="34" charset="0"/>
                <a:cs typeface="Arial" pitchFamily="34" charset="0"/>
              </a:rPr>
              <a:t>In-Stat , RFID Tags And Chips: Opportunities in the Second Generation, 2006 </a:t>
            </a:r>
          </a:p>
          <a:p>
            <a:pPr defTabSz="965200">
              <a:lnSpc>
                <a:spcPct val="90000"/>
              </a:lnSpc>
            </a:pPr>
            <a:r>
              <a:rPr lang="en-US" altLang="ja-JP" sz="1000" i="1" smtClean="0">
                <a:latin typeface="Arial" pitchFamily="34" charset="0"/>
                <a:cs typeface="Arial" pitchFamily="34" charset="0"/>
              </a:rPr>
              <a:t>Pereira, Jorge, “From Autonomous to Cooperative Distributed Control: Towards the Internet of Smart </a:t>
            </a:r>
            <a:r>
              <a:rPr lang="en-US" sz="1000" i="1" smtClean="0">
                <a:latin typeface="Arial" pitchFamily="34" charset="0"/>
                <a:cs typeface="Arial" pitchFamily="34" charset="0"/>
              </a:rPr>
              <a:t>Things,” Second ERCIM Workshop on eMobility, WWIC, May 30, 2008 </a:t>
            </a:r>
          </a:p>
          <a:p>
            <a:pPr defTabSz="965200">
              <a:lnSpc>
                <a:spcPct val="90000"/>
              </a:lnSpc>
            </a:pPr>
            <a:endParaRPr lang="en-US" sz="1000" i="1"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xfrm>
            <a:off x="1157288" y="682625"/>
            <a:ext cx="4543425" cy="3406775"/>
          </a:xfrm>
          <a:noFill/>
          <a:ln>
            <a:solidFill>
              <a:srgbClr val="000000"/>
            </a:solidFill>
            <a:miter lim="800000"/>
            <a:headEnd/>
            <a:tailEnd/>
          </a:ln>
        </p:spPr>
      </p:sp>
      <p:sp>
        <p:nvSpPr>
          <p:cNvPr id="46083" name="Rectangle 3"/>
          <p:cNvSpPr>
            <a:spLocks noGrp="1"/>
          </p:cNvSpPr>
          <p:nvPr>
            <p:ph type="body" idx="1"/>
          </p:nvPr>
        </p:nvSpPr>
        <p:spPr bwMode="auto">
          <a:xfrm>
            <a:off x="912814" y="4314746"/>
            <a:ext cx="5032375" cy="4086077"/>
          </a:xfrm>
          <a:noFill/>
        </p:spPr>
        <p:txBody>
          <a:bodyPr wrap="square" numCol="1" anchor="t" anchorCtr="0" compatLnSpc="1">
            <a:prstTxWarp prst="textNoShape">
              <a:avLst/>
            </a:prstTxWarp>
          </a:bodyPr>
          <a:lstStyle/>
          <a:p>
            <a:pPr>
              <a:lnSpc>
                <a:spcPct val="80000"/>
              </a:lnSpc>
            </a:pPr>
            <a:endParaRPr lang="en-US" sz="8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TextEdit="1"/>
          </p:cNvSpPr>
          <p:nvPr>
            <p:ph type="sldImg"/>
          </p:nvPr>
        </p:nvSpPr>
        <p:spPr bwMode="auto">
          <a:noFill/>
          <a:ln>
            <a:solidFill>
              <a:srgbClr val="000000"/>
            </a:solidFill>
            <a:miter lim="800000"/>
            <a:headEnd/>
            <a:tailEnd/>
          </a:ln>
        </p:spPr>
      </p:sp>
      <p:sp>
        <p:nvSpPr>
          <p:cNvPr id="471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noFill/>
          <a:ln>
            <a:solidFill>
              <a:srgbClr val="000000"/>
            </a:solidFill>
            <a:miter lim="800000"/>
            <a:headEnd/>
            <a:tailEnd/>
          </a:ln>
        </p:spPr>
      </p:sp>
      <p:sp>
        <p:nvSpPr>
          <p:cNvPr id="48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xfrm>
            <a:off x="1160463" y="681038"/>
            <a:ext cx="4543425" cy="3406775"/>
          </a:xfrm>
          <a:noFill/>
          <a:ln>
            <a:solidFill>
              <a:srgbClr val="000000"/>
            </a:solidFill>
            <a:miter lim="800000"/>
            <a:headEnd/>
            <a:tailEnd/>
          </a:ln>
        </p:spPr>
      </p:sp>
      <p:sp>
        <p:nvSpPr>
          <p:cNvPr id="49155" name="Rectangle 3"/>
          <p:cNvSpPr>
            <a:spLocks noGrp="1" noChangeArrowheads="1"/>
          </p:cNvSpPr>
          <p:nvPr>
            <p:ph type="body" idx="1"/>
          </p:nvPr>
        </p:nvSpPr>
        <p:spPr bwMode="auto">
          <a:xfrm>
            <a:off x="914400" y="4314746"/>
            <a:ext cx="5029200" cy="4087654"/>
          </a:xfrm>
          <a:noFill/>
        </p:spPr>
        <p:txBody>
          <a:bodyPr wrap="square" lIns="91423" tIns="45712" rIns="91423" bIns="45712" numCol="1" anchor="t" anchorCtr="0" compatLnSpc="1">
            <a:prstTxWarp prst="textNoShape">
              <a:avLst/>
            </a:prstTxWarp>
          </a:bodyPr>
          <a:lstStyle/>
          <a:p>
            <a:pPr defTabSz="914400">
              <a:lnSpc>
                <a:spcPct val="80000"/>
              </a:lnSpc>
            </a:pPr>
            <a:r>
              <a:rPr lang="en-US" sz="1000" b="1" u="sng" dirty="0" smtClean="0"/>
              <a:t>Built on this construct – zEnterprise – Innovation at every level</a:t>
            </a:r>
            <a:endParaRPr lang="en-US" sz="1000" dirty="0" smtClean="0"/>
          </a:p>
          <a:p>
            <a:pPr defTabSz="914400">
              <a:lnSpc>
                <a:spcPct val="80000"/>
              </a:lnSpc>
            </a:pPr>
            <a:endParaRPr lang="en-US" sz="1000" dirty="0" smtClean="0"/>
          </a:p>
          <a:p>
            <a:pPr defTabSz="914400">
              <a:lnSpc>
                <a:spcPct val="80000"/>
              </a:lnSpc>
            </a:pPr>
            <a:r>
              <a:rPr lang="en-US" sz="1000" dirty="0" smtClean="0"/>
              <a:t>In the hardware management layer we have the System Z server, and select POWER7 blades, IBM System x blades and IBM optimizers (the specialty purpose processors versus the general purpose processors).    Let’s ask ourselves … why should the hardware/firmware management be any different for each piece when they are all working together to provide the same business results?  All have pieces in same business problem.</a:t>
            </a:r>
          </a:p>
          <a:p>
            <a:pPr defTabSz="914400">
              <a:lnSpc>
                <a:spcPct val="80000"/>
              </a:lnSpc>
            </a:pPr>
            <a:r>
              <a:rPr lang="en-US" sz="1000" dirty="0" smtClean="0"/>
              <a:t>  </a:t>
            </a:r>
          </a:p>
          <a:p>
            <a:pPr defTabSz="914400">
              <a:lnSpc>
                <a:spcPct val="80000"/>
              </a:lnSpc>
            </a:pPr>
            <a:r>
              <a:rPr lang="en-US" sz="1000" dirty="0" smtClean="0"/>
              <a:t>Moving into the Platform management layer – In the System Z environment today customers manage the System Z as an integrated and unified system – with single point of control for everything in the environment.  But when you go into the distributed world you immediately get more risk.  It’s just inherently more risky because every component has its own service and change methodology – there is one website for this piece and another website for another piece.  As a customer, no matter how much you have control over your system – each piece of the solution is handled on an individual basis – with individual change control policies and nobody .. except you (the customer) .. has executed them in any given sequence.  Every time something is done the customer takes the risk of doing something that isn’t compatible with the operating environment as a whole.</a:t>
            </a:r>
          </a:p>
          <a:p>
            <a:pPr defTabSz="914400">
              <a:lnSpc>
                <a:spcPct val="80000"/>
              </a:lnSpc>
            </a:pPr>
            <a:r>
              <a:rPr lang="en-US" sz="1000" dirty="0" smtClean="0"/>
              <a:t>  </a:t>
            </a:r>
          </a:p>
          <a:p>
            <a:pPr defTabSz="914400">
              <a:lnSpc>
                <a:spcPct val="80000"/>
              </a:lnSpc>
            </a:pPr>
            <a:r>
              <a:rPr lang="en-US" sz="1000" dirty="0" smtClean="0"/>
              <a:t>HIT ENTER KEY – so this is what we want to help do with Unified Resource Manager.  Take these many layers and extend them across the different architectures whether it’s the hardware (System Z, POWER7 blade, IBM System x blade) or the platform (the virtualization and how it’s extended and managed).</a:t>
            </a:r>
          </a:p>
          <a:p>
            <a:pPr defTabSz="914400">
              <a:lnSpc>
                <a:spcPct val="80000"/>
              </a:lnSpc>
            </a:pPr>
            <a:endParaRPr lang="en-US" sz="1000" dirty="0" smtClean="0"/>
          </a:p>
          <a:p>
            <a:pPr defTabSz="914400">
              <a:lnSpc>
                <a:spcPct val="80000"/>
              </a:lnSpc>
              <a:spcBef>
                <a:spcPct val="0"/>
              </a:spcBef>
            </a:pPr>
            <a:r>
              <a:rPr lang="en-US" dirty="0" smtClean="0"/>
              <a:t>IBM Systems Director and Unified Resource Manager both provide function at the hardware and platform management level.  Use Unified Resource Manager for resources in zEnterprise.   IBM System Director remains the management tool-of-choice for stand alone IBM Power and IBM System x modular platforms. </a:t>
            </a:r>
          </a:p>
          <a:p>
            <a:pPr defTabSz="914400">
              <a:lnSpc>
                <a:spcPct val="80000"/>
              </a:lnSpc>
              <a:spcBef>
                <a:spcPct val="0"/>
              </a:spcBef>
            </a:pPr>
            <a:endParaRPr lang="en-US" sz="1000" dirty="0" smtClean="0"/>
          </a:p>
          <a:p>
            <a:pPr defTabSz="914400">
              <a:lnSpc>
                <a:spcPct val="80000"/>
              </a:lnSpc>
            </a:pPr>
            <a:r>
              <a:rPr lang="en-US" sz="1000" dirty="0" smtClean="0"/>
              <a:t>Service Management  – that’s Tivoli’s domain and this is fundamentally unchanged.  And you need to understand that we are NOT talking about changes to the application environment.  Anything working at the application level is unchanged.  </a:t>
            </a:r>
          </a:p>
          <a:p>
            <a:pPr defTabSz="914400">
              <a:lnSpc>
                <a:spcPct val="80000"/>
              </a:lnSpc>
            </a:pPr>
            <a:endParaRPr lang="en-US" sz="1000" dirty="0" smtClean="0"/>
          </a:p>
          <a:p>
            <a:pPr defTabSz="914400">
              <a:lnSpc>
                <a:spcPct val="80000"/>
              </a:lnSpc>
            </a:pPr>
            <a:endParaRPr lang="en-US" sz="1000" dirty="0" smtClean="0"/>
          </a:p>
          <a:p>
            <a:pPr defTabSz="914400">
              <a:lnSpc>
                <a:spcPct val="80000"/>
              </a:lnSpc>
            </a:pPr>
            <a:r>
              <a:rPr lang="en-US" b="1" dirty="0" smtClean="0"/>
              <a:t>In short, Tivoli provides an advanced management environment for workload provisioning and for process flow management (Tivoli software provides many, many other functions — but these two are the most germane to the discussion about the relationship between IBM’s zEnterprise and tightly coupled </a:t>
            </a:r>
            <a:r>
              <a:rPr lang="en-US" b="1" dirty="0" err="1" smtClean="0"/>
              <a:t>zBX</a:t>
            </a:r>
            <a:r>
              <a:rPr lang="en-US" b="1" dirty="0" smtClean="0"/>
              <a:t> blades). And Systems Director is largely responsible for the management of physical and logical systems ( System Director </a:t>
            </a:r>
            <a:r>
              <a:rPr lang="en-US" b="1" dirty="0" err="1" smtClean="0"/>
              <a:t>VMControl</a:t>
            </a:r>
            <a:r>
              <a:rPr lang="en-US" b="1" dirty="0" smtClean="0"/>
              <a:t> has been designed to manage virtual machines across System Z, Power Systems, and System x environments). IBM’s new Unified Resource Manager augments IBM’s System Director by providing additional virtual machine management capability as well as by providing automated firmware management facilities. </a:t>
            </a:r>
            <a:endParaRPr lang="en-US" sz="1000" b="1" dirty="0" smtClean="0"/>
          </a:p>
          <a:p>
            <a:pPr defTabSz="914400">
              <a:lnSpc>
                <a:spcPct val="80000"/>
              </a:lnSpc>
            </a:pPr>
            <a:endParaRPr lang="en-US" sz="1000" b="1" dirty="0" smtClean="0"/>
          </a:p>
          <a:p>
            <a:pPr defTabSz="914400">
              <a:lnSpc>
                <a:spcPct val="80000"/>
              </a:lnSpc>
            </a:pPr>
            <a:r>
              <a:rPr lang="en-US" sz="1000" dirty="0" smtClean="0"/>
              <a:t>Transition:  So let’s look closer at what we are doing with the Unified Resource Manager and how it is different than today, because remember, today you can attach a blade or an appliance to System Z… but with zEnterprise and Unified Resource Manager we are doing it dramatically different.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TextEdit="1"/>
          </p:cNvSpPr>
          <p:nvPr>
            <p:ph type="sldImg"/>
          </p:nvPr>
        </p:nvSpPr>
        <p:spPr bwMode="auto">
          <a:noFill/>
          <a:ln>
            <a:solidFill>
              <a:srgbClr val="000000"/>
            </a:solidFill>
            <a:miter lim="800000"/>
            <a:headEnd/>
            <a:tailEnd/>
          </a:ln>
        </p:spPr>
      </p:sp>
      <p:sp>
        <p:nvSpPr>
          <p:cNvPr id="50179" name="Rectangle 3"/>
          <p:cNvSpPr>
            <a:spLocks noGrp="1"/>
          </p:cNvSpPr>
          <p:nvPr>
            <p:ph type="body" idx="1"/>
          </p:nvPr>
        </p:nvSpPr>
        <p:spPr bwMode="auto">
          <a:noFill/>
        </p:spPr>
        <p:txBody>
          <a:bodyPr wrap="square" numCol="1" anchor="t" anchorCtr="0" compatLnSpc="1">
            <a:prstTxWarp prst="textNoShape">
              <a:avLst/>
            </a:prstTxWarp>
          </a:bodyPr>
          <a:lstStyle/>
          <a:p>
            <a:r>
              <a:rPr lang="en-US" sz="1500" smtClean="0"/>
              <a:t>zEnterprise Systems Workloads</a:t>
            </a:r>
            <a:endParaRPr lang="fr-FR" sz="15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xfrm>
            <a:off x="1158875" y="681038"/>
            <a:ext cx="4543425" cy="3406775"/>
          </a:xfrm>
          <a:noFill/>
          <a:ln>
            <a:solidFill>
              <a:srgbClr val="000000"/>
            </a:solidFill>
            <a:miter lim="800000"/>
            <a:headEnd/>
            <a:tailEnd/>
          </a:ln>
        </p:spPr>
      </p:sp>
      <p:sp>
        <p:nvSpPr>
          <p:cNvPr id="52227"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Source: John Shedletsky’s PREZ at Impact 2009</a:t>
            </a:r>
          </a:p>
          <a:p>
            <a:r>
              <a:rPr lang="en-US" smtClean="0"/>
              <a:t>https://www-950.ibm.com/events/wwe/impact/impact09cms.nsf/download/k880ee712da22da2120f796e00f/$FILE/TCO%20IMPACT%20%232056%20Shedletsky%20for%20Distribution.pdf</a:t>
            </a:r>
          </a:p>
          <a:p>
            <a:r>
              <a:rPr lang="en-US" smtClean="0"/>
              <a:t>This picture provides another proof point on scalability of collocated applications. i.e. given a set</a:t>
            </a:r>
          </a:p>
          <a:p>
            <a:r>
              <a:rPr lang="en-US" smtClean="0"/>
              <a:t>allocation of system resources, what transaction rate can be achieved and sustained?</a:t>
            </a:r>
          </a:p>
          <a:p>
            <a:endParaRPr lang="en-US" smtClean="0"/>
          </a:p>
          <a:p>
            <a:r>
              <a:rPr lang="en-US" smtClean="0"/>
              <a:t>z Series Server : z9-EC, 8 X 1.7 GHz, 64 GB RAM</a:t>
            </a:r>
            <a:endParaRPr lang="en-US" b="1" smtClean="0"/>
          </a:p>
          <a:p>
            <a:r>
              <a:rPr lang="en-US" b="1" smtClean="0"/>
              <a:t>Changes made per Justo</a:t>
            </a:r>
          </a:p>
          <a:p>
            <a:r>
              <a:rPr lang="en-US" sz="1800" smtClean="0"/>
              <a:t>1. Size of Power system = 1.8GHz</a:t>
            </a:r>
          </a:p>
          <a:p>
            <a:r>
              <a:rPr lang="en-US" sz="1800" smtClean="0"/>
              <a:t>2. CPU split between 2 LPAR config using z/OS was based on a shared pool concept</a:t>
            </a:r>
          </a:p>
          <a:p>
            <a:r>
              <a:rPr lang="en-US" sz="1800" smtClean="0"/>
              <a:t>3. Hipersockets or OSA makes no difference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noFill/>
          <a:ln>
            <a:solidFill>
              <a:srgbClr val="000000"/>
            </a:solidFill>
            <a:miter lim="800000"/>
            <a:headEnd/>
            <a:tailEnd/>
          </a:ln>
        </p:spPr>
      </p:sp>
      <p:sp>
        <p:nvSpPr>
          <p:cNvPr id="53251" name="Rectangle 3"/>
          <p:cNvSpPr>
            <a:spLocks noGrp="1"/>
          </p:cNvSpPr>
          <p:nvPr>
            <p:ph type="body" idx="1"/>
          </p:nvPr>
        </p:nvSpPr>
        <p:spPr bwMode="auto">
          <a:noFill/>
        </p:spPr>
        <p:txBody>
          <a:bodyPr wrap="square" numCol="1" anchor="t" anchorCtr="0" compatLnSpc="1">
            <a:prstTxWarp prst="textNoShape">
              <a:avLst/>
            </a:prstTxWarp>
          </a:bodyPr>
          <a:lstStyle/>
          <a:p>
            <a:r>
              <a:rPr lang="en-US" sz="1000" b="1" i="1" dirty="0" smtClean="0"/>
              <a:t>System Z hardware and operating system</a:t>
            </a:r>
          </a:p>
          <a:p>
            <a:r>
              <a:rPr lang="en-US" sz="1000" dirty="0" smtClean="0"/>
              <a:t>• • z/OS 1.9 with fix for APAR OA26713</a:t>
            </a:r>
          </a:p>
          <a:p>
            <a:r>
              <a:rPr lang="en-US" sz="1000" b="1" dirty="0" smtClean="0"/>
              <a:t>Key Point: </a:t>
            </a:r>
            <a:r>
              <a:rPr lang="en-US" sz="1000" dirty="0" smtClean="0"/>
              <a:t>That APAR (PTF UA45546 for z/OS 1.9; PTF UA45547 for z/OS 1.10) is one</a:t>
            </a:r>
          </a:p>
          <a:p>
            <a:r>
              <a:rPr lang="en-US" sz="1000" dirty="0" smtClean="0"/>
              <a:t>of the key functional requirements to offload DB2 JDBC Type 2 driver work to</a:t>
            </a:r>
          </a:p>
          <a:p>
            <a:r>
              <a:rPr lang="en-US" sz="1000" dirty="0" smtClean="0"/>
              <a:t>the </a:t>
            </a:r>
            <a:r>
              <a:rPr lang="en-US" sz="1000" dirty="0" err="1" smtClean="0"/>
              <a:t>zAAP</a:t>
            </a:r>
            <a:r>
              <a:rPr lang="en-US" sz="1000" dirty="0" smtClean="0"/>
              <a:t> process.</a:t>
            </a:r>
          </a:p>
          <a:p>
            <a:r>
              <a:rPr lang="en-US" sz="1000" b="1" i="1" dirty="0" smtClean="0"/>
              <a:t>System Z software</a:t>
            </a:r>
          </a:p>
          <a:p>
            <a:r>
              <a:rPr lang="en-US" sz="1000" dirty="0" smtClean="0"/>
              <a:t>• WebSphere Application Server (WAS) for z/OS Version 6.1.0.22 with a patched level of the</a:t>
            </a:r>
          </a:p>
          <a:p>
            <a:r>
              <a:rPr lang="en-US" sz="1000" dirty="0" smtClean="0"/>
              <a:t>JDK (running at j9vmmz3123ifx-20090324 level)</a:t>
            </a:r>
          </a:p>
          <a:p>
            <a:r>
              <a:rPr lang="en-US" sz="1000" b="1" dirty="0" smtClean="0"/>
              <a:t>Key Point: </a:t>
            </a:r>
            <a:r>
              <a:rPr lang="en-US" sz="1000" dirty="0" smtClean="0"/>
              <a:t>The embedded SDK is critical for the Type 2 offload to </a:t>
            </a:r>
            <a:r>
              <a:rPr lang="en-US" sz="1000" dirty="0" err="1" smtClean="0"/>
              <a:t>zAAP</a:t>
            </a:r>
            <a:r>
              <a:rPr lang="en-US" sz="1000" dirty="0" smtClean="0"/>
              <a:t> capability. For</a:t>
            </a:r>
          </a:p>
          <a:p>
            <a:r>
              <a:rPr lang="en-US" sz="1000" dirty="0" smtClean="0"/>
              <a:t>this test a patched version of WAS 6.1.0.22 was used. WAS 6.1.0.23 includes</a:t>
            </a:r>
          </a:p>
          <a:p>
            <a:r>
              <a:rPr lang="en-US" sz="1000" dirty="0" smtClean="0"/>
              <a:t>the PTFs that provide the offload functionality:</a:t>
            </a:r>
          </a:p>
          <a:p>
            <a:r>
              <a:rPr lang="en-US" sz="1000" dirty="0" smtClean="0"/>
              <a:t>PK81212, PK81211, PK81189, PK81205, PK81204, PK81202, PK81190,</a:t>
            </a:r>
          </a:p>
          <a:p>
            <a:r>
              <a:rPr lang="en-US" sz="1000" dirty="0" smtClean="0"/>
              <a:t>PK81187, PK81185, PK81183, PK51638</a:t>
            </a:r>
          </a:p>
          <a:p>
            <a:r>
              <a:rPr lang="en-US" sz="1000" dirty="0" smtClean="0"/>
              <a:t>ibm.com/support/</a:t>
            </a:r>
            <a:r>
              <a:rPr lang="en-US" sz="1000" dirty="0" err="1" smtClean="0"/>
              <a:t>docview.wss?rs</a:t>
            </a:r>
            <a:r>
              <a:rPr lang="en-US" sz="1000" dirty="0" smtClean="0"/>
              <a:t>=404&amp;context=SS7K4U&amp;uid=swg27007926</a:t>
            </a:r>
          </a:p>
          <a:p>
            <a:r>
              <a:rPr lang="en-US" sz="1000" dirty="0" smtClean="0"/>
              <a:t>• WebSphere Process Server (WPS) for z/OS Version 6.2.0</a:t>
            </a:r>
          </a:p>
          <a:p>
            <a:r>
              <a:rPr lang="en-US" sz="1000" dirty="0" smtClean="0"/>
              <a:t>• IBM DB2 for z/OS Version 9.1 with fix for APAR PK77599</a:t>
            </a:r>
          </a:p>
          <a:p>
            <a:r>
              <a:rPr lang="en-US" sz="1000" b="1" dirty="0" smtClean="0"/>
              <a:t>Key Point: </a:t>
            </a:r>
            <a:r>
              <a:rPr lang="en-US" sz="1000" dirty="0" smtClean="0"/>
              <a:t>The APAR fix for PK77599 provides the IBM DB2 Driver for JDBC and SQLJ</a:t>
            </a:r>
          </a:p>
          <a:p>
            <a:r>
              <a:rPr lang="en-US" sz="1000" dirty="0" smtClean="0"/>
              <a:t>release 3.53 functionality.</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noFill/>
          <a:ln>
            <a:solidFill>
              <a:srgbClr val="000000"/>
            </a:solidFill>
            <a:miter lim="800000"/>
            <a:headEnd/>
            <a:tailEnd/>
          </a:ln>
        </p:spPr>
      </p:sp>
      <p:sp>
        <p:nvSpPr>
          <p:cNvPr id="60419"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solidFill>
                  <a:srgbClr val="000000"/>
                </a:solidFill>
              </a:rPr>
              <a:pPr>
                <a:defRPr/>
              </a:pPr>
              <a:t>38</a:t>
            </a:fld>
            <a:endParaRPr lang="en-US">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solidFill>
                  <a:srgbClr val="000000"/>
                </a:solidFill>
              </a:rPr>
              <a:pPr>
                <a:defRPr/>
              </a:pPr>
              <a:t>39</a:t>
            </a:fld>
            <a:endParaRPr 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60463" y="682625"/>
            <a:ext cx="4538662" cy="3405188"/>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en-US" b="1" dirty="0" smtClean="0"/>
              <a:t>Main Point:   We spoke of the volumes earlier, now let’s look at some specifics where event  processing is addressing real customer issues today and especially where extreme cases  might exist now and in the future to deliver value to clients.</a:t>
            </a:r>
          </a:p>
          <a:p>
            <a:pPr marL="228600" indent="-228600"/>
            <a:endParaRPr lang="en-US" b="1" dirty="0" smtClean="0"/>
          </a:p>
          <a:p>
            <a:pPr marL="228600" indent="-228600"/>
            <a:r>
              <a:rPr lang="en-US" dirty="0" smtClean="0"/>
              <a:t>These are but a few of the key examples of how business event processing can deliver … </a:t>
            </a:r>
          </a:p>
          <a:p>
            <a:pPr marL="228600" indent="-228600"/>
            <a:endParaRPr lang="en-US" dirty="0" smtClean="0"/>
          </a:p>
          <a:p>
            <a:pPr marL="228600" indent="-228600">
              <a:buFontTx/>
              <a:buAutoNum type="arabicPeriod"/>
            </a:pPr>
            <a:r>
              <a:rPr lang="en-US" b="1" dirty="0" smtClean="0"/>
              <a:t>Increased Insight into massive volumes of events</a:t>
            </a:r>
            <a:r>
              <a:rPr lang="en-US" dirty="0" smtClean="0"/>
              <a:t> – </a:t>
            </a:r>
          </a:p>
          <a:p>
            <a:pPr marL="228600" indent="-228600"/>
            <a:r>
              <a:rPr lang="en-US" dirty="0" smtClean="0"/>
              <a:t>Definition: As we saw from Steve's talk, there are literally quadrillions of business events that occur every day across the world; each of these  bring with them a potential opportunity or a potential threat.  BEP tunes your senses to the extreme by putting the ability to handle these massive volumes of events, the ability to process with sub-millisecond latency, in the hands of the business user.  </a:t>
            </a:r>
          </a:p>
          <a:p>
            <a:pPr marL="228600" indent="-228600"/>
            <a:r>
              <a:rPr lang="en-US" dirty="0" smtClean="0"/>
              <a:t>Use Case:  </a:t>
            </a:r>
            <a:r>
              <a:rPr lang="en-US" b="1" dirty="0" smtClean="0"/>
              <a:t>Airline flight operations</a:t>
            </a:r>
          </a:p>
          <a:p>
            <a:pPr marL="685800" lvl="1" indent="-228600">
              <a:buFontTx/>
              <a:buChar char="•"/>
            </a:pPr>
            <a:r>
              <a:rPr lang="en-US" dirty="0" smtClean="0"/>
              <a:t>Operations managers monitor large event volumes while guiding flight schedules, crew assignments, fuel consumption, departure/arrival times, FAA regulations, air traffic, optimal flight routes</a:t>
            </a:r>
          </a:p>
          <a:p>
            <a:pPr marL="685800" lvl="1" indent="-228600">
              <a:buFontTx/>
              <a:buChar char="•"/>
            </a:pPr>
            <a:r>
              <a:rPr lang="en-US" dirty="0" smtClean="0"/>
              <a:t>With increased insight, greater ability to react to weather delays, security procedures, system outages, maintenance requirements, etc.</a:t>
            </a:r>
          </a:p>
          <a:p>
            <a:pPr marL="685800" lvl="1" indent="-228600">
              <a:buFontTx/>
              <a:buChar char="•"/>
            </a:pPr>
            <a:r>
              <a:rPr lang="en-US" dirty="0" smtClean="0"/>
              <a:t>Ability to oversee worldwide events on a massive scale   </a:t>
            </a:r>
          </a:p>
          <a:p>
            <a:pPr marL="228600" indent="-228600"/>
            <a:endParaRPr lang="en-US" dirty="0" smtClean="0"/>
          </a:p>
          <a:p>
            <a:pPr marL="228600" indent="-228600"/>
            <a:r>
              <a:rPr lang="en-US" b="1" dirty="0" smtClean="0"/>
              <a:t>2.  Ultra-low Latency Messaging Speeds </a:t>
            </a:r>
            <a:r>
              <a:rPr lang="en-US" dirty="0" smtClean="0"/>
              <a:t>– </a:t>
            </a:r>
          </a:p>
          <a:p>
            <a:pPr marL="228600" indent="-228600"/>
            <a:r>
              <a:rPr lang="en-US" dirty="0" smtClean="0"/>
              <a:t>Definition:  Extreme situations can cause messaging speeds to mean the difference between loss of revenue and future business or gain of reputation and efficiencies.  Being able to react effectively and efficiently to events in real-time is key, no matter what the situations might be.     </a:t>
            </a:r>
          </a:p>
          <a:p>
            <a:pPr marL="228600" indent="-228600"/>
            <a:r>
              <a:rPr lang="en-US" dirty="0" smtClean="0"/>
              <a:t>Use Case:  </a:t>
            </a:r>
            <a:r>
              <a:rPr lang="en-US" b="1" dirty="0" smtClean="0"/>
              <a:t>Energy &amp; power operations</a:t>
            </a:r>
          </a:p>
          <a:p>
            <a:pPr marL="685800" lvl="1" indent="-228600">
              <a:buFontTx/>
              <a:buChar char="•"/>
            </a:pPr>
            <a:r>
              <a:rPr lang="en-US" dirty="0" smtClean="0"/>
              <a:t>Operations manager needs to respond quickly to changing energy consumption conditions and events</a:t>
            </a:r>
          </a:p>
          <a:p>
            <a:pPr marL="685800" lvl="1" indent="-228600">
              <a:buFontTx/>
              <a:buChar char="•"/>
            </a:pPr>
            <a:r>
              <a:rPr lang="en-US" dirty="0" smtClean="0"/>
              <a:t>React to power outages, usage spikes, weather conditions, and equipment failures in real time</a:t>
            </a:r>
          </a:p>
          <a:p>
            <a:pPr marL="685800" lvl="1" indent="-228600">
              <a:buFontTx/>
              <a:buChar char="•"/>
            </a:pPr>
            <a:r>
              <a:rPr lang="en-US" dirty="0" smtClean="0"/>
              <a:t>Breakdowns in power distribution and continuity can result in lost revenue and business anywhere, anytime  </a:t>
            </a:r>
          </a:p>
          <a:p>
            <a:pPr marL="228600" indent="-228600"/>
            <a:endParaRPr lang="en-US" b="1" dirty="0" smtClean="0"/>
          </a:p>
          <a:p>
            <a:pPr marL="228600" indent="-228600"/>
            <a:r>
              <a:rPr lang="en-US" b="1" dirty="0" smtClean="0"/>
              <a:t>3.  Dependability Through a Robust Infrastructure </a:t>
            </a:r>
            <a:r>
              <a:rPr lang="en-US" dirty="0" smtClean="0"/>
              <a:t>- </a:t>
            </a:r>
          </a:p>
          <a:p>
            <a:pPr marL="228600" indent="-228600"/>
            <a:r>
              <a:rPr lang="en-US" dirty="0" smtClean="0"/>
              <a:t>Definition:  Providing extreme dependability can make a company’s reputation, and an underlying infrastructure rich in controls, checkpoints, and event management is key to providing that continuous dependability.  </a:t>
            </a:r>
          </a:p>
          <a:p>
            <a:pPr marL="228600" indent="-228600"/>
            <a:r>
              <a:rPr lang="en-US" dirty="0" smtClean="0"/>
              <a:t>Use Case:  </a:t>
            </a:r>
            <a:r>
              <a:rPr lang="en-US" b="1" dirty="0" smtClean="0"/>
              <a:t>Shipping logistics</a:t>
            </a:r>
          </a:p>
          <a:p>
            <a:pPr marL="685800" lvl="1" indent="-228600">
              <a:buFontTx/>
              <a:buChar char="•"/>
            </a:pPr>
            <a:r>
              <a:rPr lang="en-US" dirty="0" smtClean="0"/>
              <a:t>Plant managers charged with increasing the percentage of “perfect orders” and getting packages and shipments to destinations accurately and on time.</a:t>
            </a:r>
          </a:p>
          <a:p>
            <a:pPr marL="685800" lvl="1" indent="-228600">
              <a:buFontTx/>
              <a:buChar char="•"/>
            </a:pPr>
            <a:r>
              <a:rPr lang="en-US" dirty="0" smtClean="0"/>
              <a:t>Trucking operations and events related to palettes, orders, fill ratios, delivery chain efficiencies</a:t>
            </a:r>
          </a:p>
          <a:p>
            <a:pPr marL="685800" lvl="1" indent="-228600">
              <a:buFontTx/>
              <a:buChar char="•"/>
            </a:pPr>
            <a:r>
              <a:rPr lang="en-US" dirty="0" smtClean="0"/>
              <a:t>Managers require visibility into inefficient areas of delivery chain and analyze root cause of problems to preserve on-time, accurate dependability of operations  </a:t>
            </a:r>
          </a:p>
          <a:p>
            <a:pPr marL="228600" indent="-228600"/>
            <a:endParaRPr lang="en-US" b="1" dirty="0" smtClean="0"/>
          </a:p>
          <a:p>
            <a:pPr marL="228600" indent="-228600"/>
            <a:r>
              <a:rPr lang="en-US" b="1" dirty="0" smtClean="0"/>
              <a:t>4.  Reliability For meeting SLA’s </a:t>
            </a:r>
            <a:r>
              <a:rPr lang="en-US" dirty="0" smtClean="0"/>
              <a:t>- </a:t>
            </a:r>
          </a:p>
          <a:p>
            <a:pPr marL="228600" indent="-228600"/>
            <a:r>
              <a:rPr lang="en-US" dirty="0" smtClean="0"/>
              <a:t>Definition:  Extreme solutions include extreme reliance on every aspect of a business to ensure that it all comes together in a timely fashion.  When that reliability is attacked, customer confidence declines.      </a:t>
            </a:r>
          </a:p>
          <a:p>
            <a:pPr marL="228600" indent="-228600"/>
            <a:r>
              <a:rPr lang="en-US" dirty="0" smtClean="0"/>
              <a:t>Use Case:  </a:t>
            </a:r>
            <a:r>
              <a:rPr lang="en-US" b="1" dirty="0" smtClean="0"/>
              <a:t>Online fraud detection</a:t>
            </a:r>
          </a:p>
          <a:p>
            <a:pPr marL="685800" lvl="1" indent="-228600">
              <a:buFontTx/>
              <a:buChar char="•"/>
            </a:pPr>
            <a:r>
              <a:rPr lang="en-US" dirty="0" smtClean="0"/>
              <a:t>Business analysts monitor credit transactions and events for possible fraud attempts; provide best catch rate with lowest false-positive rates</a:t>
            </a:r>
          </a:p>
          <a:p>
            <a:pPr marL="685800" lvl="1" indent="-228600">
              <a:buFontTx/>
              <a:buChar char="•"/>
            </a:pPr>
            <a:r>
              <a:rPr lang="en-US" dirty="0" smtClean="0"/>
              <a:t>Provide risk scores, fraud alerts, suspect purchases, and other suspicious events in real time, before the money goes away</a:t>
            </a:r>
          </a:p>
          <a:p>
            <a:pPr marL="685800" lvl="1" indent="-228600">
              <a:buFontTx/>
              <a:buChar char="•"/>
            </a:pPr>
            <a:r>
              <a:rPr lang="en-US" dirty="0" smtClean="0"/>
              <a:t>Utilizes knowledge of bill paying services, user identification, strings of suspicious activities, and retail events</a:t>
            </a:r>
          </a:p>
          <a:p>
            <a:pPr marL="228600" indent="-228600"/>
            <a:endParaRPr lang="en-US" b="1" dirty="0" smtClean="0"/>
          </a:p>
          <a:p>
            <a:pPr marL="228600" indent="-228600">
              <a:buFontTx/>
              <a:buAutoNum type="arabicPeriod" startAt="5"/>
            </a:pPr>
            <a:r>
              <a:rPr lang="en-US" b="1" dirty="0" smtClean="0"/>
              <a:t>Interconnectedness Throughout Enterprise </a:t>
            </a:r>
            <a:r>
              <a:rPr lang="en-US" dirty="0" smtClean="0"/>
              <a:t>- </a:t>
            </a:r>
          </a:p>
          <a:p>
            <a:pPr marL="228600" indent="-228600"/>
            <a:r>
              <a:rPr lang="en-US" dirty="0" smtClean="0"/>
              <a:t>Definition:  The ability to handle the extreme diversity of events that occur everyday and the ability to process at lightning quick speeds throughout an interconnected enterprise, allowing everyone to communicate effectively.  </a:t>
            </a:r>
          </a:p>
          <a:p>
            <a:pPr marL="228600" indent="-228600"/>
            <a:r>
              <a:rPr lang="en-US" dirty="0" smtClean="0"/>
              <a:t>Use Case:  </a:t>
            </a:r>
            <a:r>
              <a:rPr lang="en-US" b="1" dirty="0" smtClean="0"/>
              <a:t>Patient processing at a healthcare facility</a:t>
            </a:r>
          </a:p>
          <a:p>
            <a:pPr marL="685800" lvl="1" indent="-228600">
              <a:buFontTx/>
              <a:buChar char="•"/>
            </a:pPr>
            <a:r>
              <a:rPr lang="en-US" dirty="0" smtClean="0"/>
              <a:t>O</a:t>
            </a:r>
            <a:r>
              <a:rPr lang="en-GB" altLang="ja-JP" sz="1400" dirty="0" smtClean="0"/>
              <a:t>n arrival at Accident and Emergency unit’s reception area, patients are fitted with a personalized RFID bracelet</a:t>
            </a:r>
          </a:p>
          <a:p>
            <a:pPr marL="685800" lvl="1" indent="-228600">
              <a:buFontTx/>
              <a:buChar char="•"/>
            </a:pPr>
            <a:r>
              <a:rPr lang="en-GB" altLang="ja-JP" sz="1400" dirty="0" smtClean="0"/>
              <a:t>Constant wireless contact with an event processing engine is maintained for patient/doctor location events and patient registration</a:t>
            </a:r>
          </a:p>
          <a:p>
            <a:pPr marL="685800" lvl="1" indent="-228600">
              <a:buFontTx/>
              <a:buChar char="•"/>
            </a:pPr>
            <a:r>
              <a:rPr lang="en-GB" altLang="ja-JP" sz="1400" dirty="0" smtClean="0"/>
              <a:t>Rules are based on the RFID readings and on other provided information</a:t>
            </a:r>
          </a:p>
          <a:p>
            <a:pPr marL="685800" lvl="1" indent="-228600">
              <a:buFontTx/>
              <a:buChar char="•"/>
            </a:pPr>
            <a:r>
              <a:rPr lang="en-GB" altLang="ja-JP" sz="1400" dirty="0" smtClean="0"/>
              <a:t>Goal:  achieve optimal and friction-free patient care without delay or unnecessary waiting times; all events are interconnected</a:t>
            </a:r>
            <a:r>
              <a:rPr lang="en-US" dirty="0" smtClean="0"/>
              <a:t>  </a:t>
            </a:r>
            <a:endParaRPr lang="en-US" b="1" dirty="0" smtClean="0"/>
          </a:p>
          <a:p>
            <a:pPr marL="228600" indent="-228600"/>
            <a:endParaRPr lang="en-US" b="1" dirty="0" smtClean="0"/>
          </a:p>
          <a:p>
            <a:pPr marL="228600" indent="-228600"/>
            <a:r>
              <a:rPr lang="en-US" b="1" dirty="0" smtClean="0"/>
              <a:t>6.  Scalability to billions of transactions per day </a:t>
            </a:r>
            <a:r>
              <a:rPr lang="en-US" dirty="0" smtClean="0"/>
              <a:t>– </a:t>
            </a:r>
          </a:p>
          <a:p>
            <a:pPr marL="228600" indent="-228600"/>
            <a:r>
              <a:rPr lang="en-US" dirty="0" smtClean="0"/>
              <a:t>Definition:  It is imperative in today’s economy to be able to handle billions of transactions daily on a global scale. </a:t>
            </a:r>
          </a:p>
          <a:p>
            <a:pPr marL="228600" indent="-228600"/>
            <a:r>
              <a:rPr lang="en-US" dirty="0" smtClean="0"/>
              <a:t>Use Case:  </a:t>
            </a:r>
            <a:r>
              <a:rPr lang="en-US" b="1" dirty="0" smtClean="0"/>
              <a:t>Stock trading operations &amp; financial services</a:t>
            </a:r>
          </a:p>
          <a:p>
            <a:pPr marL="685800" lvl="1" indent="-228600">
              <a:buFontTx/>
              <a:buChar char="•"/>
            </a:pPr>
            <a:r>
              <a:rPr lang="en-US" dirty="0" smtClean="0"/>
              <a:t>Operations managers and financial analysts use events monitoring to the extreme, leveraging complex algorithms on the fly that indicate when to buy or sell stock, monitor market fluctuations, and factor in economic and company indicators.</a:t>
            </a:r>
          </a:p>
          <a:p>
            <a:pPr marL="685800" lvl="1" indent="-228600">
              <a:buFontTx/>
              <a:buChar char="•"/>
            </a:pPr>
            <a:r>
              <a:rPr lang="en-US" dirty="0" smtClean="0"/>
              <a:t>The speed of automated trading requires event processing to provide instantaneous analysis of trading activity to ensure compliance and ensure the best available price to clients.</a:t>
            </a:r>
          </a:p>
          <a:p>
            <a:pPr marL="685800" lvl="1" indent="-228600">
              <a:buFontTx/>
              <a:buChar char="•"/>
            </a:pPr>
            <a:r>
              <a:rPr lang="en-US" dirty="0" smtClean="0"/>
              <a:t>In fast moving markets like capital markets, the risk is too great to wait - event processing needs to occur in real time, monitoring and analyzing trades as they happen, enforcing optimal trade execution. </a:t>
            </a:r>
          </a:p>
          <a:p>
            <a:pPr marL="228600" indent="-228600"/>
            <a:endParaRPr lang="en-US" dirty="0" smtClean="0"/>
          </a:p>
          <a:p>
            <a:pPr marL="228600" indent="-228600"/>
            <a:r>
              <a:rPr lang="en-US" dirty="0" smtClean="0"/>
              <a:t>All of these characteristics are important.  </a:t>
            </a:r>
            <a:r>
              <a:rPr lang="en-US" b="1" dirty="0" smtClean="0"/>
              <a:t>But ultimately it will lead customers to one shared  goal:  ACTION.  </a:t>
            </a:r>
            <a:r>
              <a:rPr lang="en-US" dirty="0" smtClean="0"/>
              <a:t>Either automated, exception based, proactive, or defensive.   All customers need  these capabilities to maintain the competitive edge and track, manage, and recognize patterns for  events, and do so in sub-millisecond time.   The Goal:  To take quick, targeted, and impacting  steps to address business situations as they occur.   And IBM offers solutions for even the most  eXtreme challenges.</a:t>
            </a:r>
          </a:p>
          <a:p>
            <a:pPr marL="228600" indent="-228600"/>
            <a:endParaRPr lang="en-US" dirty="0" smtClean="0"/>
          </a:p>
          <a:p>
            <a:pPr marL="342900" indent="-342900" eaLnBrk="0" hangingPunct="0">
              <a:buClr>
                <a:srgbClr val="000000"/>
              </a:buClr>
              <a:buFont typeface="Wingdings" pitchFamily="2" charset="2"/>
              <a:buChar char="§"/>
              <a:tabLst>
                <a:tab pos="1314450" algn="l"/>
              </a:tabLst>
              <a:defRPr/>
            </a:pPr>
            <a:r>
              <a:rPr lang="en-US" b="1" kern="0" dirty="0" smtClean="0">
                <a:solidFill>
                  <a:srgbClr val="000000"/>
                </a:solidFill>
                <a:cs typeface="Arial" pitchFamily="34" charset="0"/>
              </a:rPr>
              <a:t>Enterprise data access </a:t>
            </a:r>
            <a:r>
              <a:rPr lang="en-US" kern="0" dirty="0" smtClean="0">
                <a:solidFill>
                  <a:srgbClr val="000000"/>
                </a:solidFill>
                <a:cs typeface="Arial" pitchFamily="34" charset="0"/>
              </a:rPr>
              <a:t>in an integrated System Z environment with </a:t>
            </a:r>
            <a:r>
              <a:rPr lang="en-US" b="1" kern="0" dirty="0" smtClean="0">
                <a:solidFill>
                  <a:srgbClr val="000000"/>
                </a:solidFill>
                <a:cs typeface="Arial" pitchFamily="34" charset="0"/>
              </a:rPr>
              <a:t>system-level awareness</a:t>
            </a:r>
            <a:r>
              <a:rPr lang="en-US" kern="0" dirty="0" smtClean="0">
                <a:solidFill>
                  <a:srgbClr val="000000"/>
                </a:solidFill>
                <a:cs typeface="Arial" pitchFamily="34" charset="0"/>
              </a:rPr>
              <a:t> – </a:t>
            </a:r>
            <a:r>
              <a:rPr lang="en-US" i="1" kern="0" dirty="0" smtClean="0">
                <a:solidFill>
                  <a:srgbClr val="000000"/>
                </a:solidFill>
                <a:cs typeface="Arial" pitchFamily="34" charset="0"/>
              </a:rPr>
              <a:t>enabling you to work smarter</a:t>
            </a:r>
            <a:br>
              <a:rPr lang="en-US" i="1" kern="0" dirty="0" smtClean="0">
                <a:solidFill>
                  <a:srgbClr val="000000"/>
                </a:solidFill>
                <a:cs typeface="Arial" pitchFamily="34" charset="0"/>
              </a:rPr>
            </a:br>
            <a:endParaRPr lang="en-US" i="1"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kern="0" dirty="0" smtClean="0">
                <a:solidFill>
                  <a:srgbClr val="000000"/>
                </a:solidFill>
                <a:cs typeface="Arial" pitchFamily="34" charset="0"/>
              </a:rPr>
              <a:t>Easier management with fewer components </a:t>
            </a:r>
            <a:r>
              <a:rPr lang="en-US" kern="0" dirty="0" smtClean="0">
                <a:solidFill>
                  <a:srgbClr val="000000"/>
                </a:solidFill>
                <a:cs typeface="Arial" pitchFamily="34" charset="0"/>
              </a:rPr>
              <a:t>to administer and vertical dynamic scalability</a:t>
            </a:r>
            <a:br>
              <a:rPr lang="en-US" kern="0" dirty="0" smtClean="0">
                <a:solidFill>
                  <a:srgbClr val="000000"/>
                </a:solidFill>
                <a:cs typeface="Arial" pitchFamily="34" charset="0"/>
              </a:rPr>
            </a:br>
            <a:endParaRPr lang="en-US"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kern="0" dirty="0" smtClean="0">
                <a:solidFill>
                  <a:srgbClr val="000000"/>
                </a:solidFill>
                <a:cs typeface="Arial" pitchFamily="34" charset="0"/>
              </a:rPr>
              <a:t>Stringent security services </a:t>
            </a:r>
            <a:r>
              <a:rPr lang="en-US" kern="0" dirty="0" smtClean="0">
                <a:solidFill>
                  <a:srgbClr val="000000"/>
                </a:solidFill>
                <a:cs typeface="Arial" pitchFamily="34" charset="0"/>
              </a:rPr>
              <a:t>with reduced interception opportunity</a:t>
            </a:r>
            <a:br>
              <a:rPr lang="en-US" kern="0" dirty="0" smtClean="0">
                <a:solidFill>
                  <a:srgbClr val="000000"/>
                </a:solidFill>
                <a:cs typeface="Arial" pitchFamily="34" charset="0"/>
              </a:rPr>
            </a:br>
            <a:endParaRPr lang="en-US"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kern="0" dirty="0" smtClean="0">
                <a:solidFill>
                  <a:srgbClr val="000000"/>
                </a:solidFill>
                <a:cs typeface="Arial" pitchFamily="34" charset="0"/>
              </a:rPr>
              <a:t>Highly available infrastructure </a:t>
            </a:r>
            <a:r>
              <a:rPr lang="en-US" kern="0" dirty="0" smtClean="0">
                <a:solidFill>
                  <a:srgbClr val="000000"/>
                </a:solidFill>
                <a:cs typeface="Arial" pitchFamily="34" charset="0"/>
              </a:rPr>
              <a:t>with BPM enabled for parallel Sysplex environments</a:t>
            </a:r>
            <a:br>
              <a:rPr lang="en-US" kern="0" dirty="0" smtClean="0">
                <a:solidFill>
                  <a:srgbClr val="000000"/>
                </a:solidFill>
                <a:cs typeface="Arial" pitchFamily="34" charset="0"/>
              </a:rPr>
            </a:br>
            <a:endParaRPr lang="en-US"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kern="0" dirty="0" smtClean="0">
                <a:solidFill>
                  <a:srgbClr val="000000"/>
                </a:solidFill>
                <a:cs typeface="Arial" pitchFamily="34" charset="0"/>
              </a:rPr>
              <a:t>Higher performance </a:t>
            </a:r>
            <a:r>
              <a:rPr lang="en-US" kern="0" dirty="0" smtClean="0">
                <a:solidFill>
                  <a:srgbClr val="000000"/>
                </a:solidFill>
                <a:cs typeface="Arial" pitchFamily="34" charset="0"/>
              </a:rPr>
              <a:t>without network time and product-specific network protocol construction</a:t>
            </a:r>
            <a:br>
              <a:rPr lang="en-US" kern="0" dirty="0" smtClean="0">
                <a:solidFill>
                  <a:srgbClr val="000000"/>
                </a:solidFill>
                <a:cs typeface="Arial" pitchFamily="34" charset="0"/>
              </a:rPr>
            </a:br>
            <a:r>
              <a:rPr lang="en-US" kern="0" dirty="0" smtClean="0">
                <a:solidFill>
                  <a:srgbClr val="000000"/>
                </a:solidFill>
                <a:cs typeface="Arial" pitchFamily="34" charset="0"/>
              </a:rPr>
              <a:t/>
            </a:r>
            <a:br>
              <a:rPr lang="en-US" kern="0" dirty="0" smtClean="0">
                <a:solidFill>
                  <a:srgbClr val="000000"/>
                </a:solidFill>
                <a:cs typeface="Arial" pitchFamily="34" charset="0"/>
              </a:rPr>
            </a:br>
            <a:endParaRPr lang="en-US" i="1" dirty="0" smtClean="0">
              <a:solidFill>
                <a:srgbClr val="0066CC">
                  <a:lumMod val="75000"/>
                </a:srgbClr>
              </a:solidFill>
              <a:cs typeface="Arial" pitchFamily="34" charset="0"/>
            </a:endParaRPr>
          </a:p>
          <a:p>
            <a:pPr marL="228600" indent="-228600"/>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40</a:t>
            </a:fld>
            <a:endParaRPr lang="en-US"/>
          </a:p>
        </p:txBody>
      </p:sp>
    </p:spTree>
    <p:extLst>
      <p:ext uri="{BB962C8B-B14F-4D97-AF65-F5344CB8AC3E}">
        <p14:creationId xmlns:p14="http://schemas.microsoft.com/office/powerpoint/2010/main" val="41318609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ftr" idx="4"/>
          </p:nvPr>
        </p:nvSpPr>
        <p:spPr>
          <a:ln/>
        </p:spPr>
        <p:txBody>
          <a:bodyPr/>
          <a:lstStyle/>
          <a:p>
            <a:r>
              <a:rPr lang="en-GB"/>
              <a:t>File Name Here.ppt</a:t>
            </a:r>
          </a:p>
        </p:txBody>
      </p:sp>
      <p:sp>
        <p:nvSpPr>
          <p:cNvPr id="805890" name="Rectangle 2"/>
          <p:cNvSpPr>
            <a:spLocks noGrp="1" noRot="1" noChangeAspect="1" noChangeArrowheads="1" noTextEdit="1"/>
          </p:cNvSpPr>
          <p:nvPr>
            <p:ph type="sldImg"/>
          </p:nvPr>
        </p:nvSpPr>
        <p:spPr bwMode="auto">
          <a:xfrm>
            <a:off x="1158875" y="682625"/>
            <a:ext cx="4541838" cy="3405188"/>
          </a:xfrm>
          <a:prstGeom prst="rect">
            <a:avLst/>
          </a:prstGeom>
          <a:solidFill>
            <a:srgbClr val="FFFFFF"/>
          </a:solidFill>
          <a:ln>
            <a:solidFill>
              <a:srgbClr val="000000"/>
            </a:solidFill>
            <a:miter lim="800000"/>
            <a:headEnd/>
            <a:tailEnd/>
          </a:ln>
        </p:spPr>
      </p:sp>
      <p:sp>
        <p:nvSpPr>
          <p:cNvPr id="805891" name="Text Box 3"/>
          <p:cNvSpPr txBox="1">
            <a:spLocks noGrp="1" noChangeArrowheads="1"/>
          </p:cNvSpPr>
          <p:nvPr>
            <p:ph type="body" idx="1"/>
          </p:nvPr>
        </p:nvSpPr>
        <p:spPr/>
        <p:txBody>
          <a:bodyPr/>
          <a:lstStyle/>
          <a:p>
            <a:r>
              <a:rPr lang="en-US" b="1" dirty="0"/>
              <a:t>Putting zEnterprise System to the task</a:t>
            </a:r>
            <a:r>
              <a:rPr lang="en-US" dirty="0"/>
              <a:t> – Use the smarter solution to improve your application design</a:t>
            </a:r>
          </a:p>
          <a:p>
            <a:r>
              <a:rPr lang="en-US" dirty="0"/>
              <a:t>Note to a presenter.. this chart can wrap up what you’ve told the customer about the new solution in 1 picture.  The Purple boxes and lines represent the Unified Resource Manager, it’s agents and the private support network (intra-node network management).  The dotted line shows that z/OS and Linux on </a:t>
            </a:r>
            <a:r>
              <a:rPr lang="en-US" dirty="0" smtClean="0"/>
              <a:t>System Z </a:t>
            </a:r>
            <a:r>
              <a:rPr lang="en-US" dirty="0"/>
              <a:t>will offer monitor capabilities but not turn over management (provide agents) to Unified Resource Manager.  The orange arrow at the bottom is the private data network (called Intra-ensemble data network – IEDN).  You can point out the z196, the </a:t>
            </a:r>
            <a:r>
              <a:rPr lang="en-US" dirty="0" err="1"/>
              <a:t>zBX</a:t>
            </a:r>
            <a:r>
              <a:rPr lang="en-US" dirty="0"/>
              <a:t>, the blades and optimizers.  </a:t>
            </a:r>
          </a:p>
          <a:p>
            <a:endParaRPr lang="en-US" dirty="0"/>
          </a:p>
          <a:p>
            <a:r>
              <a:rPr lang="en-US" b="1" dirty="0"/>
              <a:t>Note to the presenter:  </a:t>
            </a:r>
          </a:p>
          <a:p>
            <a:r>
              <a:rPr lang="en-US" dirty="0"/>
              <a:t>Depending on your comfort level, and time, you can talk about:</a:t>
            </a:r>
          </a:p>
          <a:p>
            <a:pPr>
              <a:buFont typeface="Arial" charset="0"/>
              <a:buChar char="•"/>
            </a:pPr>
            <a:r>
              <a:rPr lang="en-US" dirty="0"/>
              <a:t>How the hypervisors are treated as system z firmware</a:t>
            </a:r>
          </a:p>
          <a:p>
            <a:pPr>
              <a:buFont typeface="Arial" charset="0"/>
              <a:buChar char="•"/>
            </a:pPr>
            <a:r>
              <a:rPr lang="en-US" dirty="0"/>
              <a:t>That the general purpose x and p blades are virtualized unconditionally</a:t>
            </a:r>
          </a:p>
          <a:p>
            <a:pPr>
              <a:buFont typeface="Arial" charset="0"/>
              <a:buChar char="•"/>
            </a:pPr>
            <a:r>
              <a:rPr lang="en-US" dirty="0"/>
              <a:t>The SE has been extended to orchestrate hardware operational control for the blades as well as for </a:t>
            </a:r>
            <a:r>
              <a:rPr lang="en-US" dirty="0" smtClean="0"/>
              <a:t>System Z </a:t>
            </a:r>
            <a:r>
              <a:rPr lang="en-US" dirty="0"/>
              <a:t>(config, problem management, call home, etc)</a:t>
            </a:r>
          </a:p>
          <a:p>
            <a:pPr>
              <a:buFont typeface="Arial" charset="0"/>
              <a:buChar char="•"/>
            </a:pPr>
            <a:r>
              <a:rPr lang="en-US" dirty="0"/>
              <a:t>The blades are optional, and you get the Unified Resource Manager capabilities with the system z196 (don’t need a </a:t>
            </a:r>
            <a:r>
              <a:rPr lang="en-US" dirty="0" err="1"/>
              <a:t>zBX</a:t>
            </a:r>
            <a:r>
              <a:rPr lang="en-US" dirty="0"/>
              <a:t> to get value)</a:t>
            </a:r>
          </a:p>
          <a:p>
            <a:pPr>
              <a:buFont typeface="Arial" charset="0"/>
              <a:buChar char="•"/>
            </a:pPr>
            <a:r>
              <a:rPr lang="en-US" dirty="0"/>
              <a:t>The role of the HMC is being extended, and is evolving to be a full function platform management appliance</a:t>
            </a:r>
          </a:p>
          <a:p>
            <a:pPr>
              <a:buFont typeface="Arial" charset="0"/>
              <a:buChar char="•"/>
            </a:pPr>
            <a:r>
              <a:rPr lang="en-US" dirty="0"/>
              <a:t>The HMC represents the "management access point" for all Unified Resource Manager management functions</a:t>
            </a:r>
          </a:p>
          <a:p>
            <a:pPr>
              <a:buFont typeface="Arial" charset="0"/>
              <a:buChar char="•"/>
            </a:pPr>
            <a:r>
              <a:rPr lang="en-US" dirty="0"/>
              <a:t>The hypervisors are PS/SM, z/VM, PowerVM and there will be a hypervisor for IBM System x when it’s available 1H11.</a:t>
            </a:r>
          </a:p>
          <a:p>
            <a:pPr>
              <a:buFont typeface="Arial" charset="0"/>
              <a:buChar char="•"/>
            </a:pPr>
            <a:r>
              <a:rPr lang="en-US" dirty="0"/>
              <a:t>There is compelling value here is that the Unified Resource Manager has "workload awareness" where workloads consist of virtual images across the hybrid</a:t>
            </a:r>
          </a:p>
          <a:p>
            <a:pPr>
              <a:buFont typeface="Arial" charset="0"/>
              <a:buChar char="•"/>
            </a:pPr>
            <a:r>
              <a:rPr lang="en-US" dirty="0"/>
              <a:t>Also we offer performance management to monitor the CPU </a:t>
            </a:r>
          </a:p>
          <a:p>
            <a:pPr>
              <a:buFont typeface="Arial" charset="0"/>
              <a:buChar char="•"/>
            </a:pPr>
            <a:r>
              <a:rPr lang="en-US" dirty="0"/>
              <a:t>We deliver end-to-end consistent hardware service management (CE, patch,  call home) for the entire h/w topology.</a:t>
            </a:r>
          </a:p>
          <a:p>
            <a:endParaRPr lang="en-US" dirty="0"/>
          </a:p>
          <a:p>
            <a:r>
              <a:rPr lang="en-US" dirty="0"/>
              <a:t>Transition:  And let’s take one more look at the flexibility you will have in decided where to run your application based on your service level requirements.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7"/>
          <p:cNvSpPr txBox="1">
            <a:spLocks noGrp="1" noChangeArrowheads="1"/>
          </p:cNvSpPr>
          <p:nvPr/>
        </p:nvSpPr>
        <p:spPr bwMode="auto">
          <a:xfrm>
            <a:off x="3884613" y="8627915"/>
            <a:ext cx="2971800" cy="454184"/>
          </a:xfrm>
          <a:prstGeom prst="rect">
            <a:avLst/>
          </a:prstGeom>
          <a:noFill/>
          <a:ln w="9525">
            <a:noFill/>
            <a:miter lim="800000"/>
            <a:headEnd/>
            <a:tailEnd/>
          </a:ln>
        </p:spPr>
        <p:txBody>
          <a:bodyPr lIns="91435" tIns="45717" rIns="91435" bIns="45717" anchor="b"/>
          <a:lstStyle/>
          <a:p>
            <a:pPr algn="r" defTabSz="914400"/>
            <a:fld id="{ED2951CF-4423-4863-BAEA-AE3527F43FD3}" type="slidenum">
              <a:rPr lang="en-US" sz="1200">
                <a:solidFill>
                  <a:srgbClr val="000000"/>
                </a:solidFill>
              </a:rPr>
              <a:pPr algn="r" defTabSz="914400"/>
              <a:t>42</a:t>
            </a:fld>
            <a:endParaRPr lang="en-US" sz="1200">
              <a:solidFill>
                <a:srgbClr val="000000"/>
              </a:solidFill>
            </a:endParaRPr>
          </a:p>
        </p:txBody>
      </p:sp>
      <p:sp>
        <p:nvSpPr>
          <p:cNvPr id="67587" name="Slide Image Placeholder 1"/>
          <p:cNvSpPr>
            <a:spLocks noGrp="1" noRot="1" noChangeAspect="1" noTextEdit="1"/>
          </p:cNvSpPr>
          <p:nvPr>
            <p:ph type="sldImg"/>
          </p:nvPr>
        </p:nvSpPr>
        <p:spPr bwMode="auto">
          <a:xfrm>
            <a:off x="985838" y="701675"/>
            <a:ext cx="4681537" cy="3511550"/>
          </a:xfrm>
          <a:noFill/>
          <a:ln>
            <a:solidFill>
              <a:srgbClr val="000000"/>
            </a:solidFill>
            <a:miter lim="800000"/>
            <a:headEnd/>
            <a:tailEnd/>
          </a:ln>
        </p:spPr>
      </p:sp>
      <p:sp>
        <p:nvSpPr>
          <p:cNvPr id="67588" name="Notes Placeholder 2"/>
          <p:cNvSpPr>
            <a:spLocks noGrp="1"/>
          </p:cNvSpPr>
          <p:nvPr>
            <p:ph type="body" idx="1"/>
          </p:nvPr>
        </p:nvSpPr>
        <p:spPr bwMode="auto">
          <a:xfrm>
            <a:off x="887413" y="4448794"/>
            <a:ext cx="4876800" cy="4215392"/>
          </a:xfrm>
          <a:noFill/>
        </p:spPr>
        <p:txBody>
          <a:bodyPr wrap="square" lIns="0" tIns="0" rIns="0" bIns="0" numCol="1" anchor="t" anchorCtr="0" compatLnSpc="1">
            <a:prstTxWarp prst="textNoShape">
              <a:avLst/>
            </a:prstTxWarp>
          </a:bodyPr>
          <a:lstStyle/>
          <a:p>
            <a:pPr defTabSz="914400"/>
            <a:endParaRPr lang="en-US" smtClean="0"/>
          </a:p>
        </p:txBody>
      </p:sp>
      <p:sp>
        <p:nvSpPr>
          <p:cNvPr id="67589" name="Slide Number Placeholder 3"/>
          <p:cNvSpPr txBox="1">
            <a:spLocks noGrp="1"/>
          </p:cNvSpPr>
          <p:nvPr/>
        </p:nvSpPr>
        <p:spPr bwMode="auto">
          <a:xfrm>
            <a:off x="-82550" y="-399258"/>
            <a:ext cx="165100" cy="441839"/>
          </a:xfrm>
          <a:prstGeom prst="rect">
            <a:avLst/>
          </a:prstGeom>
          <a:noFill/>
          <a:ln w="9525">
            <a:noFill/>
            <a:miter lim="800000"/>
            <a:headEnd/>
            <a:tailEnd/>
          </a:ln>
        </p:spPr>
        <p:txBody>
          <a:bodyPr lIns="82375" tIns="41364" rIns="82375" bIns="41364" anchor="b">
            <a:spAutoFit/>
          </a:bodyPr>
          <a:lstStyle/>
          <a:p>
            <a:pPr algn="r" defTabSz="449263">
              <a:lnSpc>
                <a:spcPct val="97000"/>
              </a:lnSpc>
              <a:buClr>
                <a:srgbClr val="FF0000"/>
              </a:buClr>
              <a:buSzPct val="100000"/>
              <a:buFont typeface="Times New Roman" pitchFamily="18" charset="0"/>
              <a:buNone/>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pPr>
            <a:fld id="{3498456F-A151-46F1-B3B0-DB167CB94835}" type="slidenum">
              <a:rPr lang="en-US" sz="1200">
                <a:solidFill>
                  <a:srgbClr val="000000"/>
                </a:solidFill>
                <a:latin typeface="Times New Roman" pitchFamily="18" charset="0"/>
              </a:rPr>
              <a:pPr algn="r" defTabSz="449263">
                <a:lnSpc>
                  <a:spcPct val="97000"/>
                </a:lnSpc>
                <a:buClr>
                  <a:srgbClr val="FF0000"/>
                </a:buClr>
                <a:buSzPct val="100000"/>
                <a:buFont typeface="Times New Roman" pitchFamily="18" charset="0"/>
                <a:buNone/>
                <a:tabLst>
                  <a:tab pos="0" algn="l"/>
                  <a:tab pos="449263" algn="l"/>
                  <a:tab pos="898525" algn="l"/>
                  <a:tab pos="1347788" algn="l"/>
                  <a:tab pos="1795463" algn="l"/>
                  <a:tab pos="2244725" algn="l"/>
                  <a:tab pos="2693988" algn="l"/>
                  <a:tab pos="3143250" algn="l"/>
                  <a:tab pos="3592513" algn="l"/>
                  <a:tab pos="4041775" algn="l"/>
                  <a:tab pos="4487863" algn="l"/>
                  <a:tab pos="4937125" algn="l"/>
                  <a:tab pos="5386388" algn="l"/>
                  <a:tab pos="5835650" algn="l"/>
                  <a:tab pos="6286500" algn="l"/>
                  <a:tab pos="6735763" algn="l"/>
                  <a:tab pos="7185025" algn="l"/>
                  <a:tab pos="7632700" algn="l"/>
                  <a:tab pos="8081963" algn="l"/>
                  <a:tab pos="8531225" algn="l"/>
                  <a:tab pos="8980488" algn="l"/>
                </a:tabLst>
              </a:pPr>
              <a:t>42</a:t>
            </a:fld>
            <a:endParaRPr lang="en-US" sz="1200">
              <a:solidFill>
                <a:srgbClr val="000000"/>
              </a:solidFill>
              <a:latin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a:lstStyle/>
          <a:p>
            <a:endParaRPr lang="en-US" smtClean="0"/>
          </a:p>
        </p:txBody>
      </p:sp>
      <p:sp>
        <p:nvSpPr>
          <p:cNvPr id="17412" name="Slide Number Placeholder 3"/>
          <p:cNvSpPr>
            <a:spLocks noGrp="1"/>
          </p:cNvSpPr>
          <p:nvPr>
            <p:ph type="sldNum" sz="quarter" idx="5"/>
          </p:nvPr>
        </p:nvSpPr>
        <p:spPr bwMode="auto">
          <a:noFill/>
          <a:ln>
            <a:miter lim="800000"/>
            <a:headEnd/>
            <a:tailEnd/>
          </a:ln>
        </p:spPr>
        <p:txBody>
          <a:bodyPr/>
          <a:lstStyle/>
          <a:p>
            <a:fld id="{7F35869D-0EB3-4AB3-BF6F-FC1179968A7C}" type="slidenum">
              <a:rPr lang="en-US">
                <a:solidFill>
                  <a:prstClr val="black"/>
                </a:solidFill>
                <a:ea typeface="MS PGothic" pitchFamily="34" charset="-128"/>
              </a:rPr>
              <a:pPr/>
              <a:t>43</a:t>
            </a:fld>
            <a:endParaRPr lang="en-US">
              <a:solidFill>
                <a:prstClr val="black"/>
              </a:solidFill>
              <a:ea typeface="MS PGothic"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defTabSz="914400"/>
            <a:endParaRPr lang="en-US" smtClean="0"/>
          </a:p>
        </p:txBody>
      </p:sp>
      <p:sp>
        <p:nvSpPr>
          <p:cNvPr id="57348" name="Slide Number Placeholder 3"/>
          <p:cNvSpPr txBox="1">
            <a:spLocks noGrp="1"/>
          </p:cNvSpPr>
          <p:nvPr/>
        </p:nvSpPr>
        <p:spPr bwMode="auto">
          <a:xfrm>
            <a:off x="3886200" y="8629491"/>
            <a:ext cx="2971800" cy="454184"/>
          </a:xfrm>
          <a:prstGeom prst="rect">
            <a:avLst/>
          </a:prstGeom>
          <a:noFill/>
          <a:ln w="9525">
            <a:noFill/>
            <a:miter lim="800000"/>
            <a:headEnd/>
            <a:tailEnd/>
          </a:ln>
        </p:spPr>
        <p:txBody>
          <a:bodyPr anchor="b"/>
          <a:lstStyle/>
          <a:p>
            <a:pPr algn="r" defTabSz="914400"/>
            <a:fld id="{C04F22BC-2986-42B2-89D7-86FFA14DDF71}" type="slidenum">
              <a:rPr lang="en-US" sz="1200"/>
              <a:pPr algn="r" defTabSz="914400"/>
              <a:t>44</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0"/>
              </a:spcBef>
              <a:spcAft>
                <a:spcPct val="0"/>
              </a:spcAft>
              <a:buClr>
                <a:schemeClr val="tx2"/>
              </a:buClr>
              <a:buSzTx/>
              <a:buFont typeface="Wingdings" pitchFamily="2" charset="2"/>
              <a:buNone/>
              <a:tabLst>
                <a:tab pos="1314450" algn="l"/>
              </a:tabLst>
              <a:defRPr/>
            </a:pPr>
            <a:r>
              <a:rPr kumimoji="0" lang="en-US" sz="1000" u="none" strike="noStrike" kern="0" cap="none" spc="0" normalizeH="0" baseline="0" noProof="0" dirty="0" smtClean="0">
                <a:ln>
                  <a:noFill/>
                </a:ln>
                <a:solidFill>
                  <a:schemeClr val="tx1"/>
                </a:solidFill>
                <a:effectLst/>
                <a:uLnTx/>
                <a:uFillTx/>
                <a:cs typeface="Arial" pitchFamily="34" charset="0"/>
              </a:rPr>
              <a:t>On slide 9, we have #5 - Modernize with a business rules management system that improves operational decisions.</a:t>
            </a:r>
          </a:p>
          <a:p>
            <a:pPr marL="171450" marR="0" lvl="0" indent="0" algn="l" defTabSz="914400" rtl="0" eaLnBrk="0" fontAlgn="base" latinLnBrk="0" hangingPunct="0">
              <a:lnSpc>
                <a:spcPct val="100000"/>
              </a:lnSpc>
              <a:spcBef>
                <a:spcPct val="0"/>
              </a:spcBef>
              <a:spcAft>
                <a:spcPct val="0"/>
              </a:spcAft>
              <a:buClr>
                <a:schemeClr val="tx2"/>
              </a:buClr>
              <a:buSzTx/>
              <a:buFont typeface="Wingdings" pitchFamily="2" charset="2"/>
              <a:buNone/>
              <a:tabLst>
                <a:tab pos="1314450" algn="l"/>
              </a:tabLst>
              <a:defRPr/>
            </a:pPr>
            <a:endParaRPr kumimoji="0" lang="en-US" sz="1000" u="none" strike="noStrike" kern="0" cap="none" spc="0" normalizeH="0" baseline="0" noProof="0" dirty="0" smtClean="0">
              <a:ln>
                <a:noFill/>
              </a:ln>
              <a:solidFill>
                <a:schemeClr val="tx1"/>
              </a:solidFill>
              <a:effectLst/>
              <a:uLnTx/>
              <a:uFillTx/>
              <a:cs typeface="Arial" pitchFamily="34" charset="0"/>
            </a:endParaRPr>
          </a:p>
          <a:p>
            <a:pPr marL="0" marR="0" lvl="0" indent="0" algn="l" defTabSz="914400" rtl="0" eaLnBrk="0" fontAlgn="base" latinLnBrk="0" hangingPunct="0">
              <a:lnSpc>
                <a:spcPct val="100000"/>
              </a:lnSpc>
              <a:spcBef>
                <a:spcPct val="0"/>
              </a:spcBef>
              <a:spcAft>
                <a:spcPct val="0"/>
              </a:spcAft>
              <a:buClr>
                <a:schemeClr val="tx2"/>
              </a:buClr>
              <a:buSzTx/>
              <a:buFont typeface="Wingdings" pitchFamily="2" charset="2"/>
              <a:buNone/>
              <a:tabLst>
                <a:tab pos="1314450" algn="l"/>
              </a:tabLst>
              <a:defRPr/>
            </a:pPr>
            <a:r>
              <a:rPr kumimoji="0" lang="en-US" sz="1000" u="none" strike="noStrike" kern="0" cap="none" spc="0" normalizeH="0" baseline="0" noProof="0" dirty="0" smtClean="0">
                <a:ln>
                  <a:noFill/>
                </a:ln>
                <a:solidFill>
                  <a:schemeClr val="tx1"/>
                </a:solidFill>
                <a:effectLst/>
                <a:uLnTx/>
                <a:uFillTx/>
                <a:cs typeface="Arial" pitchFamily="34" charset="0"/>
              </a:rPr>
              <a:t>With a business rule management system, version and change control are provided along with a central repository for multiple rule deployments.  You can define and execute specific decision points in processes and applications.  Bottom line is the ability to automate and improve decisions and decision making throughout the applications and processes.</a:t>
            </a:r>
          </a:p>
          <a:p>
            <a:pPr marL="0" marR="0" lvl="0" indent="0" algn="l" defTabSz="914400" rtl="0" eaLnBrk="0" fontAlgn="base" latinLnBrk="0" hangingPunct="0">
              <a:lnSpc>
                <a:spcPct val="100000"/>
              </a:lnSpc>
              <a:spcBef>
                <a:spcPct val="0"/>
              </a:spcBef>
              <a:spcAft>
                <a:spcPct val="0"/>
              </a:spcAft>
              <a:buClr>
                <a:schemeClr val="tx2"/>
              </a:buClr>
              <a:buSzTx/>
              <a:buFont typeface="Wingdings" pitchFamily="2" charset="2"/>
              <a:buNone/>
              <a:tabLst>
                <a:tab pos="1314450" algn="l"/>
              </a:tabLst>
              <a:defRPr/>
            </a:pPr>
            <a:endParaRPr kumimoji="0" lang="en-US" sz="1000" u="none" strike="noStrike" kern="0" cap="none" spc="0" normalizeH="0" baseline="0" noProof="0" dirty="0" smtClean="0">
              <a:ln>
                <a:noFill/>
              </a:ln>
              <a:solidFill>
                <a:schemeClr val="tx1"/>
              </a:solidFill>
              <a:effectLst/>
              <a:uLnTx/>
              <a:uFillTx/>
              <a:cs typeface="Arial" pitchFamily="34" charset="0"/>
            </a:endParaRPr>
          </a:p>
          <a:p>
            <a:pPr marL="0" marR="0" lvl="0" indent="0" algn="l" defTabSz="914400" rtl="0" eaLnBrk="0" fontAlgn="base" latinLnBrk="0" hangingPunct="0">
              <a:lnSpc>
                <a:spcPct val="100000"/>
              </a:lnSpc>
              <a:spcBef>
                <a:spcPct val="0"/>
              </a:spcBef>
              <a:spcAft>
                <a:spcPct val="0"/>
              </a:spcAft>
              <a:buClr>
                <a:schemeClr val="tx2"/>
              </a:buClr>
              <a:buSzTx/>
              <a:buFont typeface="Wingdings" pitchFamily="2" charset="2"/>
              <a:buNone/>
              <a:tabLst>
                <a:tab pos="1314450" algn="l"/>
              </a:tabLst>
              <a:defRPr/>
            </a:pPr>
            <a:r>
              <a:rPr kumimoji="0" lang="en-US" sz="1000" u="none" strike="noStrike" kern="0" cap="none" spc="0" normalizeH="0" baseline="0" noProof="0" dirty="0" smtClean="0">
                <a:ln>
                  <a:noFill/>
                </a:ln>
                <a:solidFill>
                  <a:schemeClr val="tx1"/>
                </a:solidFill>
                <a:effectLst/>
                <a:uLnTx/>
                <a:uFillTx/>
                <a:cs typeface="Arial" pitchFamily="34" charset="0"/>
              </a:rPr>
              <a:t>A </a:t>
            </a:r>
            <a:r>
              <a:rPr lang="en-US" sz="1000" dirty="0" smtClean="0">
                <a:solidFill>
                  <a:schemeClr val="tx1"/>
                </a:solidFill>
              </a:rPr>
              <a:t>BRMS is here to manage automated decisions at specific points in the process. In most of the cases, BRMS is exposed to BPM through web services that are invoked by the process to make a decision that has direct influence on how the business operates. BRMS is not just a technology to do simple routing rules inside a business process, but is instead used to automate complex, highly-variable decisions that take place at different points in a process, as well as in other systems that may not be involved in orchestrated processes.</a:t>
            </a:r>
          </a:p>
          <a:p>
            <a:pPr lvl="0" indent="0" eaLnBrk="1" hangingPunct="1">
              <a:lnSpc>
                <a:spcPct val="100000"/>
              </a:lnSpc>
              <a:spcBef>
                <a:spcPct val="10000"/>
              </a:spcBef>
            </a:pPr>
            <a:endParaRPr lang="en-US" sz="1000" dirty="0" smtClean="0">
              <a:solidFill>
                <a:schemeClr val="tx1"/>
              </a:solidFill>
              <a:ea typeface="Arial" pitchFamily="34" charset="0"/>
            </a:endParaRPr>
          </a:p>
          <a:p>
            <a:pPr indent="0" eaLnBrk="1" hangingPunct="1">
              <a:lnSpc>
                <a:spcPct val="100000"/>
              </a:lnSpc>
            </a:pPr>
            <a:r>
              <a:rPr lang="en-US" sz="1000" dirty="0" smtClean="0">
                <a:solidFill>
                  <a:schemeClr val="tx1"/>
                </a:solidFill>
              </a:rPr>
              <a:t>Without a BRMS, rules</a:t>
            </a:r>
            <a:r>
              <a:rPr lang="en-US" sz="1000" dirty="0" smtClean="0">
                <a:solidFill>
                  <a:schemeClr val="tx1"/>
                </a:solidFill>
                <a:ea typeface="Arial" pitchFamily="34" charset="0"/>
              </a:rPr>
              <a:t> are hidden in COBOL code and databases – and end up being costly to change.  With potentially undocumented rules, there is no rules version control.  Business is not able to change or review the rules which might only be accessible by IT.  Essentially rules are subject to the same life cycle as the application code itself.</a:t>
            </a:r>
          </a:p>
          <a:p>
            <a:pPr indent="0" eaLnBrk="1" hangingPunct="1">
              <a:lnSpc>
                <a:spcPct val="100000"/>
              </a:lnSpc>
            </a:pPr>
            <a:endParaRPr lang="en-US" sz="1000" dirty="0" smtClean="0">
              <a:solidFill>
                <a:schemeClr val="tx1"/>
              </a:solidFill>
              <a:ea typeface="Arial" pitchFamily="34" charset="0"/>
            </a:endParaRPr>
          </a:p>
          <a:p>
            <a:pPr indent="0" eaLnBrk="1" hangingPunct="1">
              <a:lnSpc>
                <a:spcPct val="100000"/>
              </a:lnSpc>
            </a:pPr>
            <a:r>
              <a:rPr lang="en-US" sz="1000" dirty="0" smtClean="0">
                <a:solidFill>
                  <a:schemeClr val="tx1"/>
                </a:solidFill>
              </a:rPr>
              <a:t>With a BRMS, automated decisions are changeable and r</a:t>
            </a:r>
            <a:r>
              <a:rPr lang="en-US" sz="1000" dirty="0" smtClean="0">
                <a:solidFill>
                  <a:schemeClr val="tx1"/>
                </a:solidFill>
                <a:ea typeface="Arial" pitchFamily="34" charset="0"/>
              </a:rPr>
              <a:t>eviewable by business users -- whenever the needs of the business dictate.  Rules are expressed and documented in business terms, versioned, and managed with collaborative web tools.  And now rules can be reused easily across all enterprise applications.</a:t>
            </a:r>
            <a:endParaRPr lang="en-US" sz="1000" dirty="0">
              <a:solidFill>
                <a:schemeClr val="tx1"/>
              </a:solidFill>
            </a:endParaRP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a:xfrm>
            <a:off x="1157288" y="681038"/>
            <a:ext cx="4543425" cy="3406775"/>
          </a:xfrm>
          <a:ln/>
        </p:spPr>
      </p:sp>
      <p:sp>
        <p:nvSpPr>
          <p:cNvPr id="47106" name="Notes Placeholder 2"/>
          <p:cNvSpPr>
            <a:spLocks noGrp="1"/>
          </p:cNvSpPr>
          <p:nvPr>
            <p:ph type="body" idx="1"/>
          </p:nvPr>
        </p:nvSpPr>
        <p:spPr>
          <a:ln/>
        </p:spPr>
        <p:txBody>
          <a:bodyPr/>
          <a:lstStyle/>
          <a:p>
            <a:pPr marL="0" indent="0" eaLnBrk="1" hangingPunct="1">
              <a:lnSpc>
                <a:spcPct val="100000"/>
              </a:lnSpc>
              <a:spcBef>
                <a:spcPts val="0"/>
              </a:spcBef>
              <a:buClr>
                <a:srgbClr val="9900CC"/>
              </a:buClr>
              <a:buSzPct val="100000"/>
              <a:buFont typeface="Arial" charset="0"/>
              <a:buNone/>
              <a:defRPr/>
            </a:pPr>
            <a:r>
              <a:rPr lang="fr-FR" sz="1000" b="0" dirty="0" smtClean="0">
                <a:solidFill>
                  <a:schemeClr val="tx1"/>
                </a:solidFill>
                <a:ea typeface="+mn-ea"/>
              </a:rPr>
              <a:t>On </a:t>
            </a:r>
            <a:r>
              <a:rPr lang="fr-FR" sz="1000" b="0" dirty="0" err="1" smtClean="0">
                <a:solidFill>
                  <a:schemeClr val="tx1"/>
                </a:solidFill>
                <a:ea typeface="+mn-ea"/>
              </a:rPr>
              <a:t>slide</a:t>
            </a:r>
            <a:r>
              <a:rPr lang="fr-FR" sz="1000" b="0" dirty="0" smtClean="0">
                <a:solidFill>
                  <a:schemeClr val="tx1"/>
                </a:solidFill>
                <a:ea typeface="+mn-ea"/>
              </a:rPr>
              <a:t> 10, </a:t>
            </a:r>
            <a:r>
              <a:rPr lang="fr-FR" sz="1000" b="0" dirty="0" err="1" smtClean="0">
                <a:solidFill>
                  <a:schemeClr val="tx1"/>
                </a:solidFill>
                <a:ea typeface="+mn-ea"/>
              </a:rPr>
              <a:t>we</a:t>
            </a:r>
            <a:r>
              <a:rPr lang="fr-FR" sz="1000" b="0" dirty="0" smtClean="0">
                <a:solidFill>
                  <a:schemeClr val="tx1"/>
                </a:solidFill>
                <a:ea typeface="+mn-ea"/>
              </a:rPr>
              <a:t> have </a:t>
            </a:r>
            <a:r>
              <a:rPr lang="fr-FR" sz="1000" b="0" dirty="0" err="1" smtClean="0">
                <a:solidFill>
                  <a:schemeClr val="tx1"/>
                </a:solidFill>
                <a:ea typeface="+mn-ea"/>
              </a:rPr>
              <a:t>some</a:t>
            </a:r>
            <a:r>
              <a:rPr lang="fr-FR" sz="1000" b="0" dirty="0" smtClean="0">
                <a:solidFill>
                  <a:schemeClr val="tx1"/>
                </a:solidFill>
                <a:ea typeface="+mn-ea"/>
              </a:rPr>
              <a:t> </a:t>
            </a:r>
            <a:r>
              <a:rPr lang="fr-FR" sz="1000" b="0" dirty="0" err="1" smtClean="0">
                <a:solidFill>
                  <a:schemeClr val="tx1"/>
                </a:solidFill>
                <a:ea typeface="+mn-ea"/>
              </a:rPr>
              <a:t>additional</a:t>
            </a:r>
            <a:r>
              <a:rPr lang="fr-FR" sz="1000" b="0" dirty="0" smtClean="0">
                <a:solidFill>
                  <a:schemeClr val="tx1"/>
                </a:solidFill>
                <a:ea typeface="+mn-ea"/>
              </a:rPr>
              <a:t> background information on a dynamic business rules management system, </a:t>
            </a:r>
            <a:r>
              <a:rPr lang="fr-FR" sz="1000" b="0" dirty="0" err="1" smtClean="0">
                <a:solidFill>
                  <a:schemeClr val="tx1"/>
                </a:solidFill>
                <a:ea typeface="+mn-ea"/>
              </a:rPr>
              <a:t>which</a:t>
            </a:r>
            <a:r>
              <a:rPr lang="fr-FR" sz="1000" b="0" dirty="0" smtClean="0">
                <a:solidFill>
                  <a:schemeClr val="tx1"/>
                </a:solidFill>
                <a:ea typeface="+mn-ea"/>
              </a:rPr>
              <a:t> fosters a managed execution environment with high performance and </a:t>
            </a:r>
            <a:r>
              <a:rPr lang="en-US" sz="1000" b="0" dirty="0" smtClean="0">
                <a:solidFill>
                  <a:schemeClr val="tx1"/>
                </a:solidFill>
                <a:ea typeface="+mn-ea"/>
              </a:rPr>
              <a:t>scalable</a:t>
            </a:r>
            <a:r>
              <a:rPr lang="fr-FR" sz="1000" b="0" dirty="0" smtClean="0">
                <a:solidFill>
                  <a:schemeClr val="tx1"/>
                </a:solidFill>
                <a:ea typeface="+mn-ea"/>
              </a:rPr>
              <a:t> </a:t>
            </a:r>
            <a:r>
              <a:rPr lang="en-US" sz="1000" b="0" dirty="0" smtClean="0">
                <a:solidFill>
                  <a:schemeClr val="tx1"/>
                </a:solidFill>
                <a:ea typeface="+mn-ea"/>
              </a:rPr>
              <a:t>rule</a:t>
            </a:r>
            <a:r>
              <a:rPr lang="fr-FR" sz="1000" b="0" dirty="0" smtClean="0">
                <a:solidFill>
                  <a:schemeClr val="tx1"/>
                </a:solidFill>
                <a:ea typeface="+mn-ea"/>
              </a:rPr>
              <a:t> </a:t>
            </a:r>
            <a:r>
              <a:rPr lang="en-US" sz="1000" b="0" dirty="0" smtClean="0">
                <a:solidFill>
                  <a:schemeClr val="tx1"/>
                </a:solidFill>
                <a:ea typeface="+mn-ea"/>
              </a:rPr>
              <a:t>execution, supporting transactional and batch rule execution that is cluster enabled.  New behaviors are added to key COBOL business applications which minimize risk and disruption.  Agility is improved through </a:t>
            </a:r>
            <a:r>
              <a:rPr lang="en-US" altLang="ja-JP" sz="1000" b="0" dirty="0" smtClean="0">
                <a:solidFill>
                  <a:schemeClr val="tx1"/>
                </a:solidFill>
                <a:ea typeface="+mn-ea"/>
              </a:rPr>
              <a:t>authoring and reusing business decisions and rules across applications with BRMS Rule Studio.  Business decisions can be automated through quick response to market and regulatory changes with BRMS Rule Team Server.</a:t>
            </a:r>
          </a:p>
          <a:p>
            <a:pPr marL="0" indent="0" eaLnBrk="1" hangingPunct="1">
              <a:lnSpc>
                <a:spcPct val="100000"/>
              </a:lnSpc>
              <a:spcBef>
                <a:spcPts val="0"/>
              </a:spcBef>
              <a:buClr>
                <a:srgbClr val="9900CC"/>
              </a:buClr>
              <a:buSzPct val="100000"/>
              <a:buFont typeface="Arial" charset="0"/>
              <a:buNone/>
              <a:defRPr/>
            </a:pPr>
            <a:endParaRPr lang="en-US" sz="1000" dirty="0" smtClean="0">
              <a:solidFill>
                <a:schemeClr val="tx1"/>
              </a:solidFill>
              <a:ea typeface="+mn-ea"/>
            </a:endParaRPr>
          </a:p>
          <a:p>
            <a:pPr marL="0" indent="0" eaLnBrk="1" hangingPunct="1">
              <a:lnSpc>
                <a:spcPct val="100000"/>
              </a:lnSpc>
              <a:spcBef>
                <a:spcPts val="0"/>
              </a:spcBef>
              <a:buClr>
                <a:srgbClr val="9900CC"/>
              </a:buClr>
              <a:buSzPct val="100000"/>
              <a:buFont typeface="Arial" charset="0"/>
              <a:buNone/>
              <a:defRPr/>
            </a:pPr>
            <a:r>
              <a:rPr lang="en-US" sz="1000" dirty="0" smtClean="0">
                <a:solidFill>
                  <a:schemeClr val="tx1"/>
                </a:solidFill>
                <a:ea typeface="+mn-ea"/>
              </a:rPr>
              <a:t>Overall, a BRMS improves the accuracy and precision of automated decisions across business systems.  Embedded ILOG rule technology in IBM BPM allows </a:t>
            </a:r>
            <a:r>
              <a:rPr lang="en-US" sz="1000" dirty="0" smtClean="0">
                <a:solidFill>
                  <a:schemeClr val="tx1"/>
                </a:solidFill>
                <a:ea typeface="MS PGothic" pitchFamily="34" charset="-128"/>
              </a:rPr>
              <a:t>in-process business rules to be easily defined, as well as extracted and leveraged within the BRMS.  There is also integration with business activity monitoring for more predictive analytics of decision tree rulesets.  Finally, a new rule mining capability in Rational Asset Analyzer enables identification, analysis and extraction of business rules in legacy applications for centralized management in the BRMS.</a:t>
            </a:r>
            <a:endParaRPr lang="en-US" sz="1000" dirty="0" smtClean="0">
              <a:solidFill>
                <a:schemeClr val="tx1"/>
              </a:solidFill>
              <a:ea typeface="+mn-ea"/>
            </a:endParaRPr>
          </a:p>
        </p:txBody>
      </p:sp>
      <p:sp>
        <p:nvSpPr>
          <p:cNvPr id="49155" name="Slide Number Placeholder 3"/>
          <p:cNvSpPr>
            <a:spLocks noGrp="1"/>
          </p:cNvSpPr>
          <p:nvPr>
            <p:ph type="sldNum" sz="quarter" idx="5"/>
          </p:nvPr>
        </p:nvSpPr>
        <p:spPr>
          <a:noFill/>
        </p:spPr>
        <p:txBody>
          <a:bodyPr/>
          <a:lstStyle/>
          <a:p>
            <a:fld id="{F3F7457F-CA55-4960-B86F-89965BB4354B}" type="slidenum">
              <a:rPr lang="en-US" smtClean="0">
                <a:latin typeface="Arial" pitchFamily="34" charset="0"/>
                <a:ea typeface="MS PGothic" pitchFamily="34" charset="-128"/>
              </a:rPr>
              <a:pPr/>
              <a:t>46</a:t>
            </a:fld>
            <a:endParaRPr lang="en-US" smtClean="0">
              <a:latin typeface="Arial" pitchFamily="34" charset="0"/>
              <a:ea typeface="MS PGothic"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27915"/>
            <a:ext cx="2971800" cy="454184"/>
          </a:xfrm>
          <a:prstGeom prst="rect">
            <a:avLst/>
          </a:prstGeom>
          <a:noFill/>
          <a:ln w="9525">
            <a:noFill/>
            <a:miter lim="800000"/>
            <a:headEnd/>
            <a:tailEnd/>
          </a:ln>
        </p:spPr>
        <p:txBody>
          <a:bodyPr anchor="b"/>
          <a:lstStyle/>
          <a:p>
            <a:pPr algn="r"/>
            <a:fld id="{0C9D922D-E636-4DC1-9123-D50827A8CBB0}" type="slidenum">
              <a:rPr lang="en-US" sz="1200"/>
              <a:pPr algn="r"/>
              <a:t>47</a:t>
            </a:fld>
            <a:endParaRPr lang="en-US" sz="1200"/>
          </a:p>
        </p:txBody>
      </p:sp>
      <p:sp>
        <p:nvSpPr>
          <p:cNvPr id="103426" name="Rectangle 2"/>
          <p:cNvSpPr>
            <a:spLocks noGrp="1" noRot="1" noChangeAspect="1" noChangeArrowheads="1" noTextEdit="1"/>
          </p:cNvSpPr>
          <p:nvPr>
            <p:ph type="sldImg"/>
          </p:nvPr>
        </p:nvSpPr>
        <p:spPr>
          <a:xfrm>
            <a:off x="1158875" y="681038"/>
            <a:ext cx="4540250" cy="3405187"/>
          </a:xfrm>
          <a:ln/>
        </p:spPr>
      </p:sp>
      <p:sp>
        <p:nvSpPr>
          <p:cNvPr id="103427" name="Rectangle 3"/>
          <p:cNvSpPr>
            <a:spLocks noGrp="1" noChangeArrowheads="1"/>
          </p:cNvSpPr>
          <p:nvPr>
            <p:ph type="body" idx="1"/>
          </p:nvPr>
        </p:nvSpPr>
        <p:spPr>
          <a:xfrm>
            <a:off x="273050" y="4262704"/>
            <a:ext cx="6311900" cy="4087654"/>
          </a:xfrm>
          <a:noFill/>
          <a:ln/>
        </p:spPr>
        <p:txBody>
          <a:bodyPr/>
          <a:lstStyle/>
          <a:p>
            <a:pPr indent="0">
              <a:lnSpc>
                <a:spcPct val="100000"/>
              </a:lnSpc>
              <a:spcBef>
                <a:spcPts val="0"/>
              </a:spcBef>
            </a:pPr>
            <a:r>
              <a:rPr lang="en-US" sz="800" b="0" dirty="0" smtClean="0">
                <a:solidFill>
                  <a:schemeClr val="tx1"/>
                </a:solidFill>
              </a:rPr>
              <a:t>On slide 17, here are a few customer success stories who have improved their core business processes by leveraging both IBM BPM and Business Rules Management.</a:t>
            </a:r>
          </a:p>
          <a:p>
            <a:pPr indent="0">
              <a:lnSpc>
                <a:spcPct val="100000"/>
              </a:lnSpc>
              <a:spcBef>
                <a:spcPts val="0"/>
              </a:spcBef>
            </a:pPr>
            <a:endParaRPr lang="en-US" sz="800" b="0" dirty="0" smtClean="0">
              <a:solidFill>
                <a:schemeClr val="tx1"/>
              </a:solidFill>
            </a:endParaRPr>
          </a:p>
          <a:p>
            <a:pPr indent="0">
              <a:lnSpc>
                <a:spcPct val="100000"/>
              </a:lnSpc>
              <a:spcBef>
                <a:spcPts val="0"/>
              </a:spcBef>
            </a:pPr>
            <a:r>
              <a:rPr lang="en-US" sz="800" b="0" dirty="0" smtClean="0">
                <a:solidFill>
                  <a:schemeClr val="tx1"/>
                </a:solidFill>
              </a:rPr>
              <a:t>The first is a large bank that was able to modernize their account opening processes, increasing cross-sell and up-sell opportunities and generating $15 million in incremental revenue in just 10 weeks.  The company was missing revenue by not being able to present the right offer at the right time when a customer was on-line.  Decision logic was scattered and inconsistent across channels; and customer experiences were poor -- branch staff would sometimes try to cross-sell to clients who did not qualify for the additional credit, resulting in negative client experiences.  They ended up creating an ILOG BRMS-based solution to provide decision support throughout the generation of personalized and qualified offers.  Business rules were centralized and deployed across channels like branches and call centers and across products.  Business users were then able to implement and deploy changes when required, on demand.  Client relationships were in turn improved, as they were able to maximize opportunities for best customers and increase growth rates with targeted offers to attract new customers.  Cross-sell offers were significantly increased from 13% to 40%.  Client offer acceptances were significantly increased from 3% to 20-30%.  And overall, there were instant updates of rules fully managed by business users – with changes implemented and deployed with greater accuracy and speed.</a:t>
            </a:r>
          </a:p>
          <a:p>
            <a:pPr indent="0">
              <a:lnSpc>
                <a:spcPct val="100000"/>
              </a:lnSpc>
              <a:spcBef>
                <a:spcPts val="0"/>
              </a:spcBef>
            </a:pPr>
            <a:endParaRPr lang="en-US" sz="800" b="1" dirty="0" smtClean="0">
              <a:solidFill>
                <a:schemeClr val="tx1"/>
              </a:solidFill>
            </a:endParaRPr>
          </a:p>
          <a:p>
            <a:pPr indent="0">
              <a:lnSpc>
                <a:spcPct val="100000"/>
              </a:lnSpc>
              <a:spcBef>
                <a:spcPts val="0"/>
              </a:spcBef>
            </a:pPr>
            <a:r>
              <a:rPr lang="en-US" sz="800" b="0" dirty="0" smtClean="0">
                <a:solidFill>
                  <a:schemeClr val="tx1"/>
                </a:solidFill>
              </a:rPr>
              <a:t>The second story is a top insurance company that modernized its underwriting processes, improving straight-through processing rates from 17% to 75%.  They were dealing with an outdated Policy Processing System that could not support automated underwriting and pricing.  It was unable to differentiate between risks so the system priced them all the same.  As a result, only 17% of small commercial policies qualified for straight through processing, and business rules were everywhere, scattered, making it difficult to change them quickly.  Their solution was to automate the processes with underwriting rules and pricing models implemented in a Business Rules Management system.  And since they had a requirement </a:t>
            </a:r>
            <a:r>
              <a:rPr lang="en-US" sz="800" dirty="0" smtClean="0">
                <a:solidFill>
                  <a:schemeClr val="tx1"/>
                </a:solidFill>
              </a:rPr>
              <a:t>for rule changes to be authored outside of IT, ILOG BRMS was a natural fit and worked well with the existing WebSphere infrastructure.  As a result now, the company is averaging 3,000 new or changed rules per month – with changes being put into affect by both IT and business analysts.  They were also able to use predictive analytics and simulations with “what if” scenarios and exceptional or catastrophic events.  There was a significant uptick in business, with the number of quotes per agent increasing by 26%.</a:t>
            </a:r>
            <a:endParaRPr lang="en-US" sz="800" b="1" dirty="0" smtClean="0">
              <a:solidFill>
                <a:schemeClr val="tx1"/>
              </a:solidFill>
            </a:endParaRPr>
          </a:p>
          <a:p>
            <a:pPr indent="0">
              <a:lnSpc>
                <a:spcPct val="100000"/>
              </a:lnSpc>
              <a:spcBef>
                <a:spcPts val="0"/>
              </a:spcBef>
            </a:pPr>
            <a:endParaRPr lang="en-US" sz="800" b="1" dirty="0" smtClean="0">
              <a:solidFill>
                <a:schemeClr val="tx1"/>
              </a:solidFill>
            </a:endParaRPr>
          </a:p>
          <a:p>
            <a:pPr marL="0" lvl="2" indent="0">
              <a:lnSpc>
                <a:spcPct val="100000"/>
              </a:lnSpc>
              <a:spcBef>
                <a:spcPts val="0"/>
              </a:spcBef>
            </a:pPr>
            <a:r>
              <a:rPr lang="en-US" sz="800" b="0" dirty="0" smtClean="0">
                <a:solidFill>
                  <a:schemeClr val="tx1"/>
                </a:solidFill>
              </a:rPr>
              <a:t>The third success story is a US Federal Agency that modernized their member enrollment and entitlement determination processes, in turn cutting their enrollment approval time from 10 days to a mere 7 minutes.  </a:t>
            </a:r>
            <a:r>
              <a:rPr lang="en-US" sz="800" b="0" dirty="0" smtClean="0">
                <a:solidFill>
                  <a:schemeClr val="tx1"/>
                </a:solidFill>
                <a:ea typeface="Arial" pitchFamily="34" charset="0"/>
              </a:rPr>
              <a:t>Centralized rule management led to easier and more timely maintenance, lower total cost of ownership, and rules sharing across agency networks.  Real-time determination of eligibility led to better absorption of backlog and the ability to process new claims much faster, plus a cost reduction in human errors and processing overhead.  This all enabled policymakers to simulate prospective rules in production-like simulation environment to better calibrate new regulations.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fontScale="92500" lnSpcReduction="20000"/>
          </a:bodyPr>
          <a:lstStyle/>
          <a:p>
            <a:pPr marL="0" indent="0">
              <a:lnSpc>
                <a:spcPct val="100000"/>
              </a:lnSpc>
              <a:spcBef>
                <a:spcPts val="0"/>
              </a:spcBef>
              <a:buClr>
                <a:schemeClr val="bg1"/>
              </a:buClr>
              <a:buFont typeface="Wingdings" pitchFamily="2" charset="2"/>
              <a:buNone/>
              <a:defRPr/>
            </a:pPr>
            <a:r>
              <a:rPr lang="en-US" sz="1000" dirty="0" smtClean="0">
                <a:solidFill>
                  <a:schemeClr val="tx1"/>
                </a:solidFill>
                <a:latin typeface="Arial" pitchFamily="34" charset="0"/>
                <a:ea typeface="MS PGothic" pitchFamily="34" charset="-128"/>
              </a:rPr>
              <a:t>On slide 11, we see #6 – Modernize and streamline business processes for efficiency, using IBM Business Monitor for business activity monitoring across zEnterprise data sources.  The IBM Business Monitor product for z/OS delivers real-time, end-to-end business operations, transactions, and process monitoring for IBM middleware infrastructure.  You can an</a:t>
            </a:r>
            <a:r>
              <a:rPr lang="en-US" sz="1000" dirty="0" smtClean="0">
                <a:solidFill>
                  <a:schemeClr val="tx1"/>
                </a:solidFill>
              </a:rPr>
              <a:t>alyze models to understand impacts and validate business cases before deploying, you can visualize process changes when iteratively collaborating on improved processes, you can define the metrics and targets used to quantify performance against strategic &amp; operational targets and then use data to drive improvements, and you can </a:t>
            </a:r>
            <a:r>
              <a:rPr lang="en-US" sz="1000" dirty="0" smtClean="0">
                <a:solidFill>
                  <a:schemeClr val="tx1"/>
                </a:solidFill>
                <a:latin typeface="Arial" pitchFamily="34" charset="0"/>
                <a:cs typeface="Arial" pitchFamily="34" charset="0"/>
              </a:rPr>
              <a:t>also feed and correlate alerts with business event processing for enhanced pattern visibility.</a:t>
            </a:r>
          </a:p>
          <a:p>
            <a:pPr indent="0" eaLnBrk="1" hangingPunct="1">
              <a:lnSpc>
                <a:spcPct val="100000"/>
              </a:lnSpc>
              <a:buFontTx/>
              <a:buChar char="•"/>
            </a:pPr>
            <a:endParaRPr lang="en-US" sz="1000" dirty="0" smtClean="0">
              <a:solidFill>
                <a:schemeClr val="tx1"/>
              </a:solidFill>
              <a:latin typeface="Arial" pitchFamily="34" charset="0"/>
              <a:cs typeface="Arial" pitchFamily="34" charset="0"/>
            </a:endParaRPr>
          </a:p>
          <a:p>
            <a:pPr indent="0" eaLnBrk="1" hangingPunct="1">
              <a:lnSpc>
                <a:spcPct val="100000"/>
              </a:lnSpc>
            </a:pPr>
            <a:r>
              <a:rPr lang="en-US" sz="1000" dirty="0" smtClean="0">
                <a:solidFill>
                  <a:schemeClr val="tx1"/>
                </a:solidFill>
                <a:latin typeface="Arial" pitchFamily="34" charset="0"/>
                <a:cs typeface="Arial" pitchFamily="34" charset="0"/>
              </a:rPr>
              <a:t>IBM Business Monitor is a comprehensive business activity monitoring  software offering that is tightly integrated with the IBM middleware portfolio of BPM, BRMS, SOA, and transactional solutions.  It includes built-in tooling support and run-time event hooks for products including, but not limited to, IBM Integration Designer, WebSphere ILOG JRules BRMS, WebSphere Message Broker, IBM Business Process Manager, and IBM CICS.  Plus, it has the ability to monitor third-party application events, allowing IT to provide business users and managers with an end-to-end, real-time, and historical view of their entire business operation at any level of detail. It provides customizable dashboards that calculate and display key performance indicators (or KPIs) and metrics derived from business transactions, processes, business activity data, and business events. </a:t>
            </a:r>
          </a:p>
          <a:p>
            <a:pPr indent="0" eaLnBrk="1" hangingPunct="1">
              <a:lnSpc>
                <a:spcPct val="100000"/>
              </a:lnSpc>
            </a:pPr>
            <a:endParaRPr lang="en-US" sz="1000" dirty="0" smtClean="0">
              <a:solidFill>
                <a:schemeClr val="tx1"/>
              </a:solidFill>
              <a:latin typeface="Arial" pitchFamily="34" charset="0"/>
              <a:cs typeface="Arial" pitchFamily="34" charset="0"/>
            </a:endParaRPr>
          </a:p>
          <a:p>
            <a:pPr indent="0" eaLnBrk="1" hangingPunct="1">
              <a:lnSpc>
                <a:spcPct val="100000"/>
              </a:lnSpc>
            </a:pPr>
            <a:r>
              <a:rPr lang="en-US" sz="1000" dirty="0" smtClean="0">
                <a:solidFill>
                  <a:schemeClr val="tx1"/>
                </a:solidFill>
                <a:latin typeface="Arial" pitchFamily="34" charset="0"/>
                <a:cs typeface="Arial" pitchFamily="34" charset="0"/>
              </a:rPr>
              <a:t>Business users can view these KPIs, metrics, and alerts through various means including lightweight web interfaces, mobile devices, and corporate portals, and can drill into specific transaction and process instances. These capabilities offer business users and managers immediate actionable information and insight into their business operations to mitigate problems or take advantage of opportunities.  Business Monitor enables IT to empower their business to increase revenue and reduce costs.</a:t>
            </a:r>
          </a:p>
          <a:p>
            <a:pPr indent="0" eaLnBrk="1" hangingPunct="1">
              <a:lnSpc>
                <a:spcPct val="100000"/>
              </a:lnSpc>
            </a:pPr>
            <a:endParaRPr lang="en-US" sz="1000" dirty="0" smtClean="0">
              <a:solidFill>
                <a:schemeClr val="tx1"/>
              </a:solidFill>
              <a:latin typeface="Arial" pitchFamily="34" charset="0"/>
              <a:cs typeface="Arial" pitchFamily="34" charset="0"/>
            </a:endParaRPr>
          </a:p>
          <a:p>
            <a:pPr indent="0" eaLnBrk="1" hangingPunct="1">
              <a:lnSpc>
                <a:spcPct val="100000"/>
              </a:lnSpc>
            </a:pPr>
            <a:r>
              <a:rPr lang="en-US" sz="1000" dirty="0" smtClean="0">
                <a:solidFill>
                  <a:schemeClr val="tx1"/>
                </a:solidFill>
                <a:latin typeface="Arial" pitchFamily="34" charset="0"/>
                <a:cs typeface="Arial" pitchFamily="34" charset="0"/>
              </a:rPr>
              <a:t>Business users can interact directly with processes … in real time … and predict future values of KPIs based on historic and cyclic trends.  Alerts are triggered when predicted values indicate a problem detection.</a:t>
            </a:r>
          </a:p>
          <a:p>
            <a:pPr indent="0" eaLnBrk="1" hangingPunct="1">
              <a:lnSpc>
                <a:spcPct val="100000"/>
              </a:lnSpc>
            </a:pPr>
            <a:endParaRPr lang="en-US" sz="1000" dirty="0" smtClean="0">
              <a:solidFill>
                <a:schemeClr val="tx1"/>
              </a:solidFill>
              <a:latin typeface="Arial" pitchFamily="34" charset="0"/>
              <a:cs typeface="Arial" pitchFamily="34" charset="0"/>
            </a:endParaRPr>
          </a:p>
          <a:p>
            <a:pPr indent="0" eaLnBrk="1" hangingPunct="1">
              <a:lnSpc>
                <a:spcPct val="100000"/>
              </a:lnSpc>
            </a:pPr>
            <a:r>
              <a:rPr lang="en-US" sz="1000" dirty="0" smtClean="0">
                <a:solidFill>
                  <a:schemeClr val="tx1"/>
                </a:solidFill>
                <a:latin typeface="Arial" pitchFamily="34" charset="0"/>
                <a:cs typeface="Arial" pitchFamily="34" charset="0"/>
              </a:rPr>
              <a:t>The bottom line here is that monitoring can be used to modernize, automate, and streamline existing business processes executing on zEnterprise platforms and/or across the networks.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dt" sz="quarter" idx="1"/>
          </p:nvPr>
        </p:nvSpPr>
        <p:spPr bwMode="auto">
          <a:noFill/>
          <a:ln>
            <a:miter lim="800000"/>
            <a:headEnd/>
            <a:tailEnd/>
          </a:ln>
        </p:spPr>
        <p:txBody>
          <a:bodyPr/>
          <a:lstStyle/>
          <a:p>
            <a:r>
              <a:rPr lang="en-US" smtClean="0">
                <a:solidFill>
                  <a:prstClr val="black"/>
                </a:solidFill>
                <a:latin typeface="Calibri" pitchFamily="34" charset="0"/>
                <a:ea typeface="MS PGothic" pitchFamily="34" charset="-128"/>
              </a:rPr>
              <a:t>04/18/11</a:t>
            </a:r>
          </a:p>
        </p:txBody>
      </p:sp>
      <p:sp>
        <p:nvSpPr>
          <p:cNvPr id="76803" name="Rectangle 5"/>
          <p:cNvSpPr>
            <a:spLocks noGrp="1" noChangeArrowheads="1"/>
          </p:cNvSpPr>
          <p:nvPr>
            <p:ph type="ftr" sz="quarter" idx="4"/>
          </p:nvPr>
        </p:nvSpPr>
        <p:spPr/>
        <p:txBody>
          <a:bodyPr/>
          <a:lstStyle/>
          <a:p>
            <a:pPr>
              <a:defRPr/>
            </a:pPr>
            <a:r>
              <a:rPr lang="en-GB" smtClean="0">
                <a:solidFill>
                  <a:prstClr val="black"/>
                </a:solidFill>
                <a:ea typeface="ＭＳ Ｐゴシック" pitchFamily="34" charset="-128"/>
              </a:rPr>
              <a:t>File Name Here.ppt</a:t>
            </a:r>
          </a:p>
        </p:txBody>
      </p:sp>
      <p:sp>
        <p:nvSpPr>
          <p:cNvPr id="82948" name="Rectangle 6"/>
          <p:cNvSpPr>
            <a:spLocks noGrp="1" noChangeArrowheads="1"/>
          </p:cNvSpPr>
          <p:nvPr>
            <p:ph type="sldNum" sz="quarter" idx="5"/>
          </p:nvPr>
        </p:nvSpPr>
        <p:spPr bwMode="auto">
          <a:noFill/>
          <a:ln>
            <a:miter lim="800000"/>
            <a:headEnd/>
            <a:tailEnd/>
          </a:ln>
        </p:spPr>
        <p:txBody>
          <a:bodyPr/>
          <a:lstStyle/>
          <a:p>
            <a:fld id="{880ADEE4-8539-4F6A-A306-401C302371F2}" type="slidenum">
              <a:rPr lang="en-GB" smtClean="0">
                <a:solidFill>
                  <a:prstClr val="black"/>
                </a:solidFill>
                <a:latin typeface="Calibri" pitchFamily="34" charset="0"/>
                <a:ea typeface="MS PGothic" pitchFamily="34" charset="-128"/>
              </a:rPr>
              <a:pPr/>
              <a:t>49</a:t>
            </a:fld>
            <a:endParaRPr lang="en-GB" smtClean="0">
              <a:solidFill>
                <a:prstClr val="black"/>
              </a:solidFill>
              <a:latin typeface="Calibri" pitchFamily="34" charset="0"/>
              <a:ea typeface="MS PGothic" pitchFamily="34" charset="-128"/>
            </a:endParaRPr>
          </a:p>
        </p:txBody>
      </p:sp>
      <p:sp>
        <p:nvSpPr>
          <p:cNvPr id="82949" name="Text Box 1"/>
          <p:cNvSpPr txBox="1">
            <a:spLocks noChangeArrowheads="1"/>
          </p:cNvSpPr>
          <p:nvPr/>
        </p:nvSpPr>
        <p:spPr bwMode="auto">
          <a:xfrm>
            <a:off x="0" y="-3105166"/>
            <a:ext cx="1588" cy="3106744"/>
          </a:xfrm>
          <a:prstGeom prst="rect">
            <a:avLst/>
          </a:prstGeom>
          <a:noFill/>
          <a:ln w="21600">
            <a:noFill/>
            <a:round/>
            <a:headEnd/>
            <a:tailEnd/>
          </a:ln>
        </p:spPr>
        <p:txBody>
          <a:bodyPr lIns="92058" tIns="46029" rIns="92058" bIns="46029" anchor="b">
            <a:spAutoFit/>
          </a:bodyPr>
          <a:lstStyle/>
          <a:p>
            <a:pPr defTabSz="455613">
              <a:lnSpc>
                <a:spcPct val="97000"/>
              </a:lnSpc>
              <a:tabLst>
                <a:tab pos="0" algn="l"/>
                <a:tab pos="431800" algn="l"/>
                <a:tab pos="865188" algn="l"/>
                <a:tab pos="1298575" algn="l"/>
                <a:tab pos="1731963" algn="l"/>
                <a:tab pos="2163763" algn="l"/>
                <a:tab pos="2597150" algn="l"/>
                <a:tab pos="3030538" algn="l"/>
                <a:tab pos="3463925" algn="l"/>
                <a:tab pos="3895725" algn="l"/>
                <a:tab pos="4329113" algn="l"/>
                <a:tab pos="4762500" algn="l"/>
                <a:tab pos="5195888" algn="l"/>
                <a:tab pos="5627688" algn="l"/>
                <a:tab pos="6061075" algn="l"/>
                <a:tab pos="6494463" algn="l"/>
                <a:tab pos="6927850" algn="l"/>
                <a:tab pos="7361238" algn="l"/>
                <a:tab pos="7793038" algn="l"/>
                <a:tab pos="8226425" algn="l"/>
                <a:tab pos="8659813" algn="l"/>
              </a:tabLst>
            </a:pPr>
            <a:r>
              <a:rPr lang="en-GB" sz="1100" smtClean="0">
                <a:solidFill>
                  <a:prstClr val="black"/>
                </a:solidFill>
                <a:latin typeface="Calibri" pitchFamily="34" charset="0"/>
              </a:rPr>
              <a:t>File Name Here.ppt</a:t>
            </a:r>
          </a:p>
        </p:txBody>
      </p:sp>
      <p:sp>
        <p:nvSpPr>
          <p:cNvPr id="82950" name="Rectangle 2"/>
          <p:cNvSpPr>
            <a:spLocks noGrp="1" noRot="1" noChangeAspect="1" noChangeArrowheads="1" noTextEdit="1"/>
          </p:cNvSpPr>
          <p:nvPr>
            <p:ph type="sldImg"/>
          </p:nvPr>
        </p:nvSpPr>
        <p:spPr bwMode="auto">
          <a:xfrm>
            <a:off x="1160463" y="682625"/>
            <a:ext cx="4548187" cy="3409950"/>
          </a:xfrm>
          <a:noFill/>
          <a:ln>
            <a:solidFill>
              <a:srgbClr val="000000"/>
            </a:solidFill>
            <a:miter lim="800000"/>
            <a:headEnd/>
            <a:tailEnd/>
          </a:ln>
        </p:spPr>
      </p:sp>
      <p:sp>
        <p:nvSpPr>
          <p:cNvPr id="82951" name="Text Box 3"/>
          <p:cNvSpPr txBox="1">
            <a:spLocks noChangeArrowheads="1"/>
          </p:cNvSpPr>
          <p:nvPr/>
        </p:nvSpPr>
        <p:spPr bwMode="auto">
          <a:xfrm>
            <a:off x="687389" y="4319477"/>
            <a:ext cx="5494337" cy="4092384"/>
          </a:xfrm>
          <a:prstGeom prst="rect">
            <a:avLst/>
          </a:prstGeom>
          <a:noFill/>
          <a:ln w="21600">
            <a:noFill/>
            <a:round/>
            <a:headEnd/>
            <a:tailEnd/>
          </a:ln>
        </p:spPr>
        <p:txBody>
          <a:bodyPr lIns="0" tIns="0" rIns="0" bIns="0"/>
          <a:lstStyle/>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400" smtClean="0">
                <a:solidFill>
                  <a:prstClr val="black"/>
                </a:solidFill>
              </a:rPr>
              <a:t>No view of the complete process. The lending process was spread out across three separate systems with no end-to-end reporting of key information. Problems only surfaced when data changed—there was still no information about how sub-processes were performing or how long tasks were taking. By the time data changed, it could be too late to take action on overdue tasks.</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endParaRPr lang="en-US" sz="1100" smtClean="0">
              <a:solidFill>
                <a:prstClr val="black"/>
              </a:solidFill>
            </a:endParaRP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 Inconsistent prioritization. Without a complete view of the process, it was a challenge to identify priority cases and expedite them efficiently. Since the mortgage process was roughly nine months long, they has to constantly update schedules and tasks as construction or financing changes happen.</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No uniform way to process exceptions. Instead of submitting exceptions into one system, they were dealt with outside of the system with a paper-based process. Again, there was no complete view of the process.</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endParaRPr lang="en-US" sz="1100" smtClean="0">
              <a:solidFill>
                <a:prstClr val="black"/>
              </a:solidFill>
            </a:endParaRP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Benefits</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Improved team productivity and performance.</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Customers receive improved service.</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Business owners gain visibility to process performance.</a:t>
            </a:r>
          </a:p>
          <a:p>
            <a:pPr marL="173038" indent="-149225" defTabSz="455613" eaLnBrk="0" hangingPunct="0">
              <a:spcBef>
                <a:spcPts val="713"/>
              </a:spcBef>
              <a:tabLst>
                <a:tab pos="173038" algn="l"/>
                <a:tab pos="606425" algn="l"/>
                <a:tab pos="1039813" algn="l"/>
                <a:tab pos="1473200" algn="l"/>
                <a:tab pos="1905000" algn="l"/>
                <a:tab pos="2338388" algn="l"/>
                <a:tab pos="2771775" algn="l"/>
                <a:tab pos="3205163" algn="l"/>
                <a:tab pos="3636963" algn="l"/>
                <a:tab pos="4070350" algn="l"/>
                <a:tab pos="4503738" algn="l"/>
                <a:tab pos="4937125" algn="l"/>
                <a:tab pos="5370513" algn="l"/>
                <a:tab pos="5802313" algn="l"/>
                <a:tab pos="6235700" algn="l"/>
                <a:tab pos="6669088" algn="l"/>
                <a:tab pos="7102475" algn="l"/>
                <a:tab pos="7534275" algn="l"/>
                <a:tab pos="7967663" algn="l"/>
                <a:tab pos="8401050" algn="l"/>
                <a:tab pos="8834438" algn="l"/>
              </a:tabLst>
            </a:pPr>
            <a:r>
              <a:rPr lang="en-US" sz="1100" smtClean="0">
                <a:solidFill>
                  <a:prstClr val="black"/>
                </a:solidFill>
              </a:rPr>
              <a:t>Business owners can proactively manage exceptions.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a:ln/>
        </p:spPr>
      </p:sp>
      <p:sp>
        <p:nvSpPr>
          <p:cNvPr id="4813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5613"/>
            <a:r>
              <a:rPr lang="en-US" smtClean="0">
                <a:latin typeface="Arial" pitchFamily="34" charset="0"/>
                <a:cs typeface="Arial" pitchFamily="34" charset="0"/>
              </a:rPr>
              <a:t>(1) Bring the two marketing leading BPM platforms together.</a:t>
            </a:r>
          </a:p>
          <a:p>
            <a:pPr defTabSz="455613"/>
            <a:r>
              <a:rPr lang="en-US" smtClean="0">
                <a:latin typeface="Arial" pitchFamily="34" charset="0"/>
                <a:cs typeface="Arial" pitchFamily="34" charset="0"/>
              </a:rPr>
              <a:t>(2) Complementary </a:t>
            </a:r>
          </a:p>
          <a:p>
            <a:pPr defTabSz="455613"/>
            <a:r>
              <a:rPr lang="en-US" smtClean="0">
                <a:latin typeface="Arial" pitchFamily="34" charset="0"/>
                <a:cs typeface="Arial" pitchFamily="34" charset="0"/>
              </a:rPr>
              <a:t>(3) Shipped in June &amp; Linux for System z</a:t>
            </a:r>
          </a:p>
          <a:p>
            <a:pPr defTabSz="455613"/>
            <a:endParaRPr lang="en-US"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lnSpcReduction="10000"/>
          </a:bodyPr>
          <a:lstStyle/>
          <a:p>
            <a:pPr>
              <a:spcBef>
                <a:spcPts val="0"/>
              </a:spcBef>
            </a:pPr>
            <a:r>
              <a:rPr lang="en-US" sz="1000" dirty="0" smtClean="0">
                <a:solidFill>
                  <a:schemeClr val="tx1"/>
                </a:solidFill>
              </a:rPr>
              <a:t>On slide 5 we have the first one – BPM unifies IT and LOB objectives and goals across platforms with common tools that simplify complex processes and business rules.</a:t>
            </a:r>
          </a:p>
          <a:p>
            <a:pPr>
              <a:spcBef>
                <a:spcPts val="0"/>
              </a:spcBef>
            </a:pPr>
            <a:endParaRPr lang="en-US" sz="1000" dirty="0" smtClean="0">
              <a:solidFill>
                <a:schemeClr val="tx1"/>
              </a:solidFill>
            </a:endParaRPr>
          </a:p>
          <a:p>
            <a:pPr>
              <a:spcBef>
                <a:spcPts val="0"/>
              </a:spcBef>
            </a:pPr>
            <a:r>
              <a:rPr lang="en-US" sz="1000" dirty="0" smtClean="0">
                <a:solidFill>
                  <a:schemeClr val="tx1"/>
                </a:solidFill>
              </a:rPr>
              <a:t>BPM and BRMS for System Z focus on leveraging your System Z assets that you have today and at the same time innovate those current applications by providing the mechanism to be more agile and be more responsive to business customers.  Business-friendly tools simplify complex process and rule definitions, providing graphical implementations for business processes, for example, that fosters collaboration among all of the key stakeholders including IT and line of business.  </a:t>
            </a:r>
          </a:p>
          <a:p>
            <a:pPr>
              <a:spcBef>
                <a:spcPts val="0"/>
              </a:spcBef>
            </a:pPr>
            <a:endParaRPr lang="en-US" sz="1000" dirty="0" smtClean="0">
              <a:solidFill>
                <a:schemeClr val="tx1"/>
              </a:solidFill>
            </a:endParaRPr>
          </a:p>
          <a:p>
            <a:pPr>
              <a:spcBef>
                <a:spcPts val="0"/>
              </a:spcBef>
            </a:pPr>
            <a:r>
              <a:rPr lang="en-US" sz="1000" dirty="0" smtClean="0">
                <a:solidFill>
                  <a:schemeClr val="tx1"/>
                </a:solidFill>
              </a:rPr>
              <a:t>The processes and rules are in a format in which your business customers can understand and review.  The rules that have been running their applications for years are now accessible to the business people.  Business rules are maintained separately from the application. This makes it easy to incorporate changes in the business logic layer while having zero effect on the application layer.  A central repository enables consistent enforcement of rules across the enterprise and reuse of proven rules wherever needed.  With a central repository, verifying conformity with regulatory standards is much easier. The externalization of the business rules not only helps to bridge the business-IT divide, but also improves business governance by making the rules visible, auditable and clear to senior management and external auditors.</a:t>
            </a:r>
          </a:p>
          <a:p>
            <a:pPr>
              <a:spcBef>
                <a:spcPts val="0"/>
              </a:spcBef>
            </a:pPr>
            <a:endParaRPr lang="en-US" sz="1000" dirty="0" smtClean="0">
              <a:solidFill>
                <a:schemeClr val="tx1"/>
              </a:solidFill>
            </a:endParaRPr>
          </a:p>
          <a:p>
            <a:pPr>
              <a:spcBef>
                <a:spcPts val="0"/>
              </a:spcBef>
            </a:pPr>
            <a:r>
              <a:rPr lang="en-US" sz="1000" dirty="0" smtClean="0">
                <a:solidFill>
                  <a:schemeClr val="tx1"/>
                </a:solidFill>
              </a:rPr>
              <a:t>Other services such as Blueworks Live enhances the capabilities of organizations to quickly document and automate processes without the need for IT involvement.  By giving the community access to the thought leaders from both IBM and BPM community at large, Blueworks Live customers have the ability to continuously learn from the best of the best while they scale up their own internal competencies.  In lowering the barrier of entry via an extremely affordable browser-based easy to use and intuitive tool, Blueworks Live aims to increase the participation of every member of an organization in process improvement initiatives.  It fosters and promotes collaboration among IT and LOB stakeholders in modeling and simulating core processes.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indent="0" defTabSz="914400">
              <a:lnSpc>
                <a:spcPct val="100000"/>
              </a:lnSpc>
              <a:spcBef>
                <a:spcPts val="0"/>
              </a:spcBef>
            </a:pPr>
            <a:r>
              <a:rPr lang="en-US" sz="1000" b="0" dirty="0" smtClean="0">
                <a:solidFill>
                  <a:schemeClr val="tx1"/>
                </a:solidFill>
              </a:rPr>
              <a:t>On slide 12, we have reason #7 – Unify process, rule, and event assets for sharing and reuse through a common asset and service repository.  WebSphere Service Registry and Repository delivers innovations in user experience and integration.  Integration provides the capability for multiple groups participating in governance </a:t>
            </a:r>
            <a:r>
              <a:rPr lang="en-US" sz="1000" dirty="0" smtClean="0">
                <a:solidFill>
                  <a:schemeClr val="tx1"/>
                </a:solidFill>
              </a:rPr>
              <a:t>decisions for approvals.  The approval process solution enlists the power of IBM Business Process Management to provide advanced, flexible and configurable approval workflows based on majority voting patterns.  Integration with an existing WebSphere Business Monitor enables various human-centric approval-related key performance indicators. Work Basket-based assignment support can classify governance approvals into logical </a:t>
            </a:r>
            <a:r>
              <a:rPr lang="en-US" sz="1000" dirty="0" err="1" smtClean="0">
                <a:solidFill>
                  <a:schemeClr val="tx1"/>
                </a:solidFill>
              </a:rPr>
              <a:t>worklists</a:t>
            </a:r>
            <a:r>
              <a:rPr lang="en-US" sz="1000" dirty="0" smtClean="0">
                <a:solidFill>
                  <a:schemeClr val="tx1"/>
                </a:solidFill>
              </a:rPr>
              <a:t> to enable collaborative decision making.</a:t>
            </a:r>
          </a:p>
          <a:p>
            <a:pPr indent="0" defTabSz="914400">
              <a:lnSpc>
                <a:spcPct val="100000"/>
              </a:lnSpc>
              <a:spcBef>
                <a:spcPts val="0"/>
              </a:spcBef>
            </a:pPr>
            <a:endParaRPr lang="en-US" sz="1000" dirty="0" smtClean="0">
              <a:solidFill>
                <a:schemeClr val="tx1"/>
              </a:solidFill>
            </a:endParaRPr>
          </a:p>
          <a:p>
            <a:pPr indent="0" defTabSz="914400">
              <a:lnSpc>
                <a:spcPct val="100000"/>
              </a:lnSpc>
              <a:spcBef>
                <a:spcPts val="0"/>
              </a:spcBef>
            </a:pPr>
            <a:r>
              <a:rPr lang="en-US" sz="1000" dirty="0" smtClean="0">
                <a:solidFill>
                  <a:schemeClr val="tx1"/>
                </a:solidFill>
              </a:rPr>
              <a:t>By unifying process and rule assets, you can gain insight into Web services and their consumption, policies, and associated metadata.  This also helps to ensure awareness and reuse of available applications, services, and their consumers.</a:t>
            </a:r>
          </a:p>
          <a:p>
            <a:pPr indent="0" defTabSz="914400">
              <a:lnSpc>
                <a:spcPct val="100000"/>
              </a:lnSpc>
              <a:spcBef>
                <a:spcPts val="0"/>
              </a:spcBef>
            </a:pPr>
            <a:endParaRPr lang="en-US" sz="1000" dirty="0" smtClean="0">
              <a:solidFill>
                <a:schemeClr val="tx1"/>
              </a:solidFill>
            </a:endParaRPr>
          </a:p>
          <a:p>
            <a:pPr marL="0" marR="0" indent="0" algn="l" defTabSz="914400" rtl="0" eaLnBrk="0" fontAlgn="base" latinLnBrk="0" hangingPunct="0">
              <a:lnSpc>
                <a:spcPct val="100000"/>
              </a:lnSpc>
              <a:spcBef>
                <a:spcPts val="0"/>
              </a:spcBef>
              <a:spcAft>
                <a:spcPct val="0"/>
              </a:spcAft>
              <a:buClrTx/>
              <a:buSzTx/>
              <a:buFontTx/>
              <a:buNone/>
              <a:tabLst/>
              <a:defRPr/>
            </a:pPr>
            <a:r>
              <a:rPr lang="en-US" sz="1000" dirty="0" smtClean="0">
                <a:solidFill>
                  <a:schemeClr val="tx1"/>
                </a:solidFill>
              </a:rPr>
              <a:t>Combining the benefits of integration and governance provided by the repository with the power and scale of the zEnterprise platform helps organizations realize significant ROI.  Implementing these recommended practices can increase runtime agility - enabling a policy-driven SOA and ensuring consistent application of operational policies … as well as enforcement of governance lifecycle policies.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lnSpcReduction="10000"/>
          </a:bodyPr>
          <a:lstStyle/>
          <a:p>
            <a:pPr eaLnBrk="1" hangingPunct="1">
              <a:lnSpc>
                <a:spcPct val="100000"/>
              </a:lnSpc>
              <a:spcBef>
                <a:spcPts val="0"/>
              </a:spcBef>
            </a:pPr>
            <a:r>
              <a:rPr lang="en-US" sz="1000" b="0" dirty="0" smtClean="0">
                <a:solidFill>
                  <a:schemeClr val="tx1"/>
                </a:solidFill>
                <a:cs typeface="Arial" pitchFamily="34" charset="0"/>
              </a:rPr>
              <a:t>Here on slide 13 we have #8 – Modernize industry-specific applications and processes to accelerate and enhance BPM adoption.  IBM B</a:t>
            </a:r>
            <a:r>
              <a:rPr lang="en-US" sz="1000" b="0" dirty="0" smtClean="0">
                <a:solidFill>
                  <a:schemeClr val="tx1"/>
                </a:solidFill>
              </a:rPr>
              <a:t>PM Industry Packs V7.5 for System Z is a rich set of prebuilt, industry-specific assets to help accelerate and enhance delivery of standards-based industry solutions for banking, healthcare, and telecommunications with BPM. These assets can be extended to meet an organization's unique business needs and help ensure consistency and reuse across the enterprises and their ecosystems.  </a:t>
            </a:r>
          </a:p>
          <a:p>
            <a:pPr eaLnBrk="1" hangingPunct="1">
              <a:lnSpc>
                <a:spcPct val="100000"/>
              </a:lnSpc>
              <a:spcBef>
                <a:spcPts val="0"/>
              </a:spcBef>
            </a:pPr>
            <a:endParaRPr lang="en-US" sz="1000" b="0" dirty="0" smtClean="0">
              <a:solidFill>
                <a:schemeClr val="tx1"/>
              </a:solidFill>
            </a:endParaRPr>
          </a:p>
          <a:p>
            <a:pPr eaLnBrk="1" hangingPunct="1">
              <a:lnSpc>
                <a:spcPct val="100000"/>
              </a:lnSpc>
              <a:spcBef>
                <a:spcPts val="0"/>
              </a:spcBef>
            </a:pPr>
            <a:r>
              <a:rPr lang="en-US" sz="1000" b="0" dirty="0" smtClean="0">
                <a:solidFill>
                  <a:schemeClr val="tx1"/>
                </a:solidFill>
              </a:rPr>
              <a:t>Each industry content pack includes a library of assets and examples plus out-of-the-box solution scenarios to leverage as starting points for proofs of concept and solution implementations.  The Banking industry pack consists of a library of banking assets for core banking, payments, </a:t>
            </a:r>
            <a:r>
              <a:rPr lang="en-US" sz="1000" dirty="0" smtClean="0">
                <a:solidFill>
                  <a:schemeClr val="tx1"/>
                </a:solidFill>
              </a:rPr>
              <a:t>customer care, and integrated risk management; plus an out-of-box new account opening solution scenario.  The Healthcare industry pack consists of a library of healthcare assets for enrollment, case management, employer and group management, claims management, and provider collaboration ; plus an out-of-box benefits eligibility solution scenario.  The Telecom industry pack consists of a library of telecom assets for fulfillment, assurance, billing, customer interaction, inventory, catalog, and media life cycle processing; plus out-of-box order handling and incidence and problem management solution scenarios. </a:t>
            </a:r>
          </a:p>
          <a:p>
            <a:pPr>
              <a:lnSpc>
                <a:spcPct val="100000"/>
              </a:lnSpc>
              <a:spcBef>
                <a:spcPts val="0"/>
              </a:spcBef>
            </a:pPr>
            <a:endParaRPr lang="en-US" sz="1000" dirty="0" smtClean="0">
              <a:solidFill>
                <a:schemeClr val="tx1"/>
              </a:solidFill>
            </a:endParaRPr>
          </a:p>
          <a:p>
            <a:pPr>
              <a:lnSpc>
                <a:spcPct val="100000"/>
              </a:lnSpc>
              <a:spcBef>
                <a:spcPts val="0"/>
              </a:spcBef>
            </a:pPr>
            <a:r>
              <a:rPr lang="en-US" sz="1000" dirty="0" smtClean="0">
                <a:solidFill>
                  <a:schemeClr val="tx1"/>
                </a:solidFill>
              </a:rPr>
              <a:t>Each industry-specific pack integrates seamlessly with BPM components and provides a variety of assets to help accelerate and enhance BPM solution delivery.  The BPM Industry Packs product is also extensible and open for configuration and customization based on the key business needs of the organization. BPM solutions based on BPM and BPM Industry Packs can help enterprises better understand, automate, and optimize their processes, support changing business needs, and increase their competitive edge.</a:t>
            </a:r>
          </a:p>
          <a:p>
            <a:pPr>
              <a:lnSpc>
                <a:spcPct val="100000"/>
              </a:lnSpc>
              <a:spcBef>
                <a:spcPts val="0"/>
              </a:spcBef>
            </a:pPr>
            <a:endParaRPr lang="en-US" sz="1000" dirty="0" smtClean="0">
              <a:solidFill>
                <a:schemeClr val="tx1"/>
              </a:solidFill>
            </a:endParaRPr>
          </a:p>
          <a:p>
            <a:pPr>
              <a:lnSpc>
                <a:spcPct val="100000"/>
              </a:lnSpc>
              <a:spcBef>
                <a:spcPts val="0"/>
              </a:spcBef>
            </a:pPr>
            <a:r>
              <a:rPr lang="en-US" sz="1000" dirty="0" smtClean="0">
                <a:solidFill>
                  <a:schemeClr val="tx1"/>
                </a:solidFill>
              </a:rPr>
              <a:t>Again, these assets work in a System Z environment and provide a good starting point for BPM adoption. </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a:lstStyle/>
          <a:p>
            <a:endParaRPr lang="en-US" smtClean="0"/>
          </a:p>
        </p:txBody>
      </p:sp>
      <p:sp>
        <p:nvSpPr>
          <p:cNvPr id="17412" name="Slide Number Placeholder 3"/>
          <p:cNvSpPr>
            <a:spLocks noGrp="1"/>
          </p:cNvSpPr>
          <p:nvPr>
            <p:ph type="sldNum" sz="quarter" idx="5"/>
          </p:nvPr>
        </p:nvSpPr>
        <p:spPr bwMode="auto">
          <a:noFill/>
          <a:ln>
            <a:miter lim="800000"/>
            <a:headEnd/>
            <a:tailEnd/>
          </a:ln>
        </p:spPr>
        <p:txBody>
          <a:bodyPr/>
          <a:lstStyle/>
          <a:p>
            <a:fld id="{7F35869D-0EB3-4AB3-BF6F-FC1179968A7C}" type="slidenum">
              <a:rPr lang="en-US">
                <a:solidFill>
                  <a:prstClr val="black"/>
                </a:solidFill>
                <a:ea typeface="MS PGothic" pitchFamily="34" charset="-128"/>
              </a:rPr>
              <a:pPr/>
              <a:t>53</a:t>
            </a:fld>
            <a:endParaRPr lang="en-US">
              <a:solidFill>
                <a:prstClr val="black"/>
              </a:solidFill>
              <a:ea typeface="MS PGothic"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lvl="0">
              <a:spcBef>
                <a:spcPts val="0"/>
              </a:spcBef>
            </a:pPr>
            <a:r>
              <a:rPr lang="de-DE" sz="1000" dirty="0" smtClean="0">
                <a:solidFill>
                  <a:schemeClr val="tx1"/>
                </a:solidFill>
                <a:ea typeface="Arial" pitchFamily="34" charset="0"/>
              </a:rPr>
              <a:t>On slide 7, we have #3 Leverage mission-critical application and processes by combining process automation with user interaction and linking key applications and assets involved in the processes.</a:t>
            </a:r>
          </a:p>
          <a:p>
            <a:pPr lvl="0">
              <a:spcBef>
                <a:spcPts val="0"/>
              </a:spcBef>
            </a:pPr>
            <a:endParaRPr lang="de-DE" sz="1000" dirty="0" smtClean="0">
              <a:solidFill>
                <a:schemeClr val="tx1"/>
              </a:solidFill>
              <a:ea typeface="Arial" pitchFamily="34" charset="0"/>
            </a:endParaRPr>
          </a:p>
          <a:p>
            <a:pPr lvl="0">
              <a:spcBef>
                <a:spcPts val="0"/>
              </a:spcBef>
            </a:pPr>
            <a:r>
              <a:rPr lang="de-DE" sz="1000" dirty="0" smtClean="0">
                <a:solidFill>
                  <a:schemeClr val="tx1"/>
                </a:solidFill>
                <a:ea typeface="Arial" pitchFamily="34" charset="0"/>
              </a:rPr>
              <a:t>With BPM, we can define and orchestrate the end-to-end process, combining automation with user interactions.  Process management provides integrated steps from one process to the next, as well as helping to remove inefficiences. </a:t>
            </a:r>
            <a:r>
              <a:rPr lang="en-US" sz="1000" dirty="0" smtClean="0">
                <a:solidFill>
                  <a:schemeClr val="tx1"/>
                </a:solidFill>
              </a:rPr>
              <a:t>IBM's vision is to allow customers to create more agile and dynamic processes today, that serve as the foundation for greater innovation in the future. A central piece of this vision is to improve the alignment between business architecture and IT infrastructure, and keep this alignment flexible and continuous to adapt to changing business needs.  This in turn enables business agility, and allows processes to be continually improved over time.</a:t>
            </a:r>
            <a:endParaRPr lang="de-DE" sz="1000" dirty="0" smtClean="0">
              <a:solidFill>
                <a:schemeClr val="tx1"/>
              </a:solidFill>
              <a:ea typeface="Arial" pitchFamily="34" charset="0"/>
            </a:endParaRPr>
          </a:p>
          <a:p>
            <a:pPr lvl="0">
              <a:spcBef>
                <a:spcPts val="0"/>
              </a:spcBef>
            </a:pPr>
            <a:endParaRPr lang="de-DE" sz="1000" dirty="0" smtClean="0">
              <a:solidFill>
                <a:schemeClr val="tx1"/>
              </a:solidFill>
              <a:ea typeface="Arial" pitchFamily="34" charset="0"/>
            </a:endParaRPr>
          </a:p>
          <a:p>
            <a:pPr lvl="0">
              <a:spcBef>
                <a:spcPts val="0"/>
              </a:spcBef>
            </a:pPr>
            <a:r>
              <a:rPr lang="de-DE" sz="1000" dirty="0" smtClean="0">
                <a:solidFill>
                  <a:schemeClr val="tx1"/>
                </a:solidFill>
                <a:ea typeface="Arial" pitchFamily="34" charset="0"/>
              </a:rPr>
              <a:t>Extend and improve process flow through existing COBOL applications, provide integrated steps from one process to the next, and remove inefficiencies such as unnecessary human interactions.  BPM and BRMS enables tight in</a:t>
            </a:r>
            <a:r>
              <a:rPr lang="en-US" sz="1000" dirty="0" smtClean="0">
                <a:solidFill>
                  <a:schemeClr val="tx1"/>
                </a:solidFill>
                <a:ea typeface="Arial" pitchFamily="34" charset="0"/>
              </a:rPr>
              <a:t>tegration with CICS / IMS / SAP, leveraging z/OS resource recovery services and two phase commit for transaction coordination on z/OS, micro-flows (single transaction) and compensation logic.</a:t>
            </a:r>
          </a:p>
          <a:p>
            <a:pPr lvl="0">
              <a:spcBef>
                <a:spcPts val="0"/>
              </a:spcBef>
            </a:pPr>
            <a:endParaRPr lang="en-US" sz="1000" dirty="0" smtClean="0">
              <a:solidFill>
                <a:schemeClr val="tx1"/>
              </a:solidFill>
              <a:ea typeface="Arial" pitchFamily="34" charset="0"/>
            </a:endParaRPr>
          </a:p>
          <a:p>
            <a:pPr lvl="0">
              <a:spcBef>
                <a:spcPts val="0"/>
              </a:spcBef>
            </a:pPr>
            <a:r>
              <a:rPr lang="en-US" sz="1000" dirty="0" smtClean="0">
                <a:solidFill>
                  <a:schemeClr val="tx1"/>
                </a:solidFill>
                <a:ea typeface="Arial" pitchFamily="34" charset="0"/>
              </a:rPr>
              <a:t>BPM helps orchestrate the various tasks, actors, and services that comprise the end-to-end business of the organizations.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a:lnSpc>
                <a:spcPct val="100000"/>
              </a:lnSpc>
              <a:spcBef>
                <a:spcPts val="0"/>
              </a:spcBef>
            </a:pPr>
            <a:r>
              <a:rPr lang="de-DE" sz="1000" b="0" i="0" dirty="0" smtClean="0">
                <a:solidFill>
                  <a:schemeClr val="tx1"/>
                </a:solidFill>
              </a:rPr>
              <a:t>On slide 8, here is #4 – to leverage co-location on z/OS of processes that frequently interact with CICS, IMS, or DB2, integrating them into BPM solutions, thus ensuring process integrity with business-critical services, transactions and data.</a:t>
            </a:r>
            <a:endParaRPr lang="en-US" sz="1000" b="0" i="0" dirty="0" smtClean="0">
              <a:solidFill>
                <a:schemeClr val="tx1"/>
              </a:solidFill>
            </a:endParaRPr>
          </a:p>
          <a:p>
            <a:pPr>
              <a:lnSpc>
                <a:spcPct val="100000"/>
              </a:lnSpc>
              <a:spcBef>
                <a:spcPts val="0"/>
              </a:spcBef>
            </a:pPr>
            <a:endParaRPr lang="en-US" sz="1000" dirty="0" smtClean="0">
              <a:solidFill>
                <a:schemeClr val="tx1"/>
              </a:solidFill>
            </a:endParaRPr>
          </a:p>
          <a:p>
            <a:pPr>
              <a:lnSpc>
                <a:spcPct val="100000"/>
              </a:lnSpc>
              <a:spcBef>
                <a:spcPts val="0"/>
              </a:spcBef>
            </a:pPr>
            <a:r>
              <a:rPr lang="en-US" sz="1000" dirty="0" smtClean="0">
                <a:solidFill>
                  <a:schemeClr val="tx1"/>
                </a:solidFill>
              </a:rPr>
              <a:t>Many processes rely on existing information stored in DB2 z/OS, CICS and IMS, to be integrated into composite BPM solutions, leveraging adapters, XML based standards (such as ACCORD) and web-based UIs. All of which need to work together properly ensuring process integrity end-to-end. </a:t>
            </a:r>
          </a:p>
          <a:p>
            <a:pPr>
              <a:lnSpc>
                <a:spcPct val="100000"/>
              </a:lnSpc>
              <a:spcBef>
                <a:spcPts val="0"/>
              </a:spcBef>
            </a:pPr>
            <a:r>
              <a:rPr lang="en-US" sz="1000" dirty="0" smtClean="0">
                <a:solidFill>
                  <a:schemeClr val="tx1"/>
                </a:solidFill>
              </a:rPr>
              <a:t>Process management enables automated &amp; efficient service oriented implementations. </a:t>
            </a:r>
          </a:p>
          <a:p>
            <a:pPr>
              <a:lnSpc>
                <a:spcPct val="100000"/>
              </a:lnSpc>
              <a:spcBef>
                <a:spcPts val="0"/>
              </a:spcBef>
            </a:pPr>
            <a:endParaRPr lang="en-US" sz="1000" dirty="0" smtClean="0">
              <a:solidFill>
                <a:schemeClr val="tx1"/>
              </a:solidFill>
            </a:endParaRPr>
          </a:p>
          <a:p>
            <a:pPr>
              <a:lnSpc>
                <a:spcPct val="100000"/>
              </a:lnSpc>
              <a:spcBef>
                <a:spcPts val="0"/>
              </a:spcBef>
            </a:pPr>
            <a:r>
              <a:rPr lang="en-US" sz="1000" dirty="0" smtClean="0">
                <a:solidFill>
                  <a:schemeClr val="tx1"/>
                </a:solidFill>
              </a:rPr>
              <a:t>The end result of co-location on z/OS is a highly available environment for global operations with disaster recovery and backup, able to handle significant workloads from hundreds to tens of thousands of users.</a:t>
            </a:r>
          </a:p>
          <a:p>
            <a:pPr>
              <a:lnSpc>
                <a:spcPct val="100000"/>
              </a:lnSpc>
              <a:spcBef>
                <a:spcPts val="0"/>
              </a:spcBef>
            </a:pPr>
            <a:endParaRPr lang="en-US" sz="1000" dirty="0" smtClean="0">
              <a:solidFill>
                <a:schemeClr val="tx1"/>
              </a:solidFill>
            </a:endParaRPr>
          </a:p>
          <a:p>
            <a:pPr>
              <a:lnSpc>
                <a:spcPct val="100000"/>
              </a:lnSpc>
              <a:spcBef>
                <a:spcPts val="0"/>
              </a:spcBef>
            </a:pPr>
            <a:r>
              <a:rPr lang="en-US" sz="1000" dirty="0" smtClean="0">
                <a:solidFill>
                  <a:schemeClr val="tx1"/>
                </a:solidFill>
              </a:rPr>
              <a:t>Running it on System Z delivers en</a:t>
            </a:r>
            <a:r>
              <a:rPr lang="en-US" sz="1000" dirty="0" smtClean="0">
                <a:solidFill>
                  <a:schemeClr val="tx1"/>
                </a:solidFill>
                <a:ea typeface="Arial" pitchFamily="34" charset="0"/>
              </a:rPr>
              <a:t>terprise-class operation of mission critical workloads, performance improvements from collocation with assets on z, enhanced security, consistent backup and recovery for mission-critical processes, transactions, and data - and almost continuous availability – very important for global operations.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eaLnBrk="1" hangingPunct="1">
              <a:spcBef>
                <a:spcPts val="0"/>
              </a:spcBef>
            </a:pPr>
            <a:r>
              <a:rPr lang="en-US" sz="1000" b="0" dirty="0" smtClean="0">
                <a:solidFill>
                  <a:schemeClr val="tx1"/>
                </a:solidFill>
              </a:rPr>
              <a:t>On slide 14, we have reason #9 – Adapt dynamically to change across processes and business rules.  A key capability within BPM is work and task management through a business user interface.  This includes Human Task Widgets to work faster and manage work tasks with ease for human workflow improvements, in turn providing rapid time to value.       </a:t>
            </a:r>
          </a:p>
          <a:p>
            <a:pPr eaLnBrk="1" hangingPunct="1">
              <a:spcBef>
                <a:spcPts val="0"/>
              </a:spcBef>
            </a:pPr>
            <a:endParaRPr lang="en-US" sz="1000" b="0" dirty="0" smtClean="0">
              <a:solidFill>
                <a:schemeClr val="tx1"/>
              </a:solidFill>
            </a:endParaRPr>
          </a:p>
          <a:p>
            <a:pPr eaLnBrk="1" hangingPunct="1">
              <a:spcBef>
                <a:spcPts val="0"/>
              </a:spcBef>
            </a:pPr>
            <a:r>
              <a:rPr lang="en-US" sz="1000" b="0" dirty="0" smtClean="0">
                <a:solidFill>
                  <a:schemeClr val="tx1"/>
                </a:solidFill>
              </a:rPr>
              <a:t>This provides the business user or process owner with robust support in a System Z environment for easily managing task assignments, ad-hoc activities and actions associated with work tasks.  A customizable task management user interface is included with the ability to filter and sort the task list based on business data.</a:t>
            </a:r>
          </a:p>
          <a:p>
            <a:pPr eaLnBrk="1" hangingPunct="1">
              <a:spcBef>
                <a:spcPts val="0"/>
              </a:spcBef>
            </a:pPr>
            <a:endParaRPr lang="en-US" sz="1000" b="0" dirty="0" smtClean="0">
              <a:solidFill>
                <a:schemeClr val="tx1"/>
              </a:solidFill>
            </a:endParaRPr>
          </a:p>
          <a:p>
            <a:pPr eaLnBrk="1" hangingPunct="1">
              <a:spcBef>
                <a:spcPts val="0"/>
              </a:spcBef>
            </a:pPr>
            <a:r>
              <a:rPr lang="en-US" sz="1000" b="0" dirty="0" smtClean="0">
                <a:solidFill>
                  <a:schemeClr val="tx1"/>
                </a:solidFill>
              </a:rPr>
              <a:t>Using task management, you can respond to changing business needs with greater flexibility, skip steps within a process instance, jump forward and backward through and within a process instance, and dynamically adapt to change.  </a:t>
            </a:r>
          </a:p>
          <a:p>
            <a:pPr eaLnBrk="1" hangingPunct="1">
              <a:spcBef>
                <a:spcPts val="0"/>
              </a:spcBef>
            </a:pPr>
            <a:endParaRPr lang="en-GB" sz="1000" b="0" dirty="0" smtClean="0">
              <a:solidFill>
                <a:schemeClr val="tx1"/>
              </a:solidFill>
            </a:endParaRPr>
          </a:p>
          <a:p>
            <a:pPr eaLnBrk="1" hangingPunct="1">
              <a:spcBef>
                <a:spcPts val="0"/>
              </a:spcBef>
            </a:pPr>
            <a:r>
              <a:rPr lang="en-GB" sz="1000" b="0" dirty="0" smtClean="0">
                <a:solidFill>
                  <a:schemeClr val="tx1"/>
                </a:solidFill>
              </a:rPr>
              <a:t>Human Task Widgets enable the business user to work faster with more flexible work task list views that are organized in an efficient manner to get work done.  Users can see at a glance the most important tasks, including escalation status.  And finally, you can easily track to-do activities and collaborate on documents associated with a task right in your business space.</a:t>
            </a:r>
          </a:p>
          <a:p>
            <a:pPr eaLnBrk="1" hangingPunct="1">
              <a:spcBef>
                <a:spcPts val="0"/>
              </a:spcBef>
            </a:pPr>
            <a:endParaRPr lang="en-GB" sz="1000" dirty="0" smtClean="0">
              <a:solidFill>
                <a:schemeClr val="tx1"/>
              </a:solidFill>
            </a:endParaRP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fontScale="92500"/>
          </a:bodyPr>
          <a:lstStyle/>
          <a:p>
            <a:pPr indent="0">
              <a:lnSpc>
                <a:spcPct val="100000"/>
              </a:lnSpc>
              <a:spcBef>
                <a:spcPts val="0"/>
              </a:spcBef>
            </a:pPr>
            <a:r>
              <a:rPr lang="en-US" sz="1000" b="0" dirty="0" smtClean="0">
                <a:solidFill>
                  <a:schemeClr val="tx1"/>
                </a:solidFill>
              </a:rPr>
              <a:t>Finally, on slide 15 we have #10 – Unify through powerfully simple process improvement and seamless deployment across distributed and zEnterprise platforms.  IBM Business Process Manager provides a single, comprehensive platform to drive growth and agility by providing total visibility and management of your business processes.  It is implemented now on the </a:t>
            </a:r>
            <a:r>
              <a:rPr lang="en-US" sz="1000" b="0" dirty="0" err="1" smtClean="0">
                <a:solidFill>
                  <a:schemeClr val="tx1"/>
                </a:solidFill>
              </a:rPr>
              <a:t>zLinux</a:t>
            </a:r>
            <a:r>
              <a:rPr lang="en-US" sz="1000" b="0" dirty="0" smtClean="0">
                <a:solidFill>
                  <a:schemeClr val="tx1"/>
                </a:solidFill>
              </a:rPr>
              <a:t> platform, with a statement of direction to soon support the z/OS platform as well.</a:t>
            </a:r>
          </a:p>
          <a:p>
            <a:pPr indent="0">
              <a:lnSpc>
                <a:spcPct val="100000"/>
              </a:lnSpc>
              <a:spcBef>
                <a:spcPts val="0"/>
              </a:spcBef>
            </a:pPr>
            <a:endParaRPr lang="en-US" sz="1000" b="0" dirty="0" smtClean="0">
              <a:solidFill>
                <a:schemeClr val="tx1"/>
              </a:solidFill>
            </a:endParaRPr>
          </a:p>
          <a:p>
            <a:pPr indent="0">
              <a:lnSpc>
                <a:spcPct val="100000"/>
              </a:lnSpc>
              <a:spcBef>
                <a:spcPts val="0"/>
              </a:spcBef>
            </a:pPr>
            <a:r>
              <a:rPr lang="en-US" sz="1000" b="0" dirty="0" smtClean="0">
                <a:solidFill>
                  <a:schemeClr val="tx1"/>
                </a:solidFill>
              </a:rPr>
              <a:t>IBM Business Process Manager is a comprehensive and consumable BPM platform that provides total visibility and management of your business processes.  It includes tooling and run-time for process design, execution, monitoring, and optimization, and is specifically designed to make it easy for process owners and business users to engage directly in the improvement of their business processes. Its highly integrated functionality and fluid designs provide new levels of interoperability with other IBM offerings, and it scales smoothly and easily from initial project to enterprise-wide program.  IBM Business Process Manager is easy to deploy and use straight out of the box or in an easily customizable configuration—providing rapid time to value and improved user productivity. </a:t>
            </a:r>
          </a:p>
          <a:p>
            <a:pPr indent="0">
              <a:lnSpc>
                <a:spcPct val="100000"/>
              </a:lnSpc>
              <a:spcBef>
                <a:spcPts val="0"/>
              </a:spcBef>
            </a:pPr>
            <a:endParaRPr lang="en-US" sz="1000" b="0" dirty="0" smtClean="0">
              <a:solidFill>
                <a:schemeClr val="tx1"/>
              </a:solidFill>
            </a:endParaRPr>
          </a:p>
          <a:p>
            <a:pPr marL="0" marR="0" indent="0" algn="l" defTabSz="914400" rtl="0" eaLnBrk="0" fontAlgn="base" latinLnBrk="0" hangingPunct="0">
              <a:lnSpc>
                <a:spcPct val="100000"/>
              </a:lnSpc>
              <a:spcBef>
                <a:spcPts val="0"/>
              </a:spcBef>
              <a:spcAft>
                <a:spcPct val="0"/>
              </a:spcAft>
              <a:buClrTx/>
              <a:buSzTx/>
              <a:buFontTx/>
              <a:buNone/>
              <a:tabLst/>
              <a:defRPr/>
            </a:pPr>
            <a:r>
              <a:rPr lang="en-US" sz="1000" b="0" dirty="0" smtClean="0">
                <a:solidFill>
                  <a:schemeClr val="tx1"/>
                </a:solidFill>
              </a:rPr>
              <a:t>Simple enough to engage process participants, regardless of their role, yet powerful enough to scale as needed to support enterprise-wide transformation.  Unified BPM platform combines the simplicity of WebSphere Lombardi Edition </a:t>
            </a:r>
            <a:r>
              <a:rPr lang="en-US" sz="1000" dirty="0" smtClean="0">
                <a:solidFill>
                  <a:schemeClr val="tx1"/>
                </a:solidFill>
              </a:rPr>
              <a:t>experiences and the power and scalability of WebSphere Process Server.</a:t>
            </a:r>
          </a:p>
          <a:p>
            <a:pPr marL="0" marR="0" indent="0" algn="l" defTabSz="914400" rtl="0" eaLnBrk="0" fontAlgn="base" latinLnBrk="0" hangingPunct="0">
              <a:lnSpc>
                <a:spcPct val="100000"/>
              </a:lnSpc>
              <a:spcBef>
                <a:spcPts val="0"/>
              </a:spcBef>
              <a:spcAft>
                <a:spcPct val="0"/>
              </a:spcAft>
              <a:buClrTx/>
              <a:buSzTx/>
              <a:buFontTx/>
              <a:buNone/>
              <a:tabLst/>
              <a:defRPr/>
            </a:pPr>
            <a:endParaRPr lang="en-US" sz="1000" dirty="0" smtClean="0">
              <a:solidFill>
                <a:schemeClr val="tx1"/>
              </a:solidFill>
            </a:endParaRPr>
          </a:p>
          <a:p>
            <a:pPr marL="0" lvl="0" indent="0" defTabSz="914400">
              <a:lnSpc>
                <a:spcPct val="100000"/>
              </a:lnSpc>
              <a:spcBef>
                <a:spcPts val="0"/>
              </a:spcBef>
              <a:spcAft>
                <a:spcPct val="50000"/>
              </a:spcAft>
              <a:buClr>
                <a:schemeClr val="tx2"/>
              </a:buClr>
              <a:buSzTx/>
              <a:buFont typeface="Arial" pitchFamily="34" charset="0"/>
              <a:buNone/>
            </a:pPr>
            <a:r>
              <a:rPr lang="en-US" sz="1000" dirty="0" smtClean="0">
                <a:solidFill>
                  <a:schemeClr val="tx1"/>
                </a:solidFill>
              </a:rPr>
              <a:t>Joint WebSphere Lombardi Edition &amp; WebSphere Process Server backward compatibility ensures preservation of your BPM investments to-date.  WebSphere Process Server applications can tap into easy-to-use design, playback, rapid deployment, and optimization capabilities.  WebSphere Lombardi Edition applications can extend their robustness &amp; reach with SOA-based process automation, enterprise integration, and high reliability.</a:t>
            </a:r>
          </a:p>
          <a:p>
            <a:pPr marL="0" lvl="0" indent="0" defTabSz="914400">
              <a:lnSpc>
                <a:spcPct val="100000"/>
              </a:lnSpc>
              <a:spcBef>
                <a:spcPts val="0"/>
              </a:spcBef>
              <a:spcAft>
                <a:spcPct val="50000"/>
              </a:spcAft>
              <a:buClr>
                <a:schemeClr val="tx2"/>
              </a:buClr>
              <a:buSzTx/>
              <a:buFont typeface="Arial" pitchFamily="34" charset="0"/>
              <a:buNone/>
            </a:pPr>
            <a:endParaRPr lang="en-US" sz="1000" dirty="0" smtClean="0">
              <a:solidFill>
                <a:schemeClr val="tx1"/>
              </a:solidFill>
            </a:endParaRPr>
          </a:p>
          <a:p>
            <a:pPr marL="0" lvl="0" indent="0" defTabSz="914400">
              <a:lnSpc>
                <a:spcPct val="100000"/>
              </a:lnSpc>
              <a:spcBef>
                <a:spcPts val="0"/>
              </a:spcBef>
              <a:spcAft>
                <a:spcPct val="50000"/>
              </a:spcAft>
              <a:buClr>
                <a:schemeClr val="tx2"/>
              </a:buClr>
              <a:buSzTx/>
              <a:buFont typeface="Arial" pitchFamily="34" charset="0"/>
              <a:buNone/>
            </a:pPr>
            <a:r>
              <a:rPr lang="en-US" sz="1000" dirty="0" smtClean="0">
                <a:solidFill>
                  <a:schemeClr val="tx1"/>
                </a:solidFill>
              </a:rPr>
              <a:t>It is truly a unified BPM platform designed to enable business-led change.  The offering includes a “process center” and asset repository, providing maximum collaboration and governance required to scale up your BPM program.</a:t>
            </a:r>
            <a:endParaRPr lang="en-US" sz="1000" b="1" dirty="0" smtClean="0">
              <a:solidFill>
                <a:schemeClr val="tx1"/>
              </a:solidFill>
            </a:endParaRP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fontScale="77500" lnSpcReduction="20000"/>
          </a:bodyPr>
          <a:lstStyle/>
          <a:p>
            <a:pPr eaLnBrk="1" hangingPunct="1">
              <a:lnSpc>
                <a:spcPct val="100000"/>
              </a:lnSpc>
              <a:spcBef>
                <a:spcPts val="0"/>
              </a:spcBef>
            </a:pPr>
            <a:r>
              <a:rPr lang="en-US" sz="1000" b="0" i="0" dirty="0" smtClean="0">
                <a:solidFill>
                  <a:schemeClr val="tx1"/>
                </a:solidFill>
              </a:rPr>
              <a:t>On slide 6, we have #2 – Leverage performance, robustness, and scalability </a:t>
            </a:r>
            <a:r>
              <a:rPr lang="en-US" sz="1000" b="0" i="0" u="sng" dirty="0" smtClean="0">
                <a:solidFill>
                  <a:schemeClr val="tx1"/>
                </a:solidFill>
              </a:rPr>
              <a:t>of zEnterprise through incremental modernization</a:t>
            </a:r>
            <a:r>
              <a:rPr lang="en-US" sz="1000" b="0" i="0" dirty="0" smtClean="0">
                <a:solidFill>
                  <a:schemeClr val="tx1"/>
                </a:solidFill>
              </a:rPr>
              <a:t>.  Processes and decision services can be deployed independently, and different roles can drive the implementations of process and rules management.  Support for modernization needs, from point upgrades and incremental extensions to full application rewrites.   </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Incremental modernization is key for customer success.  It provides a way to introduce BPM and BRMS to existing CICS, IMS or batch applications without a rip and replace.  For example you are able to take one decision at a time (Pricing of Product X for Preferred Customers) externalize the rules and manage them in a BRMS and then add to the BRMS with rules about pricing for additional products for a preferred customer.</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Incremental modernization provides a quicker ROI by demonstrating the value of BPM and BRMS with the first phase of a shorter project.  In addition, there is less risk because updated roles are being introduced through the phases of the project. </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Different roles can drive implementations of process and rules management – whether they are process owners, analysts, or developers on the process improvement team or policy managers and analysts on pricing, eligibility, or risk &amp; compliance specialists – all have a say in how process and/or rules management get implemented.</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Processes and decision services can be deployed independently, with implementation being done in parallel or staged according to priorities.</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Process and decision changes can have separate lifecycles and governance requirements … decision changes tend to be more frequent, and externalizing rules allows processes to remain more stable and streamlined.</a:t>
            </a:r>
          </a:p>
          <a:p>
            <a:pPr eaLnBrk="1" hangingPunct="1">
              <a:lnSpc>
                <a:spcPct val="100000"/>
              </a:lnSpc>
              <a:spcBef>
                <a:spcPts val="0"/>
              </a:spcBef>
            </a:pPr>
            <a:endParaRPr lang="en-US" sz="1000" b="0" i="0" dirty="0" smtClean="0">
              <a:solidFill>
                <a:schemeClr val="tx1"/>
              </a:solidFill>
            </a:endParaRPr>
          </a:p>
          <a:p>
            <a:pPr eaLnBrk="1" hangingPunct="1">
              <a:lnSpc>
                <a:spcPct val="100000"/>
              </a:lnSpc>
              <a:spcBef>
                <a:spcPts val="0"/>
              </a:spcBef>
            </a:pPr>
            <a:r>
              <a:rPr lang="en-US" sz="1000" b="0" i="0" dirty="0" smtClean="0">
                <a:solidFill>
                  <a:schemeClr val="tx1"/>
                </a:solidFill>
              </a:rPr>
              <a:t>Decision services can be shared and reused across processes and other applications – employing the change once, apply everywhere philosophy.  This ensures decision consistency when required by policies or regulations.</a:t>
            </a:r>
          </a:p>
          <a:p>
            <a:pPr eaLnBrk="1" hangingPunct="1">
              <a:lnSpc>
                <a:spcPct val="100000"/>
              </a:lnSpc>
              <a:spcBef>
                <a:spcPts val="0"/>
              </a:spcBef>
            </a:pPr>
            <a:endParaRPr lang="en-US" sz="1000" dirty="0" smtClean="0">
              <a:solidFill>
                <a:schemeClr val="tx1"/>
              </a:solidFill>
            </a:endParaRPr>
          </a:p>
          <a:p>
            <a:pPr eaLnBrk="1" hangingPunct="1">
              <a:lnSpc>
                <a:spcPct val="100000"/>
              </a:lnSpc>
              <a:spcBef>
                <a:spcPts val="0"/>
              </a:spcBef>
            </a:pPr>
            <a:r>
              <a:rPr lang="en-US" altLang="zh-CN" sz="1000" dirty="0" smtClean="0">
                <a:solidFill>
                  <a:schemeClr val="tx1"/>
                </a:solidFill>
                <a:ea typeface="SimSun" pitchFamily="2" charset="-122"/>
              </a:rPr>
              <a:t>[</a:t>
            </a:r>
            <a:r>
              <a:rPr lang="en-US" sz="1000" b="0" i="0" dirty="0" smtClean="0">
                <a:solidFill>
                  <a:schemeClr val="tx1"/>
                </a:solidFill>
              </a:rPr>
              <a:t>You can in</a:t>
            </a:r>
            <a:r>
              <a:rPr lang="en-US" sz="1000" dirty="0" smtClean="0">
                <a:solidFill>
                  <a:schemeClr val="tx1"/>
                </a:solidFill>
              </a:rPr>
              <a:t>crementally package your business logic into manageable decision services for your SOA Strategy.  (</a:t>
            </a:r>
            <a:r>
              <a:rPr lang="en-US" sz="1000" i="1" dirty="0" smtClean="0">
                <a:solidFill>
                  <a:schemeClr val="tx1"/>
                </a:solidFill>
              </a:rPr>
              <a:t>Rules now, Java and SOA later, using the same rules</a:t>
            </a:r>
            <a:r>
              <a:rPr lang="en-US" sz="1000" dirty="0" smtClean="0">
                <a:solidFill>
                  <a:schemeClr val="tx1"/>
                </a:solidFill>
              </a:rPr>
              <a:t>)  You can incrementally migrate mainframe business applications which provide for parallel processing on new technology as well as the mainframe.  (</a:t>
            </a:r>
            <a:r>
              <a:rPr lang="en-US" sz="1000" i="1" dirty="0" smtClean="0">
                <a:solidFill>
                  <a:schemeClr val="tx1"/>
                </a:solidFill>
              </a:rPr>
              <a:t>Phase out Legacy Applications slowly; Update business logic now, application flow/structure later</a:t>
            </a:r>
            <a:r>
              <a:rPr lang="en-US" sz="1000" dirty="0" smtClean="0">
                <a:solidFill>
                  <a:schemeClr val="tx1"/>
                </a:solidFill>
              </a:rPr>
              <a:t>)  You can leverage ongoing commitments in COBOL Applications and the mainframe (</a:t>
            </a:r>
            <a:r>
              <a:rPr lang="en-US" sz="1000" i="1" dirty="0" smtClean="0">
                <a:solidFill>
                  <a:schemeClr val="tx1"/>
                </a:solidFill>
              </a:rPr>
              <a:t>Manage change in legacy applications NOW</a:t>
            </a:r>
            <a:r>
              <a:rPr lang="en-US" sz="1000" dirty="0" smtClean="0">
                <a:solidFill>
                  <a:schemeClr val="tx1"/>
                </a:solidFill>
              </a:rPr>
              <a:t>!)  And finally you can consolidate several System Z COBOL applications by utilizing the BRMS repository by providing a mechanism in which the business decisions are authored and stored to be reused across the enterprise.  The COBOL sub-program can be deployed on the System Z in the COBOL applications that require the automated business decisions.]</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defTabSz="914400" eaLnBrk="1" hangingPunct="1"/>
            <a:endParaRPr lang="en-US" smtClean="0"/>
          </a:p>
        </p:txBody>
      </p:sp>
      <p:sp>
        <p:nvSpPr>
          <p:cNvPr id="59396" name="Slide Number Placeholder 3"/>
          <p:cNvSpPr txBox="1">
            <a:spLocks noGrp="1"/>
          </p:cNvSpPr>
          <p:nvPr/>
        </p:nvSpPr>
        <p:spPr bwMode="auto">
          <a:xfrm>
            <a:off x="3884613" y="8627915"/>
            <a:ext cx="2971800" cy="454184"/>
          </a:xfrm>
          <a:prstGeom prst="rect">
            <a:avLst/>
          </a:prstGeom>
          <a:noFill/>
          <a:ln w="9525">
            <a:noFill/>
            <a:miter lim="800000"/>
            <a:headEnd/>
            <a:tailEnd/>
          </a:ln>
        </p:spPr>
        <p:txBody>
          <a:bodyPr anchor="b"/>
          <a:lstStyle/>
          <a:p>
            <a:pPr algn="r" defTabSz="914400"/>
            <a:fld id="{A7CE7295-9000-4455-95FC-EEFB8542CB5E}" type="slidenum">
              <a:rPr lang="en-US" sz="1200"/>
              <a:pPr algn="r" defTabSz="914400"/>
              <a:t>59</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20482" name="Notes Placeholder 2"/>
          <p:cNvSpPr>
            <a:spLocks noGrp="1"/>
          </p:cNvSpPr>
          <p:nvPr>
            <p:ph type="body" idx="1"/>
          </p:nvPr>
        </p:nvSpPr>
        <p:spPr>
          <a:ln/>
        </p:spPr>
        <p:txBody>
          <a:bodyPr/>
          <a:lstStyle/>
          <a:p>
            <a:pPr>
              <a:defRPr/>
            </a:pPr>
            <a:r>
              <a:rPr lang="en-US" dirty="0" smtClean="0"/>
              <a:t>IBM® Business Process Manager (BPM) Advanced for z/OS®, V7.5:</a:t>
            </a:r>
          </a:p>
          <a:p>
            <a:pPr marL="171450" indent="-171450">
              <a:buFont typeface="Arial" pitchFamily="34" charset="0"/>
              <a:buChar char="•"/>
              <a:defRPr/>
            </a:pPr>
            <a:r>
              <a:rPr lang="en-US" dirty="0" smtClean="0"/>
              <a:t>Delivers a comprehensive and consumable BPM platform that provides visibility and management of your business processes and includes tooling and a runtime environment for process design, execution, monitoring, and optimization, and is specifically designed to enable process owners and business users to engage directly in the improvement of their business processes</a:t>
            </a:r>
          </a:p>
          <a:p>
            <a:pPr marL="171450" indent="-171450">
              <a:buFont typeface="Arial" pitchFamily="34" charset="0"/>
              <a:buChar char="•"/>
              <a:defRPr/>
            </a:pPr>
            <a:r>
              <a:rPr lang="en-US" dirty="0" smtClean="0"/>
              <a:t>Enables process designers and integration developers to use the same easy-to-use tools to create process solutions for the zEnterprise™ environment</a:t>
            </a:r>
          </a:p>
          <a:p>
            <a:pPr marL="171450" indent="-171450">
              <a:buFont typeface="Arial" pitchFamily="34" charset="0"/>
              <a:buChar char="•"/>
              <a:defRPr/>
            </a:pPr>
            <a:r>
              <a:rPr lang="en-US" dirty="0" smtClean="0"/>
              <a:t>Provides full compatibility with the latest versions of IBM WebSphere® Process Server for z/OS and allows flexible deployment of process applications originally created with IBM WebSphere Lombardi Edition for Linux™ on IBM System z® or other platforms</a:t>
            </a:r>
          </a:p>
          <a:p>
            <a:pPr marL="171450" indent="-171450">
              <a:buFont typeface="Arial" pitchFamily="34" charset="0"/>
              <a:buChar char="•"/>
              <a:defRPr/>
            </a:pPr>
            <a:r>
              <a:rPr lang="en-US" dirty="0" smtClean="0"/>
              <a:t>Streamlines installation and configuration of the BPM product within IBM WebSphere Application Server on z/OS</a:t>
            </a:r>
          </a:p>
          <a:p>
            <a:pPr>
              <a:defRPr/>
            </a:pPr>
            <a:endParaRPr lang="en-US" dirty="0" smtClean="0"/>
          </a:p>
          <a:p>
            <a:pPr>
              <a:defRPr/>
            </a:pPr>
            <a:r>
              <a:rPr lang="en-US" dirty="0" smtClean="0"/>
              <a:t>A press article will be published shortly; it is being written by Michael </a:t>
            </a:r>
            <a:r>
              <a:rPr lang="en-US" dirty="0" err="1" smtClean="0"/>
              <a:t>Vizzard</a:t>
            </a:r>
            <a:r>
              <a:rPr lang="en-US" dirty="0" smtClean="0"/>
              <a:t>, a long-time IBM advocate and proponent of mainframe software.  This will be a follow-up to Mike's blog article that he published on August 18th:</a:t>
            </a:r>
          </a:p>
          <a:p>
            <a:pPr>
              <a:defRPr/>
            </a:pPr>
            <a:endParaRPr lang="en-US" dirty="0" smtClean="0"/>
          </a:p>
          <a:p>
            <a:pPr>
              <a:defRPr/>
            </a:pPr>
            <a:r>
              <a:rPr lang="en-US" dirty="0" smtClean="0"/>
              <a:t>Thursday, August 18, 2011 --  </a:t>
            </a:r>
            <a:r>
              <a:rPr lang="en-US" b="1" dirty="0" smtClean="0">
                <a:hlinkClick r:id="rId3"/>
              </a:rPr>
              <a:t>Mainframes at the Center of BPM Universe</a:t>
            </a:r>
            <a:endParaRPr lang="en-US" b="1" dirty="0" smtClean="0"/>
          </a:p>
          <a:p>
            <a:pPr>
              <a:defRPr/>
            </a:pPr>
            <a:endParaRPr lang="en-US" dirty="0" smtClean="0"/>
          </a:p>
          <a:p>
            <a:pPr>
              <a:defRPr/>
            </a:pPr>
            <a:r>
              <a:rPr lang="en-US" dirty="0" smtClean="0"/>
              <a:t>As IT organizations look to become more relevant to the business many are shifting their focus from managing IT applications and systems to managing the business processes enabled by IT.  As that shift continues to occur, many IT organizations are rediscovering the critical role that mainframes play in their organizations, especially when they think about how many business processes are driven by mainframe technologies such as </a:t>
            </a:r>
            <a:r>
              <a:rPr lang="en-US" dirty="0" smtClean="0">
                <a:hlinkClick r:id="rId4"/>
              </a:rPr>
              <a:t>DB2</a:t>
            </a:r>
            <a:r>
              <a:rPr lang="en-US" dirty="0" smtClean="0"/>
              <a:t>, </a:t>
            </a:r>
            <a:r>
              <a:rPr lang="en-US" dirty="0" smtClean="0">
                <a:hlinkClick r:id="rId5"/>
              </a:rPr>
              <a:t>IMS</a:t>
            </a:r>
            <a:r>
              <a:rPr lang="en-US" dirty="0" smtClean="0"/>
              <a:t> and the venerable </a:t>
            </a:r>
            <a:r>
              <a:rPr lang="en-US" dirty="0" smtClean="0">
                <a:hlinkClick r:id="rId6"/>
              </a:rPr>
              <a:t>Customer Information Control System</a:t>
            </a:r>
            <a:r>
              <a:rPr lang="en-US" dirty="0" smtClean="0"/>
              <a:t> (CICS).  </a:t>
            </a:r>
          </a:p>
          <a:p>
            <a:pPr>
              <a:defRPr/>
            </a:pPr>
            <a:r>
              <a:rPr lang="en-US" dirty="0" smtClean="0"/>
              <a:t>In an IBM webcast that can be </a:t>
            </a:r>
            <a:r>
              <a:rPr lang="en-US" dirty="0" smtClean="0">
                <a:hlinkClick r:id="rId7"/>
              </a:rPr>
              <a:t>found here</a:t>
            </a:r>
            <a:r>
              <a:rPr lang="en-US" dirty="0" smtClean="0"/>
              <a:t>, </a:t>
            </a:r>
            <a:r>
              <a:rPr lang="en-US" b="1" dirty="0" smtClean="0"/>
              <a:t>Jeff Reser</a:t>
            </a:r>
            <a:r>
              <a:rPr lang="en-US" dirty="0" smtClean="0"/>
              <a:t>, senior marketing manager for IBM WebSphere BPM product marketing, highlights the major elements of a </a:t>
            </a:r>
            <a:r>
              <a:rPr lang="en-US" dirty="0" smtClean="0">
                <a:hlinkClick r:id="rId8"/>
              </a:rPr>
              <a:t>business process management</a:t>
            </a:r>
            <a:r>
              <a:rPr lang="en-US" dirty="0" smtClean="0"/>
              <a:t> (BPM) solution within the context of the z/OS platform. These elements include the availability of BPM industry packs that IBM has developed for various vertical industries; a version of </a:t>
            </a:r>
            <a:r>
              <a:rPr lang="en-US" dirty="0" smtClean="0">
                <a:hlinkClick r:id="rId9"/>
              </a:rPr>
              <a:t>IBM Business Process Manager</a:t>
            </a:r>
            <a:r>
              <a:rPr lang="en-US" dirty="0" smtClean="0"/>
              <a:t> for Linux on a mainframe and in the not too distant future z/OS. If you’re not too familiar with IBM Business Process Manager, think of it as the logical follow on to the BPM software that IBM gained with its recent </a:t>
            </a:r>
            <a:r>
              <a:rPr lang="en-US" dirty="0" smtClean="0">
                <a:hlinkClick r:id="rId10"/>
              </a:rPr>
              <a:t>acquisition of Lombardi software</a:t>
            </a:r>
            <a:r>
              <a:rPr lang="en-US" dirty="0" smtClean="0"/>
              <a:t>.</a:t>
            </a:r>
          </a:p>
          <a:p>
            <a:pPr>
              <a:defRPr/>
            </a:pPr>
            <a:r>
              <a:rPr lang="en-US" dirty="0" smtClean="0"/>
              <a:t>As BPM becomes better understood by IT, an </a:t>
            </a:r>
            <a:r>
              <a:rPr lang="en-US" dirty="0" smtClean="0">
                <a:hlinkClick r:id="rId11"/>
              </a:rPr>
              <a:t>opportunity to bridge the historic divide between IT and the rest of the business</a:t>
            </a:r>
            <a:r>
              <a:rPr lang="en-US" dirty="0" smtClean="0"/>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pPr>
              <a:defRPr/>
            </a:pPr>
            <a:r>
              <a:rPr lang="en-US" dirty="0" smtClean="0"/>
              <a:t>BPM allows both IT executives and their business colleagues to not only visually represent a business process, but also make changes to the underlying IT infrastructure that can ultimately improve those services. To that end, IBM is also recommending that customers adopt </a:t>
            </a:r>
            <a:r>
              <a:rPr lang="en-US" dirty="0" smtClean="0">
                <a:hlinkClick r:id="rId12"/>
              </a:rPr>
              <a:t>business rules management (BRM) software such ILOG</a:t>
            </a:r>
            <a:r>
              <a:rPr lang="en-US" dirty="0" smtClean="0"/>
              <a:t> to more efficiently manage that process.</a:t>
            </a:r>
          </a:p>
          <a:p>
            <a:pPr>
              <a:defRPr/>
            </a:pPr>
            <a:r>
              <a:rPr lang="en-US" dirty="0" smtClean="0"/>
              <a:t>Ultimately, </a:t>
            </a:r>
            <a:r>
              <a:rPr lang="en-US" dirty="0" smtClean="0">
                <a:hlinkClick r:id="rId13"/>
              </a:rPr>
              <a:t>the combination of BPM and BRM serve to make mainframes more accessible</a:t>
            </a:r>
            <a:r>
              <a:rPr lang="en-US" dirty="0" smtClean="0"/>
              <a:t> to the rest of the company. While mainframe technologies have a well-deserved reputation for power, the complexity of managing them has resulted in many IT staff members, and the business people they serve, feeling a little intimidated. With the advent of BPM and BRM, mainframe technologies can now be invoked by business managers or analysts at a much higher level of abstraction.</a:t>
            </a:r>
          </a:p>
          <a:p>
            <a:pPr>
              <a:defRPr/>
            </a:pPr>
            <a:r>
              <a:rPr lang="en-US" dirty="0" smtClean="0"/>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a:p>
            <a:pPr>
              <a:defRPr/>
            </a:pPr>
            <a:r>
              <a:rPr lang="en-US" i="1" dirty="0" smtClean="0"/>
              <a:t>The Future of IT Architecture blog is written by Mike </a:t>
            </a:r>
            <a:r>
              <a:rPr lang="en-US" i="1" smtClean="0"/>
              <a:t>Vizard</a:t>
            </a:r>
            <a:endParaRPr lang="en-US" dirty="0" smtClean="0"/>
          </a:p>
        </p:txBody>
      </p:sp>
      <p:sp>
        <p:nvSpPr>
          <p:cNvPr id="4" name="Slide Number Placeholder 3"/>
          <p:cNvSpPr>
            <a:spLocks noGrp="1"/>
          </p:cNvSpPr>
          <p:nvPr>
            <p:ph type="sldNum" sz="quarter" idx="5"/>
          </p:nvPr>
        </p:nvSpPr>
        <p:spPr/>
        <p:txBody>
          <a:bodyPr/>
          <a:lstStyle/>
          <a:p>
            <a:pPr>
              <a:defRPr/>
            </a:pPr>
            <a:fld id="{01495080-0C10-4B00-8756-4723609D0D62}"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pPr>
              <a:spcBef>
                <a:spcPts val="0"/>
              </a:spcBef>
            </a:pPr>
            <a:r>
              <a:rPr lang="en-US" sz="1000" dirty="0" smtClean="0">
                <a:solidFill>
                  <a:schemeClr val="tx1"/>
                </a:solidFill>
              </a:rPr>
              <a:t>So where can you go from here?  We’ve only brushed the surface of capabilities and value of BPM and BRMS for System Z and leveraging your System Z assets – while at the same time innovate those current applications by providing the mechanism to be more agile and be more responsive to business customers.</a:t>
            </a:r>
          </a:p>
          <a:p>
            <a:pPr>
              <a:spcBef>
                <a:spcPts val="0"/>
              </a:spcBef>
            </a:pPr>
            <a:endParaRPr lang="en-US" sz="1000" dirty="0" smtClean="0">
              <a:solidFill>
                <a:schemeClr val="tx1"/>
              </a:solidFill>
            </a:endParaRPr>
          </a:p>
          <a:p>
            <a:pPr>
              <a:spcBef>
                <a:spcPts val="0"/>
              </a:spcBef>
            </a:pPr>
            <a:r>
              <a:rPr lang="en-US" sz="1000" dirty="0" smtClean="0">
                <a:solidFill>
                  <a:schemeClr val="tx1"/>
                </a:solidFill>
              </a:rPr>
              <a:t>And now I will hand it back to the moderator …  </a:t>
            </a:r>
          </a:p>
        </p:txBody>
      </p:sp>
      <p:sp>
        <p:nvSpPr>
          <p:cNvPr id="4" name="Slide Number Placeholder 3"/>
          <p:cNvSpPr>
            <a:spLocks noGrp="1"/>
          </p:cNvSpPr>
          <p:nvPr>
            <p:ph type="sldNum" sz="quarter" idx="10"/>
          </p:nvPr>
        </p:nvSpPr>
        <p:spPr/>
        <p:txBody>
          <a:bodyPr/>
          <a:lstStyle/>
          <a:p>
            <a:pPr>
              <a:defRPr/>
            </a:pPr>
            <a:fld id="{8CE513C8-941C-4AB1-8BC7-406D2CD57BCA}"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E87A663-57AA-405C-801B-C9745F369FAD}" type="slidenum">
              <a:rPr lang="en-US"/>
              <a:pPr>
                <a:defRPr/>
              </a:pPr>
              <a:t>61</a:t>
            </a:fld>
            <a:endParaRPr lang="en-US"/>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smtClean="0">
              <a:latin typeface="Arial" pitchFamily="34" charset="0"/>
              <a:cs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a:lstStyle/>
          <a:p>
            <a:endParaRPr lang="en-US" smtClean="0"/>
          </a:p>
        </p:txBody>
      </p:sp>
      <p:sp>
        <p:nvSpPr>
          <p:cNvPr id="17412" name="Slide Number Placeholder 3"/>
          <p:cNvSpPr>
            <a:spLocks noGrp="1"/>
          </p:cNvSpPr>
          <p:nvPr>
            <p:ph type="sldNum" sz="quarter" idx="5"/>
          </p:nvPr>
        </p:nvSpPr>
        <p:spPr bwMode="auto">
          <a:noFill/>
          <a:ln>
            <a:miter lim="800000"/>
            <a:headEnd/>
            <a:tailEnd/>
          </a:ln>
        </p:spPr>
        <p:txBody>
          <a:bodyPr/>
          <a:lstStyle/>
          <a:p>
            <a:fld id="{7F35869D-0EB3-4AB3-BF6F-FC1179968A7C}" type="slidenum">
              <a:rPr lang="en-US">
                <a:solidFill>
                  <a:prstClr val="black"/>
                </a:solidFill>
                <a:ea typeface="MS PGothic" pitchFamily="34" charset="-128"/>
              </a:rPr>
              <a:pPr/>
              <a:t>62</a:t>
            </a:fld>
            <a:endParaRPr lang="en-US">
              <a:solidFill>
                <a:prstClr val="black"/>
              </a:solidFill>
              <a:ea typeface="MS PGothic"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27915"/>
            <a:ext cx="2971800" cy="454184"/>
          </a:xfrm>
          <a:prstGeom prst="rect">
            <a:avLst/>
          </a:prstGeom>
          <a:noFill/>
          <a:ln w="9525">
            <a:noFill/>
            <a:miter lim="800000"/>
            <a:headEnd/>
            <a:tailEnd/>
          </a:ln>
        </p:spPr>
        <p:txBody>
          <a:bodyPr lIns="91435" tIns="45717" rIns="91435" bIns="45717" anchor="b"/>
          <a:lstStyle/>
          <a:p>
            <a:pPr algn="r"/>
            <a:fld id="{85033D3A-E415-4502-A6FD-3C3F7A80F9D7}" type="slidenum">
              <a:rPr lang="en-US" sz="1200" smtClean="0">
                <a:solidFill>
                  <a:prstClr val="black"/>
                </a:solidFill>
                <a:ea typeface="ＭＳ Ｐゴシック" pitchFamily="34" charset="-128"/>
              </a:rPr>
              <a:pPr algn="r"/>
              <a:t>63</a:t>
            </a:fld>
            <a:endParaRPr lang="en-US" sz="1200" smtClean="0">
              <a:solidFill>
                <a:prstClr val="black"/>
              </a:solidFill>
              <a:ea typeface="ＭＳ Ｐゴシック" pitchFamily="34" charset="-128"/>
            </a:endParaRPr>
          </a:p>
        </p:txBody>
      </p:sp>
      <p:sp>
        <p:nvSpPr>
          <p:cNvPr id="39939" name="Rectangle 7"/>
          <p:cNvSpPr txBox="1">
            <a:spLocks noGrp="1" noChangeArrowheads="1"/>
          </p:cNvSpPr>
          <p:nvPr/>
        </p:nvSpPr>
        <p:spPr bwMode="auto">
          <a:xfrm>
            <a:off x="-92075" y="-225745"/>
            <a:ext cx="184150" cy="271479"/>
          </a:xfrm>
          <a:prstGeom prst="rect">
            <a:avLst/>
          </a:prstGeom>
          <a:noFill/>
          <a:ln w="9525">
            <a:noFill/>
            <a:miter lim="800000"/>
            <a:headEnd/>
            <a:tailEnd/>
          </a:ln>
        </p:spPr>
        <p:txBody>
          <a:bodyPr lIns="91435" tIns="45717" rIns="91435" bIns="45717" anchor="b">
            <a:spAutoFit/>
          </a:bodyPr>
          <a:lstStyle/>
          <a:p>
            <a:pPr algn="r" defTabSz="457200">
              <a:lnSpc>
                <a:spcPct val="97000"/>
              </a:lnSpc>
              <a:buClr>
                <a:srgbClr val="000000"/>
              </a:buClr>
              <a:buSzPct val="100000"/>
              <a:buFont typeface="Arial" pitchFamily="34" charset="0"/>
              <a:buNone/>
              <a:tabLst>
                <a:tab pos="0" algn="l"/>
                <a:tab pos="457200" algn="l"/>
                <a:tab pos="914400" algn="l"/>
                <a:tab pos="1371600" algn="l"/>
                <a:tab pos="1828800" algn="l"/>
                <a:tab pos="2286000" algn="l"/>
                <a:tab pos="2741613" algn="l"/>
                <a:tab pos="3200400" algn="l"/>
                <a:tab pos="3657600" algn="l"/>
                <a:tab pos="4114800" algn="l"/>
                <a:tab pos="4572000" algn="l"/>
                <a:tab pos="5029200" algn="l"/>
                <a:tab pos="5486400" algn="l"/>
                <a:tab pos="5943600" algn="l"/>
                <a:tab pos="6400800" algn="l"/>
                <a:tab pos="6858000" algn="l"/>
                <a:tab pos="7315200" algn="l"/>
                <a:tab pos="7770813" algn="l"/>
                <a:tab pos="8228013" algn="l"/>
                <a:tab pos="8685213" algn="l"/>
                <a:tab pos="9142413" algn="l"/>
              </a:tabLst>
            </a:pPr>
            <a:fld id="{88DB4ACF-9039-4F74-8AC5-AFDB06F8C02F}" type="slidenum">
              <a:rPr lang="en-US" sz="1200" smtClean="0">
                <a:solidFill>
                  <a:srgbClr val="000000"/>
                </a:solidFill>
                <a:latin typeface="Calibri" pitchFamily="34" charset="0"/>
                <a:ea typeface="ＭＳ Ｐゴシック" pitchFamily="34" charset="-128"/>
              </a:rPr>
              <a:pPr algn="r" defTabSz="457200">
                <a:lnSpc>
                  <a:spcPct val="97000"/>
                </a:lnSpc>
                <a:buClr>
                  <a:srgbClr val="000000"/>
                </a:buClr>
                <a:buSzPct val="100000"/>
                <a:buFont typeface="Arial" pitchFamily="34" charset="0"/>
                <a:buNone/>
                <a:tabLst>
                  <a:tab pos="0" algn="l"/>
                  <a:tab pos="457200" algn="l"/>
                  <a:tab pos="914400" algn="l"/>
                  <a:tab pos="1371600" algn="l"/>
                  <a:tab pos="1828800" algn="l"/>
                  <a:tab pos="2286000" algn="l"/>
                  <a:tab pos="2741613" algn="l"/>
                  <a:tab pos="3200400" algn="l"/>
                  <a:tab pos="3657600" algn="l"/>
                  <a:tab pos="4114800" algn="l"/>
                  <a:tab pos="4572000" algn="l"/>
                  <a:tab pos="5029200" algn="l"/>
                  <a:tab pos="5486400" algn="l"/>
                  <a:tab pos="5943600" algn="l"/>
                  <a:tab pos="6400800" algn="l"/>
                  <a:tab pos="6858000" algn="l"/>
                  <a:tab pos="7315200" algn="l"/>
                  <a:tab pos="7770813" algn="l"/>
                  <a:tab pos="8228013" algn="l"/>
                  <a:tab pos="8685213" algn="l"/>
                  <a:tab pos="9142413" algn="l"/>
                </a:tabLst>
              </a:pPr>
              <a:t>63</a:t>
            </a:fld>
            <a:endParaRPr lang="en-US" sz="1200" smtClean="0">
              <a:solidFill>
                <a:srgbClr val="000000"/>
              </a:solidFill>
              <a:latin typeface="Calibri" pitchFamily="34" charset="0"/>
              <a:ea typeface="ＭＳ Ｐゴシック" pitchFamily="34" charset="-128"/>
            </a:endParaRPr>
          </a:p>
        </p:txBody>
      </p:sp>
      <p:sp>
        <p:nvSpPr>
          <p:cNvPr id="39940" name="Rectangle 7"/>
          <p:cNvSpPr txBox="1">
            <a:spLocks noGrp="1" noChangeArrowheads="1"/>
          </p:cNvSpPr>
          <p:nvPr/>
        </p:nvSpPr>
        <p:spPr bwMode="auto">
          <a:xfrm>
            <a:off x="3884613" y="8627915"/>
            <a:ext cx="2971800" cy="454184"/>
          </a:xfrm>
          <a:prstGeom prst="rect">
            <a:avLst/>
          </a:prstGeom>
          <a:noFill/>
          <a:ln w="9525">
            <a:noFill/>
            <a:miter lim="800000"/>
            <a:headEnd/>
            <a:tailEnd/>
          </a:ln>
        </p:spPr>
        <p:txBody>
          <a:bodyPr lIns="91420" tIns="45709" rIns="91420" bIns="45709" anchor="b"/>
          <a:lstStyle/>
          <a:p>
            <a:pPr algn="r" defTabSz="457200"/>
            <a:fld id="{083F1D87-3C69-4353-A7C7-93B17E08C3C0}" type="slidenum">
              <a:rPr lang="en-US" sz="1200" smtClean="0">
                <a:solidFill>
                  <a:srgbClr val="000000"/>
                </a:solidFill>
                <a:ea typeface="ＭＳ Ｐゴシック" pitchFamily="34" charset="-128"/>
              </a:rPr>
              <a:pPr algn="r" defTabSz="457200"/>
              <a:t>63</a:t>
            </a:fld>
            <a:endParaRPr lang="en-US" sz="1200" smtClean="0">
              <a:solidFill>
                <a:srgbClr val="000000"/>
              </a:solidFill>
              <a:ea typeface="ＭＳ Ｐゴシック" pitchFamily="34" charset="-128"/>
            </a:endParaRPr>
          </a:p>
        </p:txBody>
      </p:sp>
      <p:sp>
        <p:nvSpPr>
          <p:cNvPr id="39941" name="Rectangle 2"/>
          <p:cNvSpPr>
            <a:spLocks noGrp="1" noRot="1" noChangeAspect="1" noChangeArrowheads="1" noTextEdit="1"/>
          </p:cNvSpPr>
          <p:nvPr>
            <p:ph type="sldImg"/>
          </p:nvPr>
        </p:nvSpPr>
        <p:spPr bwMode="auto">
          <a:xfrm>
            <a:off x="1158875" y="681038"/>
            <a:ext cx="4543425" cy="3406775"/>
          </a:xfrm>
          <a:noFill/>
          <a:ln>
            <a:solidFill>
              <a:srgbClr val="000000"/>
            </a:solidFill>
            <a:miter lim="800000"/>
            <a:headEnd/>
            <a:tailEnd/>
          </a:ln>
        </p:spPr>
      </p:sp>
      <p:sp>
        <p:nvSpPr>
          <p:cNvPr id="39942" name="Rectangle 3"/>
          <p:cNvSpPr>
            <a:spLocks noGrp="1" noChangeArrowheads="1"/>
          </p:cNvSpPr>
          <p:nvPr>
            <p:ph type="body" idx="1"/>
          </p:nvPr>
        </p:nvSpPr>
        <p:spPr bwMode="auto">
          <a:noFill/>
        </p:spPr>
        <p:txBody>
          <a:bodyPr lIns="91411" tIns="45706" rIns="91411" bIns="45706"/>
          <a:lstStyle/>
          <a:p>
            <a:pPr>
              <a:lnSpc>
                <a:spcPct val="80000"/>
              </a:lnSpc>
            </a:pPr>
            <a:r>
              <a:rPr lang="en-US" sz="800" b="1" u="sng" smtClean="0"/>
              <a:t>Main Point:</a:t>
            </a:r>
            <a:r>
              <a:rPr lang="en-US" sz="800" u="sng" smtClean="0"/>
              <a:t>  </a:t>
            </a:r>
            <a:r>
              <a:rPr lang="en-US" sz="800" smtClean="0"/>
              <a:t>IBM is announcing and exciting new BPM offering.  IBM Business Process Manager is the most powerful BPM platform in the world.  It combines the simplicity and easy of use from WebSphere Lombardi Edition with the power and scalability of WebSphere Process Server.</a:t>
            </a:r>
          </a:p>
          <a:p>
            <a:pPr>
              <a:lnSpc>
                <a:spcPct val="80000"/>
              </a:lnSpc>
            </a:pPr>
            <a:endParaRPr lang="en-US" sz="800" b="1" smtClean="0"/>
          </a:p>
          <a:p>
            <a:pPr>
              <a:lnSpc>
                <a:spcPct val="80000"/>
              </a:lnSpc>
            </a:pPr>
            <a:r>
              <a:rPr lang="en-US" sz="800" b="1" smtClean="0"/>
              <a:t>Speaker Notes:</a:t>
            </a:r>
          </a:p>
          <a:p>
            <a:pPr>
              <a:lnSpc>
                <a:spcPct val="80000"/>
              </a:lnSpc>
            </a:pPr>
            <a:r>
              <a:rPr lang="en-US" sz="800" smtClean="0"/>
              <a:t>IBM Business Process Manager is a simple, scalable, centralized process management system that can help organizations optimize their performance. It enables a company to design process applications that address its needs, integrate them with internal systems and manage productivity in real-time.  IBM Business Process Manager is a comprehensive and consumable BPM platform that provides complete visibility and management of your business processes. It includes tooling and run-time for process design, execution, monitoring and optimization, and is specifically designed to make it easy for process owners and business users to engage directly in the improvement of their business processes and scales smoothly and easily from initial project to enterprise-wide program.</a:t>
            </a:r>
          </a:p>
          <a:p>
            <a:pPr>
              <a:lnSpc>
                <a:spcPct val="80000"/>
              </a:lnSpc>
            </a:pPr>
            <a:endParaRPr lang="en-US" sz="800" smtClean="0"/>
          </a:p>
          <a:p>
            <a:pPr>
              <a:lnSpc>
                <a:spcPct val="80000"/>
              </a:lnSpc>
            </a:pPr>
            <a:endParaRPr lang="en-US" sz="800" smtClean="0"/>
          </a:p>
          <a:p>
            <a:pPr>
              <a:lnSpc>
                <a:spcPct val="80000"/>
              </a:lnSpc>
            </a:pPr>
            <a:r>
              <a:rPr lang="en-US" sz="800" b="1" smtClean="0"/>
              <a:t>Highlights:</a:t>
            </a:r>
          </a:p>
          <a:p>
            <a:pPr>
              <a:lnSpc>
                <a:spcPct val="80000"/>
              </a:lnSpc>
              <a:buFontTx/>
              <a:buChar char="•"/>
            </a:pPr>
            <a:r>
              <a:rPr lang="en-US" sz="800" b="1" smtClean="0"/>
              <a:t>Simplicity -</a:t>
            </a:r>
            <a:r>
              <a:rPr lang="en-US" sz="800" smtClean="0"/>
              <a:t> Process Designer is a simple graphical design tool makes it easy for every team member, including nontechnical users, to collaborate on process design and analysis</a:t>
            </a:r>
          </a:p>
          <a:p>
            <a:pPr>
              <a:lnSpc>
                <a:spcPct val="80000"/>
              </a:lnSpc>
              <a:buFontTx/>
              <a:buChar char="•"/>
            </a:pPr>
            <a:r>
              <a:rPr lang="en-US" sz="800" b="1" smtClean="0"/>
              <a:t>Power </a:t>
            </a:r>
            <a:r>
              <a:rPr lang="en-US" sz="800" smtClean="0"/>
              <a:t>-Embedded WebSphere Application Server provides robust capabilities to ensure high scalability, reliability and availability to confidently run mission-critical processes</a:t>
            </a:r>
          </a:p>
          <a:p>
            <a:pPr>
              <a:lnSpc>
                <a:spcPct val="80000"/>
              </a:lnSpc>
              <a:buFontTx/>
              <a:buChar char="•"/>
            </a:pPr>
            <a:r>
              <a:rPr lang="en-US" sz="800" b="1" smtClean="0"/>
              <a:t>Governance -</a:t>
            </a:r>
            <a:r>
              <a:rPr lang="en-US" sz="800" smtClean="0"/>
              <a:t>  Process Center is the world's only smart BPM repository that provides consistency and repeatability to ensure processes execute as designed</a:t>
            </a:r>
          </a:p>
          <a:p>
            <a:pPr>
              <a:lnSpc>
                <a:spcPct val="80000"/>
              </a:lnSpc>
              <a:buFontTx/>
              <a:buChar char="•"/>
            </a:pPr>
            <a:r>
              <a:rPr lang="en-US" sz="800" b="1" smtClean="0"/>
              <a:t>Visibility-</a:t>
            </a:r>
            <a:r>
              <a:rPr lang="en-US" sz="800" smtClean="0"/>
              <a:t> integrated Data Performance Warehouse provides centralized visibility and control to empower knowledge workers with real time analytics to optimize business processes</a:t>
            </a:r>
          </a:p>
          <a:p>
            <a:pPr>
              <a:lnSpc>
                <a:spcPct val="80000"/>
              </a:lnSpc>
              <a:spcAft>
                <a:spcPct val="50000"/>
              </a:spcAft>
              <a:buClr>
                <a:srgbClr val="583B91"/>
              </a:buClr>
              <a:buFont typeface="Wingdings" pitchFamily="2" charset="2"/>
              <a:buNone/>
            </a:pPr>
            <a:endParaRPr lang="en-US" b="1" smtClean="0"/>
          </a:p>
          <a:p>
            <a:pPr>
              <a:lnSpc>
                <a:spcPct val="80000"/>
              </a:lnSpc>
              <a:spcAft>
                <a:spcPct val="50000"/>
              </a:spcAft>
              <a:buClr>
                <a:srgbClr val="583B91"/>
              </a:buClr>
              <a:buFont typeface="Wingdings" pitchFamily="2" charset="2"/>
              <a:buNone/>
            </a:pPr>
            <a:r>
              <a:rPr lang="en-US" b="1" smtClean="0"/>
              <a:t>What’s new in V7.5:</a:t>
            </a:r>
          </a:p>
          <a:p>
            <a:pPr marL="742950" lvl="1" indent="-285750">
              <a:lnSpc>
                <a:spcPct val="80000"/>
              </a:lnSpc>
              <a:spcAft>
                <a:spcPct val="50000"/>
              </a:spcAft>
              <a:buClr>
                <a:srgbClr val="583B91"/>
              </a:buClr>
              <a:buFont typeface="Arial" pitchFamily="34" charset="0"/>
              <a:buChar char="–"/>
            </a:pPr>
            <a:r>
              <a:rPr lang="en-US" sz="1400" smtClean="0">
                <a:solidFill>
                  <a:srgbClr val="000000"/>
                </a:solidFill>
              </a:rPr>
              <a:t>Joint WebSphere Lombardi Edition &amp; WebSphere Process Server backward compatibility ensures preservation of your BPM investments to-date</a:t>
            </a:r>
          </a:p>
          <a:p>
            <a:pPr marL="742950" lvl="1" indent="-285750">
              <a:lnSpc>
                <a:spcPct val="80000"/>
              </a:lnSpc>
              <a:spcAft>
                <a:spcPct val="50000"/>
              </a:spcAft>
              <a:buClr>
                <a:srgbClr val="583B91"/>
              </a:buClr>
              <a:buFont typeface="Arial" pitchFamily="34" charset="0"/>
              <a:buChar char="–"/>
            </a:pPr>
            <a:r>
              <a:rPr lang="en-US" sz="1400" smtClean="0">
                <a:solidFill>
                  <a:srgbClr val="000000"/>
                </a:solidFill>
              </a:rPr>
              <a:t>WPS applications can tap into easy-to-use design, playback, rapid deployment, and optimization capabilities</a:t>
            </a:r>
          </a:p>
          <a:p>
            <a:pPr marL="742950" lvl="1" indent="-285750">
              <a:lnSpc>
                <a:spcPct val="80000"/>
              </a:lnSpc>
              <a:spcAft>
                <a:spcPct val="50000"/>
              </a:spcAft>
              <a:buClr>
                <a:srgbClr val="583B91"/>
              </a:buClr>
              <a:buFont typeface="Arial" pitchFamily="34" charset="0"/>
              <a:buChar char="–"/>
            </a:pPr>
            <a:r>
              <a:rPr lang="en-US" sz="1400" smtClean="0">
                <a:solidFill>
                  <a:srgbClr val="000000"/>
                </a:solidFill>
              </a:rPr>
              <a:t>WLE applications can extend their robustness &amp; reach with SOA-based process automation, enterprise integration, and high reliability</a:t>
            </a:r>
          </a:p>
          <a:p>
            <a:pPr marL="742950" lvl="1" indent="-285750">
              <a:lnSpc>
                <a:spcPct val="80000"/>
              </a:lnSpc>
              <a:spcAft>
                <a:spcPct val="50000"/>
              </a:spcAft>
              <a:buClr>
                <a:srgbClr val="583B91"/>
              </a:buClr>
              <a:buFont typeface="Arial" pitchFamily="34" charset="0"/>
              <a:buChar char="–"/>
            </a:pPr>
            <a:endParaRPr lang="en-US" sz="800" smtClean="0">
              <a:latin typeface="Arial" pitchFamily="34" charset="0"/>
              <a:cs typeface="Tahoma" pitchFamily="34" charset="0"/>
            </a:endParaRPr>
          </a:p>
          <a:p>
            <a:pPr>
              <a:lnSpc>
                <a:spcPct val="80000"/>
              </a:lnSpc>
            </a:pPr>
            <a:r>
              <a:rPr lang="en-US" sz="800" b="1" smtClean="0"/>
              <a:t>Available in 3 Configurations:</a:t>
            </a:r>
          </a:p>
          <a:p>
            <a:pPr>
              <a:lnSpc>
                <a:spcPct val="80000"/>
              </a:lnSpc>
            </a:pPr>
            <a:r>
              <a:rPr lang="en-US" sz="800" smtClean="0"/>
              <a:t>IBM's clients have demonstrated that there exists a full spectrum of BPM engagement—from an installed base of current IBM BPM users to those just getting started on their BPM journey. IBM Business Process Manager is designed to meet all of these various needs, providing a single BPM platform with multiple configurations to match the typical entry points or stages in a company's BPM maturation. Toward this end, IBM Business Process Manager offers three configurations to match a company's desired entry point.</a:t>
            </a:r>
            <a:endParaRPr lang="en-US" sz="800" b="1" smtClean="0"/>
          </a:p>
          <a:p>
            <a:pPr>
              <a:lnSpc>
                <a:spcPct val="80000"/>
              </a:lnSpc>
            </a:pPr>
            <a:r>
              <a:rPr lang="en-US" sz="800" b="1" smtClean="0"/>
              <a:t>IBM Business Process Manager Advanced</a:t>
            </a:r>
            <a:r>
              <a:rPr lang="en-US" sz="800" smtClean="0"/>
              <a:t> - Complete set of advanced BPM capabilities that includes the BPM capabilities of IBM Business Process Manager Standard with extended support for high-volume process automation, with high quality-of-service. It will include the following capabilities:</a:t>
            </a:r>
          </a:p>
          <a:p>
            <a:pPr>
              <a:lnSpc>
                <a:spcPct val="80000"/>
              </a:lnSpc>
              <a:buFontTx/>
              <a:buChar char="•"/>
            </a:pPr>
            <a:r>
              <a:rPr lang="en-US" sz="800" smtClean="0"/>
              <a:t>Built-in flexible SOA connectivity infrastructure for extensive enterprise-wide service integration, orchestration</a:t>
            </a:r>
          </a:p>
          <a:p>
            <a:pPr>
              <a:lnSpc>
                <a:spcPct val="80000"/>
              </a:lnSpc>
              <a:buFontTx/>
              <a:buChar char="•"/>
            </a:pPr>
            <a:r>
              <a:rPr lang="en-US" sz="800" smtClean="0"/>
              <a:t>Business Space UI framework for creating an integrated and customized user experience</a:t>
            </a:r>
          </a:p>
          <a:p>
            <a:pPr>
              <a:lnSpc>
                <a:spcPct val="80000"/>
              </a:lnSpc>
              <a:buFontTx/>
              <a:buChar char="•"/>
            </a:pPr>
            <a:r>
              <a:rPr lang="en-US" sz="800" smtClean="0"/>
              <a:t>Federated view for performing tasks, managing work items, tracking performance and responding to events—all in real time</a:t>
            </a:r>
          </a:p>
          <a:p>
            <a:pPr>
              <a:lnSpc>
                <a:spcPct val="80000"/>
              </a:lnSpc>
              <a:buFontTx/>
              <a:buChar char="•"/>
            </a:pPr>
            <a:r>
              <a:rPr lang="en-US" sz="800" smtClean="0"/>
              <a:t>Integration Design tooling for visually constructing services, data transformations, BPEL orchestrations, and integration to applications and backend systems</a:t>
            </a:r>
          </a:p>
          <a:p>
            <a:pPr>
              <a:lnSpc>
                <a:spcPct val="80000"/>
              </a:lnSpc>
              <a:buFontTx/>
              <a:buChar char="•"/>
            </a:pPr>
            <a:r>
              <a:rPr lang="en-US" sz="800" smtClean="0"/>
              <a:t>Comprehensive set of adapters to service-enable your assets, including packaged, custom, and legacy applications, technology protocols, and databases</a:t>
            </a:r>
          </a:p>
          <a:p>
            <a:pPr>
              <a:lnSpc>
                <a:spcPct val="80000"/>
              </a:lnSpc>
              <a:buFontTx/>
              <a:buChar char="•"/>
            </a:pPr>
            <a:r>
              <a:rPr lang="en-US" sz="800" smtClean="0"/>
              <a:t>Backward compatibility with the latest versions of WebSphere Process Server and WebSphere Lombardi Edition.</a:t>
            </a:r>
            <a:endParaRPr lang="en-US" sz="800" b="1" smtClean="0"/>
          </a:p>
          <a:p>
            <a:pPr>
              <a:lnSpc>
                <a:spcPct val="80000"/>
              </a:lnSpc>
            </a:pPr>
            <a:r>
              <a:rPr lang="en-US" sz="800" b="1" smtClean="0"/>
              <a:t>IBM Business Process Manager Standard - </a:t>
            </a:r>
            <a:r>
              <a:rPr lang="en-US" sz="800" smtClean="0"/>
              <a:t>Configured for typical BPM projects. A standard configuration ideal for multi-project improvement programs with high business involvement with a focus on workflow and productivity. IBM Business Process Manager Standard offers basic system-integration support, and provides rapid time to value and improved user productivity. Standard is backward compatibility with the latest versions of WebSphere Lombardi Edition.</a:t>
            </a:r>
            <a:endParaRPr lang="en-US" sz="800" b="1" smtClean="0"/>
          </a:p>
          <a:p>
            <a:pPr>
              <a:lnSpc>
                <a:spcPct val="80000"/>
              </a:lnSpc>
            </a:pPr>
            <a:r>
              <a:rPr lang="en-US" sz="800" b="1" smtClean="0"/>
              <a:t>IBM Business Process Manager Express - </a:t>
            </a:r>
            <a:r>
              <a:rPr lang="en-US" sz="800" smtClean="0"/>
              <a:t>Configured for first BPM project. A starter configuration ideal for the entry-level BPM user engaging in an initial BPM project with a small number of users, running on a single server, with no clustering. It is easy to install and use, and has a low entry price. Includes all the great capabilities in standard but configured for a first small project.</a:t>
            </a:r>
          </a:p>
          <a:p>
            <a:pPr>
              <a:lnSpc>
                <a:spcPct val="80000"/>
              </a:lnSpc>
            </a:pPr>
            <a:endParaRPr lang="en-US" sz="800" smtClean="0"/>
          </a:p>
          <a:p>
            <a:pPr>
              <a:lnSpc>
                <a:spcPct val="80000"/>
              </a:lnSpc>
            </a:pPr>
            <a:r>
              <a:rPr lang="en-US" sz="800" b="1" smtClean="0"/>
              <a:t>Migration support</a:t>
            </a:r>
            <a:r>
              <a:rPr lang="en-US" sz="800" smtClean="0"/>
              <a:t> </a:t>
            </a:r>
          </a:p>
          <a:p>
            <a:pPr>
              <a:lnSpc>
                <a:spcPct val="80000"/>
              </a:lnSpc>
            </a:pPr>
            <a:r>
              <a:rPr lang="en-US" sz="800" smtClean="0"/>
              <a:t>IBM Business Process Manager V7.5 supports the migration of the following -</a:t>
            </a:r>
          </a:p>
          <a:p>
            <a:pPr>
              <a:lnSpc>
                <a:spcPct val="80000"/>
              </a:lnSpc>
              <a:buFontTx/>
              <a:buChar char="•"/>
            </a:pPr>
            <a:r>
              <a:rPr lang="en-US" sz="800" smtClean="0"/>
              <a:t>Applications from WebSphere Process Server V7.0 and V6.x</a:t>
            </a:r>
          </a:p>
          <a:p>
            <a:pPr>
              <a:lnSpc>
                <a:spcPct val="80000"/>
              </a:lnSpc>
              <a:buFontTx/>
              <a:buChar char="•"/>
            </a:pPr>
            <a:r>
              <a:rPr lang="en-US" sz="800" smtClean="0"/>
              <a:t>Process applications from WebSphere Lombardi Edition V7.x and Lombardi Teamworks 7.0.x, including design-time process definition assets and in-flight production process instances</a:t>
            </a:r>
          </a:p>
          <a:p>
            <a:pPr>
              <a:lnSpc>
                <a:spcPct val="80000"/>
              </a:lnSpc>
              <a:buFontTx/>
              <a:buChar char="•"/>
            </a:pPr>
            <a:r>
              <a:rPr lang="en-US" sz="800" smtClean="0"/>
              <a:t>Importing design-time process definition assets from earlier releases of Lombardi Teamworks 6.x</a:t>
            </a:r>
          </a:p>
          <a:p>
            <a:pPr>
              <a:lnSpc>
                <a:spcPct val="80000"/>
              </a:lnSpc>
              <a:buFontTx/>
              <a:buChar char="•"/>
            </a:pPr>
            <a:r>
              <a:rPr lang="en-US" sz="800" smtClean="0"/>
              <a:t>Importing design-time BPMN processes from WebSphere Business Modeler V7.0 and WebSphere Business Compass V7.0</a:t>
            </a:r>
          </a:p>
          <a:p>
            <a:pPr>
              <a:lnSpc>
                <a:spcPct val="80000"/>
              </a:lnSpc>
            </a:pPr>
            <a:endParaRPr lang="en-US" sz="800" smtClean="0"/>
          </a:p>
          <a:p>
            <a:pPr>
              <a:lnSpc>
                <a:spcPct val="80000"/>
              </a:lnSpc>
            </a:pPr>
            <a:r>
              <a:rPr lang="en-US" sz="800" b="1" smtClean="0"/>
              <a:t>Sparklers</a:t>
            </a:r>
          </a:p>
          <a:p>
            <a:pPr>
              <a:lnSpc>
                <a:spcPct val="80000"/>
              </a:lnSpc>
              <a:buFontTx/>
              <a:buChar char="•"/>
            </a:pPr>
            <a:r>
              <a:rPr lang="en-US" sz="800" smtClean="0"/>
              <a:t>Enables process designers to express business rule logic in a more natural language manner that reduces the need for specialized training </a:t>
            </a:r>
          </a:p>
          <a:p>
            <a:pPr>
              <a:lnSpc>
                <a:spcPct val="80000"/>
              </a:lnSpc>
              <a:buFontTx/>
              <a:buChar char="•"/>
            </a:pPr>
            <a:r>
              <a:rPr lang="en-US" sz="800" smtClean="0"/>
              <a:t>Increase efficiency with a federated view for performing tasks, managing work items, tracking performance and responding to events -- all in real time </a:t>
            </a:r>
          </a:p>
          <a:p>
            <a:pPr>
              <a:lnSpc>
                <a:spcPct val="80000"/>
              </a:lnSpc>
              <a:buFontTx/>
              <a:buChar char="•"/>
            </a:pPr>
            <a:r>
              <a:rPr lang="en-US" sz="800" smtClean="0"/>
              <a:t>Designed to scale from first projects to enterprise-wide solutions with processes that execute consistently, reliably, securely, and with transactional integrity </a:t>
            </a:r>
          </a:p>
          <a:p>
            <a:pPr>
              <a:lnSpc>
                <a:spcPct val="80000"/>
              </a:lnSpc>
              <a:buFontTx/>
              <a:buChar char="•"/>
            </a:pPr>
            <a:r>
              <a:rPr lang="en-US" sz="800" smtClean="0"/>
              <a:t>Centralized installation and tracking of process application versions to any IBM Business Process Manager test or production server or cluster, with optional one-click migration of in-flight processes.</a:t>
            </a:r>
          </a:p>
          <a:p>
            <a:pPr>
              <a:lnSpc>
                <a:spcPct val="80000"/>
              </a:lnSpc>
              <a:buFontTx/>
              <a:buChar char="•"/>
            </a:pPr>
            <a:r>
              <a:rPr lang="en-US" sz="800" smtClean="0"/>
              <a:t>Integration Designer makes it easier for service and integration developers to build reusable SOA services, orchestrating services, access back-end systems. </a:t>
            </a:r>
          </a:p>
          <a:p>
            <a:pPr>
              <a:lnSpc>
                <a:spcPct val="80000"/>
              </a:lnSpc>
              <a:buFontTx/>
              <a:buChar char="•"/>
            </a:pPr>
            <a:r>
              <a:rPr lang="en-US" sz="800" smtClean="0"/>
              <a:t>Complete BPM lifecycle governance is enabled by a unified BPM asset repository and control center that makes is easy to share and version processes and service assets.</a:t>
            </a:r>
          </a:p>
          <a:p>
            <a:pPr>
              <a:lnSpc>
                <a:spcPct val="80000"/>
              </a:lnSpc>
              <a:buFontTx/>
              <a:buChar char="•"/>
            </a:pPr>
            <a:r>
              <a:rPr lang="en-US" sz="800" smtClean="0"/>
              <a:t>Built-in playback feature allows teams to instantly step through and review the current process design by actually executing it with a single click - even if it is not yet complete - nothing to compile or install.</a:t>
            </a:r>
          </a:p>
          <a:p>
            <a:pPr>
              <a:lnSpc>
                <a:spcPct val="80000"/>
              </a:lnSpc>
              <a:buFontTx/>
              <a:buChar char="•"/>
            </a:pPr>
            <a:r>
              <a:rPr lang="en-US" sz="800" smtClean="0"/>
              <a:t>Powerful features for team-oriented development of multiple projects, including concurrent editing with merge-less development, simplified snapshot versioning, and back-in-time views.</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0963" name="Rectangle 3"/>
          <p:cNvSpPr>
            <a:spLocks noGrp="1"/>
          </p:cNvSpPr>
          <p:nvPr>
            <p:ph type="body" idx="1"/>
          </p:nvPr>
        </p:nvSpPr>
        <p:spPr bwMode="auto">
          <a:noFill/>
        </p:spPr>
        <p:txBody>
          <a:bodyPr/>
          <a:lstStyle/>
          <a:p>
            <a:r>
              <a:rPr lang="en-US" smtClean="0"/>
              <a:t>Simplified, graphical Process Designer makes it easier for every team member - including nontechnical users - to collaborate on process design and analysis. </a:t>
            </a:r>
          </a:p>
          <a:p>
            <a:endParaRPr lang="en-US" smtClean="0"/>
          </a:p>
          <a:p>
            <a:r>
              <a:rPr lang="en-US" smtClean="0"/>
              <a:t>Standards-based process design tool that is part of the basic authoring environment for all three configurations (Advanced, Standard, Express) of IBM Business Process Manager that enables rapid composition and continuous process change. </a:t>
            </a:r>
          </a:p>
          <a:p>
            <a:endParaRPr lang="en-US" smtClean="0"/>
          </a:p>
          <a:p>
            <a:r>
              <a:rPr lang="en-US" smtClean="0"/>
              <a:t>Built-in playback feature allows teams to instantly step through and review the current process design by actually executing it with a single click - even if it is not yet complete - nothing to compile or install. </a:t>
            </a:r>
          </a:p>
          <a:p>
            <a:endParaRPr lang="en-US" smtClean="0"/>
          </a:p>
          <a:p>
            <a:r>
              <a:rPr lang="en-US" smtClean="0"/>
              <a:t>Unified authoring environment -- Supports graphical, what-you-see-is-what-you-execute implementation and testing of process applications, services, user interfaces, and rules Standards-based process design -- Uses Business Process Modeling Notation (BPMN) </a:t>
            </a:r>
          </a:p>
          <a:p>
            <a:endParaRPr lang="en-US" smtClean="0"/>
          </a:p>
          <a:p>
            <a:r>
              <a:rPr lang="en-US" b="1" smtClean="0"/>
              <a:t>Interactive playback - Enables quick team validation of process requirements at any time. </a:t>
            </a:r>
          </a:p>
          <a:p>
            <a:endParaRPr lang="en-US" b="1" smtClean="0"/>
          </a:p>
          <a:p>
            <a:r>
              <a:rPr lang="en-US" smtClean="0"/>
              <a:t>Graphical end-user view of process status - Helps end users to understand their current position in the process Explicit event modeling - Defines workflow and exception handling </a:t>
            </a:r>
          </a:p>
          <a:p>
            <a:endParaRPr lang="en-US" smtClean="0"/>
          </a:p>
          <a:p>
            <a:r>
              <a:rPr lang="en-US" smtClean="0"/>
              <a:t>Collaboration activities - Lets end users communicate and collaborate on specific tasks during process execution</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1987" name="Rectangle 3"/>
          <p:cNvSpPr>
            <a:spLocks noGrp="1"/>
          </p:cNvSpPr>
          <p:nvPr>
            <p:ph type="body" idx="1"/>
          </p:nvPr>
        </p:nvSpPr>
        <p:spPr bwMode="auto">
          <a:noFill/>
        </p:spPr>
        <p:txBody>
          <a:bodyPr/>
          <a:lstStyle/>
          <a:p>
            <a:r>
              <a:rPr lang="en-US" smtClean="0"/>
              <a:t>Simplified, graphical Process Designer makes it easier for every team member - including nontechnical users - to collaborate on process design and analysis. </a:t>
            </a:r>
          </a:p>
          <a:p>
            <a:endParaRPr lang="en-US" smtClean="0"/>
          </a:p>
          <a:p>
            <a:endParaRPr lang="en-US" smtClean="0"/>
          </a:p>
          <a:p>
            <a:r>
              <a:rPr lang="en-US" smtClean="0"/>
              <a:t>Built-in playback feature allows teams to instantly step through and review the current process design by actually executing it with a single click - even if it is not yet complete - nothing to compile or install. </a:t>
            </a:r>
          </a:p>
          <a:p>
            <a:endParaRPr lang="en-US" smtClean="0"/>
          </a:p>
          <a:p>
            <a:r>
              <a:rPr lang="en-US" smtClean="0"/>
              <a:t>Unified authoring environment -- Supports graphical, what-you-see-is-what-you-execute implementation and testing of process applications, services, user interfaces, and rules Standards-based process design -- Uses Business Process Modeling Notation (BPMN) </a:t>
            </a:r>
          </a:p>
          <a:p>
            <a:endParaRPr lang="en-US" smtClean="0"/>
          </a:p>
          <a:p>
            <a:r>
              <a:rPr lang="en-US" b="1" smtClean="0"/>
              <a:t>Interactive playback - Enables quick team validation of process requirements at any time. </a:t>
            </a:r>
          </a:p>
          <a:p>
            <a:endParaRPr lang="en-US" b="1" smtClean="0"/>
          </a:p>
          <a:p>
            <a:r>
              <a:rPr lang="en-US" b="1" smtClean="0">
                <a:solidFill>
                  <a:schemeClr val="accent2"/>
                </a:solidFill>
              </a:rPr>
              <a:t>Validate implementation faster</a:t>
            </a:r>
          </a:p>
          <a:p>
            <a:r>
              <a:rPr lang="en-US" b="1" smtClean="0">
                <a:solidFill>
                  <a:schemeClr val="accent2"/>
                </a:solidFill>
              </a:rPr>
              <a:t>Visualize version to version changes</a:t>
            </a:r>
          </a:p>
          <a:p>
            <a:r>
              <a:rPr lang="en-US" b="1" smtClean="0">
                <a:solidFill>
                  <a:schemeClr val="accent2"/>
                </a:solidFill>
              </a:rPr>
              <a:t>IT impact more visible to the business</a:t>
            </a:r>
          </a:p>
          <a:p>
            <a:endParaRPr lang="en-US" smtClean="0"/>
          </a:p>
          <a:p>
            <a:r>
              <a:rPr lang="en-US" smtClean="0"/>
              <a:t>Collaboration activities - Lets end users communicate and collaborate on specific tasks during process execution</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3011" name="Rectangle 3"/>
          <p:cNvSpPr>
            <a:spLocks noGrp="1"/>
          </p:cNvSpPr>
          <p:nvPr>
            <p:ph type="body" idx="1"/>
          </p:nvPr>
        </p:nvSpPr>
        <p:spPr bwMode="auto">
          <a:noFill/>
        </p:spPr>
        <p:txBody>
          <a:bodyPr/>
          <a:lstStyle/>
          <a:p>
            <a:r>
              <a:rPr lang="en-US" smtClean="0"/>
              <a:t>Business rule authoring -- For expressing business logic in an accessible manner using syntax that is closer to natural language when compared to JavaScript. The capability provides the same rule authoring experience provided by WebSphere ILOG JRules. Rules content may be easily exported to WebSphere ILOG JRules providing a starting point for business decisions. </a:t>
            </a:r>
          </a:p>
          <a:p>
            <a:endParaRPr lang="en-US" smtClean="0"/>
          </a:p>
          <a:p>
            <a:r>
              <a:rPr lang="en-US" smtClean="0"/>
              <a:t>Simplified, graphical Process Designer makes it easier for every team member - including nontechnical users - to collaborate on process design and analysis. </a:t>
            </a:r>
          </a:p>
          <a:p>
            <a:endParaRPr lang="en-US" smtClean="0"/>
          </a:p>
          <a:p>
            <a:endParaRPr lang="en-US" smtClean="0"/>
          </a:p>
          <a:p>
            <a:r>
              <a:rPr lang="en-US" smtClean="0"/>
              <a:t>Built-in playback feature allows teams to instantly step through and review the current process design by actually executing it with a single click - even if it is not yet complete - nothing to compile or install. </a:t>
            </a:r>
          </a:p>
          <a:p>
            <a:endParaRPr lang="en-US" smtClean="0"/>
          </a:p>
          <a:p>
            <a:r>
              <a:rPr lang="en-US" smtClean="0"/>
              <a:t>Unified authoring environment -- Supports graphical, what-you-see-is-what-you-execute implementation and testing of process applications, services, user interfaces, and rules Standards-based process design -- Uses Business Process Modeling Notation (BPMN) </a:t>
            </a:r>
          </a:p>
          <a:p>
            <a:endParaRPr lang="en-US" smtClean="0"/>
          </a:p>
          <a:p>
            <a:r>
              <a:rPr lang="en-US" b="1" smtClean="0"/>
              <a:t>Interactive playback - Enables quick team validation of process requirements at any time. </a:t>
            </a:r>
          </a:p>
          <a:p>
            <a:endParaRPr lang="en-US" b="1" smtClean="0"/>
          </a:p>
          <a:p>
            <a:r>
              <a:rPr lang="en-US" smtClean="0"/>
              <a:t>Graphical end-user view of process status - Helps end users to understand their current position in the process Explicit event modeling - Defines workflow and exception handling </a:t>
            </a:r>
          </a:p>
          <a:p>
            <a:endParaRPr lang="en-US" smtClean="0"/>
          </a:p>
          <a:p>
            <a:r>
              <a:rPr lang="en-US" smtClean="0"/>
              <a:t>Collaboration activities - Lets end users communicate and collaborate on specific tasks during process execution</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5059" name="Rectangle 3"/>
          <p:cNvSpPr>
            <a:spLocks noGrp="1"/>
          </p:cNvSpPr>
          <p:nvPr>
            <p:ph type="body" idx="1"/>
          </p:nvPr>
        </p:nvSpPr>
        <p:spPr bwMode="auto">
          <a:noFill/>
        </p:spPr>
        <p:txBody>
          <a:bodyPr/>
          <a:lstStyle/>
          <a:p>
            <a:r>
              <a:rPr lang="en-US" smtClean="0"/>
              <a:t>High-integrity orchestration &amp; integration enabled by a unified BPM runtime with built-in SOA components for BPEL execution and ESB capabilities</a:t>
            </a:r>
            <a:endParaRPr lang="en-US" b="1" smtClean="0"/>
          </a:p>
          <a:p>
            <a:r>
              <a:rPr lang="en-US" smtClean="0"/>
              <a:t>IBM Integration Designer V7.5 provides the user-friendly visual drag-end-drop programming and test environment for WebSphere ESB, WebSphere Adapters and Adapter Toolkit, DataPower, and BPM Advanced. Previously known as WebSphere Integration Developer, it is the Eclipse-based developer tool that simplifies integration with supplied visual editors and built-in test support. </a:t>
            </a:r>
          </a:p>
          <a:p>
            <a:r>
              <a:rPr lang="en-US" smtClean="0"/>
              <a:t>IBM Integration Designer</a:t>
            </a:r>
          </a:p>
          <a:p>
            <a:endParaRPr lang="en-US" smtClean="0"/>
          </a:p>
          <a:p>
            <a:pPr lvl="1"/>
            <a:r>
              <a:rPr lang="en-US" smtClean="0"/>
              <a:t>Provides intuitive drag-and-drop editors enabling developers to quickly build integrated business integration solutions</a:t>
            </a:r>
          </a:p>
          <a:p>
            <a:pPr lvl="1"/>
            <a:r>
              <a:rPr lang="en-US" smtClean="0"/>
              <a:t>Allows you to discover existing services, and create new services and service components</a:t>
            </a:r>
          </a:p>
          <a:p>
            <a:pPr lvl="1"/>
            <a:r>
              <a:rPr lang="en-US" smtClean="0"/>
              <a:t>Provides a broad range of native connectivity bindings and adapters</a:t>
            </a:r>
          </a:p>
          <a:p>
            <a:pPr lvl="1"/>
            <a:r>
              <a:rPr lang="en-US" smtClean="0"/>
              <a:t>Simplifies integration development through pattern-based authoring, allows you to build integration solutions quickly based on common mediation patterns such as simple proxy, simple gateway, service translator and service selector.</a:t>
            </a:r>
          </a:p>
          <a:p>
            <a:pPr lvl="1"/>
            <a:r>
              <a:rPr lang="en-US" smtClean="0"/>
              <a:t>Delivers WebSphere Adapters and the Adapter Toolkit to integration developers</a:t>
            </a:r>
          </a:p>
          <a:p>
            <a:pPr lvl="1"/>
            <a:r>
              <a:rPr lang="en-US" smtClean="0"/>
              <a:t>Provides built in WebSphere ESB runtimes for unit testing </a:t>
            </a:r>
          </a:p>
          <a:p>
            <a:pPr lvl="1"/>
            <a:r>
              <a:rPr lang="en-US" smtClean="0"/>
              <a:t>Supports automated regression testing</a:t>
            </a:r>
          </a:p>
          <a:p>
            <a:endParaRPr lang="en-US" smtClean="0"/>
          </a:p>
          <a:p>
            <a:endParaRPr lang="en-US" smtClean="0"/>
          </a:p>
          <a:p>
            <a:endParaRPr lang="en-US" smtClean="0"/>
          </a:p>
          <a:p>
            <a:r>
              <a:rPr lang="en-US" smtClean="0"/>
              <a:t>New features in IBM Integration Designer V7.5:</a:t>
            </a:r>
          </a:p>
          <a:p>
            <a:endParaRPr lang="en-US" smtClean="0"/>
          </a:p>
          <a:p>
            <a:pPr lvl="1"/>
            <a:r>
              <a:rPr lang="en-US" smtClean="0"/>
              <a:t>Follow-on to WebSphere Integration Developer V7.0</a:t>
            </a:r>
          </a:p>
          <a:p>
            <a:pPr lvl="1"/>
            <a:r>
              <a:rPr lang="en-US" smtClean="0"/>
              <a:t>Generates the textual mediation flow format for WebSphere ESB V7.5</a:t>
            </a:r>
          </a:p>
          <a:p>
            <a:pPr lvl="1"/>
            <a:r>
              <a:rPr lang="en-US" smtClean="0"/>
              <a:t>Provides more powerful transformations through support for XSLT 2.0</a:t>
            </a:r>
          </a:p>
          <a:p>
            <a:pPr lvl="1"/>
            <a:r>
              <a:rPr lang="en-US" smtClean="0"/>
              <a:t>Delivers WebSphere Adapters V7.5 and Adapter toolkit V7.5 </a:t>
            </a:r>
          </a:p>
          <a:p>
            <a:pPr lvl="1"/>
            <a:r>
              <a:rPr lang="en-US" smtClean="0"/>
              <a:t>Installs DB2 Express as the default database for unit test</a:t>
            </a:r>
          </a:p>
          <a:p>
            <a:pPr lvl="1"/>
            <a:r>
              <a:rPr lang="en-US" smtClean="0"/>
              <a:t>At product install, allows you to select WebSphere ESB as the target environment  and only show functions that are possible with that target runtime.</a:t>
            </a:r>
          </a:p>
          <a:p>
            <a:r>
              <a:rPr lang="en-US" smtClean="0"/>
              <a:t>Supports the development of integration modules for multiple target runtimes, including WebSphere ESB v7.5, BPM Advanced V7,5, and DataPower.The integration tooling part of the IBM Business Process Manager Advanced authoring environment for visually constructing services, data transformations, BPEL orchestrations, and integration to applications and backend systems that is used in collaboration with the process design tool to create robust and scalable process solutions.</a:t>
            </a:r>
          </a:p>
          <a:p>
            <a:endParaRPr lang="en-US" smtClean="0"/>
          </a:p>
          <a:p>
            <a:r>
              <a:rPr lang="en-US" smtClean="0"/>
              <a:t>Eclipse based Integration Designer makes it easier for service and integration developers to build reusable SOA services, orchestrating services, access backend systems.</a:t>
            </a:r>
          </a:p>
          <a:p>
            <a:r>
              <a:rPr lang="en-US" smtClean="0"/>
              <a:t>Tooling for visually constructing services, data transformations, BPEL orchestrations, and integration to applications and backend systems.</a:t>
            </a:r>
          </a:p>
          <a:p>
            <a:endParaRPr lang="en-US" smtClean="0"/>
          </a:p>
          <a:p>
            <a:r>
              <a:rPr lang="en-US" smtClean="0"/>
              <a:t>Overview - </a:t>
            </a:r>
          </a:p>
          <a:p>
            <a:endParaRPr lang="en-US" smtClean="0"/>
          </a:p>
          <a:p>
            <a:r>
              <a:rPr lang="en-US" smtClean="0"/>
              <a:t>WebSphere Integration Designer V7.5 provides the user-friendly visual</a:t>
            </a:r>
            <a:br>
              <a:rPr lang="en-US" smtClean="0"/>
            </a:br>
            <a:r>
              <a:rPr lang="en-US" smtClean="0"/>
              <a:t>  drag-end-drop programming and test environment for WebSphere ESB,</a:t>
            </a:r>
            <a:br>
              <a:rPr lang="en-US" smtClean="0"/>
            </a:br>
            <a:r>
              <a:rPr lang="en-US" smtClean="0"/>
              <a:t>  WebSphere Adapters and Adapter Toolkit, DataPower, and BPM Advanced.</a:t>
            </a:r>
            <a:br>
              <a:rPr lang="en-US" smtClean="0"/>
            </a:br>
            <a:r>
              <a:rPr lang="en-US" smtClean="0"/>
              <a:t>  Previously known as WebSphere Integration Developer, it is the Eclipse-</a:t>
            </a:r>
            <a:br>
              <a:rPr lang="en-US" smtClean="0"/>
            </a:br>
            <a:r>
              <a:rPr lang="en-US" smtClean="0"/>
              <a:t>  based developer tool that simplies integration with supplied visual edi-</a:t>
            </a:r>
            <a:br>
              <a:rPr lang="en-US" smtClean="0"/>
            </a:br>
            <a:r>
              <a:rPr lang="en-US" smtClean="0"/>
              <a:t>  tors and built-in test support.</a:t>
            </a:r>
            <a:br>
              <a:rPr lang="en-US" smtClean="0"/>
            </a:br>
            <a:r>
              <a:rPr lang="en-US" smtClean="0"/>
              <a:t> </a:t>
            </a:r>
            <a:br>
              <a:rPr lang="en-US" smtClean="0"/>
            </a:br>
            <a:r>
              <a:rPr lang="en-US" smtClean="0"/>
              <a:t>  WebSphere Adapters v7.5 accelerate business integration projects with a</a:t>
            </a:r>
            <a:br>
              <a:rPr lang="en-US" smtClean="0"/>
            </a:br>
            <a:r>
              <a:rPr lang="en-US" smtClean="0"/>
              <a:t>  comprehensive set of capabilities to service-enable your assets, includ-</a:t>
            </a:r>
            <a:br>
              <a:rPr lang="en-US" smtClean="0"/>
            </a:br>
            <a:r>
              <a:rPr lang="en-US" smtClean="0"/>
              <a:t>  ing packaged, custom, and legacy applications, technology protocols, and</a:t>
            </a:r>
            <a:br>
              <a:rPr lang="en-US" smtClean="0"/>
            </a:br>
            <a:r>
              <a:rPr lang="en-US" smtClean="0"/>
              <a:t>  databases. WebSphere Adapter Toolkit enables clients and IBM Business</a:t>
            </a:r>
            <a:br>
              <a:rPr lang="en-US" smtClean="0"/>
            </a:br>
            <a:r>
              <a:rPr lang="en-US" smtClean="0"/>
              <a:t>  Partners to develop custom adapters to meet unique business require-</a:t>
            </a:r>
            <a:br>
              <a:rPr lang="en-US" smtClean="0"/>
            </a:br>
            <a:r>
              <a:rPr lang="en-US" smtClean="0"/>
              <a:t>  ments.  All these adapter capabilities are provided  to WebSphere ESB</a:t>
            </a:r>
            <a:br>
              <a:rPr lang="en-US" smtClean="0"/>
            </a:br>
            <a:r>
              <a:rPr lang="en-US" smtClean="0"/>
              <a:t>  clients as part of its Integration Designer V7.5 tooling.</a:t>
            </a:r>
          </a:p>
          <a:p>
            <a:endParaRPr lang="en-US" smtClean="0"/>
          </a:p>
          <a:p>
            <a:r>
              <a:rPr lang="en-US" smtClean="0"/>
              <a:t>Highlights of What's New - </a:t>
            </a:r>
          </a:p>
          <a:p>
            <a:endParaRPr lang="en-US" smtClean="0"/>
          </a:p>
          <a:p>
            <a:r>
              <a:rPr lang="en-US" smtClean="0"/>
              <a:t>- Integrates with IBM Process Center Advanced for collaboration with process designers in the creation of integration and services elements of a process application</a:t>
            </a:r>
          </a:p>
          <a:p>
            <a:r>
              <a:rPr lang="en-US" smtClean="0"/>
              <a:t>	- Browse for process applications that have or need services to be constructed</a:t>
            </a:r>
          </a:p>
          <a:p>
            <a:r>
              <a:rPr lang="en-US" smtClean="0"/>
              <a:t>	- Associate service modules with Process Applications</a:t>
            </a:r>
          </a:p>
          <a:p>
            <a:r>
              <a:rPr lang="en-US" smtClean="0"/>
              <a:t>	- Snapshot Process Applications that have Service modules in the Process Center</a:t>
            </a:r>
          </a:p>
          <a:p>
            <a:r>
              <a:rPr lang="en-US" smtClean="0"/>
              <a:t>	- Support playback of Process Application with Services modules on Processs Center</a:t>
            </a:r>
          </a:p>
          <a:p>
            <a:endParaRPr lang="en-US" smtClean="0"/>
          </a:p>
          <a:p>
            <a:r>
              <a:rPr lang="en-US" smtClean="0"/>
              <a:t>- Support for Datapower applicances</a:t>
            </a:r>
          </a:p>
          <a:p>
            <a:r>
              <a:rPr lang="en-US" smtClean="0"/>
              <a:t>	- Support creating and testing XML maps that can be deployed to a Datapower system</a:t>
            </a:r>
          </a:p>
          <a:p>
            <a:r>
              <a:rPr lang="en-US" smtClean="0"/>
              <a:t>	- Validation of Datapower specific XML maps</a:t>
            </a:r>
          </a:p>
          <a:p>
            <a:r>
              <a:rPr lang="en-US" smtClean="0"/>
              <a:t>	- Supports direct connection for exchange of maps with Datapower servers</a:t>
            </a:r>
          </a:p>
          <a:p>
            <a:endParaRPr lang="en-US" smtClean="0"/>
          </a:p>
          <a:p>
            <a:r>
              <a:rPr lang="en-US" smtClean="0"/>
              <a:t>- XML mapper enhancements</a:t>
            </a:r>
          </a:p>
          <a:p>
            <a:r>
              <a:rPr lang="en-US" smtClean="0"/>
              <a:t>- Integrated Test Environment enhancements</a:t>
            </a:r>
          </a:p>
          <a:p>
            <a:r>
              <a:rPr lang="en-US" smtClean="0"/>
              <a:t>- Currency support for Rational Application Developer V8</a:t>
            </a:r>
          </a:p>
          <a:p>
            <a:endParaRPr lang="en-US" b="1"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6083" name="Rectangle 3"/>
          <p:cNvSpPr>
            <a:spLocks noGrp="1"/>
          </p:cNvSpPr>
          <p:nvPr>
            <p:ph type="body" idx="1"/>
          </p:nvPr>
        </p:nvSpPr>
        <p:spPr bwMode="auto">
          <a:noFill/>
        </p:spPr>
        <p:txBody>
          <a:bodyPr/>
          <a:lstStyle/>
          <a:p>
            <a:r>
              <a:rPr lang="en-US" b="1" smtClean="0"/>
              <a:t>Execute processes consistently, reliably, securely, and with transactional integrity</a:t>
            </a:r>
            <a:r>
              <a:rPr lang="en-US" smtClean="0"/>
              <a:t> - Provides an environment for executing mission-critical enterprise solutions with confidence. Lightweight enough to leverage for first projects, yet robust enough to scale to enterprise-wide solutions. </a:t>
            </a:r>
          </a:p>
          <a:p>
            <a:endParaRPr lang="en-US" smtClean="0"/>
          </a:p>
          <a:p>
            <a:r>
              <a:rPr lang="en-US" smtClean="0"/>
              <a:t>Process server - Single BPM runtime to support the full range of business processes, service orchestration, and integration </a:t>
            </a:r>
          </a:p>
          <a:p>
            <a:r>
              <a:rPr lang="en-US" smtClean="0"/>
              <a:t>Built in SOA components - flexible enterprise service bus (ESB) connectivity infrastructure for integrating applications and services </a:t>
            </a:r>
          </a:p>
          <a:p>
            <a:r>
              <a:rPr lang="en-US" smtClean="0"/>
              <a:t>Standards based - Supports BPMN and BPEL execution and many data and service standards </a:t>
            </a:r>
          </a:p>
          <a:p>
            <a:r>
              <a:rPr lang="en-US" smtClean="0"/>
              <a:t>Integration adapters - Connect application and information assets to the ESB to accelerate business integration projects with rapidly deployable, enterprise-ready connections based on best practices. Included are a comprehensive set of capabilities to service-enable your assets, including packaged, custom, and legacy applications, technology protocols, and databases </a:t>
            </a:r>
          </a:p>
          <a:p>
            <a:r>
              <a:rPr lang="en-US" b="1" smtClean="0"/>
              <a:t>Rich repair and recoverability capabilities, such as automatic retries, manual repair, compensation, store &amp; forward </a:t>
            </a:r>
            <a:endParaRPr lang="en-US" smtClean="0"/>
          </a:p>
          <a:p>
            <a:r>
              <a:rPr lang="en-US" smtClean="0"/>
              <a:t>High scalability and availability enabled by the embedded WebSphere Application Server </a:t>
            </a:r>
          </a:p>
          <a:p>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7107" name="Notes Placeholder 2"/>
          <p:cNvSpPr>
            <a:spLocks noGrp="1"/>
          </p:cNvSpPr>
          <p:nvPr>
            <p:ph type="body" idx="1"/>
          </p:nvPr>
        </p:nvSpPr>
        <p:spPr bwMode="auto">
          <a:noFill/>
        </p:spPr>
        <p:txBody>
          <a:bodyPr/>
          <a:lstStyle/>
          <a:p>
            <a:r>
              <a:rPr lang="en-US" smtClean="0"/>
              <a:t>Integration adapters - Connect application and information assets to the ESB to accelerate business integration projects with rapidly deployable, enterprise-ready connections based on best practices. Included are a comprehensive set of capabilities to service-enable your assets, including packaged, custom, and legacy applications, technology protocols, and databases </a:t>
            </a:r>
          </a:p>
        </p:txBody>
      </p:sp>
      <p:sp>
        <p:nvSpPr>
          <p:cNvPr id="47108" name="Slide Number Placeholder 3"/>
          <p:cNvSpPr>
            <a:spLocks noGrp="1"/>
          </p:cNvSpPr>
          <p:nvPr>
            <p:ph type="sldNum" sz="quarter" idx="5"/>
          </p:nvPr>
        </p:nvSpPr>
        <p:spPr bwMode="auto">
          <a:noFill/>
          <a:ln>
            <a:miter lim="800000"/>
            <a:headEnd/>
            <a:tailEnd/>
          </a:ln>
        </p:spPr>
        <p:txBody>
          <a:bodyPr/>
          <a:lstStyle/>
          <a:p>
            <a:fld id="{7810AA10-0CCA-49B5-A7E6-C2ED0E5D4961}" type="slidenum">
              <a:rPr lang="en-US" smtClean="0">
                <a:solidFill>
                  <a:prstClr val="black"/>
                </a:solidFill>
              </a:rPr>
              <a:pPr/>
              <a:t>69</a:t>
            </a:fld>
            <a:endParaRPr lang="en-US"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latin typeface="Arial" pitchFamily="34" charset="0"/>
                <a:cs typeface="Arial" pitchFamily="34" charset="0"/>
              </a:rPr>
              <a:t>MAIN POINT</a:t>
            </a:r>
            <a:r>
              <a:rPr lang="en-US" smtClean="0">
                <a:latin typeface="Arial" pitchFamily="34" charset="0"/>
                <a:cs typeface="Arial" pitchFamily="34" charset="0"/>
              </a:rPr>
              <a:t>:  B</a:t>
            </a:r>
            <a:r>
              <a:rPr lang="en-US" smtClean="0">
                <a:latin typeface="Arial" pitchFamily="34" charset="0"/>
                <a:cs typeface="Arial" pitchFamily="34" charset="0"/>
                <a:hlinkClick r:id="rId3"/>
              </a:rPr>
              <a:t>usiness process management</a:t>
            </a:r>
            <a:r>
              <a:rPr lang="en-US" smtClean="0">
                <a:latin typeface="Arial" pitchFamily="34" charset="0"/>
                <a:cs typeface="Arial" pitchFamily="34" charset="0"/>
              </a:rPr>
              <a:t> (BPM) and the zEnterprise are made for each other. </a:t>
            </a:r>
          </a:p>
          <a:p>
            <a:endParaRPr lang="en-US" smtClean="0">
              <a:latin typeface="Arial" pitchFamily="34" charset="0"/>
              <a:cs typeface="Arial" pitchFamily="34" charset="0"/>
            </a:endParaRPr>
          </a:p>
          <a:p>
            <a:r>
              <a:rPr lang="en-US" smtClean="0">
                <a:latin typeface="Arial" pitchFamily="34" charset="0"/>
                <a:cs typeface="Arial" pitchFamily="34" charset="0"/>
              </a:rPr>
              <a:t>As BPM becomes better understood by IT, an </a:t>
            </a:r>
            <a:r>
              <a:rPr lang="en-US" smtClean="0">
                <a:latin typeface="Arial" pitchFamily="34" charset="0"/>
                <a:cs typeface="Arial" pitchFamily="34" charset="0"/>
                <a:hlinkClick r:id="rId4"/>
              </a:rPr>
              <a:t>opportunity to bridge the historic divide between IT and the rest of the business</a:t>
            </a:r>
            <a:r>
              <a:rPr lang="en-US" smtClean="0">
                <a:latin typeface="Arial" pitchFamily="34" charset="0"/>
                <a:cs typeface="Arial" pitchFamily="34" charset="0"/>
              </a:rPr>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endParaRPr lang="en-US" smtClean="0">
              <a:latin typeface="Arial" pitchFamily="34" charset="0"/>
              <a:cs typeface="Arial" pitchFamily="34" charset="0"/>
            </a:endParaRPr>
          </a:p>
          <a:p>
            <a:r>
              <a:rPr lang="en-US" smtClean="0">
                <a:latin typeface="Arial" pitchFamily="34" charset="0"/>
                <a:cs typeface="Arial" pitchFamily="34" charset="0"/>
              </a:rPr>
              <a:t>BPM allows both IT executives and their business colleagues to not only visually represent a business process, but also make changes to the underlying IT infrastructure that can ultimately improve those services. </a:t>
            </a:r>
          </a:p>
          <a:p>
            <a:endParaRPr lang="en-US" smtClean="0">
              <a:latin typeface="Arial" pitchFamily="34" charset="0"/>
              <a:cs typeface="Arial" pitchFamily="34" charset="0"/>
            </a:endParaRPr>
          </a:p>
          <a:p>
            <a:r>
              <a:rPr lang="en-US" smtClean="0">
                <a:latin typeface="Arial" pitchFamily="34" charset="0"/>
                <a:cs typeface="Arial" pitchFamily="34" charset="0"/>
              </a:rPr>
              <a:t>Ultimately, </a:t>
            </a:r>
            <a:r>
              <a:rPr lang="en-US" smtClean="0">
                <a:latin typeface="Arial" pitchFamily="34" charset="0"/>
                <a:cs typeface="Arial" pitchFamily="34" charset="0"/>
                <a:hlinkClick r:id="rId5"/>
              </a:rPr>
              <a:t>BPM makes mainframe assets more accessible</a:t>
            </a:r>
            <a:r>
              <a:rPr lang="en-US" smtClean="0">
                <a:latin typeface="Arial" pitchFamily="34" charset="0"/>
                <a:cs typeface="Arial" pitchFamily="34" charset="0"/>
              </a:rPr>
              <a:t> to the rest of the company. While mainframe technologies have a well-deserved reputation for Qualities of Service,  the mysteriousness of the operating system and the isolation of the MF in the datacenter has resulted in many IT staff members, and the business people they serve, feeling a little intimidated. With the advent of BPM , mainframe technologies can now be invoked by business managers or analysts at a much higher level of abstraction.</a:t>
            </a:r>
          </a:p>
          <a:p>
            <a:endParaRPr lang="en-US" smtClean="0">
              <a:latin typeface="Arial" pitchFamily="34" charset="0"/>
              <a:cs typeface="Arial" pitchFamily="34" charset="0"/>
            </a:endParaRPr>
          </a:p>
          <a:p>
            <a:r>
              <a:rPr lang="en-US" smtClean="0">
                <a:latin typeface="Arial" pitchFamily="34" charset="0"/>
                <a:cs typeface="Arial" pitchFamily="34" charset="0"/>
              </a:rPr>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p:txBody>
      </p:sp>
      <p:sp>
        <p:nvSpPr>
          <p:cNvPr id="4" name="Slide Number Placeholder 3"/>
          <p:cNvSpPr>
            <a:spLocks noGrp="1"/>
          </p:cNvSpPr>
          <p:nvPr>
            <p:ph type="sldNum" sz="quarter" idx="5"/>
          </p:nvPr>
        </p:nvSpPr>
        <p:spPr/>
        <p:txBody>
          <a:bodyPr/>
          <a:lstStyle/>
          <a:p>
            <a:pPr>
              <a:defRPr/>
            </a:pPr>
            <a:fld id="{0AB9AC7C-D1D3-48B3-A7FB-6DFCDED8CBF3}"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8131" name="Rectangle 3"/>
          <p:cNvSpPr>
            <a:spLocks noGrp="1"/>
          </p:cNvSpPr>
          <p:nvPr>
            <p:ph type="body" idx="1"/>
          </p:nvPr>
        </p:nvSpPr>
        <p:spPr bwMode="auto">
          <a:noFill/>
        </p:spPr>
        <p:txBody>
          <a:bodyPr/>
          <a:lstStyle/>
          <a:p>
            <a:r>
              <a:rPr lang="en-US" smtClean="0">
                <a:ea typeface="Osaka" charset="-128"/>
              </a:rPr>
              <a:t>Unified model driven environment – Stay in synch through out the entire lifecycle from model design to deployment</a:t>
            </a:r>
          </a:p>
          <a:p>
            <a:endParaRPr lang="en-US" smtClean="0"/>
          </a:p>
          <a:p>
            <a:r>
              <a:rPr lang="en-US" smtClean="0">
                <a:ea typeface="Osaka" charset="-128"/>
              </a:rPr>
              <a:t>Process Center centralizes process deployment visibility and control across all environments</a:t>
            </a:r>
          </a:p>
          <a:p>
            <a:endParaRPr lang="en-US" smtClean="0"/>
          </a:p>
          <a:p>
            <a:r>
              <a:rPr lang="en-US" smtClean="0">
                <a:ea typeface="Osaka" charset="-128"/>
              </a:rPr>
              <a:t>Toolkits, Registry and Snapshots support large-scale sharing, versioning, and reuse of assets</a:t>
            </a:r>
          </a:p>
          <a:p>
            <a:endParaRPr lang="en-US" smtClean="0">
              <a:ea typeface="Osaka" charset="-128"/>
            </a:endParaRPr>
          </a:p>
          <a:p>
            <a:r>
              <a:rPr lang="en-US" smtClean="0"/>
              <a:t>A scalable central repository and control center for organizing and managing all process artifacts, applications, and services that are created as part of a BPM program</a:t>
            </a:r>
            <a:endParaRPr lang="en-US" smtClean="0">
              <a:ea typeface="Osaka" charset="-128"/>
            </a:endParaRPr>
          </a:p>
          <a:p>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49155" name="Rectangle 3"/>
          <p:cNvSpPr>
            <a:spLocks noGrp="1"/>
          </p:cNvSpPr>
          <p:nvPr>
            <p:ph type="body" idx="1"/>
          </p:nvPr>
        </p:nvSpPr>
        <p:spPr bwMode="auto">
          <a:noFill/>
        </p:spPr>
        <p:txBody>
          <a:bodyPr/>
          <a:lstStyle/>
          <a:p>
            <a:r>
              <a:rPr lang="en-US" smtClean="0"/>
              <a:t>Toolkits -- Manages independent versions of process artifact </a:t>
            </a:r>
            <a:r>
              <a:rPr lang="en-US" b="1" smtClean="0"/>
              <a:t>libraries, reused across multiple process applications </a:t>
            </a:r>
          </a:p>
          <a:p>
            <a:endParaRPr lang="en-US" smtClean="0"/>
          </a:p>
          <a:p>
            <a:r>
              <a:rPr lang="en-US" smtClean="0"/>
              <a:t>Snapshots -- Captures the state of all artifacts in a process application or toolkit (including business process diagrams, rules, data, forms, services, and simulation scenarios) at a specific point in time with just one mouse-click, to reduce version management complexity </a:t>
            </a:r>
          </a:p>
          <a:p>
            <a:endParaRPr lang="en-US" smtClean="0"/>
          </a:p>
          <a:p>
            <a:r>
              <a:rPr lang="en-US" smtClean="0"/>
              <a:t>Back-in-time versioning --Restores any historical snapshot of a process application or toolkit with just one mouse-click, so it can be viewed or executed Process </a:t>
            </a:r>
          </a:p>
          <a:p>
            <a:endParaRPr lang="en-US" smtClean="0"/>
          </a:p>
          <a:p>
            <a:r>
              <a:rPr lang="en-US" smtClean="0"/>
              <a:t>Server Registry -- Provides centralized tools to install and track deployed versions of multiple processes across various runtime server environments Lifecycle governance -- Centralized control for governing deployment of process and services to production runtime </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50179" name="Notes Placeholder 2"/>
          <p:cNvSpPr>
            <a:spLocks noGrp="1"/>
          </p:cNvSpPr>
          <p:nvPr>
            <p:ph type="body" idx="1"/>
          </p:nvPr>
        </p:nvSpPr>
        <p:spPr bwMode="auto">
          <a:noFill/>
        </p:spPr>
        <p:txBody>
          <a:bodyPr/>
          <a:lstStyle/>
          <a:p>
            <a:r>
              <a:rPr lang="en-US" smtClean="0"/>
              <a:t>Performance data warehouse -- Automatically gathers and correlates performance events and business data to modeled process metrics for process visibility that is always up-to-date </a:t>
            </a:r>
          </a:p>
          <a:p>
            <a:r>
              <a:rPr lang="en-US" smtClean="0"/>
              <a:t>Process Optimizer -- Allows a crystal-clear visualization of in-flight or historical performance bottlenecks and other problems, directly on the process model diagram </a:t>
            </a:r>
          </a:p>
          <a:p>
            <a:endParaRPr lang="en-US" smtClean="0"/>
          </a:p>
        </p:txBody>
      </p:sp>
      <p:sp>
        <p:nvSpPr>
          <p:cNvPr id="50180" name="Slide Number Placeholder 3"/>
          <p:cNvSpPr>
            <a:spLocks noGrp="1"/>
          </p:cNvSpPr>
          <p:nvPr>
            <p:ph type="sldNum" sz="quarter" idx="5"/>
          </p:nvPr>
        </p:nvSpPr>
        <p:spPr bwMode="auto">
          <a:noFill/>
          <a:ln>
            <a:miter lim="800000"/>
            <a:headEnd/>
            <a:tailEnd/>
          </a:ln>
        </p:spPr>
        <p:txBody>
          <a:bodyPr/>
          <a:lstStyle/>
          <a:p>
            <a:fld id="{AC5B17C6-4A1C-4447-9711-D415C8A316DF}" type="slidenum">
              <a:rPr lang="en-US" smtClean="0">
                <a:solidFill>
                  <a:prstClr val="black"/>
                </a:solidFill>
              </a:rPr>
              <a:pPr/>
              <a:t>72</a:t>
            </a:fld>
            <a:endParaRPr lang="en-US" smtClean="0">
              <a:solidFill>
                <a:prstClr val="black"/>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27915"/>
            <a:ext cx="2971800" cy="454184"/>
          </a:xfrm>
          <a:prstGeom prst="rect">
            <a:avLst/>
          </a:prstGeom>
          <a:noFill/>
          <a:ln w="9525">
            <a:noFill/>
            <a:miter lim="800000"/>
            <a:headEnd/>
            <a:tailEnd/>
          </a:ln>
        </p:spPr>
        <p:txBody>
          <a:bodyPr lIns="91425" tIns="45711" rIns="91425" bIns="45711" anchor="b"/>
          <a:lstStyle/>
          <a:p>
            <a:pPr algn="r"/>
            <a:fld id="{C003BA11-4A80-42B6-B94C-6FF385C16B5A}" type="slidenum">
              <a:rPr lang="en-US" sz="1200" smtClean="0">
                <a:solidFill>
                  <a:prstClr val="black"/>
                </a:solidFill>
                <a:ea typeface="ＭＳ Ｐゴシック" pitchFamily="34" charset="-128"/>
                <a:cs typeface="Arial" pitchFamily="34" charset="0"/>
              </a:rPr>
              <a:pPr algn="r"/>
              <a:t>73</a:t>
            </a:fld>
            <a:endParaRPr lang="en-US" sz="1200" smtClean="0">
              <a:solidFill>
                <a:prstClr val="black"/>
              </a:solidFill>
              <a:ea typeface="ＭＳ Ｐゴシック" pitchFamily="34" charset="-128"/>
              <a:cs typeface="Arial" pitchFamily="34" charset="0"/>
            </a:endParaRPr>
          </a:p>
        </p:txBody>
      </p:sp>
      <p:sp>
        <p:nvSpPr>
          <p:cNvPr id="51203" name="Rectangle 2"/>
          <p:cNvSpPr>
            <a:spLocks noGrp="1" noRot="1" noChangeAspect="1" noChangeArrowheads="1" noTextEdit="1"/>
          </p:cNvSpPr>
          <p:nvPr>
            <p:ph type="sldImg"/>
          </p:nvPr>
        </p:nvSpPr>
        <p:spPr bwMode="auto">
          <a:xfrm>
            <a:off x="1158875" y="681038"/>
            <a:ext cx="4543425" cy="3406775"/>
          </a:xfrm>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lIns="91416" tIns="45708" rIns="91416" bIns="45708"/>
          <a:lstStyle/>
          <a:p>
            <a:endParaRPr lang="en-US" sz="1100" smtClean="0"/>
          </a:p>
          <a:p>
            <a:r>
              <a:rPr lang="en-US" sz="1100" smtClean="0"/>
              <a:t>Visualize hot spots (delays, rework, exceptions, …) directly on process diagram</a:t>
            </a:r>
          </a:p>
          <a:p>
            <a:r>
              <a:rPr lang="en-US" sz="1100" smtClean="0"/>
              <a:t>Drill down to reports showing current distributions and performance trends</a:t>
            </a:r>
          </a:p>
          <a:p>
            <a:r>
              <a:rPr lang="en-US" sz="1100" smtClean="0"/>
              <a:t>Real-time scoreboards - Provides out-of-box visibility into work-in-progress, along with the ability to take corrective action if necessary</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157288" y="681038"/>
            <a:ext cx="4543425" cy="3406775"/>
          </a:xfrm>
          <a:noFill/>
          <a:ln>
            <a:solidFill>
              <a:srgbClr val="000000"/>
            </a:solidFill>
            <a:miter lim="800000"/>
            <a:headEnd/>
            <a:tailEnd/>
          </a:ln>
        </p:spPr>
      </p:sp>
      <p:sp>
        <p:nvSpPr>
          <p:cNvPr id="52227" name="Notes Placeholder 2"/>
          <p:cNvSpPr>
            <a:spLocks noGrp="1"/>
          </p:cNvSpPr>
          <p:nvPr>
            <p:ph type="body" idx="1"/>
          </p:nvPr>
        </p:nvSpPr>
        <p:spPr bwMode="auto">
          <a:noFill/>
        </p:spPr>
        <p:txBody>
          <a:bodyPr/>
          <a:lstStyle/>
          <a:p>
            <a:r>
              <a:rPr lang="en-US" smtClean="0"/>
              <a:t>Performance data warehouse -- Automatically gathers and correlates performance events and business data to modeled process metrics for process visibility that is always up-to-date </a:t>
            </a:r>
          </a:p>
          <a:p>
            <a:r>
              <a:rPr lang="en-US" smtClean="0"/>
              <a:t>Process Optimizer -- Allows a crystal-clear visualization of in-flight or historical performance bottlenecks and other problems, directly on the process model diagram </a:t>
            </a:r>
          </a:p>
          <a:p>
            <a:endParaRPr lang="en-US" smtClean="0"/>
          </a:p>
          <a:p>
            <a:r>
              <a:rPr lang="en-US" smtClean="0"/>
              <a:t>Process coach user interfaces -- Guide end users through tasks consistently and accurately even though the tasks may be new or unfamiliar </a:t>
            </a:r>
          </a:p>
          <a:p>
            <a:endParaRPr lang="en-US" smtClean="0"/>
          </a:p>
          <a:p>
            <a:r>
              <a:rPr lang="en-US" b="1" smtClean="0"/>
              <a:t>business user </a:t>
            </a:r>
            <a:r>
              <a:rPr lang="en-US" smtClean="0"/>
              <a:t>focused design capabilities, including process coaching to guide users easily through the steps </a:t>
            </a:r>
            <a:r>
              <a:rPr lang="en-US" b="1" smtClean="0"/>
              <a:t>of a process </a:t>
            </a:r>
            <a:endParaRPr lang="en-US" smtClean="0"/>
          </a:p>
          <a:p>
            <a:endParaRPr lang="en-US" smtClean="0"/>
          </a:p>
        </p:txBody>
      </p:sp>
      <p:sp>
        <p:nvSpPr>
          <p:cNvPr id="52228" name="Slide Number Placeholder 3"/>
          <p:cNvSpPr>
            <a:spLocks noGrp="1"/>
          </p:cNvSpPr>
          <p:nvPr>
            <p:ph type="sldNum" sz="quarter" idx="5"/>
          </p:nvPr>
        </p:nvSpPr>
        <p:spPr bwMode="auto">
          <a:noFill/>
          <a:ln>
            <a:miter lim="800000"/>
            <a:headEnd/>
            <a:tailEnd/>
          </a:ln>
        </p:spPr>
        <p:txBody>
          <a:bodyPr/>
          <a:lstStyle/>
          <a:p>
            <a:fld id="{4B1ED82C-7BFD-44FD-AC1F-CEF03E787D9A}" type="slidenum">
              <a:rPr lang="en-US" smtClean="0">
                <a:solidFill>
                  <a:prstClr val="black"/>
                </a:solidFill>
              </a:rPr>
              <a:pPr/>
              <a:t>74</a:t>
            </a:fld>
            <a:endParaRPr lang="en-US" smtClean="0">
              <a:solidFill>
                <a:prstClr val="black"/>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txBox="1">
            <a:spLocks noChangeArrowheads="1"/>
          </p:cNvSpPr>
          <p:nvPr/>
        </p:nvSpPr>
        <p:spPr bwMode="auto">
          <a:xfrm>
            <a:off x="-82550" y="-436837"/>
            <a:ext cx="165100" cy="438414"/>
          </a:xfrm>
          <a:prstGeom prst="rect">
            <a:avLst/>
          </a:prstGeom>
          <a:noFill/>
          <a:ln w="9525">
            <a:noFill/>
            <a:miter lim="800000"/>
            <a:headEnd/>
            <a:tailEnd/>
          </a:ln>
        </p:spPr>
        <p:txBody>
          <a:bodyPr lIns="82369" tIns="41361" rIns="82369" bIns="41361" anchor="b">
            <a:spAutoFit/>
          </a:bodyPr>
          <a:lstStyle/>
          <a:p>
            <a:pPr algn="r" defTabSz="912813">
              <a:lnSpc>
                <a:spcPct val="97000"/>
              </a:lnSpc>
              <a:tabLst>
                <a:tab pos="0" algn="l"/>
                <a:tab pos="446088" algn="l"/>
                <a:tab pos="895350" algn="l"/>
                <a:tab pos="1344613" algn="l"/>
                <a:tab pos="1793875" algn="l"/>
                <a:tab pos="2244725" algn="l"/>
                <a:tab pos="2693988" algn="l"/>
                <a:tab pos="3140075" algn="l"/>
                <a:tab pos="3589338" algn="l"/>
                <a:tab pos="4038600" algn="l"/>
                <a:tab pos="4487863" algn="l"/>
                <a:tab pos="4937125" algn="l"/>
                <a:tab pos="5386388" algn="l"/>
                <a:tab pos="5835650" algn="l"/>
                <a:tab pos="6283325" algn="l"/>
                <a:tab pos="6732588" algn="l"/>
                <a:tab pos="7181850" algn="l"/>
                <a:tab pos="7631113" algn="l"/>
                <a:tab pos="8080375" algn="l"/>
                <a:tab pos="8529638" algn="l"/>
                <a:tab pos="8975725" algn="l"/>
              </a:tabLst>
            </a:pPr>
            <a:fld id="{CE122A54-1018-481E-BAA2-2C34F021B7FA}" type="slidenum">
              <a:rPr lang="en-GB" sz="1200" smtClean="0">
                <a:solidFill>
                  <a:srgbClr val="000000"/>
                </a:solidFill>
                <a:latin typeface="Times New Roman" pitchFamily="18" charset="0"/>
                <a:ea typeface="ＭＳ Ｐゴシック" pitchFamily="34" charset="-128"/>
              </a:rPr>
              <a:pPr algn="r" defTabSz="912813">
                <a:lnSpc>
                  <a:spcPct val="97000"/>
                </a:lnSpc>
                <a:tabLst>
                  <a:tab pos="0" algn="l"/>
                  <a:tab pos="446088" algn="l"/>
                  <a:tab pos="895350" algn="l"/>
                  <a:tab pos="1344613" algn="l"/>
                  <a:tab pos="1793875" algn="l"/>
                  <a:tab pos="2244725" algn="l"/>
                  <a:tab pos="2693988" algn="l"/>
                  <a:tab pos="3140075" algn="l"/>
                  <a:tab pos="3589338" algn="l"/>
                  <a:tab pos="4038600" algn="l"/>
                  <a:tab pos="4487863" algn="l"/>
                  <a:tab pos="4937125" algn="l"/>
                  <a:tab pos="5386388" algn="l"/>
                  <a:tab pos="5835650" algn="l"/>
                  <a:tab pos="6283325" algn="l"/>
                  <a:tab pos="6732588" algn="l"/>
                  <a:tab pos="7181850" algn="l"/>
                  <a:tab pos="7631113" algn="l"/>
                  <a:tab pos="8080375" algn="l"/>
                  <a:tab pos="8529638" algn="l"/>
                  <a:tab pos="8975725" algn="l"/>
                </a:tabLst>
              </a:pPr>
              <a:t>75</a:t>
            </a:fld>
            <a:endParaRPr lang="en-GB" sz="1200" smtClean="0">
              <a:solidFill>
                <a:srgbClr val="000000"/>
              </a:solidFill>
              <a:latin typeface="Times New Roman" pitchFamily="18" charset="0"/>
              <a:ea typeface="ＭＳ Ｐゴシック" pitchFamily="34" charset="-128"/>
            </a:endParaRPr>
          </a:p>
        </p:txBody>
      </p:sp>
      <p:sp>
        <p:nvSpPr>
          <p:cNvPr id="53251" name="Rectangle 2"/>
          <p:cNvSpPr>
            <a:spLocks noGrp="1" noRot="1" noChangeAspect="1" noChangeArrowheads="1" noTextEdit="1"/>
          </p:cNvSpPr>
          <p:nvPr>
            <p:ph type="sldImg"/>
          </p:nvPr>
        </p:nvSpPr>
        <p:spPr bwMode="auto">
          <a:xfrm>
            <a:off x="1157288" y="681038"/>
            <a:ext cx="4541837" cy="3406775"/>
          </a:xfrm>
          <a:noFill/>
          <a:ln>
            <a:solidFill>
              <a:srgbClr val="000000"/>
            </a:solidFill>
            <a:miter lim="800000"/>
            <a:headEnd/>
            <a:tailEnd/>
          </a:ln>
        </p:spPr>
      </p:sp>
      <p:sp>
        <p:nvSpPr>
          <p:cNvPr id="53252" name="Text Box 3"/>
          <p:cNvSpPr>
            <a:spLocks noGrp="1" noChangeArrowheads="1"/>
          </p:cNvSpPr>
          <p:nvPr>
            <p:ph type="body" idx="1"/>
          </p:nvPr>
        </p:nvSpPr>
        <p:spPr bwMode="auto">
          <a:noFill/>
        </p:spPr>
        <p:txBody>
          <a:bodyPr lIns="91429" tIns="45715" rIns="91429" bIns="45715"/>
          <a:lstStyle/>
          <a:p>
            <a:r>
              <a:rPr lang="en-US" sz="2000" b="1" smtClean="0">
                <a:solidFill>
                  <a:schemeClr val="accent2"/>
                </a:solidFill>
              </a:rPr>
              <a:t>Lock-down </a:t>
            </a:r>
            <a:r>
              <a:rPr lang="en-US" sz="2000" smtClean="0"/>
              <a:t>option: When enabled then creation of new spaces requires administrator privileges.</a:t>
            </a:r>
          </a:p>
          <a:p>
            <a:r>
              <a:rPr lang="en-US" sz="2000" b="1" smtClean="0">
                <a:solidFill>
                  <a:schemeClr val="accent2"/>
                </a:solidFill>
              </a:rPr>
              <a:t>Page-to-page navigation</a:t>
            </a:r>
            <a:r>
              <a:rPr lang="en-US" sz="2000" smtClean="0"/>
              <a:t> allows to configure a widget to launch a new page.</a:t>
            </a:r>
          </a:p>
          <a:p>
            <a:r>
              <a:rPr lang="en-US" sz="2000" b="1" smtClean="0">
                <a:solidFill>
                  <a:schemeClr val="accent2"/>
                </a:solidFill>
              </a:rPr>
              <a:t>Custom themes</a:t>
            </a:r>
          </a:p>
          <a:p>
            <a:pPr lvl="1"/>
            <a:r>
              <a:rPr lang="en-US" sz="1800" smtClean="0"/>
              <a:t>Each space has a theme that </a:t>
            </a:r>
            <a:br>
              <a:rPr lang="en-US" sz="1800" smtClean="0"/>
            </a:br>
            <a:r>
              <a:rPr lang="en-US" sz="1800" smtClean="0"/>
              <a:t>defines its overall structure, </a:t>
            </a:r>
            <a:br>
              <a:rPr lang="en-US" sz="1800" smtClean="0"/>
            </a:br>
            <a:r>
              <a:rPr lang="en-US" sz="1800" smtClean="0"/>
              <a:t>appearance, and behavior. </a:t>
            </a:r>
          </a:p>
          <a:p>
            <a:pPr lvl="1"/>
            <a:r>
              <a:rPr lang="en-US" sz="1800" smtClean="0"/>
              <a:t>By default, all spaces use the </a:t>
            </a:r>
            <a:br>
              <a:rPr lang="en-US" sz="1800" smtClean="0"/>
            </a:br>
            <a:r>
              <a:rPr lang="en-US" sz="1800" smtClean="0"/>
              <a:t>standard theme provided with </a:t>
            </a:r>
            <a:br>
              <a:rPr lang="en-US" sz="1800" smtClean="0"/>
            </a:br>
            <a:r>
              <a:rPr lang="en-US" sz="1800" smtClean="0"/>
              <a:t>Business Space. </a:t>
            </a:r>
          </a:p>
          <a:p>
            <a:pPr lvl="1"/>
            <a:r>
              <a:rPr lang="en-US" sz="1800" smtClean="0"/>
              <a:t>You can create one or more </a:t>
            </a:r>
            <a:br>
              <a:rPr lang="en-US" sz="1800" smtClean="0"/>
            </a:br>
            <a:r>
              <a:rPr lang="en-US" sz="1800" smtClean="0"/>
              <a:t>custom themes to replace or augment this </a:t>
            </a:r>
            <a:br>
              <a:rPr lang="en-US" sz="1800" smtClean="0"/>
            </a:br>
            <a:r>
              <a:rPr lang="en-US" sz="1800" smtClean="0"/>
              <a:t>default theme.</a:t>
            </a:r>
          </a:p>
          <a:p>
            <a:pPr lvl="1"/>
            <a:r>
              <a:rPr lang="en-US" sz="1800" smtClean="0"/>
              <a:t>The underlying mechanism is based on </a:t>
            </a:r>
            <a:br>
              <a:rPr lang="en-US" sz="1800" smtClean="0"/>
            </a:br>
            <a:r>
              <a:rPr lang="en-US" sz="1800" smtClean="0"/>
              <a:t>WebDAV and allows customization of </a:t>
            </a:r>
            <a:br>
              <a:rPr lang="en-US" sz="1800" smtClean="0"/>
            </a:br>
            <a:r>
              <a:rPr lang="en-US" sz="1800" smtClean="0"/>
              <a:t>styles, icons, headers, banners, etc. </a:t>
            </a:r>
          </a:p>
          <a:p>
            <a:pPr eaLnBrk="1" hangingPunct="1">
              <a:spcBef>
                <a:spcPct val="0"/>
              </a:spcBef>
            </a:pPr>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a:lstStyle/>
          <a:p>
            <a:endParaRPr lang="en-US" smtClean="0"/>
          </a:p>
        </p:txBody>
      </p:sp>
      <p:sp>
        <p:nvSpPr>
          <p:cNvPr id="16388" name="Slide Number Placeholder 3"/>
          <p:cNvSpPr>
            <a:spLocks noGrp="1"/>
          </p:cNvSpPr>
          <p:nvPr>
            <p:ph type="sldNum" sz="quarter" idx="5"/>
          </p:nvPr>
        </p:nvSpPr>
        <p:spPr bwMode="auto">
          <a:noFill/>
          <a:ln>
            <a:miter lim="800000"/>
            <a:headEnd/>
            <a:tailEnd/>
          </a:ln>
        </p:spPr>
        <p:txBody>
          <a:bodyPr/>
          <a:lstStyle/>
          <a:p>
            <a:fld id="{68E2039C-F0BC-44F7-A796-8696CDB83E9C}" type="slidenum">
              <a:rPr lang="en-US">
                <a:solidFill>
                  <a:prstClr val="black"/>
                </a:solidFill>
                <a:ea typeface="MS PGothic" pitchFamily="34" charset="-128"/>
              </a:rPr>
              <a:pPr/>
              <a:t>76</a:t>
            </a:fld>
            <a:endParaRPr lang="en-US">
              <a:solidFill>
                <a:prstClr val="black"/>
              </a:solidFill>
              <a:ea typeface="MS PGothic"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1B3AC02-24C5-4B21-94A7-3F3CB96B9C98}"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2"/>
          <p:cNvSpPr txBox="1">
            <a:spLocks noGrp="1" noChangeArrowheads="1"/>
          </p:cNvSpPr>
          <p:nvPr/>
        </p:nvSpPr>
        <p:spPr bwMode="auto">
          <a:xfrm>
            <a:off x="3884613" y="0"/>
            <a:ext cx="2971800" cy="454184"/>
          </a:xfrm>
          <a:prstGeom prst="rect">
            <a:avLst/>
          </a:prstGeom>
          <a:noFill/>
          <a:ln w="9525">
            <a:noFill/>
            <a:miter lim="800000"/>
            <a:headEnd/>
            <a:tailEnd/>
          </a:ln>
        </p:spPr>
        <p:txBody>
          <a:bodyPr/>
          <a:lstStyle/>
          <a:p>
            <a:pPr algn="r"/>
            <a:r>
              <a:rPr lang="en-US" sz="1200">
                <a:solidFill>
                  <a:srgbClr val="000000"/>
                </a:solidFill>
                <a:latin typeface="Calibri" pitchFamily="34" charset="0"/>
              </a:rPr>
              <a:t>04/18/11</a:t>
            </a:r>
          </a:p>
        </p:txBody>
      </p:sp>
      <p:sp>
        <p:nvSpPr>
          <p:cNvPr id="68611" name="Rectangle 5"/>
          <p:cNvSpPr txBox="1">
            <a:spLocks noGrp="1" noChangeArrowheads="1"/>
          </p:cNvSpPr>
          <p:nvPr/>
        </p:nvSpPr>
        <p:spPr bwMode="auto">
          <a:xfrm>
            <a:off x="0" y="8627915"/>
            <a:ext cx="2971800" cy="454184"/>
          </a:xfrm>
          <a:prstGeom prst="rect">
            <a:avLst/>
          </a:prstGeom>
          <a:noFill/>
          <a:ln w="9525">
            <a:noFill/>
            <a:miter lim="800000"/>
            <a:headEnd/>
            <a:tailEnd/>
          </a:ln>
        </p:spPr>
        <p:txBody>
          <a:bodyPr anchor="b"/>
          <a:lstStyle/>
          <a:p>
            <a:r>
              <a:rPr lang="en-GB" sz="1200">
                <a:solidFill>
                  <a:srgbClr val="000000"/>
                </a:solidFill>
                <a:latin typeface="Calibri" pitchFamily="34" charset="0"/>
              </a:rPr>
              <a:t>File Name Here.ppt</a:t>
            </a:r>
          </a:p>
        </p:txBody>
      </p:sp>
      <p:sp>
        <p:nvSpPr>
          <p:cNvPr id="68612" name="Rectangle 6"/>
          <p:cNvSpPr txBox="1">
            <a:spLocks noGrp="1" noChangeArrowheads="1"/>
          </p:cNvSpPr>
          <p:nvPr/>
        </p:nvSpPr>
        <p:spPr bwMode="auto">
          <a:xfrm>
            <a:off x="3884613" y="8627915"/>
            <a:ext cx="2971800" cy="454184"/>
          </a:xfrm>
          <a:prstGeom prst="rect">
            <a:avLst/>
          </a:prstGeom>
          <a:noFill/>
          <a:ln w="9525">
            <a:noFill/>
            <a:miter lim="800000"/>
            <a:headEnd/>
            <a:tailEnd/>
          </a:ln>
        </p:spPr>
        <p:txBody>
          <a:bodyPr anchor="b"/>
          <a:lstStyle/>
          <a:p>
            <a:pPr algn="r"/>
            <a:fld id="{5165036E-D835-4FD3-87CF-7BDE3D6B7CC3}" type="slidenum">
              <a:rPr lang="en-GB" sz="1200">
                <a:solidFill>
                  <a:srgbClr val="000000"/>
                </a:solidFill>
                <a:latin typeface="Calibri" pitchFamily="34" charset="0"/>
              </a:rPr>
              <a:pPr algn="r"/>
              <a:t>78</a:t>
            </a:fld>
            <a:endParaRPr lang="en-GB" sz="1200">
              <a:solidFill>
                <a:srgbClr val="000000"/>
              </a:solidFill>
              <a:latin typeface="Calibri" pitchFamily="34" charset="0"/>
            </a:endParaRPr>
          </a:p>
        </p:txBody>
      </p:sp>
      <p:sp>
        <p:nvSpPr>
          <p:cNvPr id="68613" name="Rectangle 1"/>
          <p:cNvSpPr>
            <a:spLocks noGrp="1" noRot="1" noChangeAspect="1" noChangeArrowheads="1" noTextEdit="1"/>
          </p:cNvSpPr>
          <p:nvPr>
            <p:ph type="sldImg"/>
          </p:nvPr>
        </p:nvSpPr>
        <p:spPr bwMode="auto">
          <a:xfrm>
            <a:off x="1054100" y="649288"/>
            <a:ext cx="4332288" cy="3248025"/>
          </a:xfrm>
          <a:noFill/>
          <a:ln>
            <a:solidFill>
              <a:srgbClr val="000000"/>
            </a:solidFill>
            <a:miter lim="800000"/>
            <a:headEnd/>
            <a:tailEnd/>
          </a:ln>
        </p:spPr>
      </p:sp>
      <p:sp>
        <p:nvSpPr>
          <p:cNvPr id="68614" name="Rectangle 2"/>
          <p:cNvSpPr>
            <a:spLocks noGrp="1" noChangeArrowheads="1"/>
          </p:cNvSpPr>
          <p:nvPr>
            <p:ph type="body" idx="1"/>
          </p:nvPr>
        </p:nvSpPr>
        <p:spPr bwMode="auto">
          <a:xfrm>
            <a:off x="685800" y="4314746"/>
            <a:ext cx="5462588" cy="4065575"/>
          </a:xfrm>
          <a:noFill/>
        </p:spPr>
        <p:txBody>
          <a:bodyPr wrap="none" numCol="1" anchor="ctr" anchorCtr="0" compatLnSpc="1">
            <a:prstTxWarp prst="textNoShape">
              <a:avLst/>
            </a:prstTxWarp>
          </a:bodyPr>
          <a:lstStyle/>
          <a:p>
            <a:pPr defTabSz="914400"/>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26" tIns="45714" rIns="91426" bIns="45714" numCol="1" anchor="t" anchorCtr="0" compatLnSpc="1">
            <a:prstTxWarp prst="textNoShape">
              <a:avLst/>
            </a:prstTxWarp>
          </a:bodyPr>
          <a:lstStyle/>
          <a:p>
            <a:pPr defTabSz="914400"/>
            <a:r>
              <a:rPr lang="en-US" sz="1000" dirty="0" smtClean="0"/>
              <a:t>Over the last several months, we have been working with customers to deeply understand the complexion of their business applications, challenges, issues and goals for the future; we have been able to see that these workloads fall into one of several recognizable patterns. The first pattern is Core Applications, these are System Z based applications that have all data and business logic based on z (z/OS and/or Linux on z). Most other patterns tend to build off Core Applications as a base, such as Multi-Tier Web Serving or Data Warehouse &amp; Analytics where the workload is heterogeneous in hardware infrastructure and software componentry, but begins with data and often business logic on System Z.  In addition, in an SAP configuration, data typically resides on DB2 for z/OS for security, consistency and availability requirements but application logic is often hosted on Linux for z, AIX or Linux on System x.</a:t>
            </a:r>
          </a:p>
          <a:p>
            <a:pPr defTabSz="914400"/>
            <a:endParaRPr lang="en-US" sz="1000" dirty="0" smtClean="0"/>
          </a:p>
          <a:p>
            <a:pPr defTabSz="914400"/>
            <a:r>
              <a:rPr lang="en-US" sz="1000" dirty="0" smtClean="0"/>
              <a:t>In addition, zEnterprise provides an infrastructure that ideally supports many configurations of SAP.  Data resides in DB2 on z/OS for security, consistency and availability but Application Serving can be hosted on Linux for System Z, AIX or Linux on Intel, providing flexibility in cost and complexity.</a:t>
            </a:r>
          </a:p>
          <a:p>
            <a:pPr defTabSz="914400"/>
            <a:endParaRPr lang="en-US" sz="1000" dirty="0" smtClean="0"/>
          </a:p>
          <a:p>
            <a:pPr defTabSz="914400"/>
            <a:r>
              <a:rPr lang="en-US" sz="1000" dirty="0" smtClean="0"/>
              <a:t>Although not a workload in and of itself, additional patterns customers are exploring include Cloud and Server Consolidation. The actual workloads within these patterns can be a combination of many applications.</a:t>
            </a:r>
          </a:p>
          <a:p>
            <a:pPr defTabSz="914400"/>
            <a:endParaRPr lang="en-US" sz="1000" dirty="0" smtClean="0"/>
          </a:p>
          <a:p>
            <a:pPr defTabSz="914400"/>
            <a:r>
              <a:rPr lang="en-US" sz="1000" dirty="0" smtClean="0"/>
              <a:t>zEnterprise is ideal for deployment across all of these workload patterns. </a:t>
            </a:r>
          </a:p>
          <a:p>
            <a:pPr defTabSz="914400"/>
            <a:r>
              <a:rPr lang="en-US" sz="1000" dirty="0" smtClean="0"/>
              <a:t>And I encourage you to get familiar with Fit For Purpose approach and workshops that are available to You and Your customers</a:t>
            </a:r>
          </a:p>
          <a:p>
            <a:pPr defTabSz="914400"/>
            <a:endParaRPr lang="en-US" sz="1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latin typeface="Arial" pitchFamily="34" charset="0"/>
                <a:cs typeface="Arial" pitchFamily="34" charset="0"/>
              </a:rPr>
              <a:t>MAIN POINT</a:t>
            </a:r>
            <a:r>
              <a:rPr lang="en-US" smtClean="0">
                <a:latin typeface="Arial" pitchFamily="34" charset="0"/>
                <a:cs typeface="Arial" pitchFamily="34" charset="0"/>
              </a:rPr>
              <a:t>:  B</a:t>
            </a:r>
            <a:r>
              <a:rPr lang="en-US" smtClean="0">
                <a:latin typeface="Arial" pitchFamily="34" charset="0"/>
                <a:cs typeface="Arial" pitchFamily="34" charset="0"/>
                <a:hlinkClick r:id="rId3"/>
              </a:rPr>
              <a:t>usiness process management</a:t>
            </a:r>
            <a:r>
              <a:rPr lang="en-US" smtClean="0">
                <a:latin typeface="Arial" pitchFamily="34" charset="0"/>
                <a:cs typeface="Arial" pitchFamily="34" charset="0"/>
              </a:rPr>
              <a:t> (BPM) and the zEnterprise are made for each other. </a:t>
            </a:r>
          </a:p>
          <a:p>
            <a:endParaRPr lang="en-US" smtClean="0">
              <a:latin typeface="Arial" pitchFamily="34" charset="0"/>
              <a:cs typeface="Arial" pitchFamily="34" charset="0"/>
            </a:endParaRPr>
          </a:p>
          <a:p>
            <a:r>
              <a:rPr lang="en-US" smtClean="0">
                <a:latin typeface="Arial" pitchFamily="34" charset="0"/>
                <a:cs typeface="Arial" pitchFamily="34" charset="0"/>
              </a:rPr>
              <a:t>As BPM becomes better understood by IT, an </a:t>
            </a:r>
            <a:r>
              <a:rPr lang="en-US" smtClean="0">
                <a:latin typeface="Arial" pitchFamily="34" charset="0"/>
                <a:cs typeface="Arial" pitchFamily="34" charset="0"/>
                <a:hlinkClick r:id="rId4"/>
              </a:rPr>
              <a:t>opportunity to bridge the historic divide between IT and the rest of the business</a:t>
            </a:r>
            <a:r>
              <a:rPr lang="en-US" smtClean="0">
                <a:latin typeface="Arial" pitchFamily="34" charset="0"/>
                <a:cs typeface="Arial" pitchFamily="34" charset="0"/>
              </a:rPr>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endParaRPr lang="en-US" smtClean="0">
              <a:latin typeface="Arial" pitchFamily="34" charset="0"/>
              <a:cs typeface="Arial" pitchFamily="34" charset="0"/>
            </a:endParaRPr>
          </a:p>
          <a:p>
            <a:r>
              <a:rPr lang="en-US" smtClean="0">
                <a:latin typeface="Arial" pitchFamily="34" charset="0"/>
                <a:cs typeface="Arial" pitchFamily="34" charset="0"/>
              </a:rPr>
              <a:t>BPM allows both IT executives and their business colleagues to not only visually represent a business process, but also make changes to the underlying IT infrastructure that can ultimately improve those services. </a:t>
            </a:r>
          </a:p>
          <a:p>
            <a:endParaRPr lang="en-US" smtClean="0">
              <a:latin typeface="Arial" pitchFamily="34" charset="0"/>
              <a:cs typeface="Arial" pitchFamily="34" charset="0"/>
            </a:endParaRPr>
          </a:p>
          <a:p>
            <a:r>
              <a:rPr lang="en-US" smtClean="0">
                <a:latin typeface="Arial" pitchFamily="34" charset="0"/>
                <a:cs typeface="Arial" pitchFamily="34" charset="0"/>
              </a:rPr>
              <a:t>Ultimately, </a:t>
            </a:r>
            <a:r>
              <a:rPr lang="en-US" smtClean="0">
                <a:latin typeface="Arial" pitchFamily="34" charset="0"/>
                <a:cs typeface="Arial" pitchFamily="34" charset="0"/>
                <a:hlinkClick r:id="rId5"/>
              </a:rPr>
              <a:t>BPM makes mainframe assets more accessible</a:t>
            </a:r>
            <a:r>
              <a:rPr lang="en-US" smtClean="0">
                <a:latin typeface="Arial" pitchFamily="34" charset="0"/>
                <a:cs typeface="Arial" pitchFamily="34" charset="0"/>
              </a:rPr>
              <a:t> to the rest of the company. While mainframe technologies have a well-deserved reputation for Qualities of Service,  the mysteriousness of the operating system and the isolation of the MF in the datacenter has resulted in many IT staff members, and the business people they serve, feeling a little intimidated. With the advent of BPM , mainframe technologies can now be invoked by business managers or analysts at a much higher level of abstraction.</a:t>
            </a:r>
          </a:p>
          <a:p>
            <a:endParaRPr lang="en-US" smtClean="0">
              <a:latin typeface="Arial" pitchFamily="34" charset="0"/>
              <a:cs typeface="Arial" pitchFamily="34" charset="0"/>
            </a:endParaRPr>
          </a:p>
          <a:p>
            <a:r>
              <a:rPr lang="en-US" smtClean="0">
                <a:latin typeface="Arial" pitchFamily="34" charset="0"/>
                <a:cs typeface="Arial" pitchFamily="34" charset="0"/>
              </a:rPr>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p:txBody>
      </p:sp>
      <p:sp>
        <p:nvSpPr>
          <p:cNvPr id="4" name="Slide Number Placeholder 3"/>
          <p:cNvSpPr>
            <a:spLocks noGrp="1"/>
          </p:cNvSpPr>
          <p:nvPr>
            <p:ph type="sldNum" sz="quarter" idx="5"/>
          </p:nvPr>
        </p:nvSpPr>
        <p:spPr/>
        <p:txBody>
          <a:bodyPr/>
          <a:lstStyle/>
          <a:p>
            <a:pPr>
              <a:defRPr/>
            </a:pPr>
            <a:fld id="{14407770-DB14-4518-9F2F-B6C54FB0496D}"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headEnd/>
            <a:tailEnd/>
          </a:ln>
        </p:spPr>
      </p:sp>
      <p:sp>
        <p:nvSpPr>
          <p:cNvPr id="71683" name="Rectangle 3"/>
          <p:cNvSpPr>
            <a:spLocks noGrp="1"/>
          </p:cNvSpPr>
          <p:nvPr>
            <p:ph type="body" idx="1"/>
          </p:nvPr>
        </p:nvSpPr>
        <p:spPr bwMode="auto">
          <a:noFill/>
        </p:spPr>
        <p:txBody>
          <a:bodyPr wrap="square" numCol="1" anchor="t" anchorCtr="0" compatLnSpc="1">
            <a:prstTxWarp prst="textNoShape">
              <a:avLst/>
            </a:prstTxWarp>
          </a:bodyPr>
          <a:lstStyle/>
          <a:p>
            <a:pPr defTabSz="914400">
              <a:lnSpc>
                <a:spcPct val="80000"/>
              </a:lnSpc>
            </a:pPr>
            <a:r>
              <a:rPr lang="en-US" sz="1000" smtClean="0"/>
              <a:t>The zEnterprise allows the software architect to consider all server options when fulfilling application service levels. WebSphere middleware ensures integration and performance. </a:t>
            </a:r>
          </a:p>
          <a:p>
            <a:pPr defTabSz="914400">
              <a:lnSpc>
                <a:spcPct val="80000"/>
              </a:lnSpc>
            </a:pPr>
            <a:endParaRPr lang="en-US" sz="1000" smtClean="0"/>
          </a:p>
          <a:p>
            <a:pPr defTabSz="914400">
              <a:lnSpc>
                <a:spcPct val="80000"/>
              </a:lnSpc>
            </a:pPr>
            <a:r>
              <a:rPr lang="en-GB" sz="1000" b="1" smtClean="0"/>
              <a:t>WHAT DOES SIMPLIFIED INFRASTRUCTURE LOOK LIKE?</a:t>
            </a:r>
          </a:p>
          <a:p>
            <a:pPr defTabSz="914400">
              <a:lnSpc>
                <a:spcPct val="80000"/>
              </a:lnSpc>
            </a:pPr>
            <a:endParaRPr lang="en-GB" sz="1000" b="1" smtClean="0"/>
          </a:p>
          <a:p>
            <a:pPr defTabSz="914400">
              <a:lnSpc>
                <a:spcPct val="80000"/>
              </a:lnSpc>
            </a:pPr>
            <a:r>
              <a:rPr lang="en-GB" sz="1000" smtClean="0"/>
              <a:t>Data centers are not built for what is coming. </a:t>
            </a:r>
            <a:r>
              <a:rPr lang="en-US" sz="1000" smtClean="0"/>
              <a:t>The Data Center </a:t>
            </a:r>
            <a:r>
              <a:rPr lang="en-US" sz="1000" b="1" smtClean="0"/>
              <a:t>model</a:t>
            </a:r>
            <a:r>
              <a:rPr lang="en-US" sz="1000" smtClean="0"/>
              <a:t> hasn’t changed significantly over the last 25 years. More and more applications and capacity have been added in that time adding significant complexity and cost.   But what IS changing is the </a:t>
            </a:r>
            <a:r>
              <a:rPr lang="en-US" sz="1000" b="1" smtClean="0"/>
              <a:t>velocity and scale</a:t>
            </a:r>
            <a:r>
              <a:rPr lang="en-US" sz="1000" smtClean="0"/>
              <a:t> in which transactions and data are coming at you.  And as your infrastructure becomes more instrumented and interconnected, the potential security exposure and risks also increase.</a:t>
            </a:r>
          </a:p>
          <a:p>
            <a:pPr defTabSz="914400">
              <a:lnSpc>
                <a:spcPct val="80000"/>
              </a:lnSpc>
            </a:pPr>
            <a:endParaRPr lang="en-US" sz="1000" smtClean="0"/>
          </a:p>
          <a:p>
            <a:pPr defTabSz="914400">
              <a:lnSpc>
                <a:spcPct val="80000"/>
              </a:lnSpc>
              <a:spcBef>
                <a:spcPct val="0"/>
              </a:spcBef>
              <a:spcAft>
                <a:spcPct val="40000"/>
              </a:spcAft>
            </a:pPr>
            <a:r>
              <a:rPr lang="en-US" sz="1000" smtClean="0"/>
              <a:t>The </a:t>
            </a:r>
            <a:r>
              <a:rPr lang="en-US" sz="1000" b="1" smtClean="0"/>
              <a:t>current </a:t>
            </a:r>
            <a:r>
              <a:rPr lang="en-US" sz="1000" smtClean="0"/>
              <a:t>data center model is hitting a wall, it is challenged with coping with the requirements of today and is very ill-prepared to meet the demands that will be placed upon it in the future </a:t>
            </a:r>
            <a:endParaRPr lang="en-GB" sz="1000" smtClean="0"/>
          </a:p>
          <a:p>
            <a:pPr defTabSz="914400">
              <a:lnSpc>
                <a:spcPct val="80000"/>
              </a:lnSpc>
            </a:pPr>
            <a:endParaRPr lang="en-US" sz="1000" smtClean="0"/>
          </a:p>
          <a:p>
            <a:pPr defTabSz="914400">
              <a:lnSpc>
                <a:spcPct val="80000"/>
              </a:lnSpc>
            </a:pPr>
            <a:r>
              <a:rPr lang="en-US" sz="1000" smtClean="0"/>
              <a:t>You reach a point where you can't get the next increment of improvement and performance and optimization without thinking in greater detail about the nature of the workload: what's going to run well in what kind of environment?" </a:t>
            </a:r>
          </a:p>
          <a:p>
            <a:pPr defTabSz="914400">
              <a:lnSpc>
                <a:spcPct val="80000"/>
              </a:lnSpc>
            </a:pPr>
            <a:endParaRPr lang="en-US" sz="1000" smtClean="0"/>
          </a:p>
          <a:p>
            <a:pPr defTabSz="914400">
              <a:lnSpc>
                <a:spcPct val="80000"/>
              </a:lnSpc>
            </a:pPr>
            <a:r>
              <a:rPr lang="en-US" sz="1000" smtClean="0"/>
              <a:t>WebSphere middleware allows applications to exploit the strengths of a particular underlying hardware platform transparently, without custom coding. </a:t>
            </a:r>
          </a:p>
          <a:p>
            <a:pPr defTabSz="914400">
              <a:lnSpc>
                <a:spcPct val="80000"/>
              </a:lnSpc>
            </a:pPr>
            <a:endParaRPr lang="en-US" sz="1000" smtClean="0"/>
          </a:p>
          <a:p>
            <a:pPr defTabSz="914400">
              <a:lnSpc>
                <a:spcPct val="80000"/>
              </a:lnSpc>
            </a:pPr>
            <a:r>
              <a:rPr lang="en-US" smtClean="0"/>
              <a:t>WebSphere provides the capabilities for developing and managing applications across operating systems to deliver business services efficiently</a:t>
            </a:r>
          </a:p>
          <a:p>
            <a:pPr defTabSz="914400">
              <a:lnSpc>
                <a:spcPct val="80000"/>
              </a:lnSpc>
            </a:pPr>
            <a:r>
              <a:rPr lang="en-US" smtClean="0"/>
              <a:t>zEnterprise provides benefits from centralizing management of the hardware, firmware and hypervisor management across z, Power and x86</a:t>
            </a:r>
          </a:p>
          <a:p>
            <a:pPr defTabSz="914400">
              <a:lnSpc>
                <a:spcPct val="80000"/>
              </a:lnSpc>
            </a:pPr>
            <a:endParaRPr lang="en-US" smtClean="0"/>
          </a:p>
          <a:p>
            <a:pPr defTabSz="914400">
              <a:lnSpc>
                <a:spcPct val="80000"/>
              </a:lnSpc>
            </a:pPr>
            <a:endParaRPr lang="en-US" sz="1000" smtClean="0"/>
          </a:p>
          <a:p>
            <a:pPr defTabSz="914400">
              <a:lnSpc>
                <a:spcPct val="80000"/>
              </a:lnSpc>
            </a:pPr>
            <a:endParaRPr lang="en-US" sz="1000" smtClean="0"/>
          </a:p>
          <a:p>
            <a:pPr defTabSz="914400">
              <a:lnSpc>
                <a:spcPct val="80000"/>
              </a:lnSpc>
            </a:pPr>
            <a:endParaRPr lang="en-US" sz="1000" smtClean="0"/>
          </a:p>
          <a:p>
            <a:pPr defTabSz="914400">
              <a:lnSpc>
                <a:spcPct val="80000"/>
              </a:lnSpc>
            </a:pPr>
            <a:endParaRPr lang="en-US" sz="10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smtClean="0">
                <a:latin typeface="Arial" pitchFamily="34" charset="0"/>
                <a:cs typeface="Arial" pitchFamily="34" charset="0"/>
              </a:rPr>
              <a:t>MAIN POINT</a:t>
            </a:r>
            <a:r>
              <a:rPr lang="en-US" smtClean="0">
                <a:latin typeface="Arial" pitchFamily="34" charset="0"/>
                <a:cs typeface="Arial" pitchFamily="34" charset="0"/>
              </a:rPr>
              <a:t>:  B</a:t>
            </a:r>
            <a:r>
              <a:rPr lang="en-US" smtClean="0">
                <a:latin typeface="Arial" pitchFamily="34" charset="0"/>
                <a:cs typeface="Arial" pitchFamily="34" charset="0"/>
                <a:hlinkClick r:id="rId3"/>
              </a:rPr>
              <a:t>usiness process management</a:t>
            </a:r>
            <a:r>
              <a:rPr lang="en-US" smtClean="0">
                <a:latin typeface="Arial" pitchFamily="34" charset="0"/>
                <a:cs typeface="Arial" pitchFamily="34" charset="0"/>
              </a:rPr>
              <a:t> (BPM) and the zEnterprise are made for each other. </a:t>
            </a:r>
          </a:p>
          <a:p>
            <a:endParaRPr lang="en-US" smtClean="0">
              <a:latin typeface="Arial" pitchFamily="34" charset="0"/>
              <a:cs typeface="Arial" pitchFamily="34" charset="0"/>
            </a:endParaRPr>
          </a:p>
          <a:p>
            <a:r>
              <a:rPr lang="en-US" smtClean="0">
                <a:latin typeface="Arial" pitchFamily="34" charset="0"/>
                <a:cs typeface="Arial" pitchFamily="34" charset="0"/>
              </a:rPr>
              <a:t>As BPM becomes better understood by IT, an </a:t>
            </a:r>
            <a:r>
              <a:rPr lang="en-US" smtClean="0">
                <a:latin typeface="Arial" pitchFamily="34" charset="0"/>
                <a:cs typeface="Arial" pitchFamily="34" charset="0"/>
                <a:hlinkClick r:id="rId4"/>
              </a:rPr>
              <a:t>opportunity to bridge the historic divide between IT and the rest of the business</a:t>
            </a:r>
            <a:r>
              <a:rPr lang="en-US" smtClean="0">
                <a:latin typeface="Arial" pitchFamily="34" charset="0"/>
                <a:cs typeface="Arial" pitchFamily="34" charset="0"/>
              </a:rPr>
              <a:t> starts to manifest itself. All too often, IT executives are not all that certain what business processes are tied to which applications and systems. Without that insight, it makes it exceptionally difficult to manage IT as a service because no one can be certain what business services might be adversely affected by any changes or updates to a specific application or system.</a:t>
            </a:r>
          </a:p>
          <a:p>
            <a:endParaRPr lang="en-US" smtClean="0">
              <a:latin typeface="Arial" pitchFamily="34" charset="0"/>
              <a:cs typeface="Arial" pitchFamily="34" charset="0"/>
            </a:endParaRPr>
          </a:p>
          <a:p>
            <a:r>
              <a:rPr lang="en-US" smtClean="0">
                <a:latin typeface="Arial" pitchFamily="34" charset="0"/>
                <a:cs typeface="Arial" pitchFamily="34" charset="0"/>
              </a:rPr>
              <a:t>BPM allows both IT executives and their business colleagues to not only visually represent a business process, but also make changes to the underlying IT infrastructure that can ultimately improve those services. </a:t>
            </a:r>
          </a:p>
          <a:p>
            <a:endParaRPr lang="en-US" smtClean="0">
              <a:latin typeface="Arial" pitchFamily="34" charset="0"/>
              <a:cs typeface="Arial" pitchFamily="34" charset="0"/>
            </a:endParaRPr>
          </a:p>
          <a:p>
            <a:r>
              <a:rPr lang="en-US" smtClean="0">
                <a:latin typeface="Arial" pitchFamily="34" charset="0"/>
                <a:cs typeface="Arial" pitchFamily="34" charset="0"/>
              </a:rPr>
              <a:t>Ultimately, </a:t>
            </a:r>
            <a:r>
              <a:rPr lang="en-US" smtClean="0">
                <a:latin typeface="Arial" pitchFamily="34" charset="0"/>
                <a:cs typeface="Arial" pitchFamily="34" charset="0"/>
                <a:hlinkClick r:id="rId5"/>
              </a:rPr>
              <a:t>BPM makes mainframe assets more accessible</a:t>
            </a:r>
            <a:r>
              <a:rPr lang="en-US" smtClean="0">
                <a:latin typeface="Arial" pitchFamily="34" charset="0"/>
                <a:cs typeface="Arial" pitchFamily="34" charset="0"/>
              </a:rPr>
              <a:t> to the rest of the company. While mainframe technologies have a well-deserved reputation for Qualities of Service,  the mysteriousness of the operating system and the isolation of the MF in the datacenter has resulted in many IT staff members, and the business people they serve, feeling a little intimidated. With the advent of BPM , mainframe technologies can now be invoked by business managers or analysts at a much higher level of abstraction.</a:t>
            </a:r>
          </a:p>
          <a:p>
            <a:endParaRPr lang="en-US" smtClean="0">
              <a:latin typeface="Arial" pitchFamily="34" charset="0"/>
              <a:cs typeface="Arial" pitchFamily="34" charset="0"/>
            </a:endParaRPr>
          </a:p>
          <a:p>
            <a:r>
              <a:rPr lang="en-US" smtClean="0">
                <a:latin typeface="Arial" pitchFamily="34" charset="0"/>
                <a:cs typeface="Arial" pitchFamily="34" charset="0"/>
              </a:rPr>
              <a:t>What all this means is that instead of reinventing the business process wheel for every platform in the enterprise, IT organizations and the business executives they serve can now think more in terms of dynamically extending business processes. Ultimately, that means instead of requiring the business to bend to the way IT works, the IT systems will finally bend to the way the business wants to work.</a:t>
            </a:r>
          </a:p>
        </p:txBody>
      </p:sp>
      <p:sp>
        <p:nvSpPr>
          <p:cNvPr id="4" name="Slide Number Placeholder 3"/>
          <p:cNvSpPr>
            <a:spLocks noGrp="1"/>
          </p:cNvSpPr>
          <p:nvPr>
            <p:ph type="sldNum" sz="quarter" idx="5"/>
          </p:nvPr>
        </p:nvSpPr>
        <p:spPr/>
        <p:txBody>
          <a:bodyPr/>
          <a:lstStyle/>
          <a:p>
            <a:pPr>
              <a:defRPr/>
            </a:pPr>
            <a:fld id="{17A14230-B802-430B-9FF1-0AF41FCD1C90}"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lank.png"/>
          <p:cNvPicPr>
            <a:picLocks noChangeAspect="1"/>
          </p:cNvPicPr>
          <p:nvPr/>
        </p:nvPicPr>
        <p:blipFill>
          <a:blip r:embed="rId2"/>
          <a:srcRect/>
          <a:stretch>
            <a:fillRect/>
          </a:stretch>
        </p:blipFill>
        <p:spPr bwMode="auto">
          <a:xfrm>
            <a:off x="3175" y="0"/>
            <a:ext cx="9144000" cy="6858000"/>
          </a:xfrm>
          <a:prstGeom prst="rect">
            <a:avLst/>
          </a:prstGeom>
          <a:solidFill>
            <a:schemeClr val="bg1"/>
          </a:solidFill>
          <a:ln w="9525">
            <a:noFill/>
            <a:miter lim="800000"/>
            <a:headEnd/>
            <a:tailEnd/>
          </a:ln>
        </p:spPr>
      </p:pic>
      <p:sp>
        <p:nvSpPr>
          <p:cNvPr id="5" name="Line 5"/>
          <p:cNvSpPr>
            <a:spLocks noChangeShapeType="1"/>
          </p:cNvSpPr>
          <p:nvPr/>
        </p:nvSpPr>
        <p:spPr bwMode="auto">
          <a:xfrm>
            <a:off x="255588" y="1022351"/>
            <a:ext cx="8583612" cy="0"/>
          </a:xfrm>
          <a:prstGeom prst="line">
            <a:avLst/>
          </a:prstGeom>
          <a:noFill/>
          <a:ln w="9525">
            <a:solidFill>
              <a:schemeClr val="bg2"/>
            </a:solidFill>
            <a:round/>
            <a:headEnd/>
            <a:tailEnd/>
          </a:ln>
          <a:effectLst/>
        </p:spPr>
        <p:txBody>
          <a:bodyPr/>
          <a:lstStyle/>
          <a:p>
            <a:pPr>
              <a:defRPr/>
            </a:pPr>
            <a:endParaRPr lang="en-US">
              <a:latin typeface="Arial" charset="0"/>
              <a:ea typeface="+mn-ea"/>
            </a:endParaRPr>
          </a:p>
        </p:txBody>
      </p:sp>
      <p:sp>
        <p:nvSpPr>
          <p:cNvPr id="6" name="Rectangle 6"/>
          <p:cNvSpPr>
            <a:spLocks noChangeArrowheads="1"/>
          </p:cNvSpPr>
          <p:nvPr/>
        </p:nvSpPr>
        <p:spPr bwMode="black">
          <a:xfrm>
            <a:off x="5927725" y="6491288"/>
            <a:ext cx="3054350" cy="216086"/>
          </a:xfrm>
          <a:prstGeom prst="rect">
            <a:avLst/>
          </a:prstGeom>
          <a:noFill/>
          <a:ln w="9525">
            <a:noFill/>
            <a:miter lim="800000"/>
            <a:headEnd/>
            <a:tailEnd/>
          </a:ln>
          <a:effectLst/>
        </p:spPr>
        <p:txBody>
          <a:bodyPr lIns="92075" tIns="46038" rIns="92075" bIns="46038">
            <a:spAutoFit/>
          </a:bodyPr>
          <a:lstStyle/>
          <a:p>
            <a:pPr algn="r">
              <a:defRPr/>
            </a:pPr>
            <a:r>
              <a:rPr lang="en-US" sz="800">
                <a:latin typeface="Arial" charset="0"/>
              </a:rPr>
              <a:t>© 2010 IBM Corporation</a:t>
            </a:r>
            <a:endParaRPr lang="en-US">
              <a:latin typeface="Arial" charset="0"/>
            </a:endParaRPr>
          </a:p>
        </p:txBody>
      </p:sp>
      <p:pic>
        <p:nvPicPr>
          <p:cNvPr id="7" name="Picture 7" descr="5300_IBMpos_black_PPT_bkgd"/>
          <p:cNvPicPr>
            <a:picLocks noChangeAspect="1" noChangeArrowheads="1"/>
          </p:cNvPicPr>
          <p:nvPr/>
        </p:nvPicPr>
        <p:blipFill>
          <a:blip r:embed="rId3" cstate="print"/>
          <a:srcRect/>
          <a:stretch>
            <a:fillRect/>
          </a:stretch>
        </p:blipFill>
        <p:spPr bwMode="auto">
          <a:xfrm>
            <a:off x="8153400" y="679450"/>
            <a:ext cx="585788" cy="234951"/>
          </a:xfrm>
          <a:prstGeom prst="rect">
            <a:avLst/>
          </a:prstGeom>
          <a:noFill/>
          <a:ln w="9525">
            <a:noFill/>
            <a:miter lim="800000"/>
            <a:headEnd/>
            <a:tailEnd/>
          </a:ln>
        </p:spPr>
      </p:pic>
      <p:pic>
        <p:nvPicPr>
          <p:cNvPr id="8" name="Picture 13" descr="blurred cityscape image"/>
          <p:cNvPicPr preferRelativeResize="0">
            <a:picLocks noChangeAspect="1"/>
          </p:cNvPicPr>
          <p:nvPr userDrawn="1"/>
        </p:nvPicPr>
        <p:blipFill>
          <a:blip r:embed="rId4" cstate="print"/>
          <a:srcRect/>
          <a:stretch>
            <a:fillRect/>
          </a:stretch>
        </p:blipFill>
        <p:spPr bwMode="auto">
          <a:xfrm>
            <a:off x="304800" y="4038601"/>
            <a:ext cx="8593138" cy="2230439"/>
          </a:xfrm>
          <a:prstGeom prst="rect">
            <a:avLst/>
          </a:prstGeom>
          <a:noFill/>
          <a:ln w="9525">
            <a:noFill/>
            <a:miter lim="800000"/>
            <a:headEnd/>
            <a:tailEnd/>
          </a:ln>
        </p:spPr>
      </p:pic>
      <p:grpSp>
        <p:nvGrpSpPr>
          <p:cNvPr id="9" name="Group 8"/>
          <p:cNvGrpSpPr>
            <a:grpSpLocks/>
          </p:cNvGrpSpPr>
          <p:nvPr userDrawn="1"/>
        </p:nvGrpSpPr>
        <p:grpSpPr bwMode="auto">
          <a:xfrm>
            <a:off x="304802" y="4151314"/>
            <a:ext cx="8594725" cy="2233612"/>
            <a:chOff x="160" y="2308"/>
            <a:chExt cx="5437" cy="1399"/>
          </a:xfrm>
        </p:grpSpPr>
        <p:sp>
          <p:nvSpPr>
            <p:cNvPr id="10" name="Rectangle 9"/>
            <p:cNvSpPr>
              <a:spLocks noChangeArrowheads="1"/>
            </p:cNvSpPr>
            <p:nvPr/>
          </p:nvSpPr>
          <p:spPr bwMode="auto">
            <a:xfrm>
              <a:off x="160" y="2308"/>
              <a:ext cx="858" cy="288"/>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1" name="Rectangle 10"/>
            <p:cNvSpPr>
              <a:spLocks noChangeArrowheads="1"/>
            </p:cNvSpPr>
            <p:nvPr/>
          </p:nvSpPr>
          <p:spPr bwMode="auto">
            <a:xfrm>
              <a:off x="160" y="2862"/>
              <a:ext cx="858" cy="289"/>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2" name="Rectangle 11"/>
            <p:cNvSpPr>
              <a:spLocks noChangeArrowheads="1"/>
            </p:cNvSpPr>
            <p:nvPr/>
          </p:nvSpPr>
          <p:spPr bwMode="auto">
            <a:xfrm>
              <a:off x="160" y="3419"/>
              <a:ext cx="269" cy="288"/>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3" name="Rectangle 12"/>
            <p:cNvSpPr>
              <a:spLocks noChangeArrowheads="1"/>
            </p:cNvSpPr>
            <p:nvPr/>
          </p:nvSpPr>
          <p:spPr bwMode="auto">
            <a:xfrm>
              <a:off x="4739" y="2308"/>
              <a:ext cx="858" cy="288"/>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4" name="Rectangle 13"/>
            <p:cNvSpPr>
              <a:spLocks noChangeArrowheads="1"/>
            </p:cNvSpPr>
            <p:nvPr/>
          </p:nvSpPr>
          <p:spPr bwMode="auto">
            <a:xfrm>
              <a:off x="4739" y="2862"/>
              <a:ext cx="858" cy="289"/>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5" name="Rectangle 14"/>
            <p:cNvSpPr>
              <a:spLocks noChangeArrowheads="1"/>
            </p:cNvSpPr>
            <p:nvPr/>
          </p:nvSpPr>
          <p:spPr bwMode="auto">
            <a:xfrm>
              <a:off x="5328" y="3419"/>
              <a:ext cx="269" cy="288"/>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6" name="Freeform 15"/>
            <p:cNvSpPr>
              <a:spLocks/>
            </p:cNvSpPr>
            <p:nvPr/>
          </p:nvSpPr>
          <p:spPr bwMode="auto">
            <a:xfrm>
              <a:off x="1305" y="2308"/>
              <a:ext cx="2862" cy="288"/>
            </a:xfrm>
            <a:custGeom>
              <a:avLst/>
              <a:gdLst/>
              <a:ahLst/>
              <a:cxnLst>
                <a:cxn ang="0">
                  <a:pos x="0" y="0"/>
                </a:cxn>
                <a:cxn ang="0">
                  <a:pos x="0" y="288"/>
                </a:cxn>
                <a:cxn ang="0">
                  <a:pos x="2880" y="288"/>
                </a:cxn>
                <a:cxn ang="0">
                  <a:pos x="2838" y="256"/>
                </a:cxn>
                <a:cxn ang="0">
                  <a:pos x="2660" y="134"/>
                </a:cxn>
                <a:cxn ang="0">
                  <a:pos x="2430" y="46"/>
                </a:cxn>
                <a:cxn ang="0">
                  <a:pos x="2230" y="10"/>
                </a:cxn>
                <a:cxn ang="0">
                  <a:pos x="2112" y="0"/>
                </a:cxn>
                <a:cxn ang="0">
                  <a:pos x="0" y="0"/>
                </a:cxn>
              </a:cxnLst>
              <a:rect l="0" t="0" r="r" b="b"/>
              <a:pathLst>
                <a:path w="2880" h="288">
                  <a:moveTo>
                    <a:pt x="0" y="0"/>
                  </a:moveTo>
                  <a:lnTo>
                    <a:pt x="0" y="288"/>
                  </a:lnTo>
                  <a:lnTo>
                    <a:pt x="2880" y="288"/>
                  </a:lnTo>
                  <a:lnTo>
                    <a:pt x="2838" y="256"/>
                  </a:lnTo>
                  <a:cubicBezTo>
                    <a:pt x="2838" y="256"/>
                    <a:pt x="2728" y="169"/>
                    <a:pt x="2660" y="134"/>
                  </a:cubicBezTo>
                  <a:cubicBezTo>
                    <a:pt x="2592" y="99"/>
                    <a:pt x="2502" y="67"/>
                    <a:pt x="2430" y="46"/>
                  </a:cubicBezTo>
                  <a:cubicBezTo>
                    <a:pt x="2358" y="25"/>
                    <a:pt x="2283" y="18"/>
                    <a:pt x="2230" y="10"/>
                  </a:cubicBezTo>
                  <a:lnTo>
                    <a:pt x="2112" y="0"/>
                  </a:lnTo>
                  <a:lnTo>
                    <a:pt x="0" y="0"/>
                  </a:lnTo>
                  <a:close/>
                </a:path>
              </a:pathLst>
            </a:custGeom>
            <a:solidFill>
              <a:srgbClr val="FEFFFE">
                <a:alpha val="49001"/>
              </a:srgbClr>
            </a:solidFill>
            <a:ln w="9525">
              <a:noFill/>
              <a:round/>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7" name="Freeform 16"/>
            <p:cNvSpPr>
              <a:spLocks/>
            </p:cNvSpPr>
            <p:nvPr/>
          </p:nvSpPr>
          <p:spPr bwMode="auto">
            <a:xfrm>
              <a:off x="1305" y="2862"/>
              <a:ext cx="3174" cy="291"/>
            </a:xfrm>
            <a:custGeom>
              <a:avLst/>
              <a:gdLst/>
              <a:ahLst/>
              <a:cxnLst>
                <a:cxn ang="0">
                  <a:pos x="0" y="0"/>
                </a:cxn>
                <a:cxn ang="0">
                  <a:pos x="0" y="288"/>
                </a:cxn>
                <a:cxn ang="0">
                  <a:pos x="3194" y="290"/>
                </a:cxn>
                <a:cxn ang="0">
                  <a:pos x="3188" y="256"/>
                </a:cxn>
                <a:cxn ang="0">
                  <a:pos x="3160" y="146"/>
                </a:cxn>
                <a:cxn ang="0">
                  <a:pos x="3118" y="34"/>
                </a:cxn>
                <a:cxn ang="0">
                  <a:pos x="3102" y="2"/>
                </a:cxn>
                <a:cxn ang="0">
                  <a:pos x="0" y="0"/>
                </a:cxn>
              </a:cxnLst>
              <a:rect l="0" t="0" r="r" b="b"/>
              <a:pathLst>
                <a:path w="3194" h="290">
                  <a:moveTo>
                    <a:pt x="0" y="0"/>
                  </a:moveTo>
                  <a:lnTo>
                    <a:pt x="0" y="288"/>
                  </a:lnTo>
                  <a:lnTo>
                    <a:pt x="3194" y="290"/>
                  </a:lnTo>
                  <a:lnTo>
                    <a:pt x="3188" y="256"/>
                  </a:lnTo>
                  <a:cubicBezTo>
                    <a:pt x="3182" y="232"/>
                    <a:pt x="3172" y="183"/>
                    <a:pt x="3160" y="146"/>
                  </a:cubicBezTo>
                  <a:cubicBezTo>
                    <a:pt x="3146" y="103"/>
                    <a:pt x="3128" y="58"/>
                    <a:pt x="3118" y="34"/>
                  </a:cubicBezTo>
                  <a:lnTo>
                    <a:pt x="3102" y="2"/>
                  </a:lnTo>
                  <a:lnTo>
                    <a:pt x="0" y="0"/>
                  </a:lnTo>
                  <a:close/>
                </a:path>
              </a:pathLst>
            </a:custGeom>
            <a:solidFill>
              <a:srgbClr val="FEFFFE">
                <a:alpha val="49001"/>
              </a:srgbClr>
            </a:solidFill>
            <a:ln w="9525">
              <a:noFill/>
              <a:round/>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8" name="Freeform 17"/>
            <p:cNvSpPr>
              <a:spLocks/>
            </p:cNvSpPr>
            <p:nvPr/>
          </p:nvSpPr>
          <p:spPr bwMode="auto">
            <a:xfrm>
              <a:off x="3595" y="3417"/>
              <a:ext cx="927" cy="290"/>
            </a:xfrm>
            <a:custGeom>
              <a:avLst/>
              <a:gdLst/>
              <a:ahLst/>
              <a:cxnLst>
                <a:cxn ang="0">
                  <a:pos x="0" y="290"/>
                </a:cxn>
                <a:cxn ang="0">
                  <a:pos x="0" y="2"/>
                </a:cxn>
                <a:cxn ang="0">
                  <a:pos x="3194" y="0"/>
                </a:cxn>
                <a:cxn ang="0">
                  <a:pos x="3176" y="156"/>
                </a:cxn>
                <a:cxn ang="0">
                  <a:pos x="3150" y="254"/>
                </a:cxn>
                <a:cxn ang="0">
                  <a:pos x="3140" y="290"/>
                </a:cxn>
                <a:cxn ang="0">
                  <a:pos x="0" y="290"/>
                </a:cxn>
              </a:cxnLst>
              <a:rect l="0" t="0" r="r" b="b"/>
              <a:pathLst>
                <a:path w="3194" h="290">
                  <a:moveTo>
                    <a:pt x="0" y="290"/>
                  </a:moveTo>
                  <a:lnTo>
                    <a:pt x="0" y="2"/>
                  </a:lnTo>
                  <a:lnTo>
                    <a:pt x="3194" y="0"/>
                  </a:lnTo>
                  <a:lnTo>
                    <a:pt x="3176" y="156"/>
                  </a:lnTo>
                  <a:cubicBezTo>
                    <a:pt x="3169" y="198"/>
                    <a:pt x="3162" y="232"/>
                    <a:pt x="3150" y="254"/>
                  </a:cubicBezTo>
                  <a:lnTo>
                    <a:pt x="3140" y="290"/>
                  </a:lnTo>
                  <a:lnTo>
                    <a:pt x="0" y="290"/>
                  </a:lnTo>
                  <a:close/>
                </a:path>
              </a:pathLst>
            </a:custGeom>
            <a:solidFill>
              <a:srgbClr val="FEFFFE">
                <a:alpha val="49001"/>
              </a:srgbClr>
            </a:solidFill>
            <a:ln w="9525">
              <a:noFill/>
              <a:round/>
              <a:headEnd/>
              <a:tailEnd/>
            </a:ln>
          </p:spPr>
          <p:txBody>
            <a:bodyPr wrap="none" anchor="ctr"/>
            <a:lstStyle/>
            <a:p>
              <a:pPr>
                <a:lnSpc>
                  <a:spcPct val="90000"/>
                </a:lnSpc>
                <a:defRPr/>
              </a:pPr>
              <a:endParaRPr lang="en-US" sz="2200">
                <a:solidFill>
                  <a:srgbClr val="7889FB"/>
                </a:solidFill>
                <a:latin typeface="Arial" charset="0"/>
                <a:ea typeface="+mn-ea"/>
              </a:endParaRPr>
            </a:p>
          </p:txBody>
        </p:sp>
        <p:sp>
          <p:nvSpPr>
            <p:cNvPr id="19" name="Rectangle 18"/>
            <p:cNvSpPr>
              <a:spLocks noChangeArrowheads="1"/>
            </p:cNvSpPr>
            <p:nvPr/>
          </p:nvSpPr>
          <p:spPr bwMode="auto">
            <a:xfrm>
              <a:off x="1877" y="3419"/>
              <a:ext cx="858" cy="288"/>
            </a:xfrm>
            <a:prstGeom prst="rect">
              <a:avLst/>
            </a:prstGeom>
            <a:solidFill>
              <a:srgbClr val="FEFFFE">
                <a:alpha val="49001"/>
              </a:srgbClr>
            </a:solidFill>
            <a:ln w="9525">
              <a:noFill/>
              <a:miter lim="800000"/>
              <a:headEnd/>
              <a:tailEnd/>
            </a:ln>
          </p:spPr>
          <p:txBody>
            <a:bodyPr wrap="none" anchor="ctr"/>
            <a:lstStyle/>
            <a:p>
              <a:pPr>
                <a:lnSpc>
                  <a:spcPct val="90000"/>
                </a:lnSpc>
                <a:defRPr/>
              </a:pPr>
              <a:endParaRPr lang="en-US" sz="2200">
                <a:solidFill>
                  <a:srgbClr val="7889FB"/>
                </a:solidFill>
                <a:latin typeface="Arial" charset="0"/>
                <a:ea typeface="+mn-ea"/>
              </a:endParaRPr>
            </a:p>
          </p:txBody>
        </p:sp>
      </p:grpSp>
      <p:sp>
        <p:nvSpPr>
          <p:cNvPr id="876547" name="Rectangle 3"/>
          <p:cNvSpPr>
            <a:spLocks noGrp="1" noChangeArrowheads="1"/>
          </p:cNvSpPr>
          <p:nvPr>
            <p:ph type="ctrTitle"/>
          </p:nvPr>
        </p:nvSpPr>
        <p:spPr>
          <a:xfrm>
            <a:off x="139700" y="1428753"/>
            <a:ext cx="8763000" cy="1992313"/>
          </a:xfrm>
        </p:spPr>
        <p:txBody>
          <a:bodyPr anchor="b"/>
          <a:lstStyle>
            <a:lvl1pPr>
              <a:lnSpc>
                <a:spcPts val="3200"/>
              </a:lnSpc>
              <a:defRPr sz="3600"/>
            </a:lvl1pPr>
          </a:lstStyle>
          <a:p>
            <a:r>
              <a:rPr lang="en-US"/>
              <a:t>Click to edit Master title style</a:t>
            </a:r>
          </a:p>
        </p:txBody>
      </p:sp>
      <p:sp>
        <p:nvSpPr>
          <p:cNvPr id="876548" name="Rectangle 4"/>
          <p:cNvSpPr>
            <a:spLocks noGrp="1" noChangeArrowheads="1"/>
          </p:cNvSpPr>
          <p:nvPr>
            <p:ph type="subTitle" idx="1"/>
          </p:nvPr>
        </p:nvSpPr>
        <p:spPr>
          <a:xfrm>
            <a:off x="155579" y="200025"/>
            <a:ext cx="4881563" cy="831851"/>
          </a:xfrm>
        </p:spPr>
        <p:txBody>
          <a:bodyPr anchor="b"/>
          <a:lstStyle>
            <a:lvl1pPr marL="0" indent="0">
              <a:buFont typeface="Wingdings" pitchFamily="2" charset="2"/>
              <a:buNone/>
              <a:defRPr sz="1300"/>
            </a:lvl1pPr>
          </a:lstStyle>
          <a:p>
            <a:r>
              <a:rPr lang="en-US"/>
              <a:t>Click to edit Master subtitle style</a:t>
            </a: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4ABEAD6B-F372-44B0-89C5-3A8F2881C9DC}" type="slidenum">
              <a:rPr lang="en-US"/>
              <a:pPr>
                <a:defRPr/>
              </a:pPr>
              <a:t>‹#›</a:t>
            </a:fld>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547688"/>
            <a:ext cx="2171700" cy="57769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4" y="547688"/>
            <a:ext cx="6365875" cy="57769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7C6549C5-2749-481F-BF03-D2065DFAD123}" type="slidenum">
              <a:rPr lang="en-US"/>
              <a:pPr>
                <a:defRPr/>
              </a:pPr>
              <a:t>‹#›</a:t>
            </a:fld>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4" y="547688"/>
            <a:ext cx="86899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828800"/>
            <a:ext cx="42291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2291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20C6258F-A76D-466D-A5EC-AD3DB517BA34}" type="slidenum">
              <a:rPr lang="en-US"/>
              <a:pPr>
                <a:defRPr/>
              </a:pPr>
              <a:t>‹#›</a:t>
            </a:fld>
            <a:endParaRPr 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p:txBody>
          <a:bodyPr/>
          <a:lstStyle>
            <a:lvl1pPr>
              <a:defRPr>
                <a:solidFill>
                  <a:schemeClr val="tx1"/>
                </a:solidFill>
              </a:defRPr>
            </a:lvl1pPr>
          </a:lstStyle>
          <a:p>
            <a:pPr>
              <a:defRPr/>
            </a:pPr>
            <a:fld id="{87FCE6B9-8AFF-4268-8DB4-E44BDA2DD0ED}" type="slidenum">
              <a:rPr lang="en-US">
                <a:solidFill>
                  <a:srgbClr val="000000"/>
                </a:solidFill>
              </a:rPr>
              <a:pPr>
                <a:defRPr/>
              </a:pPr>
              <a:t>‹#›</a:t>
            </a:fld>
            <a:endParaRPr lang="en-US">
              <a:solidFill>
                <a:srgbClr val="000000"/>
              </a:solidFill>
            </a:endParaRPr>
          </a:p>
        </p:txBody>
      </p:sp>
      <p:sp>
        <p:nvSpPr>
          <p:cNvPr id="3" name="Rectangle 8"/>
          <p:cNvSpPr>
            <a:spLocks noGrp="1" noChangeArrowheads="1"/>
          </p:cNvSpPr>
          <p:nvPr>
            <p:ph type="ftr" sz="quarter" idx="11"/>
          </p:nvPr>
        </p:nvSpPr>
        <p:spPr>
          <a:xfrm>
            <a:off x="1554163" y="6537326"/>
            <a:ext cx="5943600" cy="184151"/>
          </a:xfrm>
          <a:prstGeom prst="rect">
            <a:avLst/>
          </a:prstGeom>
        </p:spPr>
        <p:txBody>
          <a:bodyPr lIns="91397" tIns="45698" rIns="91397" bIns="45698"/>
          <a:lstStyle>
            <a:lvl1pPr defTabSz="456986" fontAlgn="auto">
              <a:spcBef>
                <a:spcPts val="0"/>
              </a:spcBef>
              <a:spcAft>
                <a:spcPts val="0"/>
              </a:spcAft>
              <a:defRPr>
                <a:latin typeface="+mn-lt"/>
                <a:ea typeface="+mn-ea"/>
                <a:cs typeface="+mn-cs"/>
              </a:defRPr>
            </a:lvl1pPr>
          </a:lstStyle>
          <a:p>
            <a:pPr>
              <a:defRPr/>
            </a:pPr>
            <a:endParaRPr lang="en-US">
              <a:solidFill>
                <a:srgbClr val="000000"/>
              </a:solidFill>
            </a:endParaRPr>
          </a:p>
        </p:txBody>
      </p:sp>
      <p:sp>
        <p:nvSpPr>
          <p:cNvPr id="4" name="Rectangle 9"/>
          <p:cNvSpPr>
            <a:spLocks noGrp="1" noChangeArrowheads="1"/>
          </p:cNvSpPr>
          <p:nvPr>
            <p:ph type="dt" sz="half" idx="12"/>
          </p:nvPr>
        </p:nvSpPr>
        <p:spPr>
          <a:xfrm>
            <a:off x="549275" y="6537326"/>
            <a:ext cx="1004888" cy="184151"/>
          </a:xfrm>
          <a:prstGeom prst="rect">
            <a:avLst/>
          </a:prstGeom>
        </p:spPr>
        <p:txBody>
          <a:bodyPr vert="horz" wrap="square" lIns="91397" tIns="45698" rIns="91397" bIns="45698" numCol="1" anchor="t" anchorCtr="0" compatLnSpc="1">
            <a:prstTxWarp prst="textNoShape">
              <a:avLst/>
            </a:prstTxWarp>
          </a:bodyPr>
          <a:lstStyle>
            <a:lvl1pPr>
              <a:defRPr>
                <a:latin typeface="Arial" charset="0"/>
                <a:ea typeface="ＭＳ Ｐゴシック" charset="-128"/>
              </a:defRPr>
            </a:lvl1pPr>
          </a:lstStyle>
          <a:p>
            <a:pPr defTabSz="455613">
              <a:defRPr/>
            </a:pPr>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47" descr="1image_powerpoint.png"/>
          <p:cNvPicPr>
            <a:picLocks noChangeAspect="1"/>
          </p:cNvPicPr>
          <p:nvPr userDrawn="1"/>
        </p:nvPicPr>
        <p:blipFill>
          <a:blip r:embed="rId2" cstate="print"/>
          <a:srcRect r="8688" b="13165"/>
          <a:stretch>
            <a:fillRect/>
          </a:stretch>
        </p:blipFill>
        <p:spPr bwMode="auto">
          <a:xfrm>
            <a:off x="1651000" y="200026"/>
            <a:ext cx="7493000" cy="6657975"/>
          </a:xfrm>
          <a:prstGeom prst="rect">
            <a:avLst/>
          </a:prstGeom>
          <a:noFill/>
          <a:ln w="9525">
            <a:noFill/>
            <a:miter lim="800000"/>
            <a:headEnd/>
            <a:tailEnd/>
          </a:ln>
        </p:spPr>
      </p:pic>
      <p:sp>
        <p:nvSpPr>
          <p:cNvPr id="7170" name="Rectangle 2"/>
          <p:cNvSpPr>
            <a:spLocks noGrp="1" noChangeArrowheads="1"/>
          </p:cNvSpPr>
          <p:nvPr>
            <p:ph type="ctrTitle"/>
          </p:nvPr>
        </p:nvSpPr>
        <p:spPr>
          <a:xfrm>
            <a:off x="576072" y="1088136"/>
            <a:ext cx="5215128" cy="1143000"/>
          </a:xfrm>
        </p:spPr>
        <p:txBody>
          <a:bodyPr/>
          <a:lstStyle>
            <a:lvl1pPr>
              <a:defRPr sz="3600">
                <a:solidFill>
                  <a:schemeClr val="accent2"/>
                </a:solidFill>
              </a:defRPr>
            </a:lvl1pPr>
          </a:lstStyle>
          <a:p>
            <a:r>
              <a:rPr lang="en-US"/>
              <a:t>Click to edit Master title style</a:t>
            </a:r>
          </a:p>
        </p:txBody>
      </p:sp>
      <p:sp>
        <p:nvSpPr>
          <p:cNvPr id="7171" name="Rectangle 3"/>
          <p:cNvSpPr>
            <a:spLocks noGrp="1" noChangeArrowheads="1"/>
          </p:cNvSpPr>
          <p:nvPr>
            <p:ph type="subTitle" idx="1"/>
          </p:nvPr>
        </p:nvSpPr>
        <p:spPr>
          <a:xfrm>
            <a:off x="609600" y="2438400"/>
            <a:ext cx="5105400" cy="1752600"/>
          </a:xfrm>
        </p:spPr>
        <p:txBody>
          <a:bodyPr/>
          <a:lstStyle>
            <a:lvl1pPr marL="0" indent="0" algn="l">
              <a:buFontTx/>
              <a:buNone/>
              <a:defRPr sz="2000"/>
            </a:lvl1pPr>
          </a:lstStyle>
          <a:p>
            <a:r>
              <a:rPr lang="en-US" dirty="0"/>
              <a:t>Click to edit Master subtitle style</a:t>
            </a: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idx="10"/>
          </p:nvPr>
        </p:nvSpPr>
        <p:spPr/>
        <p:txBody>
          <a:bodyPr/>
          <a:lstStyle>
            <a:lvl1pPr>
              <a:defRPr/>
            </a:lvl1pPr>
          </a:lstStyle>
          <a:p>
            <a:fld id="{9572D686-B87B-441C-9B76-7E91BA0914B7}" type="slidenum">
              <a:rPr lang="en-GB"/>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idx="10"/>
          </p:nvPr>
        </p:nvSpPr>
        <p:spPr/>
        <p:txBody>
          <a:bodyPr/>
          <a:lstStyle>
            <a:lvl1pPr>
              <a:defRPr/>
            </a:lvl1pPr>
          </a:lstStyle>
          <a:p>
            <a:fld id="{73E8E0ED-BFD6-4E5C-A75A-B171CB81755A}" type="slidenum">
              <a:rPr lang="en-GB"/>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text no titles">
    <p:spTree>
      <p:nvGrpSpPr>
        <p:cNvPr id="1" name=""/>
        <p:cNvGrpSpPr/>
        <p:nvPr/>
      </p:nvGrpSpPr>
      <p:grpSpPr>
        <a:xfrm>
          <a:off x="0" y="0"/>
          <a:ext cx="0" cy="0"/>
          <a:chOff x="0" y="0"/>
          <a:chExt cx="0" cy="0"/>
        </a:xfrm>
      </p:grpSpPr>
      <p:grpSp>
        <p:nvGrpSpPr>
          <p:cNvPr id="2"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a:defRPr/>
              </a:pPr>
              <a:endParaRPr lang="en-US">
                <a:latin typeface="Arial" pitchFamily="34" charset="0"/>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a:defRPr/>
              </a:pPr>
              <a:endParaRPr lang="en-US">
                <a:latin typeface="Arial" pitchFamily="34" charset="0"/>
                <a:ea typeface="ＭＳ Ｐゴシック" pitchFamily="96" charset="-128"/>
              </a:endParaRPr>
            </a:p>
          </p:txBody>
        </p:sp>
      </p:grpSp>
      <p:sp>
        <p:nvSpPr>
          <p:cNvPr id="3" name="Content Placeholder 2"/>
          <p:cNvSpPr>
            <a:spLocks noGrp="1"/>
          </p:cNvSpPr>
          <p:nvPr>
            <p:ph idx="1"/>
          </p:nvPr>
        </p:nvSpPr>
        <p:spPr/>
        <p:txBody>
          <a:bodyPr/>
          <a:lstStyle>
            <a:lvl1pPr>
              <a:spcBef>
                <a:spcPts val="0"/>
              </a:spcBef>
              <a:buFontTx/>
              <a:buNone/>
              <a:defRPr sz="2800"/>
            </a:lvl1pPr>
            <a:lvl2pPr>
              <a:spcBef>
                <a:spcPts val="0"/>
              </a:spcBef>
              <a:defRPr sz="2800"/>
            </a:lvl2pPr>
            <a:lvl3pPr>
              <a:spcBef>
                <a:spcPts val="0"/>
              </a:spcBef>
              <a:defRPr sz="2800"/>
            </a:lvl3pPr>
            <a:lvl4pPr>
              <a:spcBef>
                <a:spcPts val="0"/>
              </a:spcBef>
              <a:defRPr sz="2800"/>
            </a:lvl4pPr>
            <a:lvl5pPr>
              <a:spcBef>
                <a:spcPts val="0"/>
              </a:spcBef>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11423D92-9B2A-4C53-961F-947FBA37855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988" y="585788"/>
            <a:ext cx="8243887" cy="4968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44488" y="1543050"/>
            <a:ext cx="4103687" cy="4484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543050"/>
            <a:ext cx="4103688" cy="4484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sldNum" sz="quarter" idx="10"/>
          </p:nvPr>
        </p:nvSpPr>
        <p:spPr>
          <a:ln/>
        </p:spPr>
        <p:txBody>
          <a:bodyPr/>
          <a:lstStyle>
            <a:lvl1pPr>
              <a:defRPr/>
            </a:lvl1pPr>
          </a:lstStyle>
          <a:p>
            <a:pPr>
              <a:defRPr/>
            </a:pPr>
            <a:fld id="{4B6AF82B-E728-4E58-8A7B-3DF98CE9DCC1}" type="slidenum">
              <a:rPr lang="en-US"/>
              <a:pPr>
                <a:defRPr/>
              </a:pPr>
              <a:t>‹#›</a:t>
            </a:fld>
            <a:endParaRPr lang="en-US"/>
          </a:p>
        </p:txBody>
      </p:sp>
    </p:spTree>
    <p:extLst>
      <p:ext uri="{BB962C8B-B14F-4D97-AF65-F5344CB8AC3E}">
        <p14:creationId xmlns:p14="http://schemas.microsoft.com/office/powerpoint/2010/main" val="31078289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
          <p:cNvGrpSpPr>
            <a:grpSpLocks noChangeAspect="1"/>
          </p:cNvGrpSpPr>
          <p:nvPr/>
        </p:nvGrpSpPr>
        <p:grpSpPr bwMode="auto">
          <a:xfrm>
            <a:off x="8250880" y="262252"/>
            <a:ext cx="654050" cy="245707"/>
            <a:chOff x="3661" y="1017"/>
            <a:chExt cx="1745" cy="656"/>
          </a:xfrm>
          <a:solidFill>
            <a:schemeClr val="bg2"/>
          </a:solidFill>
        </p:grpSpPr>
        <p:sp>
          <p:nvSpPr>
            <p:cNvPr id="3" name="Freeform 2"/>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 name="Rectangle 3"/>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5" name="Rectangle 4"/>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6" name="Rectangle 5"/>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7" name="Rectangle 6"/>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8" name="Rectangle 7"/>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9" name="Rectangle 8"/>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0" name="Rectangle 9"/>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1" name="Rectangle 10"/>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2" name="Freeform 11"/>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3" name="Rectangle 12"/>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4" name="Freeform 13"/>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5" name="Freeform 14"/>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6" name="Rectangle 15"/>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7" name="Freeform 16"/>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8" name="Freeform 17"/>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9" name="Freeform 18"/>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0" name="Freeform 19"/>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1" name="Rectangle 20"/>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2" name="Rectangle 21"/>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3" name="Rectangle 22"/>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4" name="Rectangle 23"/>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5" name="Freeform 24"/>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6" name="Freeform 25"/>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7" name="Freeform 26"/>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8" name="Rectangle 27"/>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9" name="Rectangle 28"/>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0" name="Rectangle 29"/>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1" name="Rectangle 30"/>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2" name="Freeform 31"/>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3" name="Freeform 32"/>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4" name="Freeform 33"/>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5" name="Freeform 34"/>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6" name="Freeform 35"/>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7" name="Freeform 36"/>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8" name="Freeform 37"/>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9" name="Freeform 38"/>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0" name="Freeform 39"/>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grpSp>
    </p:spTree>
    <p:extLst>
      <p:ext uri="{BB962C8B-B14F-4D97-AF65-F5344CB8AC3E}">
        <p14:creationId xmlns:p14="http://schemas.microsoft.com/office/powerpoint/2010/main" val="3213450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76EA1B69-13DE-4890-9E8C-33AC5EBDB01E}" type="slidenum">
              <a:rPr lang="en-US"/>
              <a:pPr>
                <a:defRPr/>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1E1D43F9-A482-48FF-94EB-E917B56BD7F9}" type="slidenum">
              <a:rPr lang="en-US"/>
              <a:pPr>
                <a:defRPr/>
              </a:pPr>
              <a:t>‹#›</a:t>
            </a:fld>
            <a:endParaRPr lang="en-US"/>
          </a:p>
        </p:txBody>
      </p:sp>
    </p:spTree>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3"/>
          <p:cNvGrpSpPr>
            <a:grpSpLocks noChangeAspect="1"/>
          </p:cNvGrpSpPr>
          <p:nvPr userDrawn="1"/>
        </p:nvGrpSpPr>
        <p:grpSpPr bwMode="auto">
          <a:xfrm>
            <a:off x="8250875" y="262249"/>
            <a:ext cx="654050" cy="245707"/>
            <a:chOff x="3661" y="1017"/>
            <a:chExt cx="1745" cy="656"/>
          </a:xfrm>
          <a:solidFill>
            <a:schemeClr val="bg2"/>
          </a:solidFill>
        </p:grpSpPr>
        <p:sp>
          <p:nvSpPr>
            <p:cNvPr id="5" name="Freeform 4"/>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 name="Rectangle 5"/>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6"/>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7"/>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8"/>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9"/>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10"/>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11"/>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12"/>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Freeform 13"/>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14"/>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Freeform 15"/>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16"/>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Rectangle 17"/>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Freeform 18"/>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19"/>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20"/>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21"/>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Rectangle 22"/>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23"/>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24"/>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25"/>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Freeform 26"/>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27"/>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28"/>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29"/>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30"/>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31"/>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32"/>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Freeform 33"/>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34"/>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35"/>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36"/>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37"/>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38"/>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39"/>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40"/>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41"/>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Slide Number Placeholder 5"/>
          <p:cNvSpPr>
            <a:spLocks noGrp="1"/>
          </p:cNvSpPr>
          <p:nvPr>
            <p:ph type="sldNum" sz="quarter" idx="10"/>
          </p:nvPr>
        </p:nvSpPr>
        <p:spPr/>
        <p:txBody>
          <a:bodyPr/>
          <a:lstStyle>
            <a:lvl1pPr algn="r">
              <a:defRPr/>
            </a:lvl1pPr>
          </a:lstStyle>
          <a:p>
            <a:pPr>
              <a:defRPr/>
            </a:pPr>
            <a:fld id="{51E0640D-3F07-4C77-9169-234ECE24A2DA}" type="slidenum">
              <a:rPr lang="en-US"/>
              <a:pPr>
                <a:defRPr/>
              </a:pPr>
              <a:t>‹#›</a:t>
            </a:fld>
            <a:endParaRPr lang="en-US"/>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algn="r">
              <a:defRPr/>
            </a:lvl1pPr>
          </a:lstStyle>
          <a:p>
            <a:pPr>
              <a:defRPr/>
            </a:pPr>
            <a:fld id="{90533456-B67E-4D42-8A8B-0B96F0CA2638}" type="slidenum">
              <a:rPr lang="en-US"/>
              <a:pPr>
                <a:defRPr/>
              </a:pPr>
              <a:t>‹#›</a:t>
            </a:fld>
            <a:endParaRPr lang="en-US"/>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4" y="547688"/>
            <a:ext cx="8766175"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152400" y="1828800"/>
            <a:ext cx="8763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547688"/>
            <a:ext cx="8766175" cy="1143000"/>
          </a:xfrm>
        </p:spPr>
        <p:txBody>
          <a:bodyPr/>
          <a:lstStyle/>
          <a:p>
            <a:r>
              <a:rPr lang="en-US" smtClean="0"/>
              <a:t>Click to edit Master title style</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547688"/>
            <a:ext cx="87661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828800"/>
            <a:ext cx="43053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828800"/>
            <a:ext cx="43053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algn="r">
              <a:defRPr/>
            </a:lvl1pPr>
          </a:lstStyle>
          <a:p>
            <a:pPr>
              <a:defRPr/>
            </a:pPr>
            <a:fld id="{798E7041-2B6C-426E-9E37-92ABA1E13030}"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cSld name="title slide 2">
    <p:spTree>
      <p:nvGrpSpPr>
        <p:cNvPr id="1" name=""/>
        <p:cNvGrpSpPr/>
        <p:nvPr/>
      </p:nvGrpSpPr>
      <p:grpSpPr>
        <a:xfrm>
          <a:off x="0" y="0"/>
          <a:ext cx="0" cy="0"/>
          <a:chOff x="0" y="0"/>
          <a:chExt cx="0" cy="0"/>
        </a:xfrm>
      </p:grpSpPr>
      <p:pic>
        <p:nvPicPr>
          <p:cNvPr id="4" name="Picture 47" descr="IBM_Triangles_Background.jpg"/>
          <p:cNvPicPr>
            <a:picLocks noChangeAspect="1"/>
          </p:cNvPicPr>
          <p:nvPr userDrawn="1"/>
        </p:nvPicPr>
        <p:blipFill>
          <a:blip r:embed="rId2" cstate="print"/>
          <a:srcRect r="7155" b="13037"/>
          <a:stretch>
            <a:fillRect/>
          </a:stretch>
        </p:blipFill>
        <p:spPr bwMode="auto">
          <a:xfrm>
            <a:off x="1588" y="0"/>
            <a:ext cx="9142412" cy="6858000"/>
          </a:xfrm>
          <a:prstGeom prst="rect">
            <a:avLst/>
          </a:prstGeom>
          <a:noFill/>
          <a:ln w="9525">
            <a:noFill/>
            <a:miter lim="800000"/>
            <a:headEnd/>
            <a:tailEnd/>
          </a:ln>
        </p:spPr>
      </p:pic>
      <p:grpSp>
        <p:nvGrpSpPr>
          <p:cNvPr id="2" name="Group 47"/>
          <p:cNvGrpSpPr>
            <a:grpSpLocks noChangeAspect="1"/>
          </p:cNvGrpSpPr>
          <p:nvPr userDrawn="1"/>
        </p:nvGrpSpPr>
        <p:grpSpPr bwMode="auto">
          <a:xfrm>
            <a:off x="8250875" y="262250"/>
            <a:ext cx="654050" cy="245706"/>
            <a:chOff x="3661" y="1017"/>
            <a:chExt cx="1745" cy="656"/>
          </a:xfrm>
          <a:solidFill>
            <a:schemeClr val="bg2"/>
          </a:solidFill>
        </p:grpSpPr>
        <p:sp>
          <p:nvSpPr>
            <p:cNvPr id="6"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7"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8"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9"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7170" name="Rectangle 2"/>
          <p:cNvSpPr>
            <a:spLocks noGrp="1" noChangeArrowheads="1"/>
          </p:cNvSpPr>
          <p:nvPr>
            <p:ph type="ctrTitle"/>
          </p:nvPr>
        </p:nvSpPr>
        <p:spPr>
          <a:xfrm>
            <a:off x="576072" y="152400"/>
            <a:ext cx="5215128" cy="1143000"/>
          </a:xfrm>
        </p:spPr>
        <p:txBody>
          <a:bodyPr/>
          <a:lstStyle>
            <a:lvl1pPr algn="l" rtl="0" fontAlgn="base">
              <a:spcBef>
                <a:spcPct val="0"/>
              </a:spcBef>
              <a:spcAft>
                <a:spcPct val="0"/>
              </a:spcAft>
              <a:defRPr lang="en-US" sz="3200" dirty="0">
                <a:solidFill>
                  <a:schemeClr val="tx1"/>
                </a:solidFill>
                <a:latin typeface="+mj-lt"/>
                <a:ea typeface="+mj-ea"/>
                <a:cs typeface="+mj-cs"/>
              </a:defRPr>
            </a:lvl1pPr>
          </a:lstStyle>
          <a:p>
            <a:r>
              <a:rPr lang="en-US" dirty="0"/>
              <a:t>Click to edit Master title style</a:t>
            </a:r>
          </a:p>
        </p:txBody>
      </p:sp>
      <p:sp>
        <p:nvSpPr>
          <p:cNvPr id="7171" name="Rectangle 3"/>
          <p:cNvSpPr>
            <a:spLocks noGrp="1" noChangeArrowheads="1"/>
          </p:cNvSpPr>
          <p:nvPr>
            <p:ph type="subTitle" idx="1"/>
          </p:nvPr>
        </p:nvSpPr>
        <p:spPr>
          <a:xfrm>
            <a:off x="609600" y="1371600"/>
            <a:ext cx="5105400" cy="1752600"/>
          </a:xfrm>
        </p:spPr>
        <p:txBody>
          <a:bodyPr/>
          <a:lstStyle>
            <a:lvl1pPr marL="0" indent="0" algn="l">
              <a:buFontTx/>
              <a:buNone/>
              <a:defRPr sz="2000"/>
            </a:lvl1pPr>
          </a:lstStyle>
          <a:p>
            <a:r>
              <a:rPr lang="en-US" dirty="0"/>
              <a:t>Click to edit Master subtitle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16775"/>
            <a:ext cx="7772400" cy="1143000"/>
          </a:xfrm>
        </p:spPr>
        <p:txBody>
          <a:bodyPr/>
          <a:lstStyle>
            <a:lvl1pPr algn="l">
              <a:defRPr sz="2400"/>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40775"/>
            <a:ext cx="77724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5"/>
          <p:cNvSpPr>
            <a:spLocks noGrp="1"/>
          </p:cNvSpPr>
          <p:nvPr>
            <p:ph type="sldNum" sz="quarter" idx="10"/>
          </p:nvPr>
        </p:nvSpPr>
        <p:spPr/>
        <p:txBody>
          <a:bodyPr/>
          <a:lstStyle>
            <a:lvl1pPr algn="r">
              <a:defRPr smtClean="0"/>
            </a:lvl1pPr>
          </a:lstStyle>
          <a:p>
            <a:pPr>
              <a:defRPr/>
            </a:pPr>
            <a:fld id="{20190FFF-7149-4673-AFAA-68729FAB5A2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828800"/>
            <a:ext cx="42291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2291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D08981BE-1BB0-4C68-A2EE-7A0D47C7D928}" type="slidenum">
              <a:rPr lang="en-US"/>
              <a:pPr>
                <a:defRPr/>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3254A59A-326D-44F7-BED9-CA84D3C40A64}" type="slidenum">
              <a:rPr lang="en-US"/>
              <a:pPr>
                <a:defRPr/>
              </a:pPr>
              <a:t>‹#›</a:t>
            </a:fld>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8E2AD22A-6535-4C34-87F1-FB85BB0297D3}" type="slidenum">
              <a:rPr lang="en-US"/>
              <a:pPr>
                <a:defRPr/>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AB9F4E38-4295-401A-BC91-2D5B911F35D2}" type="slidenum">
              <a:rPr lang="en-US"/>
              <a:pPr>
                <a:defRPr/>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CD1DF750-83AE-4277-BCB8-4C1471345BF4}" type="slidenum">
              <a:rPr lang="en-US"/>
              <a:pPr>
                <a:defRPr/>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F1E0680-AC15-4EDD-93A6-AFCEB7311B49}" type="slidenum">
              <a:rPr lang="en-US"/>
              <a:pPr>
                <a:defRPr/>
              </a:pPr>
              <a:t>‹#›</a:t>
            </a:fld>
            <a:endParaRPr 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5.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6.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7.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8.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9.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30.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31.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theme" Target="../theme/theme17.xml"/><Relationship Id="rId4" Type="http://schemas.openxmlformats.org/officeDocument/2006/relationships/slideLayout" Target="../slideLayouts/slideLayout35.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36.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3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4.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1.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23.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8" descr="Blank.png"/>
          <p:cNvPicPr>
            <a:picLocks noChangeAspect="1"/>
          </p:cNvPicPr>
          <p:nvPr/>
        </p:nvPicPr>
        <p:blipFill>
          <a:blip r:embed="rId14"/>
          <a:srcRect/>
          <a:stretch>
            <a:fillRect/>
          </a:stretch>
        </p:blipFill>
        <p:spPr bwMode="auto">
          <a:xfrm>
            <a:off x="0" y="0"/>
            <a:ext cx="9144000" cy="6858000"/>
          </a:xfrm>
          <a:prstGeom prst="rect">
            <a:avLst/>
          </a:prstGeom>
          <a:solidFill>
            <a:schemeClr val="bg1"/>
          </a:solidFill>
          <a:ln w="9525">
            <a:noFill/>
            <a:miter lim="800000"/>
            <a:headEnd/>
            <a:tailEnd/>
          </a:ln>
        </p:spPr>
      </p:pic>
      <p:sp>
        <p:nvSpPr>
          <p:cNvPr id="1027" name="Rectangle 2"/>
          <p:cNvSpPr>
            <a:spLocks noGrp="1" noChangeArrowheads="1"/>
          </p:cNvSpPr>
          <p:nvPr>
            <p:ph type="title"/>
          </p:nvPr>
        </p:nvSpPr>
        <p:spPr bwMode="auto">
          <a:xfrm>
            <a:off x="228602" y="547688"/>
            <a:ext cx="8689975"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304800" y="1828800"/>
            <a:ext cx="8610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75525" name="Rectangle 5"/>
          <p:cNvSpPr>
            <a:spLocks noGrp="1" noChangeArrowheads="1"/>
          </p:cNvSpPr>
          <p:nvPr>
            <p:ph type="sldNum" sz="quarter" idx="4"/>
          </p:nvPr>
        </p:nvSpPr>
        <p:spPr bwMode="auto">
          <a:xfrm>
            <a:off x="160338" y="6467475"/>
            <a:ext cx="552450" cy="2476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Arial" charset="0"/>
                <a:ea typeface="+mn-ea"/>
                <a:cs typeface="+mn-cs"/>
              </a:defRPr>
            </a:lvl1pPr>
          </a:lstStyle>
          <a:p>
            <a:pPr>
              <a:defRPr/>
            </a:pPr>
            <a:fld id="{E29CA6B8-40B8-4F37-9E6D-7AE79D51B3C1}" type="slidenum">
              <a:rPr lang="en-US"/>
              <a:pPr>
                <a:defRPr/>
              </a:pPr>
              <a:t>‹#›</a:t>
            </a:fld>
            <a:endParaRPr lang="en-US"/>
          </a:p>
        </p:txBody>
      </p:sp>
      <p:sp>
        <p:nvSpPr>
          <p:cNvPr id="875526" name="Line 6"/>
          <p:cNvSpPr>
            <a:spLocks noChangeShapeType="1"/>
          </p:cNvSpPr>
          <p:nvPr/>
        </p:nvSpPr>
        <p:spPr bwMode="auto">
          <a:xfrm>
            <a:off x="260352" y="549275"/>
            <a:ext cx="8620125" cy="0"/>
          </a:xfrm>
          <a:prstGeom prst="line">
            <a:avLst/>
          </a:prstGeom>
          <a:noFill/>
          <a:ln w="9525">
            <a:solidFill>
              <a:schemeClr val="tx1"/>
            </a:solidFill>
            <a:round/>
            <a:headEnd/>
            <a:tailEnd/>
          </a:ln>
          <a:effectLst/>
        </p:spPr>
        <p:txBody>
          <a:bodyPr/>
          <a:lstStyle/>
          <a:p>
            <a:pPr>
              <a:defRPr/>
            </a:pPr>
            <a:endParaRPr lang="en-US">
              <a:latin typeface="Arial" charset="0"/>
              <a:ea typeface="+mn-ea"/>
            </a:endParaRPr>
          </a:p>
        </p:txBody>
      </p:sp>
      <p:sp>
        <p:nvSpPr>
          <p:cNvPr id="15" name="Rectangle 6"/>
          <p:cNvSpPr>
            <a:spLocks noChangeArrowheads="1"/>
          </p:cNvSpPr>
          <p:nvPr/>
        </p:nvSpPr>
        <p:spPr bwMode="black">
          <a:xfrm>
            <a:off x="5927725" y="6491288"/>
            <a:ext cx="3054350" cy="216086"/>
          </a:xfrm>
          <a:prstGeom prst="rect">
            <a:avLst/>
          </a:prstGeom>
          <a:noFill/>
          <a:ln w="9525">
            <a:noFill/>
            <a:miter lim="800000"/>
            <a:headEnd/>
            <a:tailEnd/>
          </a:ln>
          <a:effectLst/>
        </p:spPr>
        <p:txBody>
          <a:bodyPr lIns="92075" tIns="46038" rIns="92075" bIns="46038">
            <a:spAutoFit/>
          </a:bodyPr>
          <a:lstStyle/>
          <a:p>
            <a:pPr algn="r">
              <a:defRPr/>
            </a:pPr>
            <a:r>
              <a:rPr lang="en-US" sz="800" dirty="0">
                <a:latin typeface="Arial" charset="0"/>
              </a:rPr>
              <a:t>© 2011 IBM Corporation</a:t>
            </a:r>
            <a:endParaRPr lang="en-US" dirty="0">
              <a:latin typeface="Arial" charset="0"/>
            </a:endParaRPr>
          </a:p>
        </p:txBody>
      </p:sp>
      <p:pic>
        <p:nvPicPr>
          <p:cNvPr id="1032" name="Picture 9" descr="5300_IBMpos_black_PPT_bkgd"/>
          <p:cNvPicPr>
            <a:picLocks noChangeAspect="1" noChangeArrowheads="1"/>
          </p:cNvPicPr>
          <p:nvPr/>
        </p:nvPicPr>
        <p:blipFill>
          <a:blip r:embed="rId15" cstate="print"/>
          <a:srcRect/>
          <a:stretch>
            <a:fillRect/>
          </a:stretch>
        </p:blipFill>
        <p:spPr bwMode="auto">
          <a:xfrm>
            <a:off x="8293100" y="239714"/>
            <a:ext cx="585788" cy="23495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0"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spd="med">
    <p:fade/>
  </p:transition>
  <p:hf hdr="0" ftr="0" dt="0"/>
  <p:txStyles>
    <p:titleStyle>
      <a:lvl1pPr algn="l" rtl="0" eaLnBrk="0" fontAlgn="base" hangingPunct="0">
        <a:spcBef>
          <a:spcPct val="0"/>
        </a:spcBef>
        <a:spcAft>
          <a:spcPct val="0"/>
        </a:spcAft>
        <a:defRPr sz="2400">
          <a:solidFill>
            <a:srgbClr val="006699"/>
          </a:solidFill>
          <a:latin typeface="+mj-lt"/>
          <a:ea typeface="MS PGothic" pitchFamily="34" charset="-128"/>
          <a:cs typeface="+mj-cs"/>
        </a:defRPr>
      </a:lvl1pPr>
      <a:lvl2pPr algn="l" rtl="0" eaLnBrk="0" fontAlgn="base" hangingPunct="0">
        <a:spcBef>
          <a:spcPct val="0"/>
        </a:spcBef>
        <a:spcAft>
          <a:spcPct val="0"/>
        </a:spcAft>
        <a:defRPr sz="2400">
          <a:solidFill>
            <a:srgbClr val="006699"/>
          </a:solidFill>
          <a:latin typeface="Arial" charset="0"/>
          <a:ea typeface="MS PGothic" pitchFamily="34" charset="-128"/>
          <a:cs typeface="Arial" charset="0"/>
        </a:defRPr>
      </a:lvl2pPr>
      <a:lvl3pPr algn="l" rtl="0" eaLnBrk="0" fontAlgn="base" hangingPunct="0">
        <a:spcBef>
          <a:spcPct val="0"/>
        </a:spcBef>
        <a:spcAft>
          <a:spcPct val="0"/>
        </a:spcAft>
        <a:defRPr sz="2400">
          <a:solidFill>
            <a:srgbClr val="006699"/>
          </a:solidFill>
          <a:latin typeface="Arial" charset="0"/>
          <a:ea typeface="MS PGothic" pitchFamily="34" charset="-128"/>
          <a:cs typeface="Arial" charset="0"/>
        </a:defRPr>
      </a:lvl3pPr>
      <a:lvl4pPr algn="l" rtl="0" eaLnBrk="0" fontAlgn="base" hangingPunct="0">
        <a:spcBef>
          <a:spcPct val="0"/>
        </a:spcBef>
        <a:spcAft>
          <a:spcPct val="0"/>
        </a:spcAft>
        <a:defRPr sz="2400">
          <a:solidFill>
            <a:srgbClr val="006699"/>
          </a:solidFill>
          <a:latin typeface="Arial" charset="0"/>
          <a:ea typeface="MS PGothic" pitchFamily="34" charset="-128"/>
          <a:cs typeface="Arial" charset="0"/>
        </a:defRPr>
      </a:lvl4pPr>
      <a:lvl5pPr algn="l" rtl="0" eaLnBrk="0" fontAlgn="base" hangingPunct="0">
        <a:spcBef>
          <a:spcPct val="0"/>
        </a:spcBef>
        <a:spcAft>
          <a:spcPct val="0"/>
        </a:spcAft>
        <a:defRPr sz="2400">
          <a:solidFill>
            <a:srgbClr val="006699"/>
          </a:solidFill>
          <a:latin typeface="Arial" charset="0"/>
          <a:ea typeface="MS PGothic" pitchFamily="34" charset="-128"/>
          <a:cs typeface="Arial" charset="0"/>
        </a:defRPr>
      </a:lvl5pPr>
      <a:lvl6pPr marL="457200" algn="l" rtl="0" fontAlgn="base">
        <a:spcBef>
          <a:spcPct val="0"/>
        </a:spcBef>
        <a:spcAft>
          <a:spcPct val="0"/>
        </a:spcAft>
        <a:defRPr sz="2400">
          <a:solidFill>
            <a:srgbClr val="006699"/>
          </a:solidFill>
          <a:latin typeface="Arial" charset="0"/>
          <a:ea typeface="MS PGothic" pitchFamily="34" charset="-128"/>
          <a:cs typeface="Arial" charset="0"/>
        </a:defRPr>
      </a:lvl6pPr>
      <a:lvl7pPr marL="914400" algn="l" rtl="0" fontAlgn="base">
        <a:spcBef>
          <a:spcPct val="0"/>
        </a:spcBef>
        <a:spcAft>
          <a:spcPct val="0"/>
        </a:spcAft>
        <a:defRPr sz="2400">
          <a:solidFill>
            <a:srgbClr val="006699"/>
          </a:solidFill>
          <a:latin typeface="Arial" charset="0"/>
          <a:ea typeface="MS PGothic" pitchFamily="34" charset="-128"/>
          <a:cs typeface="Arial" charset="0"/>
        </a:defRPr>
      </a:lvl7pPr>
      <a:lvl8pPr marL="1371600" algn="l" rtl="0" fontAlgn="base">
        <a:spcBef>
          <a:spcPct val="0"/>
        </a:spcBef>
        <a:spcAft>
          <a:spcPct val="0"/>
        </a:spcAft>
        <a:defRPr sz="2400">
          <a:solidFill>
            <a:srgbClr val="006699"/>
          </a:solidFill>
          <a:latin typeface="Arial" charset="0"/>
          <a:ea typeface="MS PGothic" pitchFamily="34" charset="-128"/>
          <a:cs typeface="Arial" charset="0"/>
        </a:defRPr>
      </a:lvl8pPr>
      <a:lvl9pPr marL="1828800" algn="l" rtl="0" fontAlgn="base">
        <a:spcBef>
          <a:spcPct val="0"/>
        </a:spcBef>
        <a:spcAft>
          <a:spcPct val="0"/>
        </a:spcAft>
        <a:defRPr sz="2400">
          <a:solidFill>
            <a:srgbClr val="006699"/>
          </a:solidFill>
          <a:latin typeface="Arial" charset="0"/>
          <a:ea typeface="MS PGothic" pitchFamily="34" charset="-128"/>
          <a:cs typeface="Arial" charset="0"/>
        </a:defRPr>
      </a:lvl9pPr>
    </p:titleStyle>
    <p:bodyStyle>
      <a:lvl1pPr marL="171450" indent="-171450" algn="l" rtl="0" eaLnBrk="0" fontAlgn="base" hangingPunct="0">
        <a:spcBef>
          <a:spcPct val="20000"/>
        </a:spcBef>
        <a:spcAft>
          <a:spcPct val="0"/>
        </a:spcAft>
        <a:buClr>
          <a:schemeClr val="tx1"/>
        </a:buClr>
        <a:buFont typeface="Wingdings" pitchFamily="2" charset="2"/>
        <a:buChar char="§"/>
        <a:defRPr sz="1600">
          <a:solidFill>
            <a:schemeClr val="tx1"/>
          </a:solidFill>
          <a:latin typeface="+mn-lt"/>
          <a:ea typeface="MS PGothic" pitchFamily="34" charset="-128"/>
          <a:cs typeface="+mn-cs"/>
        </a:defRPr>
      </a:lvl1pPr>
      <a:lvl2pPr marL="517525" indent="-174625" algn="l" rtl="0" eaLnBrk="0" fontAlgn="base" hangingPunct="0">
        <a:spcBef>
          <a:spcPct val="20000"/>
        </a:spcBef>
        <a:spcAft>
          <a:spcPct val="0"/>
        </a:spcAft>
        <a:buClr>
          <a:schemeClr val="tx1"/>
        </a:buClr>
        <a:buFont typeface="Arial" pitchFamily="34" charset="0"/>
        <a:buChar char="–"/>
        <a:defRPr sz="1400">
          <a:solidFill>
            <a:schemeClr val="tx1"/>
          </a:solidFill>
          <a:latin typeface="+mn-lt"/>
          <a:ea typeface="MS PGothic" pitchFamily="34" charset="-128"/>
          <a:cs typeface="+mn-cs"/>
        </a:defRPr>
      </a:lvl2pPr>
      <a:lvl3pPr marL="690563" indent="-6350" algn="l" rtl="0" eaLnBrk="0" fontAlgn="base" hangingPunct="0">
        <a:spcBef>
          <a:spcPct val="20000"/>
        </a:spcBef>
        <a:spcAft>
          <a:spcPct val="0"/>
        </a:spcAft>
        <a:buClr>
          <a:schemeClr val="tx1"/>
        </a:buClr>
        <a:buFont typeface="Arial" pitchFamily="34" charset="0"/>
        <a:buChar char="-"/>
        <a:defRPr sz="1400">
          <a:solidFill>
            <a:schemeClr val="tx1"/>
          </a:solidFill>
          <a:latin typeface="+mn-lt"/>
          <a:ea typeface="MS PGothic" pitchFamily="34" charset="-128"/>
          <a:cs typeface="+mn-cs"/>
        </a:defRPr>
      </a:lvl3pPr>
      <a:lvl4pPr marL="1025525" indent="346075" algn="l" rtl="0" eaLnBrk="0" fontAlgn="base" hangingPunct="0">
        <a:spcBef>
          <a:spcPct val="20000"/>
        </a:spcBef>
        <a:spcAft>
          <a:spcPct val="0"/>
        </a:spcAft>
        <a:buClr>
          <a:schemeClr val="tx1"/>
        </a:buClr>
        <a:defRPr sz="1400">
          <a:solidFill>
            <a:schemeClr val="tx1"/>
          </a:solidFill>
          <a:latin typeface="+mn-lt"/>
          <a:ea typeface="MS PGothic" pitchFamily="34" charset="-128"/>
          <a:cs typeface="+mn-cs"/>
        </a:defRPr>
      </a:lvl4pPr>
      <a:lvl5pPr marL="1371600" indent="457200" algn="l" rtl="0" eaLnBrk="0" fontAlgn="base" hangingPunct="0">
        <a:spcBef>
          <a:spcPct val="20000"/>
        </a:spcBef>
        <a:spcAft>
          <a:spcPct val="0"/>
        </a:spcAft>
        <a:buClr>
          <a:schemeClr val="tx1"/>
        </a:buClr>
        <a:defRPr sz="1400">
          <a:solidFill>
            <a:schemeClr val="tx1"/>
          </a:solidFill>
          <a:latin typeface="+mn-lt"/>
          <a:ea typeface="MS PGothic" pitchFamily="34" charset="-128"/>
          <a:cs typeface="+mn-cs"/>
        </a:defRPr>
      </a:lvl5pPr>
      <a:lvl6pPr marL="1828800" indent="457200" algn="l" rtl="0" fontAlgn="base">
        <a:spcBef>
          <a:spcPct val="20000"/>
        </a:spcBef>
        <a:spcAft>
          <a:spcPct val="0"/>
        </a:spcAft>
        <a:buClr>
          <a:schemeClr val="tx1"/>
        </a:buClr>
        <a:defRPr sz="1400">
          <a:solidFill>
            <a:schemeClr val="tx1"/>
          </a:solidFill>
          <a:latin typeface="+mn-lt"/>
          <a:ea typeface="+mn-ea"/>
          <a:cs typeface="+mn-cs"/>
        </a:defRPr>
      </a:lvl6pPr>
      <a:lvl7pPr marL="2286000" indent="457200" algn="l" rtl="0" fontAlgn="base">
        <a:spcBef>
          <a:spcPct val="20000"/>
        </a:spcBef>
        <a:spcAft>
          <a:spcPct val="0"/>
        </a:spcAft>
        <a:buClr>
          <a:schemeClr val="tx1"/>
        </a:buClr>
        <a:defRPr sz="1400">
          <a:solidFill>
            <a:schemeClr val="tx1"/>
          </a:solidFill>
          <a:latin typeface="+mn-lt"/>
          <a:ea typeface="+mn-ea"/>
          <a:cs typeface="+mn-cs"/>
        </a:defRPr>
      </a:lvl7pPr>
      <a:lvl8pPr marL="2743200" indent="457200" algn="l" rtl="0" fontAlgn="base">
        <a:spcBef>
          <a:spcPct val="20000"/>
        </a:spcBef>
        <a:spcAft>
          <a:spcPct val="0"/>
        </a:spcAft>
        <a:buClr>
          <a:schemeClr val="tx1"/>
        </a:buClr>
        <a:defRPr sz="1400">
          <a:solidFill>
            <a:schemeClr val="tx1"/>
          </a:solidFill>
          <a:latin typeface="+mn-lt"/>
          <a:ea typeface="+mn-ea"/>
          <a:cs typeface="+mn-cs"/>
        </a:defRPr>
      </a:lvl8pPr>
      <a:lvl9pPr marL="3200400" indent="457200" algn="l" rtl="0" fontAlgn="base">
        <a:spcBef>
          <a:spcPct val="20000"/>
        </a:spcBef>
        <a:spcAft>
          <a:spcPct val="0"/>
        </a:spcAft>
        <a:buClr>
          <a:schemeClr val="tx1"/>
        </a:buClr>
        <a:defRPr sz="14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60"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62"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64"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66"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68"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70"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72"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74" r:id="rId1"/>
    <p:sldLayoutId id="2147483891" r:id="rId2"/>
    <p:sldLayoutId id="2147483892" r:id="rId3"/>
    <p:sldLayoutId id="2147483893" r:id="rId4"/>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139" tIns="45575" rIns="91139" bIns="45575"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139" tIns="45575" rIns="91139" bIns="4557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139" tIns="45575" rIns="91139" bIns="45575" numCol="1" anchor="b" anchorCtr="0" compatLnSpc="1">
            <a:prstTxWarp prst="textNoShape">
              <a:avLst/>
            </a:prstTxWarp>
          </a:bodyPr>
          <a:lstStyle>
            <a:lvl1pPr eaLnBrk="0" hangingPunct="0">
              <a:defRPr sz="1000">
                <a:solidFill>
                  <a:srgbClr val="969696"/>
                </a:solidFill>
                <a:latin typeface="Arial" pitchFamily="34" charset="0"/>
                <a:ea typeface="ＭＳ Ｐゴシック" pitchFamily="34" charset="-128"/>
                <a:cs typeface="+mn-cs"/>
              </a:defRPr>
            </a:lvl1pPr>
          </a:lstStyle>
          <a:p>
            <a:pPr>
              <a:defRPr/>
            </a:pPr>
            <a:fld id="{686A13C6-007E-41FD-A1DF-DE02035C6659}" type="slidenum">
              <a:rPr lang="en-US"/>
              <a:pPr>
                <a:defRPr/>
              </a:pPr>
              <a:t>‹#›</a:t>
            </a:fld>
            <a:endParaRPr lang="en-US"/>
          </a:p>
        </p:txBody>
      </p:sp>
      <p:grpSp>
        <p:nvGrpSpPr>
          <p:cNvPr id="2" name="Group 47"/>
          <p:cNvGrpSpPr>
            <a:grpSpLocks noChangeAspect="1"/>
          </p:cNvGrpSpPr>
          <p:nvPr userDrawn="1"/>
        </p:nvGrpSpPr>
        <p:grpSpPr bwMode="auto">
          <a:xfrm>
            <a:off x="8250880" y="262252"/>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grpSp>
      <p:sp>
        <p:nvSpPr>
          <p:cNvPr id="47" name="Rectangle 13"/>
          <p:cNvSpPr>
            <a:spLocks noChangeArrowheads="1"/>
          </p:cNvSpPr>
          <p:nvPr userDrawn="1"/>
        </p:nvSpPr>
        <p:spPr bwMode="auto">
          <a:xfrm>
            <a:off x="633414" y="6324601"/>
            <a:ext cx="2495588" cy="245928"/>
          </a:xfrm>
          <a:prstGeom prst="rect">
            <a:avLst/>
          </a:prstGeom>
          <a:noFill/>
          <a:ln w="9525">
            <a:noFill/>
            <a:miter lim="800000"/>
            <a:headEnd/>
            <a:tailEnd/>
          </a:ln>
        </p:spPr>
        <p:txBody>
          <a:bodyPr wrap="none" lIns="91139" tIns="45575" rIns="91139" bIns="45575">
            <a:spAutoFit/>
          </a:bodyPr>
          <a:lstStyle/>
          <a:p>
            <a:pPr eaLnBrk="0" hangingPunct="0">
              <a:defRPr/>
            </a:pPr>
            <a:r>
              <a:rPr lang="en-US" sz="1000" dirty="0">
                <a:solidFill>
                  <a:srgbClr val="969696"/>
                </a:solidFill>
                <a:ea typeface="ＭＳ Ｐゴシック" pitchFamily="34" charset="-128"/>
                <a:cs typeface="Arial" charset="0"/>
              </a:rPr>
              <a:t>BPM for </a:t>
            </a:r>
            <a:r>
              <a:rPr lang="en-US" sz="1000" dirty="0" smtClean="0">
                <a:solidFill>
                  <a:srgbClr val="969696"/>
                </a:solidFill>
                <a:ea typeface="ＭＳ Ｐゴシック" pitchFamily="34" charset="-128"/>
                <a:cs typeface="Arial" charset="0"/>
              </a:rPr>
              <a:t>System Z          </a:t>
            </a:r>
            <a:r>
              <a:rPr lang="en-US" sz="1000" dirty="0">
                <a:solidFill>
                  <a:srgbClr val="000000"/>
                </a:solidFill>
                <a:ea typeface="ＭＳ Ｐゴシック" pitchFamily="34" charset="-128"/>
                <a:cs typeface="Arial" charset="0"/>
              </a:rPr>
              <a:t>IBM Confidential</a:t>
            </a:r>
          </a:p>
        </p:txBody>
      </p:sp>
    </p:spTree>
  </p:cSld>
  <p:clrMap bg1="lt1" tx1="dk1" bg2="lt2" tx2="dk2" accent1="accent1" accent2="accent2" accent3="accent3" accent4="accent4" accent5="accent5" accent6="accent6" hlink="hlink" folHlink="folHlink"/>
  <p:sldLayoutIdLst>
    <p:sldLayoutId id="2147483880"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5626" algn="ctr" rtl="0" fontAlgn="base">
        <a:spcBef>
          <a:spcPct val="0"/>
        </a:spcBef>
        <a:spcAft>
          <a:spcPct val="0"/>
        </a:spcAft>
        <a:defRPr sz="4400">
          <a:solidFill>
            <a:schemeClr val="tx2"/>
          </a:solidFill>
          <a:latin typeface="Arial" pitchFamily="34" charset="0"/>
          <a:ea typeface="Osaka" pitchFamily="96" charset="-128"/>
        </a:defRPr>
      </a:lvl6pPr>
      <a:lvl7pPr marL="911257" algn="ctr" rtl="0" fontAlgn="base">
        <a:spcBef>
          <a:spcPct val="0"/>
        </a:spcBef>
        <a:spcAft>
          <a:spcPct val="0"/>
        </a:spcAft>
        <a:defRPr sz="4400">
          <a:solidFill>
            <a:schemeClr val="tx2"/>
          </a:solidFill>
          <a:latin typeface="Arial" pitchFamily="34" charset="0"/>
          <a:ea typeface="Osaka" pitchFamily="96" charset="-128"/>
        </a:defRPr>
      </a:lvl7pPr>
      <a:lvl8pPr marL="1366848" algn="ctr" rtl="0" fontAlgn="base">
        <a:spcBef>
          <a:spcPct val="0"/>
        </a:spcBef>
        <a:spcAft>
          <a:spcPct val="0"/>
        </a:spcAft>
        <a:defRPr sz="4400">
          <a:solidFill>
            <a:schemeClr val="tx2"/>
          </a:solidFill>
          <a:latin typeface="Arial" pitchFamily="34" charset="0"/>
          <a:ea typeface="Osaka" pitchFamily="96" charset="-128"/>
        </a:defRPr>
      </a:lvl8pPr>
      <a:lvl9pPr marL="182251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1313" indent="-341313" algn="l" rtl="0" eaLnBrk="0" fontAlgn="base" hangingPunct="0">
        <a:spcBef>
          <a:spcPct val="20000"/>
        </a:spcBef>
        <a:spcAft>
          <a:spcPct val="0"/>
        </a:spcAft>
        <a:buChar char="•"/>
        <a:defRPr sz="2400">
          <a:solidFill>
            <a:schemeClr val="tx1"/>
          </a:solidFill>
          <a:latin typeface="+mn-lt"/>
          <a:ea typeface="+mn-ea"/>
          <a:cs typeface="Osaka" charset="-128"/>
        </a:defRPr>
      </a:lvl1pPr>
      <a:lvl2pPr marL="739775" indent="-284163" algn="l" rtl="0" eaLnBrk="0" fontAlgn="base" hangingPunct="0">
        <a:spcBef>
          <a:spcPct val="20000"/>
        </a:spcBef>
        <a:spcAft>
          <a:spcPct val="0"/>
        </a:spcAft>
        <a:buChar char="–"/>
        <a:defRPr sz="2000">
          <a:solidFill>
            <a:schemeClr val="tx1"/>
          </a:solidFill>
          <a:latin typeface="+mn-lt"/>
          <a:ea typeface="+mn-ea"/>
          <a:cs typeface="Osaka" charset="-128"/>
        </a:defRPr>
      </a:lvl2pPr>
      <a:lvl3pPr marL="1138238" indent="-227013" algn="l" rtl="0" eaLnBrk="0" fontAlgn="base" hangingPunct="0">
        <a:spcBef>
          <a:spcPct val="20000"/>
        </a:spcBef>
        <a:spcAft>
          <a:spcPct val="0"/>
        </a:spcAft>
        <a:buChar char="•"/>
        <a:defRPr>
          <a:solidFill>
            <a:schemeClr val="tx1"/>
          </a:solidFill>
          <a:latin typeface="+mn-lt"/>
          <a:ea typeface="+mn-ea"/>
          <a:cs typeface="Osaka" charset="-128"/>
        </a:defRPr>
      </a:lvl3pPr>
      <a:lvl4pPr marL="1593850" indent="-227013" algn="l" rtl="0" eaLnBrk="0" fontAlgn="base" hangingPunct="0">
        <a:spcBef>
          <a:spcPct val="20000"/>
        </a:spcBef>
        <a:spcAft>
          <a:spcPct val="0"/>
        </a:spcAft>
        <a:buChar char="–"/>
        <a:defRPr sz="1600">
          <a:solidFill>
            <a:schemeClr val="tx1"/>
          </a:solidFill>
          <a:latin typeface="+mn-lt"/>
          <a:ea typeface="+mn-ea"/>
          <a:cs typeface="Osaka" charset="-128"/>
        </a:defRPr>
      </a:lvl4pPr>
      <a:lvl5pPr marL="2049463" indent="-227013" algn="l" rtl="0" eaLnBrk="0" fontAlgn="base" hangingPunct="0">
        <a:spcBef>
          <a:spcPct val="20000"/>
        </a:spcBef>
        <a:spcAft>
          <a:spcPct val="0"/>
        </a:spcAft>
        <a:buChar char="»"/>
        <a:defRPr sz="1600">
          <a:solidFill>
            <a:schemeClr val="tx1"/>
          </a:solidFill>
          <a:latin typeface="+mn-lt"/>
          <a:ea typeface="+mn-ea"/>
          <a:cs typeface="Osaka" charset="-128"/>
        </a:defRPr>
      </a:lvl5pPr>
      <a:lvl6pPr marL="2505880" indent="-227811" algn="l" rtl="0" fontAlgn="base">
        <a:spcBef>
          <a:spcPct val="20000"/>
        </a:spcBef>
        <a:spcAft>
          <a:spcPct val="0"/>
        </a:spcAft>
        <a:buChar char="»"/>
        <a:defRPr sz="2000">
          <a:solidFill>
            <a:schemeClr val="tx1"/>
          </a:solidFill>
          <a:latin typeface="+mn-lt"/>
          <a:ea typeface="+mn-ea"/>
        </a:defRPr>
      </a:lvl6pPr>
      <a:lvl7pPr marL="2961486" indent="-227811" algn="l" rtl="0" fontAlgn="base">
        <a:spcBef>
          <a:spcPct val="20000"/>
        </a:spcBef>
        <a:spcAft>
          <a:spcPct val="0"/>
        </a:spcAft>
        <a:buChar char="»"/>
        <a:defRPr sz="2000">
          <a:solidFill>
            <a:schemeClr val="tx1"/>
          </a:solidFill>
          <a:latin typeface="+mn-lt"/>
          <a:ea typeface="+mn-ea"/>
        </a:defRPr>
      </a:lvl7pPr>
      <a:lvl8pPr marL="3417114" indent="-227811" algn="l" rtl="0" fontAlgn="base">
        <a:spcBef>
          <a:spcPct val="20000"/>
        </a:spcBef>
        <a:spcAft>
          <a:spcPct val="0"/>
        </a:spcAft>
        <a:buChar char="»"/>
        <a:defRPr sz="2000">
          <a:solidFill>
            <a:schemeClr val="tx1"/>
          </a:solidFill>
          <a:latin typeface="+mn-lt"/>
          <a:ea typeface="+mn-ea"/>
        </a:defRPr>
      </a:lvl8pPr>
      <a:lvl9pPr marL="3872725" indent="-227811"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1257" rtl="0" eaLnBrk="1" latinLnBrk="0" hangingPunct="1">
        <a:defRPr sz="1800" kern="1200">
          <a:solidFill>
            <a:schemeClr val="tx1"/>
          </a:solidFill>
          <a:latin typeface="+mn-lt"/>
          <a:ea typeface="+mn-ea"/>
          <a:cs typeface="+mn-cs"/>
        </a:defRPr>
      </a:lvl1pPr>
      <a:lvl2pPr marL="455626" algn="l" defTabSz="911257" rtl="0" eaLnBrk="1" latinLnBrk="0" hangingPunct="1">
        <a:defRPr sz="1800" kern="1200">
          <a:solidFill>
            <a:schemeClr val="tx1"/>
          </a:solidFill>
          <a:latin typeface="+mn-lt"/>
          <a:ea typeface="+mn-ea"/>
          <a:cs typeface="+mn-cs"/>
        </a:defRPr>
      </a:lvl2pPr>
      <a:lvl3pPr marL="911257" algn="l" defTabSz="911257" rtl="0" eaLnBrk="1" latinLnBrk="0" hangingPunct="1">
        <a:defRPr sz="1800" kern="1200">
          <a:solidFill>
            <a:schemeClr val="tx1"/>
          </a:solidFill>
          <a:latin typeface="+mn-lt"/>
          <a:ea typeface="+mn-ea"/>
          <a:cs typeface="+mn-cs"/>
        </a:defRPr>
      </a:lvl3pPr>
      <a:lvl4pPr marL="1366848" algn="l" defTabSz="911257" rtl="0" eaLnBrk="1" latinLnBrk="0" hangingPunct="1">
        <a:defRPr sz="1800" kern="1200">
          <a:solidFill>
            <a:schemeClr val="tx1"/>
          </a:solidFill>
          <a:latin typeface="+mn-lt"/>
          <a:ea typeface="+mn-ea"/>
          <a:cs typeface="+mn-cs"/>
        </a:defRPr>
      </a:lvl4pPr>
      <a:lvl5pPr marL="1822510" algn="l" defTabSz="911257" rtl="0" eaLnBrk="1" latinLnBrk="0" hangingPunct="1">
        <a:defRPr sz="1800" kern="1200">
          <a:solidFill>
            <a:schemeClr val="tx1"/>
          </a:solidFill>
          <a:latin typeface="+mn-lt"/>
          <a:ea typeface="+mn-ea"/>
          <a:cs typeface="+mn-cs"/>
        </a:defRPr>
      </a:lvl5pPr>
      <a:lvl6pPr marL="2278071" algn="l" defTabSz="911257" rtl="0" eaLnBrk="1" latinLnBrk="0" hangingPunct="1">
        <a:defRPr sz="1800" kern="1200">
          <a:solidFill>
            <a:schemeClr val="tx1"/>
          </a:solidFill>
          <a:latin typeface="+mn-lt"/>
          <a:ea typeface="+mn-ea"/>
          <a:cs typeface="+mn-cs"/>
        </a:defRPr>
      </a:lvl6pPr>
      <a:lvl7pPr marL="2733687" algn="l" defTabSz="911257" rtl="0" eaLnBrk="1" latinLnBrk="0" hangingPunct="1">
        <a:defRPr sz="1800" kern="1200">
          <a:solidFill>
            <a:schemeClr val="tx1"/>
          </a:solidFill>
          <a:latin typeface="+mn-lt"/>
          <a:ea typeface="+mn-ea"/>
          <a:cs typeface="+mn-cs"/>
        </a:defRPr>
      </a:lvl7pPr>
      <a:lvl8pPr marL="3189311" algn="l" defTabSz="911257" rtl="0" eaLnBrk="1" latinLnBrk="0" hangingPunct="1">
        <a:defRPr sz="1800" kern="1200">
          <a:solidFill>
            <a:schemeClr val="tx1"/>
          </a:solidFill>
          <a:latin typeface="+mn-lt"/>
          <a:ea typeface="+mn-ea"/>
          <a:cs typeface="+mn-cs"/>
        </a:defRPr>
      </a:lvl8pPr>
      <a:lvl9pPr marL="3644931" algn="l" defTabSz="911257"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smtClean="0">
                <a:solidFill>
                  <a:srgbClr val="969696"/>
                </a:solidFill>
                <a:ea typeface="ＭＳ Ｐゴシック" pitchFamily="34" charset="-128"/>
              </a:defRPr>
            </a:lvl1pPr>
          </a:lstStyle>
          <a:p>
            <a:pPr eaLnBrk="0" hangingPunct="0">
              <a:defRPr/>
            </a:pPr>
            <a:fld id="{F1402A50-EDC3-4188-B4ED-4BA58AF5D2EF}" type="slidenum">
              <a:rPr lang="en-US"/>
              <a:pPr eaLnBrk="0" hangingPunct="0">
                <a:defRPr/>
              </a:pPr>
              <a:t>‹#›</a:t>
            </a:fld>
            <a:endParaRPr lang="en-US"/>
          </a:p>
        </p:txBody>
      </p:sp>
      <p:grpSp>
        <p:nvGrpSpPr>
          <p:cNvPr id="2" name="Group 47"/>
          <p:cNvGrpSpPr>
            <a:grpSpLocks noChangeAspect="1"/>
          </p:cNvGrpSpPr>
          <p:nvPr userDrawn="1"/>
        </p:nvGrpSpPr>
        <p:grpSpPr bwMode="auto">
          <a:xfrm>
            <a:off x="8250875" y="262250"/>
            <a:ext cx="654050" cy="245706"/>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47" name="Rectangle 13"/>
          <p:cNvSpPr>
            <a:spLocks noChangeArrowheads="1"/>
          </p:cNvSpPr>
          <p:nvPr userDrawn="1"/>
        </p:nvSpPr>
        <p:spPr bwMode="auto">
          <a:xfrm>
            <a:off x="633413" y="6324600"/>
            <a:ext cx="1221809" cy="246221"/>
          </a:xfrm>
          <a:prstGeom prst="rect">
            <a:avLst/>
          </a:prstGeom>
          <a:noFill/>
          <a:ln w="9525">
            <a:noFill/>
            <a:miter lim="800000"/>
            <a:headEnd/>
            <a:tailEnd/>
          </a:ln>
        </p:spPr>
        <p:txBody>
          <a:bodyPr wrap="none">
            <a:spAutoFit/>
          </a:bodyPr>
          <a:lstStyle/>
          <a:p>
            <a:pPr eaLnBrk="0" hangingPunct="0">
              <a:defRPr/>
            </a:pPr>
            <a:r>
              <a:rPr lang="en-US" sz="1000" dirty="0" smtClean="0">
                <a:solidFill>
                  <a:srgbClr val="969696"/>
                </a:solidFill>
                <a:ea typeface="ＭＳ Ｐゴシック" pitchFamily="34" charset="-128"/>
              </a:rPr>
              <a:t>BPM for System Z</a:t>
            </a:r>
            <a:endParaRPr lang="en-US" sz="1000" dirty="0">
              <a:solidFill>
                <a:srgbClr val="969696"/>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95"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8" descr="Blank.png"/>
          <p:cNvPicPr>
            <a:picLocks noChangeAspect="1"/>
          </p:cNvPicPr>
          <p:nvPr/>
        </p:nvPicPr>
        <p:blipFill>
          <a:blip r:embed="rId3"/>
          <a:srcRect/>
          <a:stretch>
            <a:fillRect/>
          </a:stretch>
        </p:blipFill>
        <p:spPr bwMode="auto">
          <a:xfrm>
            <a:off x="0" y="0"/>
            <a:ext cx="9144000" cy="6858000"/>
          </a:xfrm>
          <a:prstGeom prst="rect">
            <a:avLst/>
          </a:prstGeom>
          <a:solidFill>
            <a:schemeClr val="bg1"/>
          </a:solidFill>
          <a:ln w="9525">
            <a:noFill/>
            <a:miter lim="800000"/>
            <a:headEnd/>
            <a:tailEnd/>
          </a:ln>
        </p:spPr>
      </p:pic>
      <p:sp>
        <p:nvSpPr>
          <p:cNvPr id="1027" name="Rectangle 2"/>
          <p:cNvSpPr>
            <a:spLocks noGrp="1" noChangeArrowheads="1"/>
          </p:cNvSpPr>
          <p:nvPr>
            <p:ph type="title"/>
          </p:nvPr>
        </p:nvSpPr>
        <p:spPr bwMode="auto">
          <a:xfrm>
            <a:off x="152402" y="547688"/>
            <a:ext cx="8766175" cy="1143000"/>
          </a:xfrm>
          <a:prstGeom prst="rect">
            <a:avLst/>
          </a:prstGeom>
          <a:noFill/>
          <a:ln w="9525">
            <a:noFill/>
            <a:miter lim="800000"/>
            <a:headEnd/>
            <a:tailEnd/>
          </a:ln>
        </p:spPr>
        <p:txBody>
          <a:bodyPr vert="horz" wrap="square" lIns="91397" tIns="45698" rIns="91397" bIns="45698" numCol="1" anchor="t"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152400" y="1828800"/>
            <a:ext cx="8763000" cy="4495800"/>
          </a:xfrm>
          <a:prstGeom prst="rect">
            <a:avLst/>
          </a:prstGeom>
          <a:noFill/>
          <a:ln w="9525">
            <a:noFill/>
            <a:miter lim="800000"/>
            <a:headEnd/>
            <a:tailEnd/>
          </a:ln>
        </p:spPr>
        <p:txBody>
          <a:bodyPr vert="horz" wrap="square" lIns="91397" tIns="45698" rIns="91397" bIns="4569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5173" name="Rectangle 5"/>
          <p:cNvSpPr>
            <a:spLocks noGrp="1" noChangeArrowheads="1"/>
          </p:cNvSpPr>
          <p:nvPr>
            <p:ph type="sldNum" sz="quarter" idx="4"/>
          </p:nvPr>
        </p:nvSpPr>
        <p:spPr bwMode="auto">
          <a:xfrm>
            <a:off x="160338" y="6467475"/>
            <a:ext cx="552450" cy="247651"/>
          </a:xfrm>
          <a:prstGeom prst="rect">
            <a:avLst/>
          </a:prstGeom>
          <a:noFill/>
          <a:ln>
            <a:noFill/>
          </a:ln>
          <a:effectLst/>
          <a:extLst/>
        </p:spPr>
        <p:txBody>
          <a:bodyPr vert="horz" wrap="square" lIns="91397" tIns="45698" rIns="91397" bIns="45698" numCol="1" anchor="t" anchorCtr="0" compatLnSpc="1">
            <a:prstTxWarp prst="textNoShape">
              <a:avLst/>
            </a:prstTxWarp>
          </a:bodyPr>
          <a:lstStyle>
            <a:lvl1pPr>
              <a:defRPr sz="1000">
                <a:solidFill>
                  <a:srgbClr val="000000"/>
                </a:solidFill>
                <a:latin typeface="Arial" charset="0"/>
                <a:ea typeface="ＭＳ Ｐゴシック" charset="-128"/>
              </a:defRPr>
            </a:lvl1pPr>
          </a:lstStyle>
          <a:p>
            <a:pPr defTabSz="455613">
              <a:defRPr/>
            </a:pPr>
            <a:fld id="{A5D89062-BDB0-41F2-92BF-91815C842B18}" type="slidenum">
              <a:rPr lang="en-US"/>
              <a:pPr defTabSz="455613">
                <a:defRPr/>
              </a:pPr>
              <a:t>‹#›</a:t>
            </a:fld>
            <a:endParaRPr lang="en-US"/>
          </a:p>
        </p:txBody>
      </p:sp>
      <p:sp>
        <p:nvSpPr>
          <p:cNvPr id="3078" name="Line 6"/>
          <p:cNvSpPr>
            <a:spLocks noChangeShapeType="1"/>
          </p:cNvSpPr>
          <p:nvPr/>
        </p:nvSpPr>
        <p:spPr bwMode="auto">
          <a:xfrm>
            <a:off x="260352" y="549275"/>
            <a:ext cx="8620125" cy="0"/>
          </a:xfrm>
          <a:prstGeom prst="line">
            <a:avLst/>
          </a:prstGeom>
          <a:noFill/>
          <a:ln w="9525">
            <a:solidFill>
              <a:schemeClr val="tx1"/>
            </a:solidFill>
            <a:round/>
            <a:headEnd/>
            <a:tailEnd/>
          </a:ln>
          <a:effectLst/>
        </p:spPr>
        <p:txBody>
          <a:bodyPr lIns="91397" tIns="45698" rIns="91397" bIns="45698"/>
          <a:lstStyle/>
          <a:p>
            <a:pPr algn="ctr" defTabSz="913972">
              <a:defRPr/>
            </a:pPr>
            <a:endParaRPr lang="en-US" dirty="0">
              <a:solidFill>
                <a:srgbClr val="000000"/>
              </a:solidFill>
              <a:latin typeface="Arial"/>
              <a:ea typeface="MS PGothic"/>
            </a:endParaRPr>
          </a:p>
        </p:txBody>
      </p:sp>
      <p:sp>
        <p:nvSpPr>
          <p:cNvPr id="3079" name="Rectangle 6"/>
          <p:cNvSpPr>
            <a:spLocks noChangeArrowheads="1"/>
          </p:cNvSpPr>
          <p:nvPr/>
        </p:nvSpPr>
        <p:spPr bwMode="black">
          <a:xfrm>
            <a:off x="5927725" y="6491289"/>
            <a:ext cx="3054350" cy="216043"/>
          </a:xfrm>
          <a:prstGeom prst="rect">
            <a:avLst/>
          </a:prstGeom>
          <a:noFill/>
          <a:ln w="9525">
            <a:noFill/>
            <a:miter lim="800000"/>
            <a:headEnd/>
            <a:tailEnd/>
          </a:ln>
        </p:spPr>
        <p:txBody>
          <a:bodyPr lIns="92031" tIns="46017" rIns="92031" bIns="46017">
            <a:spAutoFit/>
          </a:bodyPr>
          <a:lstStyle/>
          <a:p>
            <a:pPr algn="r" defTabSz="912813">
              <a:defRPr/>
            </a:pPr>
            <a:r>
              <a:rPr lang="en-US" sz="800">
                <a:solidFill>
                  <a:srgbClr val="000000"/>
                </a:solidFill>
                <a:latin typeface="Arial" charset="0"/>
                <a:ea typeface="ＭＳ Ｐゴシック" charset="-128"/>
              </a:rPr>
              <a:t>© 2010 IBM Corporation</a:t>
            </a:r>
            <a:endParaRPr lang="en-US">
              <a:solidFill>
                <a:srgbClr val="000000"/>
              </a:solidFill>
              <a:latin typeface="Arial" charset="0"/>
              <a:ea typeface="ＭＳ Ｐゴシック" charset="-128"/>
            </a:endParaRPr>
          </a:p>
        </p:txBody>
      </p:sp>
      <p:sp>
        <p:nvSpPr>
          <p:cNvPr id="3080" name="Text Box 46"/>
          <p:cNvSpPr txBox="1">
            <a:spLocks noChangeArrowheads="1"/>
          </p:cNvSpPr>
          <p:nvPr/>
        </p:nvSpPr>
        <p:spPr bwMode="auto">
          <a:xfrm>
            <a:off x="304800" y="352425"/>
            <a:ext cx="2420938" cy="153888"/>
          </a:xfrm>
          <a:prstGeom prst="rect">
            <a:avLst/>
          </a:prstGeom>
          <a:noFill/>
          <a:ln>
            <a:noFill/>
          </a:ln>
          <a:extLst/>
        </p:spPr>
        <p:txBody>
          <a:bodyPr lIns="0" tIns="0" rIns="0" bIns="0">
            <a:spAutoFit/>
          </a:bodyPr>
          <a:lstStyle/>
          <a:p>
            <a:pPr defTabSz="912813">
              <a:spcAft>
                <a:spcPts val="900"/>
              </a:spcAft>
              <a:defRPr/>
            </a:pPr>
            <a:r>
              <a:rPr lang="en-US" sz="1000">
                <a:solidFill>
                  <a:srgbClr val="000000"/>
                </a:solidFill>
                <a:latin typeface="Arial" charset="0"/>
                <a:ea typeface="ＭＳ Ｐゴシック" charset="-128"/>
              </a:rPr>
              <a:t>IBM Business Process Management</a:t>
            </a:r>
          </a:p>
        </p:txBody>
      </p:sp>
      <p:pic>
        <p:nvPicPr>
          <p:cNvPr id="1033" name="Picture 9" descr="5300_IBMpos_black_PPT_bkgd"/>
          <p:cNvPicPr>
            <a:picLocks noChangeAspect="1" noChangeArrowheads="1"/>
          </p:cNvPicPr>
          <p:nvPr/>
        </p:nvPicPr>
        <p:blipFill>
          <a:blip r:embed="rId4" cstate="print"/>
          <a:srcRect/>
          <a:stretch>
            <a:fillRect/>
          </a:stretch>
        </p:blipFill>
        <p:spPr bwMode="auto">
          <a:xfrm>
            <a:off x="8293100" y="239714"/>
            <a:ext cx="585788" cy="23495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8" r:id="rId1"/>
  </p:sldLayoutIdLst>
  <p:hf hdr="0" ftr="0" dt="0"/>
  <p:txStyles>
    <p:titleStyle>
      <a:lvl1pPr algn="l" rtl="0" eaLnBrk="0" fontAlgn="base" hangingPunct="0">
        <a:spcBef>
          <a:spcPct val="0"/>
        </a:spcBef>
        <a:spcAft>
          <a:spcPct val="0"/>
        </a:spcAft>
        <a:defRPr sz="2200">
          <a:solidFill>
            <a:schemeClr val="tx1"/>
          </a:solidFill>
          <a:latin typeface="+mj-lt"/>
          <a:ea typeface="MS PGothic" pitchFamily="34" charset="-128"/>
          <a:cs typeface="+mj-cs"/>
        </a:defRPr>
      </a:lvl1pPr>
      <a:lvl2pPr algn="l" rtl="0" eaLnBrk="0" fontAlgn="base" hangingPunct="0">
        <a:spcBef>
          <a:spcPct val="0"/>
        </a:spcBef>
        <a:spcAft>
          <a:spcPct val="0"/>
        </a:spcAft>
        <a:defRPr sz="2200">
          <a:solidFill>
            <a:schemeClr val="tx1"/>
          </a:solidFill>
          <a:latin typeface="Arial" pitchFamily="34" charset="0"/>
          <a:ea typeface="MS PGothic" pitchFamily="34" charset="-128"/>
          <a:cs typeface="Arial" pitchFamily="34" charset="0"/>
        </a:defRPr>
      </a:lvl2pPr>
      <a:lvl3pPr algn="l" rtl="0" eaLnBrk="0" fontAlgn="base" hangingPunct="0">
        <a:spcBef>
          <a:spcPct val="0"/>
        </a:spcBef>
        <a:spcAft>
          <a:spcPct val="0"/>
        </a:spcAft>
        <a:defRPr sz="2200">
          <a:solidFill>
            <a:schemeClr val="tx1"/>
          </a:solidFill>
          <a:latin typeface="Arial" pitchFamily="34" charset="0"/>
          <a:ea typeface="MS PGothic" pitchFamily="34" charset="-128"/>
          <a:cs typeface="Arial" pitchFamily="34" charset="0"/>
        </a:defRPr>
      </a:lvl3pPr>
      <a:lvl4pPr algn="l" rtl="0" eaLnBrk="0" fontAlgn="base" hangingPunct="0">
        <a:spcBef>
          <a:spcPct val="0"/>
        </a:spcBef>
        <a:spcAft>
          <a:spcPct val="0"/>
        </a:spcAft>
        <a:defRPr sz="2200">
          <a:solidFill>
            <a:schemeClr val="tx1"/>
          </a:solidFill>
          <a:latin typeface="Arial" pitchFamily="34" charset="0"/>
          <a:ea typeface="MS PGothic" pitchFamily="34" charset="-128"/>
          <a:cs typeface="Arial" pitchFamily="34" charset="0"/>
        </a:defRPr>
      </a:lvl4pPr>
      <a:lvl5pPr algn="l" rtl="0" eaLnBrk="0" fontAlgn="base" hangingPunct="0">
        <a:spcBef>
          <a:spcPct val="0"/>
        </a:spcBef>
        <a:spcAft>
          <a:spcPct val="0"/>
        </a:spcAft>
        <a:defRPr sz="2200">
          <a:solidFill>
            <a:schemeClr val="tx1"/>
          </a:solidFill>
          <a:latin typeface="Arial" pitchFamily="34" charset="0"/>
          <a:ea typeface="MS PGothic" pitchFamily="34" charset="-128"/>
          <a:cs typeface="Arial" pitchFamily="34" charset="0"/>
        </a:defRPr>
      </a:lvl5pPr>
      <a:lvl6pPr marL="456986" algn="l" rtl="0" fontAlgn="base">
        <a:spcBef>
          <a:spcPct val="0"/>
        </a:spcBef>
        <a:spcAft>
          <a:spcPct val="0"/>
        </a:spcAft>
        <a:defRPr sz="2200">
          <a:solidFill>
            <a:schemeClr val="tx1"/>
          </a:solidFill>
          <a:latin typeface="Arial" pitchFamily="34" charset="0"/>
          <a:ea typeface="MS PGothic" pitchFamily="34" charset="-128"/>
          <a:cs typeface="Arial" pitchFamily="34" charset="0"/>
        </a:defRPr>
      </a:lvl6pPr>
      <a:lvl7pPr marL="913972" algn="l" rtl="0" fontAlgn="base">
        <a:spcBef>
          <a:spcPct val="0"/>
        </a:spcBef>
        <a:spcAft>
          <a:spcPct val="0"/>
        </a:spcAft>
        <a:defRPr sz="2200">
          <a:solidFill>
            <a:schemeClr val="tx1"/>
          </a:solidFill>
          <a:latin typeface="Arial" pitchFamily="34" charset="0"/>
          <a:ea typeface="MS PGothic" pitchFamily="34" charset="-128"/>
          <a:cs typeface="Arial" pitchFamily="34" charset="0"/>
        </a:defRPr>
      </a:lvl7pPr>
      <a:lvl8pPr marL="1370959" algn="l" rtl="0" fontAlgn="base">
        <a:spcBef>
          <a:spcPct val="0"/>
        </a:spcBef>
        <a:spcAft>
          <a:spcPct val="0"/>
        </a:spcAft>
        <a:defRPr sz="2200">
          <a:solidFill>
            <a:schemeClr val="tx1"/>
          </a:solidFill>
          <a:latin typeface="Arial" pitchFamily="34" charset="0"/>
          <a:ea typeface="MS PGothic" pitchFamily="34" charset="-128"/>
          <a:cs typeface="Arial" pitchFamily="34" charset="0"/>
        </a:defRPr>
      </a:lvl8pPr>
      <a:lvl9pPr marL="1827945" algn="l" rtl="0" fontAlgn="base">
        <a:spcBef>
          <a:spcPct val="0"/>
        </a:spcBef>
        <a:spcAft>
          <a:spcPct val="0"/>
        </a:spcAft>
        <a:defRPr sz="2200">
          <a:solidFill>
            <a:schemeClr val="tx1"/>
          </a:solidFill>
          <a:latin typeface="Arial" pitchFamily="34" charset="0"/>
          <a:ea typeface="MS PGothic" pitchFamily="34" charset="-128"/>
          <a:cs typeface="Arial" pitchFamily="34" charset="0"/>
        </a:defRPr>
      </a:lvl9pPr>
    </p:titleStyle>
    <p:bodyStyle>
      <a:lvl1pPr marL="169863" indent="-169863" algn="l" rtl="0" eaLnBrk="0" fontAlgn="base" hangingPunct="0">
        <a:spcBef>
          <a:spcPct val="20000"/>
        </a:spcBef>
        <a:spcAft>
          <a:spcPct val="0"/>
        </a:spcAft>
        <a:buClr>
          <a:schemeClr val="tx1"/>
        </a:buClr>
        <a:buFont typeface="Wingdings" pitchFamily="2" charset="2"/>
        <a:buChar char="§"/>
        <a:defRPr sz="1600">
          <a:solidFill>
            <a:schemeClr val="tx1"/>
          </a:solidFill>
          <a:latin typeface="+mn-lt"/>
          <a:ea typeface="MS PGothic" pitchFamily="34" charset="-128"/>
          <a:cs typeface="+mn-cs"/>
        </a:defRPr>
      </a:lvl1pPr>
      <a:lvl2pPr marL="515938" indent="-173038" algn="l" rtl="0" eaLnBrk="0" fontAlgn="base" hangingPunct="0">
        <a:spcBef>
          <a:spcPct val="20000"/>
        </a:spcBef>
        <a:spcAft>
          <a:spcPct val="0"/>
        </a:spcAft>
        <a:buClr>
          <a:schemeClr val="tx1"/>
        </a:buClr>
        <a:buFont typeface="Arial" pitchFamily="34" charset="0"/>
        <a:buChar char="–"/>
        <a:defRPr sz="1400">
          <a:solidFill>
            <a:schemeClr val="tx1"/>
          </a:solidFill>
          <a:latin typeface="+mn-lt"/>
          <a:ea typeface="MS PGothic" pitchFamily="34" charset="-128"/>
          <a:cs typeface="+mn-cs"/>
        </a:defRPr>
      </a:lvl2pPr>
      <a:lvl3pPr marL="688975" indent="-4763" algn="l" rtl="0" eaLnBrk="0" fontAlgn="base" hangingPunct="0">
        <a:spcBef>
          <a:spcPct val="20000"/>
        </a:spcBef>
        <a:spcAft>
          <a:spcPct val="0"/>
        </a:spcAft>
        <a:buClr>
          <a:schemeClr val="tx1"/>
        </a:buClr>
        <a:buFont typeface="Arial" pitchFamily="34" charset="0"/>
        <a:buChar char="-"/>
        <a:defRPr sz="1400">
          <a:solidFill>
            <a:schemeClr val="tx1"/>
          </a:solidFill>
          <a:latin typeface="+mn-lt"/>
          <a:ea typeface="MS PGothic" pitchFamily="34" charset="-128"/>
          <a:cs typeface="+mn-cs"/>
        </a:defRPr>
      </a:lvl3pPr>
      <a:lvl4pPr marL="1023938" indent="344488" algn="l" rtl="0" eaLnBrk="0" fontAlgn="base" hangingPunct="0">
        <a:spcBef>
          <a:spcPct val="20000"/>
        </a:spcBef>
        <a:spcAft>
          <a:spcPct val="0"/>
        </a:spcAft>
        <a:buClr>
          <a:schemeClr val="tx1"/>
        </a:buClr>
        <a:buChar char="–"/>
        <a:defRPr sz="1400">
          <a:solidFill>
            <a:schemeClr val="tx1"/>
          </a:solidFill>
          <a:latin typeface="+mn-lt"/>
          <a:ea typeface="MS PGothic" pitchFamily="34" charset="-128"/>
          <a:cs typeface="+mn-cs"/>
        </a:defRPr>
      </a:lvl4pPr>
      <a:lvl5pPr marL="1370013" indent="455613" algn="l" rtl="0" eaLnBrk="0" fontAlgn="base" hangingPunct="0">
        <a:spcBef>
          <a:spcPct val="20000"/>
        </a:spcBef>
        <a:spcAft>
          <a:spcPct val="0"/>
        </a:spcAft>
        <a:buClr>
          <a:schemeClr val="tx1"/>
        </a:buClr>
        <a:buChar char="»"/>
        <a:defRPr sz="1400">
          <a:solidFill>
            <a:schemeClr val="tx1"/>
          </a:solidFill>
          <a:latin typeface="+mn-lt"/>
          <a:ea typeface="MS PGothic" pitchFamily="34" charset="-128"/>
          <a:cs typeface="+mn-cs"/>
        </a:defRPr>
      </a:lvl5pPr>
      <a:lvl6pPr marL="1827945" indent="456986" algn="l" rtl="0" fontAlgn="base">
        <a:spcBef>
          <a:spcPct val="20000"/>
        </a:spcBef>
        <a:spcAft>
          <a:spcPct val="0"/>
        </a:spcAft>
        <a:buClr>
          <a:schemeClr val="tx1"/>
        </a:buClr>
        <a:defRPr sz="1400">
          <a:solidFill>
            <a:schemeClr val="tx1"/>
          </a:solidFill>
          <a:latin typeface="+mn-lt"/>
          <a:ea typeface="+mn-ea"/>
          <a:cs typeface="+mn-cs"/>
        </a:defRPr>
      </a:lvl6pPr>
      <a:lvl7pPr marL="2284932" indent="456986" algn="l" rtl="0" fontAlgn="base">
        <a:spcBef>
          <a:spcPct val="20000"/>
        </a:spcBef>
        <a:spcAft>
          <a:spcPct val="0"/>
        </a:spcAft>
        <a:buClr>
          <a:schemeClr val="tx1"/>
        </a:buClr>
        <a:defRPr sz="1400">
          <a:solidFill>
            <a:schemeClr val="tx1"/>
          </a:solidFill>
          <a:latin typeface="+mn-lt"/>
          <a:ea typeface="+mn-ea"/>
          <a:cs typeface="+mn-cs"/>
        </a:defRPr>
      </a:lvl7pPr>
      <a:lvl8pPr marL="2741916" indent="456986" algn="l" rtl="0" fontAlgn="base">
        <a:spcBef>
          <a:spcPct val="20000"/>
        </a:spcBef>
        <a:spcAft>
          <a:spcPct val="0"/>
        </a:spcAft>
        <a:buClr>
          <a:schemeClr val="tx1"/>
        </a:buClr>
        <a:defRPr sz="1400">
          <a:solidFill>
            <a:schemeClr val="tx1"/>
          </a:solidFill>
          <a:latin typeface="+mn-lt"/>
          <a:ea typeface="+mn-ea"/>
          <a:cs typeface="+mn-cs"/>
        </a:defRPr>
      </a:lvl8pPr>
      <a:lvl9pPr marL="3198904" indent="456986" algn="l" rtl="0" fontAlgn="base">
        <a:spcBef>
          <a:spcPct val="20000"/>
        </a:spcBef>
        <a:spcAft>
          <a:spcPct val="0"/>
        </a:spcAft>
        <a:buClr>
          <a:schemeClr val="tx1"/>
        </a:buClr>
        <a:defRPr sz="1400">
          <a:solidFill>
            <a:schemeClr val="tx1"/>
          </a:solidFill>
          <a:latin typeface="+mn-lt"/>
          <a:ea typeface="+mn-ea"/>
          <a:cs typeface="+mn-cs"/>
        </a:defRPr>
      </a:lvl9pPr>
    </p:bodyStyle>
    <p:otherStyle>
      <a:defPPr>
        <a:defRPr lang="en-US"/>
      </a:defPPr>
      <a:lvl1pPr marL="0" algn="l" defTabSz="913972" rtl="0" eaLnBrk="1" latinLnBrk="0" hangingPunct="1">
        <a:defRPr sz="1800" kern="1200">
          <a:solidFill>
            <a:schemeClr val="tx1"/>
          </a:solidFill>
          <a:latin typeface="+mn-lt"/>
          <a:ea typeface="+mn-ea"/>
          <a:cs typeface="+mn-cs"/>
        </a:defRPr>
      </a:lvl1pPr>
      <a:lvl2pPr marL="456986" algn="l" defTabSz="913972" rtl="0" eaLnBrk="1" latinLnBrk="0" hangingPunct="1">
        <a:defRPr sz="1800" kern="1200">
          <a:solidFill>
            <a:schemeClr val="tx1"/>
          </a:solidFill>
          <a:latin typeface="+mn-lt"/>
          <a:ea typeface="+mn-ea"/>
          <a:cs typeface="+mn-cs"/>
        </a:defRPr>
      </a:lvl2pPr>
      <a:lvl3pPr marL="913972" algn="l" defTabSz="913972" rtl="0" eaLnBrk="1" latinLnBrk="0" hangingPunct="1">
        <a:defRPr sz="1800" kern="1200">
          <a:solidFill>
            <a:schemeClr val="tx1"/>
          </a:solidFill>
          <a:latin typeface="+mn-lt"/>
          <a:ea typeface="+mn-ea"/>
          <a:cs typeface="+mn-cs"/>
        </a:defRPr>
      </a:lvl3pPr>
      <a:lvl4pPr marL="1370959" algn="l" defTabSz="913972" rtl="0" eaLnBrk="1" latinLnBrk="0" hangingPunct="1">
        <a:defRPr sz="1800" kern="1200">
          <a:solidFill>
            <a:schemeClr val="tx1"/>
          </a:solidFill>
          <a:latin typeface="+mn-lt"/>
          <a:ea typeface="+mn-ea"/>
          <a:cs typeface="+mn-cs"/>
        </a:defRPr>
      </a:lvl4pPr>
      <a:lvl5pPr marL="1827945" algn="l" defTabSz="913972" rtl="0" eaLnBrk="1" latinLnBrk="0" hangingPunct="1">
        <a:defRPr sz="1800" kern="1200">
          <a:solidFill>
            <a:schemeClr val="tx1"/>
          </a:solidFill>
          <a:latin typeface="+mn-lt"/>
          <a:ea typeface="+mn-ea"/>
          <a:cs typeface="+mn-cs"/>
        </a:defRPr>
      </a:lvl5pPr>
      <a:lvl6pPr marL="2284932" algn="l" defTabSz="913972" rtl="0" eaLnBrk="1" latinLnBrk="0" hangingPunct="1">
        <a:defRPr sz="1800" kern="1200">
          <a:solidFill>
            <a:schemeClr val="tx1"/>
          </a:solidFill>
          <a:latin typeface="+mn-lt"/>
          <a:ea typeface="+mn-ea"/>
          <a:cs typeface="+mn-cs"/>
        </a:defRPr>
      </a:lvl6pPr>
      <a:lvl7pPr marL="2741916" algn="l" defTabSz="913972" rtl="0" eaLnBrk="1" latinLnBrk="0" hangingPunct="1">
        <a:defRPr sz="1800" kern="1200">
          <a:solidFill>
            <a:schemeClr val="tx1"/>
          </a:solidFill>
          <a:latin typeface="+mn-lt"/>
          <a:ea typeface="+mn-ea"/>
          <a:cs typeface="+mn-cs"/>
        </a:defRPr>
      </a:lvl7pPr>
      <a:lvl8pPr marL="3198904" algn="l" defTabSz="913972" rtl="0" eaLnBrk="1" latinLnBrk="0" hangingPunct="1">
        <a:defRPr sz="1800" kern="1200">
          <a:solidFill>
            <a:schemeClr val="tx1"/>
          </a:solidFill>
          <a:latin typeface="+mn-lt"/>
          <a:ea typeface="+mn-ea"/>
          <a:cs typeface="+mn-cs"/>
        </a:defRPr>
      </a:lvl8pPr>
      <a:lvl9pPr marL="3655888" algn="l" defTabSz="913972"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smtClean="0">
                <a:solidFill>
                  <a:srgbClr val="969696"/>
                </a:solidFill>
                <a:ea typeface="ＭＳ Ｐゴシック" pitchFamily="34" charset="-128"/>
              </a:defRPr>
            </a:lvl1pPr>
          </a:lstStyle>
          <a:p>
            <a:pPr eaLnBrk="0" hangingPunct="0">
              <a:defRPr/>
            </a:pPr>
            <a:fld id="{F1402A50-EDC3-4188-B4ED-4BA58AF5D2EF}" type="slidenum">
              <a:rPr lang="en-US"/>
              <a:pPr eaLnBrk="0" hangingPunct="0">
                <a:defRPr/>
              </a:pPr>
              <a:t>‹#›</a:t>
            </a:fld>
            <a:endParaRPr lang="en-US"/>
          </a:p>
        </p:txBody>
      </p:sp>
      <p:grpSp>
        <p:nvGrpSpPr>
          <p:cNvPr id="2" name="Group 47"/>
          <p:cNvGrpSpPr>
            <a:grpSpLocks noChangeAspect="1"/>
          </p:cNvGrpSpPr>
          <p:nvPr userDrawn="1"/>
        </p:nvGrpSpPr>
        <p:grpSpPr bwMode="auto">
          <a:xfrm>
            <a:off x="8250875" y="262250"/>
            <a:ext cx="654050" cy="245706"/>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47" name="Rectangle 13"/>
          <p:cNvSpPr>
            <a:spLocks noChangeArrowheads="1"/>
          </p:cNvSpPr>
          <p:nvPr userDrawn="1"/>
        </p:nvSpPr>
        <p:spPr bwMode="auto">
          <a:xfrm>
            <a:off x="633413" y="6324600"/>
            <a:ext cx="1242648" cy="246221"/>
          </a:xfrm>
          <a:prstGeom prst="rect">
            <a:avLst/>
          </a:prstGeom>
          <a:noFill/>
          <a:ln w="9525">
            <a:noFill/>
            <a:miter lim="800000"/>
            <a:headEnd/>
            <a:tailEnd/>
          </a:ln>
        </p:spPr>
        <p:txBody>
          <a:bodyPr wrap="none">
            <a:spAutoFit/>
          </a:bodyPr>
          <a:lstStyle/>
          <a:p>
            <a:pPr eaLnBrk="0" hangingPunct="0">
              <a:defRPr/>
            </a:pPr>
            <a:r>
              <a:rPr lang="en-US" sz="1000" dirty="0" smtClean="0">
                <a:solidFill>
                  <a:srgbClr val="969696"/>
                </a:solidFill>
                <a:ea typeface="ＭＳ Ｐゴシック" pitchFamily="34" charset="-128"/>
              </a:rPr>
              <a:t>BPM for System Z</a:t>
            </a:r>
            <a:endParaRPr lang="en-US" sz="1000" dirty="0">
              <a:solidFill>
                <a:srgbClr val="969696"/>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97" r:id="rId1"/>
  </p:sldLayoutIdLst>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139" tIns="45575" rIns="91139" bIns="45575"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139" tIns="45575" rIns="91139" bIns="4557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139" tIns="45575" rIns="91139" bIns="45575" numCol="1" anchor="b" anchorCtr="0" compatLnSpc="1">
            <a:prstTxWarp prst="textNoShape">
              <a:avLst/>
            </a:prstTxWarp>
          </a:bodyPr>
          <a:lstStyle>
            <a:lvl1pPr eaLnBrk="0" hangingPunct="0">
              <a:defRPr sz="1000">
                <a:solidFill>
                  <a:srgbClr val="969696"/>
                </a:solidFill>
                <a:latin typeface="Arial" pitchFamily="34" charset="0"/>
                <a:ea typeface="ＭＳ Ｐゴシック" pitchFamily="34" charset="-128"/>
                <a:cs typeface="+mn-cs"/>
              </a:defRPr>
            </a:lvl1pPr>
          </a:lstStyle>
          <a:p>
            <a:pPr>
              <a:defRPr/>
            </a:pPr>
            <a:fld id="{686A13C6-007E-41FD-A1DF-DE02035C6659}" type="slidenum">
              <a:rPr lang="en-US"/>
              <a:pPr>
                <a:defRPr/>
              </a:pPr>
              <a:t>‹#›</a:t>
            </a:fld>
            <a:endParaRPr lang="en-US"/>
          </a:p>
        </p:txBody>
      </p:sp>
      <p:grpSp>
        <p:nvGrpSpPr>
          <p:cNvPr id="2" name="Group 47"/>
          <p:cNvGrpSpPr>
            <a:grpSpLocks noChangeAspect="1"/>
          </p:cNvGrpSpPr>
          <p:nvPr userDrawn="1"/>
        </p:nvGrpSpPr>
        <p:grpSpPr bwMode="auto">
          <a:xfrm>
            <a:off x="8250880" y="262252"/>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cs typeface="Arial" charset="0"/>
              </a:endParaRPr>
            </a:p>
          </p:txBody>
        </p:sp>
      </p:grpSp>
    </p:spTree>
  </p:cSld>
  <p:clrMap bg1="lt1" tx1="dk1" bg2="lt2" tx2="dk2" accent1="accent1" accent2="accent2" accent3="accent3" accent4="accent4" accent5="accent5" accent6="accent6" hlink="hlink" folHlink="folHlink"/>
  <p:sldLayoutIdLst>
    <p:sldLayoutId id="2147483834" r:id="rId1"/>
  </p:sldLayoutIdLst>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5626" algn="ctr" rtl="0" fontAlgn="base">
        <a:spcBef>
          <a:spcPct val="0"/>
        </a:spcBef>
        <a:spcAft>
          <a:spcPct val="0"/>
        </a:spcAft>
        <a:defRPr sz="4400">
          <a:solidFill>
            <a:schemeClr val="tx2"/>
          </a:solidFill>
          <a:latin typeface="Arial" pitchFamily="34" charset="0"/>
          <a:ea typeface="Osaka" pitchFamily="96" charset="-128"/>
        </a:defRPr>
      </a:lvl6pPr>
      <a:lvl7pPr marL="911257" algn="ctr" rtl="0" fontAlgn="base">
        <a:spcBef>
          <a:spcPct val="0"/>
        </a:spcBef>
        <a:spcAft>
          <a:spcPct val="0"/>
        </a:spcAft>
        <a:defRPr sz="4400">
          <a:solidFill>
            <a:schemeClr val="tx2"/>
          </a:solidFill>
          <a:latin typeface="Arial" pitchFamily="34" charset="0"/>
          <a:ea typeface="Osaka" pitchFamily="96" charset="-128"/>
        </a:defRPr>
      </a:lvl7pPr>
      <a:lvl8pPr marL="1366848" algn="ctr" rtl="0" fontAlgn="base">
        <a:spcBef>
          <a:spcPct val="0"/>
        </a:spcBef>
        <a:spcAft>
          <a:spcPct val="0"/>
        </a:spcAft>
        <a:defRPr sz="4400">
          <a:solidFill>
            <a:schemeClr val="tx2"/>
          </a:solidFill>
          <a:latin typeface="Arial" pitchFamily="34" charset="0"/>
          <a:ea typeface="Osaka" pitchFamily="96" charset="-128"/>
        </a:defRPr>
      </a:lvl8pPr>
      <a:lvl9pPr marL="182251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1313" indent="-341313" algn="l" rtl="0" eaLnBrk="0" fontAlgn="base" hangingPunct="0">
        <a:spcBef>
          <a:spcPct val="20000"/>
        </a:spcBef>
        <a:spcAft>
          <a:spcPct val="0"/>
        </a:spcAft>
        <a:buChar char="•"/>
        <a:defRPr sz="2400">
          <a:solidFill>
            <a:schemeClr val="tx1"/>
          </a:solidFill>
          <a:latin typeface="+mn-lt"/>
          <a:ea typeface="+mn-ea"/>
          <a:cs typeface="Osaka" charset="-128"/>
        </a:defRPr>
      </a:lvl1pPr>
      <a:lvl2pPr marL="739775" indent="-284163" algn="l" rtl="0" eaLnBrk="0" fontAlgn="base" hangingPunct="0">
        <a:spcBef>
          <a:spcPct val="20000"/>
        </a:spcBef>
        <a:spcAft>
          <a:spcPct val="0"/>
        </a:spcAft>
        <a:buChar char="–"/>
        <a:defRPr sz="2000">
          <a:solidFill>
            <a:schemeClr val="tx1"/>
          </a:solidFill>
          <a:latin typeface="+mn-lt"/>
          <a:ea typeface="+mn-ea"/>
          <a:cs typeface="Osaka" charset="-128"/>
        </a:defRPr>
      </a:lvl2pPr>
      <a:lvl3pPr marL="1138238" indent="-227013" algn="l" rtl="0" eaLnBrk="0" fontAlgn="base" hangingPunct="0">
        <a:spcBef>
          <a:spcPct val="20000"/>
        </a:spcBef>
        <a:spcAft>
          <a:spcPct val="0"/>
        </a:spcAft>
        <a:buChar char="•"/>
        <a:defRPr>
          <a:solidFill>
            <a:schemeClr val="tx1"/>
          </a:solidFill>
          <a:latin typeface="+mn-lt"/>
          <a:ea typeface="+mn-ea"/>
          <a:cs typeface="Osaka" charset="-128"/>
        </a:defRPr>
      </a:lvl3pPr>
      <a:lvl4pPr marL="1593850" indent="-227013" algn="l" rtl="0" eaLnBrk="0" fontAlgn="base" hangingPunct="0">
        <a:spcBef>
          <a:spcPct val="20000"/>
        </a:spcBef>
        <a:spcAft>
          <a:spcPct val="0"/>
        </a:spcAft>
        <a:buChar char="–"/>
        <a:defRPr sz="1600">
          <a:solidFill>
            <a:schemeClr val="tx1"/>
          </a:solidFill>
          <a:latin typeface="+mn-lt"/>
          <a:ea typeface="+mn-ea"/>
          <a:cs typeface="Osaka" charset="-128"/>
        </a:defRPr>
      </a:lvl4pPr>
      <a:lvl5pPr marL="2049463" indent="-227013" algn="l" rtl="0" eaLnBrk="0" fontAlgn="base" hangingPunct="0">
        <a:spcBef>
          <a:spcPct val="20000"/>
        </a:spcBef>
        <a:spcAft>
          <a:spcPct val="0"/>
        </a:spcAft>
        <a:buChar char="»"/>
        <a:defRPr sz="1600">
          <a:solidFill>
            <a:schemeClr val="tx1"/>
          </a:solidFill>
          <a:latin typeface="+mn-lt"/>
          <a:ea typeface="+mn-ea"/>
          <a:cs typeface="Osaka" charset="-128"/>
        </a:defRPr>
      </a:lvl5pPr>
      <a:lvl6pPr marL="2505880" indent="-227811" algn="l" rtl="0" fontAlgn="base">
        <a:spcBef>
          <a:spcPct val="20000"/>
        </a:spcBef>
        <a:spcAft>
          <a:spcPct val="0"/>
        </a:spcAft>
        <a:buChar char="»"/>
        <a:defRPr sz="2000">
          <a:solidFill>
            <a:schemeClr val="tx1"/>
          </a:solidFill>
          <a:latin typeface="+mn-lt"/>
          <a:ea typeface="+mn-ea"/>
        </a:defRPr>
      </a:lvl6pPr>
      <a:lvl7pPr marL="2961486" indent="-227811" algn="l" rtl="0" fontAlgn="base">
        <a:spcBef>
          <a:spcPct val="20000"/>
        </a:spcBef>
        <a:spcAft>
          <a:spcPct val="0"/>
        </a:spcAft>
        <a:buChar char="»"/>
        <a:defRPr sz="2000">
          <a:solidFill>
            <a:schemeClr val="tx1"/>
          </a:solidFill>
          <a:latin typeface="+mn-lt"/>
          <a:ea typeface="+mn-ea"/>
        </a:defRPr>
      </a:lvl7pPr>
      <a:lvl8pPr marL="3417114" indent="-227811" algn="l" rtl="0" fontAlgn="base">
        <a:spcBef>
          <a:spcPct val="20000"/>
        </a:spcBef>
        <a:spcAft>
          <a:spcPct val="0"/>
        </a:spcAft>
        <a:buChar char="»"/>
        <a:defRPr sz="2000">
          <a:solidFill>
            <a:schemeClr val="tx1"/>
          </a:solidFill>
          <a:latin typeface="+mn-lt"/>
          <a:ea typeface="+mn-ea"/>
        </a:defRPr>
      </a:lvl8pPr>
      <a:lvl9pPr marL="3872725" indent="-227811"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1257" rtl="0" eaLnBrk="1" latinLnBrk="0" hangingPunct="1">
        <a:defRPr sz="1800" kern="1200">
          <a:solidFill>
            <a:schemeClr val="tx1"/>
          </a:solidFill>
          <a:latin typeface="+mn-lt"/>
          <a:ea typeface="+mn-ea"/>
          <a:cs typeface="+mn-cs"/>
        </a:defRPr>
      </a:lvl1pPr>
      <a:lvl2pPr marL="455626" algn="l" defTabSz="911257" rtl="0" eaLnBrk="1" latinLnBrk="0" hangingPunct="1">
        <a:defRPr sz="1800" kern="1200">
          <a:solidFill>
            <a:schemeClr val="tx1"/>
          </a:solidFill>
          <a:latin typeface="+mn-lt"/>
          <a:ea typeface="+mn-ea"/>
          <a:cs typeface="+mn-cs"/>
        </a:defRPr>
      </a:lvl2pPr>
      <a:lvl3pPr marL="911257" algn="l" defTabSz="911257" rtl="0" eaLnBrk="1" latinLnBrk="0" hangingPunct="1">
        <a:defRPr sz="1800" kern="1200">
          <a:solidFill>
            <a:schemeClr val="tx1"/>
          </a:solidFill>
          <a:latin typeface="+mn-lt"/>
          <a:ea typeface="+mn-ea"/>
          <a:cs typeface="+mn-cs"/>
        </a:defRPr>
      </a:lvl3pPr>
      <a:lvl4pPr marL="1366848" algn="l" defTabSz="911257" rtl="0" eaLnBrk="1" latinLnBrk="0" hangingPunct="1">
        <a:defRPr sz="1800" kern="1200">
          <a:solidFill>
            <a:schemeClr val="tx1"/>
          </a:solidFill>
          <a:latin typeface="+mn-lt"/>
          <a:ea typeface="+mn-ea"/>
          <a:cs typeface="+mn-cs"/>
        </a:defRPr>
      </a:lvl4pPr>
      <a:lvl5pPr marL="1822510" algn="l" defTabSz="911257" rtl="0" eaLnBrk="1" latinLnBrk="0" hangingPunct="1">
        <a:defRPr sz="1800" kern="1200">
          <a:solidFill>
            <a:schemeClr val="tx1"/>
          </a:solidFill>
          <a:latin typeface="+mn-lt"/>
          <a:ea typeface="+mn-ea"/>
          <a:cs typeface="+mn-cs"/>
        </a:defRPr>
      </a:lvl5pPr>
      <a:lvl6pPr marL="2278071" algn="l" defTabSz="911257" rtl="0" eaLnBrk="1" latinLnBrk="0" hangingPunct="1">
        <a:defRPr sz="1800" kern="1200">
          <a:solidFill>
            <a:schemeClr val="tx1"/>
          </a:solidFill>
          <a:latin typeface="+mn-lt"/>
          <a:ea typeface="+mn-ea"/>
          <a:cs typeface="+mn-cs"/>
        </a:defRPr>
      </a:lvl6pPr>
      <a:lvl7pPr marL="2733687" algn="l" defTabSz="911257" rtl="0" eaLnBrk="1" latinLnBrk="0" hangingPunct="1">
        <a:defRPr sz="1800" kern="1200">
          <a:solidFill>
            <a:schemeClr val="tx1"/>
          </a:solidFill>
          <a:latin typeface="+mn-lt"/>
          <a:ea typeface="+mn-ea"/>
          <a:cs typeface="+mn-cs"/>
        </a:defRPr>
      </a:lvl7pPr>
      <a:lvl8pPr marL="3189311" algn="l" defTabSz="911257" rtl="0" eaLnBrk="1" latinLnBrk="0" hangingPunct="1">
        <a:defRPr sz="1800" kern="1200">
          <a:solidFill>
            <a:schemeClr val="tx1"/>
          </a:solidFill>
          <a:latin typeface="+mn-lt"/>
          <a:ea typeface="+mn-ea"/>
          <a:cs typeface="+mn-cs"/>
        </a:defRPr>
      </a:lvl8pPr>
      <a:lvl9pPr marL="3644931" algn="l" defTabSz="91125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902" r:id="rId4"/>
    <p:sldLayoutId id="2147483904" r:id="rId5"/>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48"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50"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52"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54"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119063"/>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304800" y="6265863"/>
            <a:ext cx="457200" cy="304800"/>
          </a:xfrm>
          <a:prstGeom prst="rect">
            <a:avLst/>
          </a:prstGeom>
          <a:noFill/>
          <a:ln>
            <a:noFill/>
          </a:ln>
        </p:spPr>
        <p:txBody>
          <a:bodyPr vert="horz" wrap="square" lIns="91440" tIns="45720" rIns="91440" bIns="45720" numCol="1" anchor="b" anchorCtr="0" compatLnSpc="1">
            <a:prstTxWarp prst="textNoShape">
              <a:avLst/>
            </a:prstTxWarp>
          </a:bodyPr>
          <a:lstStyle>
            <a:lvl1pPr>
              <a:defRPr sz="1000">
                <a:solidFill>
                  <a:srgbClr val="969696"/>
                </a:solidFill>
                <a:latin typeface="Arial" pitchFamily="34" charset="0"/>
              </a:defRPr>
            </a:lvl1pPr>
          </a:lstStyle>
          <a:p>
            <a:pPr eaLnBrk="0" hangingPunct="0">
              <a:defRPr/>
            </a:pPr>
            <a:fld id="{30810C3F-733B-42FA-8061-7FB171B959AF}" type="slidenum">
              <a:rPr lang="en-US">
                <a:ea typeface="ＭＳ Ｐゴシック" pitchFamily="34" charset="-128"/>
              </a:rPr>
              <a:pPr eaLnBrk="0" hangingPunct="0">
                <a:defRPr/>
              </a:pPr>
              <a:t>‹#›</a:t>
            </a:fld>
            <a:endParaRPr lang="en-US">
              <a:ea typeface="ＭＳ Ｐゴシック" pitchFamily="34" charset="-128"/>
            </a:endParaRPr>
          </a:p>
        </p:txBody>
      </p:sp>
      <p:grpSp>
        <p:nvGrpSpPr>
          <p:cNvPr id="2" name="Group 47"/>
          <p:cNvGrpSpPr>
            <a:grpSpLocks noChangeAspect="1"/>
          </p:cNvGrpSpPr>
          <p:nvPr userDrawn="1"/>
        </p:nvGrpSpPr>
        <p:grpSpPr bwMode="auto">
          <a:xfrm>
            <a:off x="8250875" y="262249"/>
            <a:ext cx="654050" cy="245707"/>
            <a:chOff x="3661" y="1017"/>
            <a:chExt cx="1745" cy="656"/>
          </a:xfrm>
          <a:solidFill>
            <a:schemeClr val="bg2"/>
          </a:solidFill>
        </p:grpSpPr>
        <p:sp>
          <p:nvSpPr>
            <p:cNvPr id="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1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1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2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2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3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3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4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Tree>
  </p:cSld>
  <p:clrMap bg1="lt1" tx1="dk1" bg2="lt2" tx2="dk2" accent1="accent1" accent2="accent2" accent3="accent3" accent4="accent4" accent5="accent5" accent6="accent6" hlink="hlink" folHlink="folHlink"/>
  <p:sldLayoutIdLst>
    <p:sldLayoutId id="2147483858" r:id="rId1"/>
  </p:sldLayoutIdLst>
  <p:transition spd="med">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tx2"/>
          </a:solidFill>
          <a:latin typeface="+mj-lt"/>
          <a:ea typeface="+mj-ea"/>
          <a:cs typeface="Osaka" charset="-128"/>
        </a:defRPr>
      </a:lvl1pPr>
      <a:lvl2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2pPr>
      <a:lvl3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3pPr>
      <a:lvl4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4pPr>
      <a:lvl5pPr algn="l" rtl="0" eaLnBrk="0" fontAlgn="base" hangingPunct="0">
        <a:spcBef>
          <a:spcPct val="0"/>
        </a:spcBef>
        <a:spcAft>
          <a:spcPct val="0"/>
        </a:spcAft>
        <a:defRPr sz="2400">
          <a:solidFill>
            <a:schemeClr val="tx2"/>
          </a:solidFill>
          <a:latin typeface="Arial" pitchFamily="34" charset="0"/>
          <a:ea typeface="Osaka" pitchFamily="96" charset="-128"/>
          <a:cs typeface="Osaka" charset="-128"/>
        </a:defRPr>
      </a:lvl5pPr>
      <a:lvl6pPr marL="457200" algn="ctr" rtl="0" fontAlgn="base">
        <a:spcBef>
          <a:spcPct val="0"/>
        </a:spcBef>
        <a:spcAft>
          <a:spcPct val="0"/>
        </a:spcAft>
        <a:defRPr sz="4400">
          <a:solidFill>
            <a:schemeClr val="tx2"/>
          </a:solidFill>
          <a:latin typeface="Arial" pitchFamily="34" charset="0"/>
          <a:ea typeface="Osaka" pitchFamily="96" charset="-128"/>
        </a:defRPr>
      </a:lvl6pPr>
      <a:lvl7pPr marL="914400" algn="ctr" rtl="0" fontAlgn="base">
        <a:spcBef>
          <a:spcPct val="0"/>
        </a:spcBef>
        <a:spcAft>
          <a:spcPct val="0"/>
        </a:spcAft>
        <a:defRPr sz="4400">
          <a:solidFill>
            <a:schemeClr val="tx2"/>
          </a:solidFill>
          <a:latin typeface="Arial" pitchFamily="34" charset="0"/>
          <a:ea typeface="Osaka" pitchFamily="96" charset="-128"/>
        </a:defRPr>
      </a:lvl7pPr>
      <a:lvl8pPr marL="1371600" algn="ctr" rtl="0" fontAlgn="base">
        <a:spcBef>
          <a:spcPct val="0"/>
        </a:spcBef>
        <a:spcAft>
          <a:spcPct val="0"/>
        </a:spcAft>
        <a:defRPr sz="4400">
          <a:solidFill>
            <a:schemeClr val="tx2"/>
          </a:solidFill>
          <a:latin typeface="Arial" pitchFamily="34" charset="0"/>
          <a:ea typeface="Osaka" pitchFamily="96" charset="-128"/>
        </a:defRPr>
      </a:lvl8pPr>
      <a:lvl9pPr marL="1828800" algn="ctr" rtl="0" fontAlgn="base">
        <a:spcBef>
          <a:spcPct val="0"/>
        </a:spcBef>
        <a:spcAft>
          <a:spcPct val="0"/>
        </a:spcAft>
        <a:defRPr sz="4400">
          <a:solidFill>
            <a:schemeClr val="tx2"/>
          </a:solidFill>
          <a:latin typeface="Arial" pitchFamily="34" charset="0"/>
          <a:ea typeface="Osaka" pitchFamily="96" charset="-128"/>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12.xml"/><Relationship Id="rId16" Type="http://schemas.openxmlformats.org/officeDocument/2006/relationships/image" Target="../media/image35.png"/><Relationship Id="rId1" Type="http://schemas.openxmlformats.org/officeDocument/2006/relationships/slideLayout" Target="../slideLayouts/slideLayout1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27.png"/><Relationship Id="rId18" Type="http://schemas.openxmlformats.org/officeDocument/2006/relationships/image" Target="../media/image41.png"/><Relationship Id="rId3" Type="http://schemas.openxmlformats.org/officeDocument/2006/relationships/image" Target="../media/image22.png"/><Relationship Id="rId7" Type="http://schemas.openxmlformats.org/officeDocument/2006/relationships/image" Target="../media/image37.png"/><Relationship Id="rId12" Type="http://schemas.openxmlformats.org/officeDocument/2006/relationships/image" Target="../media/image25.png"/><Relationship Id="rId17" Type="http://schemas.openxmlformats.org/officeDocument/2006/relationships/image" Target="../media/image40.png"/><Relationship Id="rId2" Type="http://schemas.openxmlformats.org/officeDocument/2006/relationships/notesSlide" Target="../notesSlides/notesSlide13.xml"/><Relationship Id="rId16" Type="http://schemas.openxmlformats.org/officeDocument/2006/relationships/image" Target="../media/image26.png"/><Relationship Id="rId20" Type="http://schemas.openxmlformats.org/officeDocument/2006/relationships/image" Target="../media/image30.png"/><Relationship Id="rId1" Type="http://schemas.openxmlformats.org/officeDocument/2006/relationships/slideLayout" Target="../slideLayouts/slideLayout17.xml"/><Relationship Id="rId6" Type="http://schemas.openxmlformats.org/officeDocument/2006/relationships/image" Target="../media/image38.png"/><Relationship Id="rId11" Type="http://schemas.openxmlformats.org/officeDocument/2006/relationships/image" Target="../media/image32.png"/><Relationship Id="rId5" Type="http://schemas.openxmlformats.org/officeDocument/2006/relationships/image" Target="../media/image24.png"/><Relationship Id="rId15" Type="http://schemas.openxmlformats.org/officeDocument/2006/relationships/image" Target="../media/image29.png"/><Relationship Id="rId10" Type="http://schemas.openxmlformats.org/officeDocument/2006/relationships/image" Target="../media/image39.png"/><Relationship Id="rId19" Type="http://schemas.openxmlformats.org/officeDocument/2006/relationships/image" Target="../media/image42.png"/><Relationship Id="rId4" Type="http://schemas.openxmlformats.org/officeDocument/2006/relationships/image" Target="../media/image23.png"/><Relationship Id="rId9" Type="http://schemas.openxmlformats.org/officeDocument/2006/relationships/image" Target="../media/image35.png"/><Relationship Id="rId1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27.png"/><Relationship Id="rId18" Type="http://schemas.openxmlformats.org/officeDocument/2006/relationships/image" Target="../media/image41.png"/><Relationship Id="rId3" Type="http://schemas.openxmlformats.org/officeDocument/2006/relationships/image" Target="../media/image22.png"/><Relationship Id="rId21" Type="http://schemas.openxmlformats.org/officeDocument/2006/relationships/image" Target="../media/image43.png"/><Relationship Id="rId7" Type="http://schemas.openxmlformats.org/officeDocument/2006/relationships/image" Target="../media/image38.png"/><Relationship Id="rId12" Type="http://schemas.openxmlformats.org/officeDocument/2006/relationships/image" Target="../media/image25.png"/><Relationship Id="rId17" Type="http://schemas.openxmlformats.org/officeDocument/2006/relationships/image" Target="../media/image40.png"/><Relationship Id="rId2" Type="http://schemas.openxmlformats.org/officeDocument/2006/relationships/notesSlide" Target="../notesSlides/notesSlide14.xml"/><Relationship Id="rId16" Type="http://schemas.openxmlformats.org/officeDocument/2006/relationships/image" Target="../media/image26.png"/><Relationship Id="rId20" Type="http://schemas.openxmlformats.org/officeDocument/2006/relationships/image" Target="../media/image42.png"/><Relationship Id="rId1" Type="http://schemas.openxmlformats.org/officeDocument/2006/relationships/slideLayout" Target="../slideLayouts/slideLayout17.xml"/><Relationship Id="rId6" Type="http://schemas.openxmlformats.org/officeDocument/2006/relationships/image" Target="../media/image37.png"/><Relationship Id="rId11" Type="http://schemas.openxmlformats.org/officeDocument/2006/relationships/image" Target="../media/image32.png"/><Relationship Id="rId5" Type="http://schemas.openxmlformats.org/officeDocument/2006/relationships/image" Target="../media/image24.png"/><Relationship Id="rId15" Type="http://schemas.openxmlformats.org/officeDocument/2006/relationships/image" Target="../media/image29.png"/><Relationship Id="rId10" Type="http://schemas.openxmlformats.org/officeDocument/2006/relationships/image" Target="../media/image39.png"/><Relationship Id="rId19" Type="http://schemas.openxmlformats.org/officeDocument/2006/relationships/image" Target="../media/image30.png"/><Relationship Id="rId4" Type="http://schemas.openxmlformats.org/officeDocument/2006/relationships/image" Target="../media/image23.png"/><Relationship Id="rId9" Type="http://schemas.openxmlformats.org/officeDocument/2006/relationships/image" Target="../media/image35.png"/><Relationship Id="rId1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30.png"/><Relationship Id="rId18" Type="http://schemas.openxmlformats.org/officeDocument/2006/relationships/image" Target="../media/image49.png"/><Relationship Id="rId26" Type="http://schemas.openxmlformats.org/officeDocument/2006/relationships/image" Target="../media/image57.png"/><Relationship Id="rId3" Type="http://schemas.openxmlformats.org/officeDocument/2006/relationships/image" Target="../media/image24.png"/><Relationship Id="rId21" Type="http://schemas.openxmlformats.org/officeDocument/2006/relationships/image" Target="../media/image52.png"/><Relationship Id="rId34" Type="http://schemas.openxmlformats.org/officeDocument/2006/relationships/image" Target="../media/image42.png"/><Relationship Id="rId7" Type="http://schemas.openxmlformats.org/officeDocument/2006/relationships/image" Target="../media/image39.png"/><Relationship Id="rId12" Type="http://schemas.openxmlformats.org/officeDocument/2006/relationships/image" Target="../media/image29.png"/><Relationship Id="rId17" Type="http://schemas.openxmlformats.org/officeDocument/2006/relationships/image" Target="../media/image48.png"/><Relationship Id="rId25" Type="http://schemas.openxmlformats.org/officeDocument/2006/relationships/image" Target="../media/image56.png"/><Relationship Id="rId33" Type="http://schemas.openxmlformats.org/officeDocument/2006/relationships/image" Target="../media/image64.png"/><Relationship Id="rId38" Type="http://schemas.openxmlformats.org/officeDocument/2006/relationships/image" Target="../media/image68.png"/><Relationship Id="rId2" Type="http://schemas.openxmlformats.org/officeDocument/2006/relationships/notesSlide" Target="../notesSlides/notesSlide15.xml"/><Relationship Id="rId16" Type="http://schemas.openxmlformats.org/officeDocument/2006/relationships/image" Target="../media/image47.png"/><Relationship Id="rId20" Type="http://schemas.openxmlformats.org/officeDocument/2006/relationships/image" Target="../media/image51.png"/><Relationship Id="rId29" Type="http://schemas.openxmlformats.org/officeDocument/2006/relationships/image" Target="../media/image60.png"/><Relationship Id="rId1" Type="http://schemas.openxmlformats.org/officeDocument/2006/relationships/slideLayout" Target="../slideLayouts/slideLayout17.xml"/><Relationship Id="rId6" Type="http://schemas.openxmlformats.org/officeDocument/2006/relationships/image" Target="../media/image35.png"/><Relationship Id="rId11" Type="http://schemas.openxmlformats.org/officeDocument/2006/relationships/image" Target="../media/image28.png"/><Relationship Id="rId24" Type="http://schemas.openxmlformats.org/officeDocument/2006/relationships/image" Target="../media/image55.png"/><Relationship Id="rId32" Type="http://schemas.openxmlformats.org/officeDocument/2006/relationships/image" Target="../media/image63.png"/><Relationship Id="rId37" Type="http://schemas.openxmlformats.org/officeDocument/2006/relationships/image" Target="../media/image67.png"/><Relationship Id="rId5" Type="http://schemas.openxmlformats.org/officeDocument/2006/relationships/image" Target="../media/image36.png"/><Relationship Id="rId15" Type="http://schemas.openxmlformats.org/officeDocument/2006/relationships/image" Target="../media/image46.png"/><Relationship Id="rId23" Type="http://schemas.openxmlformats.org/officeDocument/2006/relationships/image" Target="../media/image54.png"/><Relationship Id="rId28" Type="http://schemas.openxmlformats.org/officeDocument/2006/relationships/image" Target="../media/image59.png"/><Relationship Id="rId36" Type="http://schemas.openxmlformats.org/officeDocument/2006/relationships/image" Target="../media/image66.png"/><Relationship Id="rId10" Type="http://schemas.openxmlformats.org/officeDocument/2006/relationships/image" Target="../media/image27.png"/><Relationship Id="rId19" Type="http://schemas.openxmlformats.org/officeDocument/2006/relationships/image" Target="../media/image50.png"/><Relationship Id="rId31" Type="http://schemas.openxmlformats.org/officeDocument/2006/relationships/image" Target="../media/image62.png"/><Relationship Id="rId4" Type="http://schemas.openxmlformats.org/officeDocument/2006/relationships/image" Target="../media/image37.png"/><Relationship Id="rId9" Type="http://schemas.openxmlformats.org/officeDocument/2006/relationships/image" Target="../media/image25.png"/><Relationship Id="rId14" Type="http://schemas.openxmlformats.org/officeDocument/2006/relationships/image" Target="../media/image45.png"/><Relationship Id="rId22" Type="http://schemas.openxmlformats.org/officeDocument/2006/relationships/image" Target="../media/image53.png"/><Relationship Id="rId27" Type="http://schemas.openxmlformats.org/officeDocument/2006/relationships/image" Target="../media/image58.png"/><Relationship Id="rId30" Type="http://schemas.openxmlformats.org/officeDocument/2006/relationships/image" Target="../media/image61.png"/><Relationship Id="rId35" Type="http://schemas.openxmlformats.org/officeDocument/2006/relationships/image" Target="../media/image65.png"/></Relationships>
</file>

<file path=ppt/slides/_rels/slide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70.png"/></Relationships>
</file>

<file path=ppt/slides/_rels/slide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7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0.png"/><Relationship Id="rId7"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36.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hyperlink" Target="http://www-01.ibm.com/common/ssi/cgi-bin/ssialias?infotype=an&amp;subtype=ca&amp;htmlfid=897/ENUS211-324&amp;appname=isource&amp;language=enus" TargetMode="External"/><Relationship Id="rId9"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7.xml"/><Relationship Id="rId1" Type="http://schemas.openxmlformats.org/officeDocument/2006/relationships/slideLayout" Target="../slideLayouts/slideLayout38.xml"/><Relationship Id="rId4" Type="http://schemas.openxmlformats.org/officeDocument/2006/relationships/image" Target="../media/image82.png"/></Relationships>
</file>

<file path=ppt/slides/_rels/slide2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8.xml"/><Relationship Id="rId1" Type="http://schemas.openxmlformats.org/officeDocument/2006/relationships/slideLayout" Target="../slideLayouts/slideLayout38.xml"/><Relationship Id="rId4" Type="http://schemas.openxmlformats.org/officeDocument/2006/relationships/image" Target="../media/image84.png"/></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32.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hyperlink" Target="http://w3.ibm.com/software/xl/portal/content?synKey=J348983K69641V54" TargetMode="External"/><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33.xml"/><Relationship Id="rId1" Type="http://schemas.openxmlformats.org/officeDocument/2006/relationships/slideLayout" Target="../slideLayouts/slideLayout3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 Id="rId9" Type="http://schemas.openxmlformats.org/officeDocument/2006/relationships/image" Target="../media/image94.png"/></Relationships>
</file>

<file path=ppt/slides/_rels/slide3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4.xml"/><Relationship Id="rId1" Type="http://schemas.openxmlformats.org/officeDocument/2006/relationships/slideLayout" Target="../slideLayouts/slideLayout34.xml"/><Relationship Id="rId4" Type="http://schemas.openxmlformats.org/officeDocument/2006/relationships/image" Target="../media/image96.png"/></Relationships>
</file>

<file path=ppt/slides/_rels/slide3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5.xml"/><Relationship Id="rId1" Type="http://schemas.openxmlformats.org/officeDocument/2006/relationships/slideLayout" Target="../slideLayouts/slideLayout33.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36.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notesSlide" Target="../notesSlides/notesSlide36.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18" Type="http://schemas.openxmlformats.org/officeDocument/2006/relationships/image" Target="../media/image116.png"/><Relationship Id="rId3" Type="http://schemas.openxmlformats.org/officeDocument/2006/relationships/notesSlide" Target="../notesSlides/notesSlide37.xml"/><Relationship Id="rId21" Type="http://schemas.openxmlformats.org/officeDocument/2006/relationships/image" Target="../media/image103.pn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 Type="http://schemas.openxmlformats.org/officeDocument/2006/relationships/slideLayout" Target="../slideLayouts/slideLayout33.xml"/><Relationship Id="rId16" Type="http://schemas.openxmlformats.org/officeDocument/2006/relationships/image" Target="../media/image114.png"/><Relationship Id="rId20" Type="http://schemas.openxmlformats.org/officeDocument/2006/relationships/oleObject" Target="../embeddings/oleObject2.bin"/><Relationship Id="rId1" Type="http://schemas.openxmlformats.org/officeDocument/2006/relationships/vmlDrawing" Target="../drawings/vmlDrawing1.vml"/><Relationship Id="rId6" Type="http://schemas.openxmlformats.org/officeDocument/2006/relationships/image" Target="../media/image104.png"/><Relationship Id="rId11" Type="http://schemas.openxmlformats.org/officeDocument/2006/relationships/image" Target="../media/image109.png"/><Relationship Id="rId24" Type="http://schemas.openxmlformats.org/officeDocument/2006/relationships/image" Target="../media/image120.png"/><Relationship Id="rId5" Type="http://schemas.openxmlformats.org/officeDocument/2006/relationships/image" Target="../media/image102.png"/><Relationship Id="rId15" Type="http://schemas.openxmlformats.org/officeDocument/2006/relationships/image" Target="../media/image113.png"/><Relationship Id="rId23" Type="http://schemas.openxmlformats.org/officeDocument/2006/relationships/image" Target="../media/image119.png"/><Relationship Id="rId10" Type="http://schemas.openxmlformats.org/officeDocument/2006/relationships/image" Target="../media/image108.png"/><Relationship Id="rId19" Type="http://schemas.openxmlformats.org/officeDocument/2006/relationships/image" Target="../media/image117.png"/><Relationship Id="rId4" Type="http://schemas.openxmlformats.org/officeDocument/2006/relationships/oleObject" Target="../embeddings/oleObject1.bin"/><Relationship Id="rId9" Type="http://schemas.openxmlformats.org/officeDocument/2006/relationships/image" Target="../media/image107.png"/><Relationship Id="rId14" Type="http://schemas.openxmlformats.org/officeDocument/2006/relationships/image" Target="../media/image112.png"/><Relationship Id="rId22" Type="http://schemas.openxmlformats.org/officeDocument/2006/relationships/image" Target="../media/image118.png"/></Relationships>
</file>

<file path=ppt/slides/_rels/slide3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31.png"/><Relationship Id="rId3" Type="http://schemas.openxmlformats.org/officeDocument/2006/relationships/image" Target="../media/image121.png"/><Relationship Id="rId7" Type="http://schemas.openxmlformats.org/officeDocument/2006/relationships/image" Target="../media/image125.png"/><Relationship Id="rId12" Type="http://schemas.openxmlformats.org/officeDocument/2006/relationships/image" Target="../media/image130.png"/><Relationship Id="rId2" Type="http://schemas.openxmlformats.org/officeDocument/2006/relationships/notesSlide" Target="../notesSlides/notesSlide39.xml"/><Relationship Id="rId16" Type="http://schemas.openxmlformats.org/officeDocument/2006/relationships/image" Target="../media/image134.png"/><Relationship Id="rId1" Type="http://schemas.openxmlformats.org/officeDocument/2006/relationships/slideLayout" Target="../slideLayouts/slideLayout16.xml"/><Relationship Id="rId6" Type="http://schemas.openxmlformats.org/officeDocument/2006/relationships/image" Target="../media/image124.png"/><Relationship Id="rId11" Type="http://schemas.openxmlformats.org/officeDocument/2006/relationships/image" Target="../media/image129.png"/><Relationship Id="rId5" Type="http://schemas.openxmlformats.org/officeDocument/2006/relationships/image" Target="../media/image123.png"/><Relationship Id="rId15" Type="http://schemas.openxmlformats.org/officeDocument/2006/relationships/image" Target="../media/image133.png"/><Relationship Id="rId10" Type="http://schemas.openxmlformats.org/officeDocument/2006/relationships/image" Target="../media/image128.png"/><Relationship Id="rId4" Type="http://schemas.openxmlformats.org/officeDocument/2006/relationships/image" Target="../media/image122.png"/><Relationship Id="rId9" Type="http://schemas.openxmlformats.org/officeDocument/2006/relationships/image" Target="../media/image127.png"/><Relationship Id="rId14" Type="http://schemas.openxmlformats.org/officeDocument/2006/relationships/image" Target="../media/image13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10.jpg"/></Relationships>
</file>

<file path=ppt/slides/_rels/slide4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40.xml"/><Relationship Id="rId1" Type="http://schemas.openxmlformats.org/officeDocument/2006/relationships/slideLayout" Target="../slideLayouts/slideLayout38.xml"/><Relationship Id="rId4" Type="http://schemas.openxmlformats.org/officeDocument/2006/relationships/image" Target="../media/image136.png"/></Relationships>
</file>

<file path=ppt/slides/_rels/slide41.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image" Target="../media/image138.jpe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4.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141.png"/></Relationships>
</file>

<file path=ppt/slides/_rels/slide4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144.png"/><Relationship Id="rId4" Type="http://schemas.openxmlformats.org/officeDocument/2006/relationships/image" Target="../media/image143.png"/></Relationships>
</file>

<file path=ppt/slides/_rels/slide4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146.jpeg"/></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15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152.png"/></Relationships>
</file>

<file path=ppt/slides/_rels/slide51.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154.png"/></Relationships>
</file>

<file path=ppt/slides/_rels/slide52.xml.rels><?xml version="1.0" encoding="UTF-8" standalone="yes"?>
<Relationships xmlns="http://schemas.openxmlformats.org/package/2006/relationships"><Relationship Id="rId3" Type="http://schemas.openxmlformats.org/officeDocument/2006/relationships/image" Target="../media/image145.jpeg"/><Relationship Id="rId7" Type="http://schemas.openxmlformats.org/officeDocument/2006/relationships/image" Target="../media/image158.pn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image" Target="../media/image160.png"/></Relationships>
</file>

<file path=ppt/slides/_rels/slide55.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162.png"/></Relationships>
</file>

<file path=ppt/slides/_rels/slide56.xml.rels><?xml version="1.0" encoding="UTF-8" standalone="yes"?>
<Relationships xmlns="http://schemas.openxmlformats.org/package/2006/relationships"><Relationship Id="rId3" Type="http://schemas.openxmlformats.org/officeDocument/2006/relationships/image" Target="../media/image163.jpeg"/><Relationship Id="rId7" Type="http://schemas.openxmlformats.org/officeDocument/2006/relationships/image" Target="../media/image167.png"/><Relationship Id="rId2" Type="http://schemas.openxmlformats.org/officeDocument/2006/relationships/notesSlide" Target="../notesSlides/notesSlide56.xml"/><Relationship Id="rId1" Type="http://schemas.openxmlformats.org/officeDocument/2006/relationships/slideLayout" Target="../slideLayouts/slideLayout6.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57.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image" Target="../media/image169.png"/></Relationships>
</file>

<file path=ppt/slides/_rels/slide58.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171.png"/></Relationships>
</file>

<file path=ppt/slides/_rels/slide59.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59.xml"/><Relationship Id="rId1" Type="http://schemas.openxmlformats.org/officeDocument/2006/relationships/slideLayout" Target="../slideLayouts/slideLayout32.xml"/><Relationship Id="rId4" Type="http://schemas.openxmlformats.org/officeDocument/2006/relationships/image" Target="../media/image17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60.xml"/><Relationship Id="rId1" Type="http://schemas.openxmlformats.org/officeDocument/2006/relationships/slideLayout" Target="../slideLayouts/slideLayout6.xml"/><Relationship Id="rId5" Type="http://schemas.openxmlformats.org/officeDocument/2006/relationships/hyperlink" Target="http://ibm.com/brms" TargetMode="External"/><Relationship Id="rId4" Type="http://schemas.openxmlformats.org/officeDocument/2006/relationships/hyperlink" Target="http://ibm.com/bpm"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64.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68.xml"/><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69.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jpeg"/></Relationships>
</file>

<file path=ppt/slides/_rels/slide7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70.xml"/><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71.xml"/><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73.xml"/><Relationship Id="rId1" Type="http://schemas.openxmlformats.org/officeDocument/2006/relationships/slideLayout" Target="../slideLayouts/slideLayout30.xml"/><Relationship Id="rId4" Type="http://schemas.openxmlformats.org/officeDocument/2006/relationships/image" Target="../media/image184.png"/></Relationships>
</file>

<file path=ppt/slides/_rels/slide7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74.xml"/><Relationship Id="rId1" Type="http://schemas.openxmlformats.org/officeDocument/2006/relationships/slideLayout" Target="../slideLayouts/slideLayout31.xml"/><Relationship Id="rId4" Type="http://schemas.openxmlformats.org/officeDocument/2006/relationships/image" Target="../media/image186.png"/></Relationships>
</file>

<file path=ppt/slides/_rels/slide75.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75.xml"/><Relationship Id="rId1" Type="http://schemas.openxmlformats.org/officeDocument/2006/relationships/slideLayout" Target="../slideLayouts/slideLayout32.xml"/><Relationship Id="rId6" Type="http://schemas.openxmlformats.org/officeDocument/2006/relationships/image" Target="../media/image190.png"/><Relationship Id="rId5" Type="http://schemas.openxmlformats.org/officeDocument/2006/relationships/image" Target="../media/image189.jpeg"/><Relationship Id="rId4" Type="http://schemas.openxmlformats.org/officeDocument/2006/relationships/image" Target="../media/image188.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7.xml"/></Relationships>
</file>

<file path=ppt/slides/_rels/slide77.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79.png"/></Relationships>
</file>

<file path=ppt/slides/_rels/slide78.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2.png"/><Relationship Id="rId7" Type="http://schemas.openxmlformats.org/officeDocument/2006/relationships/image" Target="../media/image196.jpeg"/><Relationship Id="rId2" Type="http://schemas.openxmlformats.org/officeDocument/2006/relationships/notesSlide" Target="../notesSlides/notesSlide78.xml"/><Relationship Id="rId1" Type="http://schemas.openxmlformats.org/officeDocument/2006/relationships/slideLayout" Target="../slideLayouts/slideLayout32.xml"/><Relationship Id="rId6" Type="http://schemas.openxmlformats.org/officeDocument/2006/relationships/image" Target="../media/image195.png"/><Relationship Id="rId5" Type="http://schemas.openxmlformats.org/officeDocument/2006/relationships/image" Target="../media/image194.png"/><Relationship Id="rId10" Type="http://schemas.openxmlformats.org/officeDocument/2006/relationships/image" Target="../media/image199.png"/><Relationship Id="rId4" Type="http://schemas.openxmlformats.org/officeDocument/2006/relationships/image" Target="../media/image193.png"/><Relationship Id="rId9" Type="http://schemas.openxmlformats.org/officeDocument/2006/relationships/image" Target="../media/image198.png"/></Relationships>
</file>

<file path=ppt/slides/_rels/slide79.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210.png"/><Relationship Id="rId18" Type="http://schemas.openxmlformats.org/officeDocument/2006/relationships/image" Target="../media/image215.png"/><Relationship Id="rId3" Type="http://schemas.openxmlformats.org/officeDocument/2006/relationships/image" Target="../media/image200.png"/><Relationship Id="rId7" Type="http://schemas.openxmlformats.org/officeDocument/2006/relationships/image" Target="../media/image204.png"/><Relationship Id="rId12" Type="http://schemas.openxmlformats.org/officeDocument/2006/relationships/image" Target="../media/image209.png"/><Relationship Id="rId17" Type="http://schemas.openxmlformats.org/officeDocument/2006/relationships/image" Target="../media/image214.png"/><Relationship Id="rId2" Type="http://schemas.openxmlformats.org/officeDocument/2006/relationships/notesSlide" Target="../notesSlides/notesSlide79.xml"/><Relationship Id="rId16" Type="http://schemas.openxmlformats.org/officeDocument/2006/relationships/image" Target="../media/image213.png"/><Relationship Id="rId1" Type="http://schemas.openxmlformats.org/officeDocument/2006/relationships/slideLayout" Target="../slideLayouts/slideLayout34.xml"/><Relationship Id="rId6" Type="http://schemas.openxmlformats.org/officeDocument/2006/relationships/image" Target="../media/image203.png"/><Relationship Id="rId11" Type="http://schemas.openxmlformats.org/officeDocument/2006/relationships/image" Target="../media/image208.png"/><Relationship Id="rId5" Type="http://schemas.openxmlformats.org/officeDocument/2006/relationships/image" Target="../media/image202.png"/><Relationship Id="rId15" Type="http://schemas.openxmlformats.org/officeDocument/2006/relationships/image" Target="../media/image212.png"/><Relationship Id="rId10" Type="http://schemas.openxmlformats.org/officeDocument/2006/relationships/image" Target="../media/image207.png"/><Relationship Id="rId19" Type="http://schemas.openxmlformats.org/officeDocument/2006/relationships/image" Target="../media/image216.png"/><Relationship Id="rId4" Type="http://schemas.openxmlformats.org/officeDocument/2006/relationships/image" Target="../media/image201.png"/><Relationship Id="rId9" Type="http://schemas.openxmlformats.org/officeDocument/2006/relationships/image" Target="../media/image206.png"/><Relationship Id="rId14" Type="http://schemas.openxmlformats.org/officeDocument/2006/relationships/image" Target="../media/image2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80.xml.rels><?xml version="1.0" encoding="UTF-8" standalone="yes"?>
<Relationships xmlns="http://schemas.openxmlformats.org/package/2006/relationships"><Relationship Id="rId3" Type="http://schemas.openxmlformats.org/officeDocument/2006/relationships/image" Target="../media/image137.jpeg"/><Relationship Id="rId7" Type="http://schemas.openxmlformats.org/officeDocument/2006/relationships/image" Target="../media/image219.png"/><Relationship Id="rId2" Type="http://schemas.openxmlformats.org/officeDocument/2006/relationships/notesSlide" Target="../notesSlides/notesSlide80.xml"/><Relationship Id="rId1" Type="http://schemas.openxmlformats.org/officeDocument/2006/relationships/slideLayout" Target="../slideLayouts/slideLayout32.xml"/><Relationship Id="rId6" Type="http://schemas.openxmlformats.org/officeDocument/2006/relationships/image" Target="../media/image218.jpeg"/><Relationship Id="rId5" Type="http://schemas.openxmlformats.org/officeDocument/2006/relationships/image" Target="../media/image217.png"/><Relationship Id="rId4" Type="http://schemas.openxmlformats.org/officeDocument/2006/relationships/image" Target="../media/image138.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ctrTitle"/>
          </p:nvPr>
        </p:nvSpPr>
        <p:spPr>
          <a:xfrm>
            <a:off x="381002" y="1143000"/>
            <a:ext cx="6053137" cy="1143000"/>
          </a:xfrm>
        </p:spPr>
        <p:txBody>
          <a:bodyPr/>
          <a:lstStyle/>
          <a:p>
            <a:pPr eaLnBrk="1" hangingPunct="1"/>
            <a:r>
              <a:rPr lang="en-US" i="1" dirty="0" smtClean="0">
                <a:cs typeface="Osaka"/>
              </a:rPr>
              <a:t>Enabling Agile Processes on zEnterprise</a:t>
            </a:r>
            <a:endParaRPr lang="en-US" i="1" dirty="0" smtClean="0">
              <a:cs typeface="Osaka"/>
            </a:endParaRPr>
          </a:p>
        </p:txBody>
      </p:sp>
      <p:sp>
        <p:nvSpPr>
          <p:cNvPr id="49154" name="Rectangle 3"/>
          <p:cNvSpPr>
            <a:spLocks noGrp="1" noChangeArrowheads="1"/>
          </p:cNvSpPr>
          <p:nvPr>
            <p:ph type="subTitle" idx="1"/>
          </p:nvPr>
        </p:nvSpPr>
        <p:spPr>
          <a:xfrm>
            <a:off x="381000" y="2590800"/>
            <a:ext cx="7391400" cy="838200"/>
          </a:xfrm>
        </p:spPr>
        <p:txBody>
          <a:bodyPr/>
          <a:lstStyle/>
          <a:p>
            <a:pPr eaLnBrk="1" hangingPunct="1"/>
            <a:r>
              <a:rPr lang="en-US" sz="2400" dirty="0" smtClean="0">
                <a:cs typeface="Osaka"/>
              </a:rPr>
              <a:t>IBM BPM for z/OS</a:t>
            </a:r>
            <a:endParaRPr lang="en-US" sz="2400" dirty="0" smtClean="0">
              <a:cs typeface="Osaka"/>
            </a:endParaRPr>
          </a:p>
        </p:txBody>
      </p:sp>
      <p:sp>
        <p:nvSpPr>
          <p:cNvPr id="49155" name="Rectangle 9"/>
          <p:cNvSpPr>
            <a:spLocks noChangeArrowheads="1"/>
          </p:cNvSpPr>
          <p:nvPr/>
        </p:nvSpPr>
        <p:spPr bwMode="auto">
          <a:xfrm>
            <a:off x="381000" y="3657600"/>
            <a:ext cx="4672405" cy="304800"/>
          </a:xfrm>
          <a:prstGeom prst="rect">
            <a:avLst/>
          </a:prstGeom>
          <a:noFill/>
          <a:ln w="9525">
            <a:noFill/>
            <a:miter lim="800000"/>
            <a:headEnd/>
            <a:tailEnd/>
          </a:ln>
        </p:spPr>
        <p:txBody>
          <a:bodyPr lIns="91139" tIns="45575" rIns="91139" bIns="45575"/>
          <a:lstStyle/>
          <a:p>
            <a:pPr>
              <a:spcBef>
                <a:spcPct val="20000"/>
              </a:spcBef>
            </a:pPr>
            <a:r>
              <a:rPr lang="en-US" sz="1400" i="1" dirty="0" smtClean="0">
                <a:solidFill>
                  <a:schemeClr val="bg1">
                    <a:lumMod val="50000"/>
                  </a:schemeClr>
                </a:solidFill>
                <a:latin typeface="Arial" charset="0"/>
                <a:ea typeface="Osaka"/>
                <a:cs typeface="Osaka"/>
              </a:rPr>
              <a:t>September </a:t>
            </a:r>
            <a:r>
              <a:rPr lang="en-US" sz="1400" i="1" dirty="0" smtClean="0">
                <a:solidFill>
                  <a:schemeClr val="bg1">
                    <a:lumMod val="50000"/>
                  </a:schemeClr>
                </a:solidFill>
                <a:latin typeface="Arial" charset="0"/>
                <a:ea typeface="Osaka"/>
                <a:cs typeface="Osaka"/>
              </a:rPr>
              <a:t>2011</a:t>
            </a:r>
          </a:p>
          <a:p>
            <a:pPr>
              <a:spcBef>
                <a:spcPct val="20000"/>
              </a:spcBef>
            </a:pPr>
            <a:endParaRPr lang="en-US" sz="1600" dirty="0" smtClean="0">
              <a:solidFill>
                <a:srgbClr val="000000"/>
              </a:solidFill>
              <a:latin typeface="Arial" charset="0"/>
              <a:ea typeface="Osaka"/>
              <a:cs typeface="Osak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57200"/>
            <a:ext cx="23622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4"/>
          <p:cNvSpPr>
            <a:spLocks noGrp="1" noChangeArrowheads="1"/>
          </p:cNvSpPr>
          <p:nvPr>
            <p:ph type="title"/>
          </p:nvPr>
        </p:nvSpPr>
        <p:spPr>
          <a:xfrm>
            <a:off x="2438400" y="914400"/>
            <a:ext cx="5754688" cy="490538"/>
          </a:xfrm>
        </p:spPr>
        <p:txBody>
          <a:bodyPr/>
          <a:lstStyle/>
          <a:p>
            <a:r>
              <a:rPr lang="en-US" smtClean="0">
                <a:solidFill>
                  <a:srgbClr val="753D74"/>
                </a:solidFill>
                <a:cs typeface="Osaka"/>
              </a:rPr>
              <a:t>Enabling Agile Processes on zEnterprise</a:t>
            </a:r>
            <a:r>
              <a:rPr lang="en-US" sz="1800" smtClean="0">
                <a:cs typeface="Osaka"/>
              </a:rPr>
              <a:t> </a:t>
            </a:r>
            <a:endParaRPr lang="en-US" smtClean="0">
              <a:cs typeface="Osaka"/>
            </a:endParaRPr>
          </a:p>
        </p:txBody>
      </p:sp>
      <p:sp>
        <p:nvSpPr>
          <p:cNvPr id="26628"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pic>
        <p:nvPicPr>
          <p:cNvPr id="57354" name="Picture 10"/>
          <p:cNvPicPr>
            <a:picLocks noChangeAspect="1" noChangeArrowheads="1"/>
          </p:cNvPicPr>
          <p:nvPr/>
        </p:nvPicPr>
        <p:blipFill rotWithShape="1">
          <a:blip r:embed="rId4"/>
          <a:srcRect l="66778"/>
          <a:stretch/>
        </p:blipFill>
        <p:spPr bwMode="auto">
          <a:xfrm>
            <a:off x="4572000" y="1436688"/>
            <a:ext cx="2686050" cy="5186362"/>
          </a:xfrm>
          <a:prstGeom prst="rect">
            <a:avLst/>
          </a:prstGeom>
          <a:ln>
            <a:noFill/>
          </a:ln>
          <a:effectLst>
            <a:outerShdw blurRad="292100" dist="139700" dir="2700000" algn="tl" rotWithShape="0">
              <a:srgbClr val="333333">
                <a:alpha val="65000"/>
              </a:srgbClr>
            </a:outerShdw>
          </a:effectLst>
          <a:extLst/>
        </p:spPr>
      </p:pic>
      <p:sp>
        <p:nvSpPr>
          <p:cNvPr id="32776" name="Slide Number Placeholder 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eaLnBrk="1" hangingPunct="1">
              <a:defRPr/>
            </a:pPr>
            <a:fld id="{058A9F40-B264-4FF8-86B9-E0E392859C64}" type="slidenum">
              <a:rPr lang="en-US" smtClean="0">
                <a:solidFill>
                  <a:srgbClr val="969696"/>
                </a:solidFill>
              </a:rPr>
              <a:pPr eaLnBrk="1" hangingPunct="1">
                <a:defRPr/>
              </a:pPr>
              <a:t>10</a:t>
            </a:fld>
            <a:endParaRPr lang="en-US" smtClean="0">
              <a:solidFill>
                <a:srgbClr val="969696"/>
              </a:solidFill>
            </a:endParaRPr>
          </a:p>
        </p:txBody>
      </p:sp>
      <p:sp>
        <p:nvSpPr>
          <p:cNvPr id="26631" name="Text Box 18"/>
          <p:cNvSpPr txBox="1">
            <a:spLocks noChangeArrowheads="1"/>
          </p:cNvSpPr>
          <p:nvPr/>
        </p:nvSpPr>
        <p:spPr bwMode="auto">
          <a:xfrm>
            <a:off x="192088" y="4572000"/>
            <a:ext cx="41798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buFont typeface="Wingdings" pitchFamily="2" charset="2"/>
              <a:buChar char="§"/>
            </a:pPr>
            <a:r>
              <a:rPr lang="en-US" b="1" i="1"/>
              <a:t>Unify </a:t>
            </a:r>
            <a:r>
              <a:rPr lang="en-US" i="1"/>
              <a:t>process deployment and shared process services; extending and linking z and non-z processes </a:t>
            </a: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57200"/>
            <a:ext cx="23622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pic>
        <p:nvPicPr>
          <p:cNvPr id="57354" name="Picture 10"/>
          <p:cNvPicPr>
            <a:picLocks noChangeAspect="1" noChangeArrowheads="1"/>
          </p:cNvPicPr>
          <p:nvPr/>
        </p:nvPicPr>
        <p:blipFill>
          <a:blip r:embed="rId4">
            <a:extLst/>
          </a:blip>
          <a:srcRect/>
          <a:stretch>
            <a:fillRect/>
          </a:stretch>
        </p:blipFill>
        <p:spPr bwMode="auto">
          <a:xfrm>
            <a:off x="2438400" y="2209800"/>
            <a:ext cx="6368629" cy="4085487"/>
          </a:xfrm>
          <a:prstGeom prst="rect">
            <a:avLst/>
          </a:prstGeom>
          <a:ln>
            <a:noFill/>
          </a:ln>
          <a:effectLst>
            <a:outerShdw blurRad="292100" dist="139700" dir="2700000" algn="tl" rotWithShape="0">
              <a:srgbClr val="333333">
                <a:alpha val="65000"/>
              </a:srgbClr>
            </a:outerShdw>
          </a:effectLst>
          <a:scene3d>
            <a:camera prst="perspectiveLeft"/>
            <a:lightRig rig="threePt" dir="t"/>
          </a:scene3d>
          <a:extLst/>
        </p:spPr>
      </p:pic>
      <p:sp>
        <p:nvSpPr>
          <p:cNvPr id="32776" name="Slide Number Placeholder 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eaLnBrk="1" hangingPunct="1">
              <a:defRPr/>
            </a:pPr>
            <a:fld id="{718CB899-448A-40BF-BDDA-E1E3858D4B3B}" type="slidenum">
              <a:rPr lang="en-US" smtClean="0">
                <a:solidFill>
                  <a:srgbClr val="969696"/>
                </a:solidFill>
              </a:rPr>
              <a:pPr eaLnBrk="1" hangingPunct="1">
                <a:defRPr/>
              </a:pPr>
              <a:t>11</a:t>
            </a:fld>
            <a:endParaRPr lang="en-US" smtClean="0">
              <a:solidFill>
                <a:srgbClr val="969696"/>
              </a:solidFill>
            </a:endParaRPr>
          </a:p>
        </p:txBody>
      </p:sp>
      <p:sp>
        <p:nvSpPr>
          <p:cNvPr id="27654" name="Text Box 18"/>
          <p:cNvSpPr txBox="1">
            <a:spLocks noChangeArrowheads="1"/>
          </p:cNvSpPr>
          <p:nvPr/>
        </p:nvSpPr>
        <p:spPr bwMode="auto">
          <a:xfrm>
            <a:off x="163513" y="2373313"/>
            <a:ext cx="26225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buFont typeface="Wingdings" pitchFamily="2" charset="2"/>
              <a:buChar char="§"/>
            </a:pPr>
            <a:r>
              <a:rPr lang="en-US" b="1" i="1"/>
              <a:t>Apply </a:t>
            </a:r>
            <a:r>
              <a:rPr lang="en-US" i="1"/>
              <a:t>mainframe advantages when optimizing processes</a:t>
            </a:r>
            <a:br>
              <a:rPr lang="en-US" i="1"/>
            </a:br>
            <a:endParaRPr lang="en-US" i="1"/>
          </a:p>
          <a:p>
            <a:pPr eaLnBrk="1" hangingPunct="1">
              <a:buFont typeface="Wingdings" pitchFamily="2" charset="2"/>
              <a:buChar char="§"/>
            </a:pPr>
            <a:r>
              <a:rPr lang="en-US" b="1" i="1"/>
              <a:t>Simplify </a:t>
            </a:r>
            <a:r>
              <a:rPr lang="en-US" i="1"/>
              <a:t>operations by centralizing and visualizing process assets</a:t>
            </a:r>
            <a:br>
              <a:rPr lang="en-US" i="1"/>
            </a:br>
            <a:endParaRPr lang="en-US" i="1"/>
          </a:p>
          <a:p>
            <a:pPr eaLnBrk="1" hangingPunct="1">
              <a:buFont typeface="Wingdings" pitchFamily="2" charset="2"/>
              <a:buChar char="§"/>
            </a:pPr>
            <a:r>
              <a:rPr lang="en-US" b="1" i="1"/>
              <a:t>Unify </a:t>
            </a:r>
            <a:r>
              <a:rPr lang="en-US" i="1"/>
              <a:t>process deployment and shared process services </a:t>
            </a:r>
          </a:p>
        </p:txBody>
      </p:sp>
      <p:sp>
        <p:nvSpPr>
          <p:cNvPr id="27656" name="Title 1"/>
          <p:cNvSpPr>
            <a:spLocks noGrp="1"/>
          </p:cNvSpPr>
          <p:nvPr>
            <p:ph type="title"/>
          </p:nvPr>
        </p:nvSpPr>
        <p:spPr/>
        <p:txBody>
          <a:bodyPr/>
          <a:lstStyle/>
          <a:p>
            <a:r>
              <a:rPr lang="en-US" smtClean="0">
                <a:cs typeface="Osaka"/>
              </a:rPr>
              <a:t> </a:t>
            </a:r>
          </a:p>
        </p:txBody>
      </p:sp>
      <p:grpSp>
        <p:nvGrpSpPr>
          <p:cNvPr id="27657" name="Group 10"/>
          <p:cNvGrpSpPr>
            <a:grpSpLocks/>
          </p:cNvGrpSpPr>
          <p:nvPr/>
        </p:nvGrpSpPr>
        <p:grpSpPr bwMode="auto">
          <a:xfrm>
            <a:off x="2106613" y="801688"/>
            <a:ext cx="5600700" cy="646112"/>
            <a:chOff x="2034869" y="990600"/>
            <a:chExt cx="5600700" cy="646331"/>
          </a:xfrm>
        </p:grpSpPr>
        <p:sp>
          <p:nvSpPr>
            <p:cNvPr id="12" name="Rectangle 11"/>
            <p:cNvSpPr/>
            <p:nvPr/>
          </p:nvSpPr>
          <p:spPr bwMode="auto">
            <a:xfrm>
              <a:off x="2034869" y="990600"/>
              <a:ext cx="5600700" cy="646331"/>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eaLnBrk="0" hangingPunct="0">
                <a:defRPr/>
              </a:pPr>
              <a:endParaRPr lang="en-US" sz="2400">
                <a:ea typeface="ＭＳ Ｐゴシック" pitchFamily="96" charset="-128"/>
                <a:cs typeface="Arial" pitchFamily="34" charset="0"/>
              </a:endParaRPr>
            </a:p>
          </p:txBody>
        </p:sp>
        <p:sp>
          <p:nvSpPr>
            <p:cNvPr id="27661" name="Text Box 18"/>
            <p:cNvSpPr txBox="1">
              <a:spLocks noChangeArrowheads="1"/>
            </p:cNvSpPr>
            <p:nvPr/>
          </p:nvSpPr>
          <p:spPr bwMode="auto">
            <a:xfrm>
              <a:off x="2129970" y="990600"/>
              <a:ext cx="5257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i="1"/>
                <a:t>Extend your core business processes powered by the strength of IBM zEnterprise</a:t>
              </a:r>
            </a:p>
          </p:txBody>
        </p:sp>
      </p:gr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4"/>
          <p:cNvSpPr>
            <a:spLocks noChangeShapeType="1"/>
          </p:cNvSpPr>
          <p:nvPr/>
        </p:nvSpPr>
        <p:spPr bwMode="auto">
          <a:xfrm flipH="1" flipV="1">
            <a:off x="1600200" y="1816100"/>
            <a:ext cx="2057400" cy="2133600"/>
          </a:xfrm>
          <a:prstGeom prst="line">
            <a:avLst/>
          </a:prstGeom>
          <a:noFill/>
          <a:ln w="19050">
            <a:solidFill>
              <a:srgbClr val="4072A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28675" name="Line 4"/>
          <p:cNvSpPr>
            <a:spLocks noChangeShapeType="1"/>
          </p:cNvSpPr>
          <p:nvPr/>
        </p:nvSpPr>
        <p:spPr bwMode="auto">
          <a:xfrm flipH="1" flipV="1">
            <a:off x="1600200" y="1739900"/>
            <a:ext cx="3276600" cy="1752600"/>
          </a:xfrm>
          <a:prstGeom prst="line">
            <a:avLst/>
          </a:prstGeom>
          <a:noFill/>
          <a:ln w="19050">
            <a:solidFill>
              <a:srgbClr val="4072A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8676" name="Group 107"/>
          <p:cNvGrpSpPr>
            <a:grpSpLocks/>
          </p:cNvGrpSpPr>
          <p:nvPr/>
        </p:nvGrpSpPr>
        <p:grpSpPr bwMode="auto">
          <a:xfrm>
            <a:off x="0" y="4559300"/>
            <a:ext cx="7086600" cy="1981200"/>
            <a:chOff x="228600" y="4724400"/>
            <a:chExt cx="6788150" cy="1924050"/>
          </a:xfrm>
        </p:grpSpPr>
        <p:pic>
          <p:nvPicPr>
            <p:cNvPr id="109" name="Picture 7" descr="Lower"/>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28600" y="4724400"/>
              <a:ext cx="6788150" cy="1924050"/>
            </a:xfrm>
            <a:prstGeom prst="rect">
              <a:avLst/>
            </a:prstGeom>
            <a:noFill/>
            <a:ln w="9525">
              <a:noFill/>
              <a:miter lim="800000"/>
              <a:headEnd/>
              <a:tailEnd/>
            </a:ln>
          </p:spPr>
        </p:pic>
        <p:pic>
          <p:nvPicPr>
            <p:cNvPr id="110" name="Picture 8" descr="OvalConnection"/>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1371600" y="4953000"/>
              <a:ext cx="4279900" cy="1162050"/>
            </a:xfrm>
            <a:prstGeom prst="rect">
              <a:avLst/>
            </a:prstGeom>
            <a:noFill/>
            <a:ln w="9525">
              <a:noFill/>
              <a:miter lim="800000"/>
              <a:headEnd/>
              <a:tailEnd/>
            </a:ln>
          </p:spPr>
        </p:pic>
      </p:grpSp>
      <p:grpSp>
        <p:nvGrpSpPr>
          <p:cNvPr id="28677" name="Group 110"/>
          <p:cNvGrpSpPr>
            <a:grpSpLocks/>
          </p:cNvGrpSpPr>
          <p:nvPr/>
        </p:nvGrpSpPr>
        <p:grpSpPr bwMode="auto">
          <a:xfrm>
            <a:off x="3276600" y="5092700"/>
            <a:ext cx="714375" cy="723900"/>
            <a:chOff x="-1295400" y="5638800"/>
            <a:chExt cx="714375" cy="723900"/>
          </a:xfrm>
        </p:grpSpPr>
        <p:pic>
          <p:nvPicPr>
            <p:cNvPr id="112"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113" name="TextBox 112"/>
            <p:cNvSpPr txBox="1"/>
            <p:nvPr/>
          </p:nvSpPr>
          <p:spPr>
            <a:xfrm>
              <a:off x="-1143000" y="5715000"/>
              <a:ext cx="560388" cy="261938"/>
            </a:xfrm>
            <a:prstGeom prst="rect">
              <a:avLst/>
            </a:prstGeom>
            <a:noFill/>
            <a:effectLst>
              <a:outerShdw blurRad="50800" dist="38100" dir="2700000" algn="tl" rotWithShape="0">
                <a:prstClr val="black">
                  <a:alpha val="40000"/>
                </a:prstClr>
              </a:outerShdw>
            </a:effectLst>
          </p:spPr>
          <p:txBody>
            <a:bodyPr wrap="none">
              <a:spAutoFit/>
            </a:bodyPr>
            <a:lstStyle/>
            <a:p>
              <a:pPr>
                <a:defRPr/>
              </a:pPr>
              <a:r>
                <a:rPr lang="en-US" sz="1100" dirty="0">
                  <a:solidFill>
                    <a:srgbClr val="FFFFFF"/>
                  </a:solidFill>
                  <a:effectLst>
                    <a:outerShdw blurRad="38100" dist="38100" dir="2700000" algn="tl">
                      <a:srgbClr val="000000">
                        <a:alpha val="43137"/>
                      </a:srgbClr>
                    </a:outerShdw>
                  </a:effectLst>
                  <a:latin typeface="Arial Black" pitchFamily="34" charset="0"/>
                  <a:cs typeface="Arial" charset="0"/>
                </a:rPr>
                <a:t>CICS</a:t>
              </a:r>
            </a:p>
          </p:txBody>
        </p:sp>
        <p:sp>
          <p:nvSpPr>
            <p:cNvPr id="114" name="Can 113"/>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a:lstStyle/>
            <a:p>
              <a:pPr eaLnBrk="0" hangingPunct="0">
                <a:defRPr/>
              </a:pPr>
              <a:endParaRPr lang="en-US" sz="2400">
                <a:solidFill>
                  <a:srgbClr val="000000"/>
                </a:solidFill>
                <a:ea typeface="ＭＳ Ｐゴシック" pitchFamily="96" charset="-128"/>
                <a:cs typeface="Arial" charset="0"/>
              </a:endParaRPr>
            </a:p>
          </p:txBody>
        </p:sp>
      </p:grpSp>
      <p:grpSp>
        <p:nvGrpSpPr>
          <p:cNvPr id="28678" name="Group 114"/>
          <p:cNvGrpSpPr>
            <a:grpSpLocks/>
          </p:cNvGrpSpPr>
          <p:nvPr/>
        </p:nvGrpSpPr>
        <p:grpSpPr bwMode="auto">
          <a:xfrm>
            <a:off x="4191000" y="5245100"/>
            <a:ext cx="714375" cy="723900"/>
            <a:chOff x="2895600" y="5410200"/>
            <a:chExt cx="714375" cy="723900"/>
          </a:xfrm>
        </p:grpSpPr>
        <p:grpSp>
          <p:nvGrpSpPr>
            <p:cNvPr id="28759" name="Group 84"/>
            <p:cNvGrpSpPr>
              <a:grpSpLocks/>
            </p:cNvGrpSpPr>
            <p:nvPr/>
          </p:nvGrpSpPr>
          <p:grpSpPr bwMode="auto">
            <a:xfrm>
              <a:off x="2895600" y="5410200"/>
              <a:ext cx="714375" cy="723900"/>
              <a:chOff x="-1295400" y="5638800"/>
              <a:chExt cx="714375" cy="723900"/>
            </a:xfrm>
          </p:grpSpPr>
          <p:pic>
            <p:nvPicPr>
              <p:cNvPr id="118"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119" name="TextBox 118"/>
              <p:cNvSpPr txBox="1"/>
              <p:nvPr/>
            </p:nvSpPr>
            <p:spPr>
              <a:xfrm>
                <a:off x="-1143000" y="5715000"/>
                <a:ext cx="474663" cy="261938"/>
              </a:xfrm>
              <a:prstGeom prst="rect">
                <a:avLst/>
              </a:prstGeom>
              <a:noFill/>
              <a:effectLst>
                <a:outerShdw blurRad="50800" dist="38100" dir="2700000" algn="tl" rotWithShape="0">
                  <a:prstClr val="black">
                    <a:alpha val="40000"/>
                  </a:prstClr>
                </a:outerShdw>
              </a:effectLst>
            </p:spPr>
            <p:txBody>
              <a:bodyPr wrap="none">
                <a:spAutoFit/>
              </a:bodyPr>
              <a:lstStyle/>
              <a:p>
                <a:pPr>
                  <a:defRPr/>
                </a:pPr>
                <a:r>
                  <a:rPr lang="en-US" sz="1100" dirty="0">
                    <a:solidFill>
                      <a:srgbClr val="FFFFFF"/>
                    </a:solidFill>
                    <a:effectLst>
                      <a:outerShdw blurRad="38100" dist="38100" dir="2700000" algn="tl">
                        <a:srgbClr val="000000">
                          <a:alpha val="43137"/>
                        </a:srgbClr>
                      </a:outerShdw>
                    </a:effectLst>
                    <a:latin typeface="Arial Black" pitchFamily="34" charset="0"/>
                    <a:cs typeface="Arial" charset="0"/>
                  </a:rPr>
                  <a:t>IMS</a:t>
                </a:r>
              </a:p>
            </p:txBody>
          </p:sp>
          <p:sp>
            <p:nvSpPr>
              <p:cNvPr id="120" name="Can 119"/>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a:lstStyle/>
              <a:p>
                <a:pPr eaLnBrk="0" hangingPunct="0">
                  <a:defRPr/>
                </a:pPr>
                <a:endParaRPr lang="en-US" sz="2400">
                  <a:solidFill>
                    <a:srgbClr val="000000"/>
                  </a:solidFill>
                  <a:ea typeface="ＭＳ Ｐゴシック" pitchFamily="96" charset="-128"/>
                  <a:cs typeface="Arial" charset="0"/>
                </a:endParaRPr>
              </a:p>
            </p:txBody>
          </p:sp>
        </p:grpSp>
        <p:sp>
          <p:nvSpPr>
            <p:cNvPr id="117" name="Can 116"/>
            <p:cNvSpPr/>
            <p:nvPr/>
          </p:nvSpPr>
          <p:spPr bwMode="auto">
            <a:xfrm>
              <a:off x="3124200" y="57912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a:lstStyle/>
            <a:p>
              <a:pPr eaLnBrk="0" hangingPunct="0">
                <a:defRPr/>
              </a:pPr>
              <a:endParaRPr lang="en-US" sz="2400">
                <a:solidFill>
                  <a:srgbClr val="000000"/>
                </a:solidFill>
                <a:ea typeface="ＭＳ Ｐゴシック" pitchFamily="96" charset="-128"/>
                <a:cs typeface="Arial" charset="0"/>
              </a:endParaRPr>
            </a:p>
          </p:txBody>
        </p:sp>
      </p:grpSp>
      <p:grpSp>
        <p:nvGrpSpPr>
          <p:cNvPr id="28679" name="Group 120"/>
          <p:cNvGrpSpPr>
            <a:grpSpLocks/>
          </p:cNvGrpSpPr>
          <p:nvPr/>
        </p:nvGrpSpPr>
        <p:grpSpPr bwMode="auto">
          <a:xfrm>
            <a:off x="2438400" y="5397500"/>
            <a:ext cx="714375" cy="723900"/>
            <a:chOff x="-1295400" y="5638800"/>
            <a:chExt cx="714375" cy="723900"/>
          </a:xfrm>
        </p:grpSpPr>
        <p:pic>
          <p:nvPicPr>
            <p:cNvPr id="122"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123" name="TextBox 122"/>
            <p:cNvSpPr txBox="1"/>
            <p:nvPr/>
          </p:nvSpPr>
          <p:spPr>
            <a:xfrm>
              <a:off x="-1143000" y="5715000"/>
              <a:ext cx="536575" cy="261938"/>
            </a:xfrm>
            <a:prstGeom prst="rect">
              <a:avLst/>
            </a:prstGeom>
            <a:noFill/>
            <a:effectLst>
              <a:outerShdw blurRad="50800" dist="38100" dir="2700000" algn="tl" rotWithShape="0">
                <a:prstClr val="black">
                  <a:alpha val="40000"/>
                </a:prstClr>
              </a:outerShdw>
            </a:effectLst>
          </p:spPr>
          <p:txBody>
            <a:bodyPr wrap="none">
              <a:spAutoFit/>
            </a:bodyPr>
            <a:lstStyle/>
            <a:p>
              <a:pPr>
                <a:defRPr/>
              </a:pPr>
              <a:r>
                <a:rPr lang="en-US" sz="1100" dirty="0">
                  <a:solidFill>
                    <a:srgbClr val="FFFFFF"/>
                  </a:solidFill>
                  <a:effectLst>
                    <a:outerShdw blurRad="38100" dist="38100" dir="2700000" algn="tl">
                      <a:srgbClr val="000000">
                        <a:alpha val="43137"/>
                      </a:srgbClr>
                    </a:outerShdw>
                  </a:effectLst>
                  <a:latin typeface="Arial Black" pitchFamily="34" charset="0"/>
                  <a:cs typeface="Arial" charset="0"/>
                </a:rPr>
                <a:t>WAS</a:t>
              </a:r>
            </a:p>
          </p:txBody>
        </p:sp>
        <p:sp>
          <p:nvSpPr>
            <p:cNvPr id="124" name="Can 123"/>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a:lstStyle/>
            <a:p>
              <a:pPr eaLnBrk="0" hangingPunct="0">
                <a:defRPr/>
              </a:pPr>
              <a:endParaRPr lang="en-US" sz="2400">
                <a:solidFill>
                  <a:srgbClr val="000000"/>
                </a:solidFill>
                <a:ea typeface="ＭＳ Ｐゴシック" pitchFamily="96" charset="-128"/>
                <a:cs typeface="Arial" charset="0"/>
              </a:endParaRPr>
            </a:p>
          </p:txBody>
        </p:sp>
      </p:grpSp>
      <p:sp>
        <p:nvSpPr>
          <p:cNvPr id="28680" name="Line 2"/>
          <p:cNvSpPr>
            <a:spLocks noChangeShapeType="1"/>
          </p:cNvSpPr>
          <p:nvPr/>
        </p:nvSpPr>
        <p:spPr bwMode="auto">
          <a:xfrm flipV="1">
            <a:off x="950913" y="1812925"/>
            <a:ext cx="434975" cy="1219200"/>
          </a:xfrm>
          <a:prstGeom prst="line">
            <a:avLst/>
          </a:prstGeom>
          <a:noFill/>
          <a:ln w="19050">
            <a:solidFill>
              <a:srgbClr val="4072A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28681" name="Line 3"/>
          <p:cNvSpPr>
            <a:spLocks noChangeShapeType="1"/>
          </p:cNvSpPr>
          <p:nvPr/>
        </p:nvSpPr>
        <p:spPr bwMode="auto">
          <a:xfrm flipV="1">
            <a:off x="1069975" y="2454275"/>
            <a:ext cx="1166813" cy="588963"/>
          </a:xfrm>
          <a:prstGeom prst="line">
            <a:avLst/>
          </a:prstGeom>
          <a:noFill/>
          <a:ln w="19050">
            <a:solidFill>
              <a:srgbClr val="4072A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28682" name="Line 4"/>
          <p:cNvSpPr>
            <a:spLocks noChangeShapeType="1"/>
          </p:cNvSpPr>
          <p:nvPr/>
        </p:nvSpPr>
        <p:spPr bwMode="auto">
          <a:xfrm flipH="1" flipV="1">
            <a:off x="1430338" y="1833563"/>
            <a:ext cx="779462" cy="2116137"/>
          </a:xfrm>
          <a:prstGeom prst="line">
            <a:avLst/>
          </a:prstGeom>
          <a:noFill/>
          <a:ln w="19050">
            <a:solidFill>
              <a:srgbClr val="4072A8"/>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pic>
        <p:nvPicPr>
          <p:cNvPr id="28683" name="Picture 5" descr="Upp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88" y="1143000"/>
            <a:ext cx="6624637"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Freeform 6"/>
          <p:cNvSpPr>
            <a:spLocks/>
          </p:cNvSpPr>
          <p:nvPr/>
        </p:nvSpPr>
        <p:spPr bwMode="auto">
          <a:xfrm>
            <a:off x="2497138" y="1103313"/>
            <a:ext cx="1033462" cy="777875"/>
          </a:xfrm>
          <a:custGeom>
            <a:avLst/>
            <a:gdLst>
              <a:gd name="T0" fmla="*/ 0 w 1234"/>
              <a:gd name="T1" fmla="*/ 2147483647 h 580"/>
              <a:gd name="T2" fmla="*/ 2147483647 w 1234"/>
              <a:gd name="T3" fmla="*/ 2147483647 h 580"/>
              <a:gd name="T4" fmla="*/ 2147483647 w 1234"/>
              <a:gd name="T5" fmla="*/ 2147483647 h 580"/>
              <a:gd name="T6" fmla="*/ 0 60000 65536"/>
              <a:gd name="T7" fmla="*/ 0 60000 65536"/>
              <a:gd name="T8" fmla="*/ 0 60000 65536"/>
              <a:gd name="T9" fmla="*/ 0 w 1234"/>
              <a:gd name="T10" fmla="*/ 0 h 580"/>
              <a:gd name="T11" fmla="*/ 1234 w 1234"/>
              <a:gd name="T12" fmla="*/ 580 h 580"/>
            </a:gdLst>
            <a:ahLst/>
            <a:cxnLst>
              <a:cxn ang="T6">
                <a:pos x="T0" y="T1"/>
              </a:cxn>
              <a:cxn ang="T7">
                <a:pos x="T2" y="T3"/>
              </a:cxn>
              <a:cxn ang="T8">
                <a:pos x="T4" y="T5"/>
              </a:cxn>
            </a:cxnLst>
            <a:rect l="T9" t="T10" r="T11" b="T12"/>
            <a:pathLst>
              <a:path w="1234" h="580">
                <a:moveTo>
                  <a:pt x="0" y="580"/>
                </a:moveTo>
                <a:cubicBezTo>
                  <a:pt x="298" y="376"/>
                  <a:pt x="596" y="172"/>
                  <a:pt x="802" y="86"/>
                </a:cubicBezTo>
                <a:cubicBezTo>
                  <a:pt x="1008" y="0"/>
                  <a:pt x="1121" y="32"/>
                  <a:pt x="1234" y="65"/>
                </a:cubicBezTo>
              </a:path>
            </a:pathLst>
          </a:custGeom>
          <a:noFill/>
          <a:ln w="19050" cap="flat" cmpd="sng">
            <a:solidFill>
              <a:srgbClr val="40587C"/>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28685" name="Picture 7" descr="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92500"/>
            <a:ext cx="67881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8" descr="OvalConnec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650" y="3797300"/>
            <a:ext cx="42799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7" name="Line 9"/>
          <p:cNvSpPr>
            <a:spLocks noChangeShapeType="1"/>
          </p:cNvSpPr>
          <p:nvPr/>
        </p:nvSpPr>
        <p:spPr bwMode="auto">
          <a:xfrm flipV="1">
            <a:off x="1314450" y="4102100"/>
            <a:ext cx="3409950" cy="65088"/>
          </a:xfrm>
          <a:prstGeom prst="line">
            <a:avLst/>
          </a:prstGeom>
          <a:noFill/>
          <a:ln w="2540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8688" name="Line 10"/>
          <p:cNvSpPr>
            <a:spLocks noChangeShapeType="1"/>
          </p:cNvSpPr>
          <p:nvPr/>
        </p:nvSpPr>
        <p:spPr bwMode="auto">
          <a:xfrm>
            <a:off x="1047750" y="4213225"/>
            <a:ext cx="458788" cy="306388"/>
          </a:xfrm>
          <a:prstGeom prst="line">
            <a:avLst/>
          </a:prstGeom>
          <a:noFill/>
          <a:ln w="25400">
            <a:solidFill>
              <a:srgbClr val="4072A8"/>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689" name="Line 11"/>
          <p:cNvSpPr>
            <a:spLocks noChangeShapeType="1"/>
          </p:cNvSpPr>
          <p:nvPr/>
        </p:nvSpPr>
        <p:spPr bwMode="auto">
          <a:xfrm flipV="1">
            <a:off x="1320800" y="3721100"/>
            <a:ext cx="2717800" cy="339725"/>
          </a:xfrm>
          <a:prstGeom prst="line">
            <a:avLst/>
          </a:prstGeom>
          <a:noFill/>
          <a:ln w="2540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pic>
        <p:nvPicPr>
          <p:cNvPr id="28690" name="Picture 13"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2989263"/>
            <a:ext cx="598488"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1" name="Picture 24" descr="EventSymbo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7025" y="4327525"/>
            <a:ext cx="322263"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2" name="Picture 25" descr="OvalConnec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8563" y="1452563"/>
            <a:ext cx="4651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3" name="Line 26"/>
          <p:cNvSpPr>
            <a:spLocks noChangeShapeType="1"/>
          </p:cNvSpPr>
          <p:nvPr/>
        </p:nvSpPr>
        <p:spPr bwMode="auto">
          <a:xfrm>
            <a:off x="2651125" y="1898650"/>
            <a:ext cx="2100263" cy="168275"/>
          </a:xfrm>
          <a:prstGeom prst="line">
            <a:avLst/>
          </a:prstGeom>
          <a:noFill/>
          <a:ln w="1905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8694" name="Line 27"/>
          <p:cNvSpPr>
            <a:spLocks noChangeShapeType="1"/>
          </p:cNvSpPr>
          <p:nvPr/>
        </p:nvSpPr>
        <p:spPr bwMode="auto">
          <a:xfrm>
            <a:off x="3951288" y="1638300"/>
            <a:ext cx="819150" cy="417513"/>
          </a:xfrm>
          <a:prstGeom prst="line">
            <a:avLst/>
          </a:prstGeom>
          <a:noFill/>
          <a:ln w="1905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8695" name="Line 28"/>
          <p:cNvSpPr>
            <a:spLocks noChangeShapeType="1"/>
          </p:cNvSpPr>
          <p:nvPr/>
        </p:nvSpPr>
        <p:spPr bwMode="auto">
          <a:xfrm flipV="1">
            <a:off x="3290888" y="2106613"/>
            <a:ext cx="1484312" cy="185737"/>
          </a:xfrm>
          <a:prstGeom prst="line">
            <a:avLst/>
          </a:prstGeom>
          <a:noFill/>
          <a:ln w="1905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pic>
        <p:nvPicPr>
          <p:cNvPr id="28696" name="Picture 29" descr="icon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65513" y="979488"/>
            <a:ext cx="515937"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7" name="Picture 30" descr="icon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450" y="1238250"/>
            <a:ext cx="515938"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8" name="Picture 31" descr="icon0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33600" y="1852613"/>
            <a:ext cx="5032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9" name="Picture 32" descr="icon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8375" y="1624013"/>
            <a:ext cx="5032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00" name="Text Box 20"/>
          <p:cNvSpPr txBox="1">
            <a:spLocks noChangeArrowheads="1"/>
          </p:cNvSpPr>
          <p:nvPr/>
        </p:nvSpPr>
        <p:spPr bwMode="auto">
          <a:xfrm>
            <a:off x="4992688" y="1327150"/>
            <a:ext cx="89058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8" tIns="45677" rIns="91358" bIns="45677">
            <a:spAutoFit/>
          </a:bodyPr>
          <a:lstStyle>
            <a:lvl1pPr defTabSz="1019175" eaLnBrk="0" hangingPunct="0">
              <a:defRPr>
                <a:solidFill>
                  <a:schemeClr val="tx1"/>
                </a:solidFill>
                <a:latin typeface="Arial" pitchFamily="34" charset="0"/>
                <a:ea typeface="MS PGothic" pitchFamily="34" charset="-128"/>
              </a:defRPr>
            </a:lvl1pPr>
            <a:lvl2pPr marL="742950" indent="-285750" defTabSz="1019175" eaLnBrk="0" hangingPunct="0">
              <a:defRPr>
                <a:solidFill>
                  <a:schemeClr val="tx1"/>
                </a:solidFill>
                <a:latin typeface="Arial" pitchFamily="34" charset="0"/>
                <a:ea typeface="MS PGothic" pitchFamily="34" charset="-128"/>
              </a:defRPr>
            </a:lvl2pPr>
            <a:lvl3pPr marL="1143000" indent="-228600" defTabSz="1019175" eaLnBrk="0" hangingPunct="0">
              <a:defRPr>
                <a:solidFill>
                  <a:schemeClr val="tx1"/>
                </a:solidFill>
                <a:latin typeface="Arial" pitchFamily="34" charset="0"/>
                <a:ea typeface="MS PGothic" pitchFamily="34" charset="-128"/>
              </a:defRPr>
            </a:lvl3pPr>
            <a:lvl4pPr marL="1600200" indent="-228600" defTabSz="1019175" eaLnBrk="0" hangingPunct="0">
              <a:defRPr>
                <a:solidFill>
                  <a:schemeClr val="tx1"/>
                </a:solidFill>
                <a:latin typeface="Arial" pitchFamily="34" charset="0"/>
                <a:ea typeface="MS PGothic" pitchFamily="34" charset="-128"/>
              </a:defRPr>
            </a:lvl4pPr>
            <a:lvl5pPr marL="2057400" indent="-228600" defTabSz="1019175" eaLnBrk="0" hangingPunct="0">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pPr>
            <a:r>
              <a:rPr lang="en-US" sz="900" b="1">
                <a:solidFill>
                  <a:srgbClr val="7889FB"/>
                </a:solidFill>
                <a:latin typeface="Helvetica" pitchFamily="34" charset="0"/>
              </a:rPr>
              <a:t>Executive</a:t>
            </a:r>
          </a:p>
          <a:p>
            <a:pPr eaLnBrk="1" hangingPunct="1">
              <a:lnSpc>
                <a:spcPct val="90000"/>
              </a:lnSpc>
            </a:pPr>
            <a:r>
              <a:rPr lang="en-US" sz="900" b="1">
                <a:solidFill>
                  <a:srgbClr val="7889FB"/>
                </a:solidFill>
                <a:latin typeface="Helvetica" pitchFamily="34" charset="0"/>
              </a:rPr>
              <a:t>Management</a:t>
            </a:r>
          </a:p>
        </p:txBody>
      </p:sp>
      <p:sp>
        <p:nvSpPr>
          <p:cNvPr id="28701" name="Text Box 21"/>
          <p:cNvSpPr txBox="1">
            <a:spLocks noChangeArrowheads="1"/>
          </p:cNvSpPr>
          <p:nvPr/>
        </p:nvSpPr>
        <p:spPr bwMode="auto">
          <a:xfrm>
            <a:off x="3373438" y="714375"/>
            <a:ext cx="7239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8" tIns="45677" rIns="91358" bIns="45677">
            <a:spAutoFit/>
          </a:bodyPr>
          <a:lstStyle>
            <a:lvl1pPr defTabSz="1019175" eaLnBrk="0" hangingPunct="0">
              <a:defRPr>
                <a:solidFill>
                  <a:schemeClr val="tx1"/>
                </a:solidFill>
                <a:latin typeface="Arial" pitchFamily="34" charset="0"/>
                <a:ea typeface="MS PGothic" pitchFamily="34" charset="-128"/>
              </a:defRPr>
            </a:lvl1pPr>
            <a:lvl2pPr marL="742950" indent="-285750" defTabSz="1019175" eaLnBrk="0" hangingPunct="0">
              <a:defRPr>
                <a:solidFill>
                  <a:schemeClr val="tx1"/>
                </a:solidFill>
                <a:latin typeface="Arial" pitchFamily="34" charset="0"/>
                <a:ea typeface="MS PGothic" pitchFamily="34" charset="-128"/>
              </a:defRPr>
            </a:lvl2pPr>
            <a:lvl3pPr marL="1143000" indent="-228600" defTabSz="1019175" eaLnBrk="0" hangingPunct="0">
              <a:defRPr>
                <a:solidFill>
                  <a:schemeClr val="tx1"/>
                </a:solidFill>
                <a:latin typeface="Arial" pitchFamily="34" charset="0"/>
                <a:ea typeface="MS PGothic" pitchFamily="34" charset="-128"/>
              </a:defRPr>
            </a:lvl3pPr>
            <a:lvl4pPr marL="1600200" indent="-228600" defTabSz="1019175" eaLnBrk="0" hangingPunct="0">
              <a:defRPr>
                <a:solidFill>
                  <a:schemeClr val="tx1"/>
                </a:solidFill>
                <a:latin typeface="Arial" pitchFamily="34" charset="0"/>
                <a:ea typeface="MS PGothic" pitchFamily="34" charset="-128"/>
              </a:defRPr>
            </a:lvl4pPr>
            <a:lvl5pPr marL="2057400" indent="-228600" defTabSz="1019175" eaLnBrk="0" hangingPunct="0">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pPr>
            <a:r>
              <a:rPr lang="en-US" sz="900" b="1">
                <a:solidFill>
                  <a:srgbClr val="7889FB"/>
                </a:solidFill>
                <a:latin typeface="Helvetica" pitchFamily="34" charset="0"/>
              </a:rPr>
              <a:t>Customer</a:t>
            </a:r>
          </a:p>
          <a:p>
            <a:pPr eaLnBrk="1" hangingPunct="1">
              <a:lnSpc>
                <a:spcPct val="90000"/>
              </a:lnSpc>
            </a:pPr>
            <a:r>
              <a:rPr lang="en-US" sz="900" b="1">
                <a:solidFill>
                  <a:srgbClr val="7889FB"/>
                </a:solidFill>
                <a:latin typeface="Helvetica" pitchFamily="34" charset="0"/>
              </a:rPr>
              <a:t>Service</a:t>
            </a:r>
          </a:p>
        </p:txBody>
      </p:sp>
      <p:sp>
        <p:nvSpPr>
          <p:cNvPr id="28702" name="Text Box 22"/>
          <p:cNvSpPr txBox="1">
            <a:spLocks noChangeArrowheads="1"/>
          </p:cNvSpPr>
          <p:nvPr/>
        </p:nvSpPr>
        <p:spPr bwMode="auto">
          <a:xfrm>
            <a:off x="2089150" y="2446338"/>
            <a:ext cx="12636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8" tIns="45677" rIns="91358" bIns="45677">
            <a:spAutoFit/>
          </a:bodyPr>
          <a:lstStyle>
            <a:lvl1pPr defTabSz="1019175" eaLnBrk="0" hangingPunct="0">
              <a:defRPr>
                <a:solidFill>
                  <a:schemeClr val="tx1"/>
                </a:solidFill>
                <a:latin typeface="Arial" pitchFamily="34" charset="0"/>
                <a:ea typeface="MS PGothic" pitchFamily="34" charset="-128"/>
              </a:defRPr>
            </a:lvl1pPr>
            <a:lvl2pPr marL="742950" indent="-285750" defTabSz="1019175" eaLnBrk="0" hangingPunct="0">
              <a:defRPr>
                <a:solidFill>
                  <a:schemeClr val="tx1"/>
                </a:solidFill>
                <a:latin typeface="Arial" pitchFamily="34" charset="0"/>
                <a:ea typeface="MS PGothic" pitchFamily="34" charset="-128"/>
              </a:defRPr>
            </a:lvl2pPr>
            <a:lvl3pPr marL="1143000" indent="-228600" defTabSz="1019175" eaLnBrk="0" hangingPunct="0">
              <a:defRPr>
                <a:solidFill>
                  <a:schemeClr val="tx1"/>
                </a:solidFill>
                <a:latin typeface="Arial" pitchFamily="34" charset="0"/>
                <a:ea typeface="MS PGothic" pitchFamily="34" charset="-128"/>
              </a:defRPr>
            </a:lvl3pPr>
            <a:lvl4pPr marL="1600200" indent="-228600" defTabSz="1019175" eaLnBrk="0" hangingPunct="0">
              <a:defRPr>
                <a:solidFill>
                  <a:schemeClr val="tx1"/>
                </a:solidFill>
                <a:latin typeface="Arial" pitchFamily="34" charset="0"/>
                <a:ea typeface="MS PGothic" pitchFamily="34" charset="-128"/>
              </a:defRPr>
            </a:lvl4pPr>
            <a:lvl5pPr marL="2057400" indent="-228600" defTabSz="1019175" eaLnBrk="0" hangingPunct="0">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pPr>
            <a:r>
              <a:rPr lang="en-US" sz="900" b="1">
                <a:solidFill>
                  <a:srgbClr val="7889FB"/>
                </a:solidFill>
                <a:latin typeface="Helvetica" pitchFamily="34" charset="0"/>
              </a:rPr>
              <a:t>Risk Management  &amp; Fraud Detection Teams</a:t>
            </a:r>
          </a:p>
        </p:txBody>
      </p:sp>
      <p:sp>
        <p:nvSpPr>
          <p:cNvPr id="28703" name="Text Box 23"/>
          <p:cNvSpPr txBox="1">
            <a:spLocks noChangeArrowheads="1"/>
          </p:cNvSpPr>
          <p:nvPr/>
        </p:nvSpPr>
        <p:spPr bwMode="auto">
          <a:xfrm>
            <a:off x="4862513" y="858838"/>
            <a:ext cx="7112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58" tIns="45677" rIns="91358" bIns="45677">
            <a:spAutoFit/>
          </a:bodyPr>
          <a:lstStyle>
            <a:lvl1pPr defTabSz="1019175" eaLnBrk="0" hangingPunct="0">
              <a:defRPr>
                <a:solidFill>
                  <a:schemeClr val="tx1"/>
                </a:solidFill>
                <a:latin typeface="Arial" pitchFamily="34" charset="0"/>
                <a:ea typeface="MS PGothic" pitchFamily="34" charset="-128"/>
              </a:defRPr>
            </a:lvl1pPr>
            <a:lvl2pPr marL="742950" indent="-285750" defTabSz="1019175" eaLnBrk="0" hangingPunct="0">
              <a:defRPr>
                <a:solidFill>
                  <a:schemeClr val="tx1"/>
                </a:solidFill>
                <a:latin typeface="Arial" pitchFamily="34" charset="0"/>
                <a:ea typeface="MS PGothic" pitchFamily="34" charset="-128"/>
              </a:defRPr>
            </a:lvl2pPr>
            <a:lvl3pPr marL="1143000" indent="-228600" defTabSz="1019175" eaLnBrk="0" hangingPunct="0">
              <a:defRPr>
                <a:solidFill>
                  <a:schemeClr val="tx1"/>
                </a:solidFill>
                <a:latin typeface="Arial" pitchFamily="34" charset="0"/>
                <a:ea typeface="MS PGothic" pitchFamily="34" charset="-128"/>
              </a:defRPr>
            </a:lvl3pPr>
            <a:lvl4pPr marL="1600200" indent="-228600" defTabSz="1019175" eaLnBrk="0" hangingPunct="0">
              <a:defRPr>
                <a:solidFill>
                  <a:schemeClr val="tx1"/>
                </a:solidFill>
                <a:latin typeface="Arial" pitchFamily="34" charset="0"/>
                <a:ea typeface="MS PGothic" pitchFamily="34" charset="-128"/>
              </a:defRPr>
            </a:lvl4pPr>
            <a:lvl5pPr marL="2057400" indent="-228600" defTabSz="1019175" eaLnBrk="0" hangingPunct="0">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pPr>
            <a:r>
              <a:rPr lang="en-US" sz="900" b="1">
                <a:solidFill>
                  <a:srgbClr val="7889FB"/>
                </a:solidFill>
                <a:latin typeface="Helvetica" pitchFamily="34" charset="0"/>
              </a:rPr>
              <a:t>Finance and Ops</a:t>
            </a:r>
          </a:p>
        </p:txBody>
      </p:sp>
      <p:sp>
        <p:nvSpPr>
          <p:cNvPr id="28704" name="Text Box 25"/>
          <p:cNvSpPr txBox="1">
            <a:spLocks noChangeArrowheads="1"/>
          </p:cNvSpPr>
          <p:nvPr/>
        </p:nvSpPr>
        <p:spPr bwMode="auto">
          <a:xfrm>
            <a:off x="639763" y="917575"/>
            <a:ext cx="99853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58" tIns="45677" rIns="91358" bIns="45677">
            <a:spAutoFit/>
          </a:bodyPr>
          <a:lstStyle>
            <a:lvl1pPr defTabSz="1019175" eaLnBrk="0" hangingPunct="0">
              <a:defRPr>
                <a:solidFill>
                  <a:schemeClr val="tx1"/>
                </a:solidFill>
                <a:latin typeface="Arial" pitchFamily="34" charset="0"/>
                <a:ea typeface="MS PGothic" pitchFamily="34" charset="-128"/>
              </a:defRPr>
            </a:lvl1pPr>
            <a:lvl2pPr marL="742950" indent="-285750" defTabSz="1019175" eaLnBrk="0" hangingPunct="0">
              <a:defRPr>
                <a:solidFill>
                  <a:schemeClr val="tx1"/>
                </a:solidFill>
                <a:latin typeface="Arial" pitchFamily="34" charset="0"/>
                <a:ea typeface="MS PGothic" pitchFamily="34" charset="-128"/>
              </a:defRPr>
            </a:lvl2pPr>
            <a:lvl3pPr marL="1143000" indent="-228600" defTabSz="1019175" eaLnBrk="0" hangingPunct="0">
              <a:defRPr>
                <a:solidFill>
                  <a:schemeClr val="tx1"/>
                </a:solidFill>
                <a:latin typeface="Arial" pitchFamily="34" charset="0"/>
                <a:ea typeface="MS PGothic" pitchFamily="34" charset="-128"/>
              </a:defRPr>
            </a:lvl3pPr>
            <a:lvl4pPr marL="1600200" indent="-228600" defTabSz="1019175" eaLnBrk="0" hangingPunct="0">
              <a:defRPr>
                <a:solidFill>
                  <a:schemeClr val="tx1"/>
                </a:solidFill>
                <a:latin typeface="Arial" pitchFamily="34" charset="0"/>
                <a:ea typeface="MS PGothic" pitchFamily="34" charset="-128"/>
              </a:defRPr>
            </a:lvl4pPr>
            <a:lvl5pPr marL="2057400" indent="-228600" defTabSz="1019175" eaLnBrk="0" hangingPunct="0">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pPr>
            <a:r>
              <a:rPr lang="en-US" sz="900" b="1">
                <a:solidFill>
                  <a:srgbClr val="7889FB"/>
                </a:solidFill>
                <a:latin typeface="Helvetica" pitchFamily="34" charset="0"/>
              </a:rPr>
              <a:t>Account</a:t>
            </a:r>
          </a:p>
          <a:p>
            <a:pPr eaLnBrk="1" hangingPunct="1">
              <a:lnSpc>
                <a:spcPct val="90000"/>
              </a:lnSpc>
            </a:pPr>
            <a:r>
              <a:rPr lang="en-US" sz="900" b="1">
                <a:solidFill>
                  <a:srgbClr val="7889FB"/>
                </a:solidFill>
                <a:latin typeface="Helvetica" pitchFamily="34" charset="0"/>
              </a:rPr>
              <a:t>Administration</a:t>
            </a:r>
          </a:p>
        </p:txBody>
      </p:sp>
      <p:pic>
        <p:nvPicPr>
          <p:cNvPr id="28705" name="Picture 38" descr="icon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9125" y="866775"/>
            <a:ext cx="4508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06" name="Freeform 40"/>
          <p:cNvSpPr>
            <a:spLocks/>
          </p:cNvSpPr>
          <p:nvPr/>
        </p:nvSpPr>
        <p:spPr bwMode="auto">
          <a:xfrm>
            <a:off x="1766888" y="1509713"/>
            <a:ext cx="1720850" cy="174625"/>
          </a:xfrm>
          <a:custGeom>
            <a:avLst/>
            <a:gdLst>
              <a:gd name="T0" fmla="*/ 2147483647 w 1084"/>
              <a:gd name="T1" fmla="*/ 0 h 110"/>
              <a:gd name="T2" fmla="*/ 2147483647 w 1084"/>
              <a:gd name="T3" fmla="*/ 2147483647 h 110"/>
              <a:gd name="T4" fmla="*/ 2147483647 w 1084"/>
              <a:gd name="T5" fmla="*/ 2147483647 h 110"/>
              <a:gd name="T6" fmla="*/ 2147483647 w 1084"/>
              <a:gd name="T7" fmla="*/ 2147483647 h 110"/>
              <a:gd name="T8" fmla="*/ 0 w 1084"/>
              <a:gd name="T9" fmla="*/ 2147483647 h 110"/>
              <a:gd name="T10" fmla="*/ 0 60000 65536"/>
              <a:gd name="T11" fmla="*/ 0 60000 65536"/>
              <a:gd name="T12" fmla="*/ 0 60000 65536"/>
              <a:gd name="T13" fmla="*/ 0 60000 65536"/>
              <a:gd name="T14" fmla="*/ 0 60000 65536"/>
              <a:gd name="T15" fmla="*/ 0 w 1084"/>
              <a:gd name="T16" fmla="*/ 0 h 110"/>
              <a:gd name="T17" fmla="*/ 1084 w 1084"/>
              <a:gd name="T18" fmla="*/ 110 h 110"/>
            </a:gdLst>
            <a:ahLst/>
            <a:cxnLst>
              <a:cxn ang="T10">
                <a:pos x="T0" y="T1"/>
              </a:cxn>
              <a:cxn ang="T11">
                <a:pos x="T2" y="T3"/>
              </a:cxn>
              <a:cxn ang="T12">
                <a:pos x="T4" y="T5"/>
              </a:cxn>
              <a:cxn ang="T13">
                <a:pos x="T6" y="T7"/>
              </a:cxn>
              <a:cxn ang="T14">
                <a:pos x="T8" y="T9"/>
              </a:cxn>
            </a:cxnLst>
            <a:rect l="T15" t="T16" r="T17" b="T18"/>
            <a:pathLst>
              <a:path w="1084" h="110">
                <a:moveTo>
                  <a:pt x="1084" y="0"/>
                </a:moveTo>
                <a:cubicBezTo>
                  <a:pt x="1048" y="18"/>
                  <a:pt x="1012" y="37"/>
                  <a:pt x="974" y="48"/>
                </a:cubicBezTo>
                <a:cubicBezTo>
                  <a:pt x="936" y="59"/>
                  <a:pt x="915" y="70"/>
                  <a:pt x="857" y="69"/>
                </a:cubicBezTo>
                <a:cubicBezTo>
                  <a:pt x="799" y="68"/>
                  <a:pt x="767" y="35"/>
                  <a:pt x="624" y="42"/>
                </a:cubicBezTo>
                <a:cubicBezTo>
                  <a:pt x="481" y="49"/>
                  <a:pt x="104" y="99"/>
                  <a:pt x="0" y="110"/>
                </a:cubicBezTo>
              </a:path>
            </a:pathLst>
          </a:custGeom>
          <a:noFill/>
          <a:ln w="19050" cap="flat" cmpd="sng">
            <a:solidFill>
              <a:srgbClr val="40587C"/>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28707" name="Picture 44" descr="ExcelIco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4100" y="1338263"/>
            <a:ext cx="3206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08" name="Freeform 45"/>
          <p:cNvSpPr>
            <a:spLocks/>
          </p:cNvSpPr>
          <p:nvPr/>
        </p:nvSpPr>
        <p:spPr bwMode="auto">
          <a:xfrm>
            <a:off x="1592263" y="1825625"/>
            <a:ext cx="544512" cy="468313"/>
          </a:xfrm>
          <a:custGeom>
            <a:avLst/>
            <a:gdLst>
              <a:gd name="T0" fmla="*/ 0 w 343"/>
              <a:gd name="T1" fmla="*/ 0 h 295"/>
              <a:gd name="T2" fmla="*/ 2147483647 w 343"/>
              <a:gd name="T3" fmla="*/ 2147483647 h 295"/>
              <a:gd name="T4" fmla="*/ 2147483647 w 343"/>
              <a:gd name="T5" fmla="*/ 2147483647 h 295"/>
              <a:gd name="T6" fmla="*/ 2147483647 w 343"/>
              <a:gd name="T7" fmla="*/ 2147483647 h 295"/>
              <a:gd name="T8" fmla="*/ 0 60000 65536"/>
              <a:gd name="T9" fmla="*/ 0 60000 65536"/>
              <a:gd name="T10" fmla="*/ 0 60000 65536"/>
              <a:gd name="T11" fmla="*/ 0 60000 65536"/>
              <a:gd name="T12" fmla="*/ 0 w 343"/>
              <a:gd name="T13" fmla="*/ 0 h 295"/>
              <a:gd name="T14" fmla="*/ 343 w 343"/>
              <a:gd name="T15" fmla="*/ 295 h 295"/>
            </a:gdLst>
            <a:ahLst/>
            <a:cxnLst>
              <a:cxn ang="T8">
                <a:pos x="T0" y="T1"/>
              </a:cxn>
              <a:cxn ang="T9">
                <a:pos x="T2" y="T3"/>
              </a:cxn>
              <a:cxn ang="T10">
                <a:pos x="T4" y="T5"/>
              </a:cxn>
              <a:cxn ang="T11">
                <a:pos x="T6" y="T7"/>
              </a:cxn>
            </a:cxnLst>
            <a:rect l="T12" t="T13" r="T14" b="T15"/>
            <a:pathLst>
              <a:path w="343" h="295">
                <a:moveTo>
                  <a:pt x="0" y="0"/>
                </a:moveTo>
                <a:cubicBezTo>
                  <a:pt x="69" y="61"/>
                  <a:pt x="138" y="122"/>
                  <a:pt x="165" y="165"/>
                </a:cubicBezTo>
                <a:cubicBezTo>
                  <a:pt x="192" y="208"/>
                  <a:pt x="135" y="239"/>
                  <a:pt x="165" y="261"/>
                </a:cubicBezTo>
                <a:cubicBezTo>
                  <a:pt x="195" y="283"/>
                  <a:pt x="310" y="290"/>
                  <a:pt x="343" y="295"/>
                </a:cubicBezTo>
              </a:path>
            </a:pathLst>
          </a:custGeom>
          <a:noFill/>
          <a:ln w="19050" cap="flat" cmpd="sng">
            <a:solidFill>
              <a:srgbClr val="40587C"/>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28709" name="Picture 46" descr="DocSymbo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12913" y="1833563"/>
            <a:ext cx="258762"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10" name="Line 47"/>
          <p:cNvSpPr>
            <a:spLocks noChangeShapeType="1"/>
          </p:cNvSpPr>
          <p:nvPr/>
        </p:nvSpPr>
        <p:spPr bwMode="auto">
          <a:xfrm>
            <a:off x="4627563" y="1463675"/>
            <a:ext cx="144462" cy="538163"/>
          </a:xfrm>
          <a:prstGeom prst="line">
            <a:avLst/>
          </a:prstGeom>
          <a:noFill/>
          <a:ln w="19050">
            <a:solidFill>
              <a:srgbClr val="4072A8"/>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8711" name="Freeform 48"/>
          <p:cNvSpPr>
            <a:spLocks/>
          </p:cNvSpPr>
          <p:nvPr/>
        </p:nvSpPr>
        <p:spPr bwMode="auto">
          <a:xfrm>
            <a:off x="2616200" y="1455738"/>
            <a:ext cx="1947863" cy="773112"/>
          </a:xfrm>
          <a:custGeom>
            <a:avLst/>
            <a:gdLst>
              <a:gd name="T0" fmla="*/ 0 w 1186"/>
              <a:gd name="T1" fmla="*/ 2147483647 h 542"/>
              <a:gd name="T2" fmla="*/ 2147483647 w 1186"/>
              <a:gd name="T3" fmla="*/ 2147483647 h 542"/>
              <a:gd name="T4" fmla="*/ 2147483647 w 1186"/>
              <a:gd name="T5" fmla="*/ 2147483647 h 542"/>
              <a:gd name="T6" fmla="*/ 2147483647 w 1186"/>
              <a:gd name="T7" fmla="*/ 0 h 542"/>
              <a:gd name="T8" fmla="*/ 0 60000 65536"/>
              <a:gd name="T9" fmla="*/ 0 60000 65536"/>
              <a:gd name="T10" fmla="*/ 0 60000 65536"/>
              <a:gd name="T11" fmla="*/ 0 60000 65536"/>
              <a:gd name="T12" fmla="*/ 0 w 1186"/>
              <a:gd name="T13" fmla="*/ 0 h 542"/>
              <a:gd name="T14" fmla="*/ 1186 w 1186"/>
              <a:gd name="T15" fmla="*/ 542 h 542"/>
            </a:gdLst>
            <a:ahLst/>
            <a:cxnLst>
              <a:cxn ang="T8">
                <a:pos x="T0" y="T1"/>
              </a:cxn>
              <a:cxn ang="T9">
                <a:pos x="T2" y="T3"/>
              </a:cxn>
              <a:cxn ang="T10">
                <a:pos x="T4" y="T5"/>
              </a:cxn>
              <a:cxn ang="T11">
                <a:pos x="T6" y="T7"/>
              </a:cxn>
            </a:cxnLst>
            <a:rect l="T12" t="T13" r="T14" b="T15"/>
            <a:pathLst>
              <a:path w="1186" h="542">
                <a:moveTo>
                  <a:pt x="0" y="542"/>
                </a:moveTo>
                <a:cubicBezTo>
                  <a:pt x="30" y="438"/>
                  <a:pt x="61" y="334"/>
                  <a:pt x="199" y="288"/>
                </a:cubicBezTo>
                <a:cubicBezTo>
                  <a:pt x="337" y="242"/>
                  <a:pt x="665" y="316"/>
                  <a:pt x="830" y="268"/>
                </a:cubicBezTo>
                <a:cubicBezTo>
                  <a:pt x="995" y="220"/>
                  <a:pt x="1090" y="110"/>
                  <a:pt x="1186" y="0"/>
                </a:cubicBezTo>
              </a:path>
            </a:pathLst>
          </a:custGeom>
          <a:noFill/>
          <a:ln w="19050" cap="flat" cmpd="sng">
            <a:solidFill>
              <a:srgbClr val="40587C"/>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28712" name="Picture 49" descr="ExcelIco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59150" y="1652588"/>
            <a:ext cx="212725"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13" name="Picture 50" descr="ExcelIco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6125" y="1520825"/>
            <a:ext cx="2508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14" name="Picture 51" descr="DocSymbo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9900" y="1606550"/>
            <a:ext cx="168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715" name="Group 52"/>
          <p:cNvGrpSpPr>
            <a:grpSpLocks/>
          </p:cNvGrpSpPr>
          <p:nvPr/>
        </p:nvGrpSpPr>
        <p:grpSpPr bwMode="auto">
          <a:xfrm>
            <a:off x="1504950" y="2781300"/>
            <a:ext cx="420688" cy="419100"/>
            <a:chOff x="3610" y="488"/>
            <a:chExt cx="508" cy="504"/>
          </a:xfrm>
        </p:grpSpPr>
        <p:pic>
          <p:nvPicPr>
            <p:cNvPr id="28754" name="Picture 53" descr="Butt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55" name="Text Box 54"/>
            <p:cNvSpPr txBox="1">
              <a:spLocks noChangeArrowheads="1"/>
            </p:cNvSpPr>
            <p:nvPr/>
          </p:nvSpPr>
          <p:spPr bwMode="auto">
            <a:xfrm>
              <a:off x="3668" y="597"/>
              <a:ext cx="39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2</a:t>
              </a:r>
            </a:p>
          </p:txBody>
        </p:sp>
      </p:grpSp>
      <p:grpSp>
        <p:nvGrpSpPr>
          <p:cNvPr id="28716" name="Group 58"/>
          <p:cNvGrpSpPr>
            <a:grpSpLocks/>
          </p:cNvGrpSpPr>
          <p:nvPr/>
        </p:nvGrpSpPr>
        <p:grpSpPr bwMode="auto">
          <a:xfrm>
            <a:off x="736600" y="4087813"/>
            <a:ext cx="420688" cy="417512"/>
            <a:chOff x="3610" y="488"/>
            <a:chExt cx="508" cy="504"/>
          </a:xfrm>
        </p:grpSpPr>
        <p:pic>
          <p:nvPicPr>
            <p:cNvPr id="28752" name="Picture 59" descr="Button"/>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53" name="Text Box 60"/>
            <p:cNvSpPr txBox="1">
              <a:spLocks noChangeArrowheads="1"/>
            </p:cNvSpPr>
            <p:nvPr/>
          </p:nvSpPr>
          <p:spPr bwMode="auto">
            <a:xfrm>
              <a:off x="3668" y="595"/>
              <a:ext cx="391"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5</a:t>
              </a:r>
            </a:p>
          </p:txBody>
        </p:sp>
      </p:grpSp>
      <p:grpSp>
        <p:nvGrpSpPr>
          <p:cNvPr id="28717" name="Group 61"/>
          <p:cNvGrpSpPr>
            <a:grpSpLocks/>
          </p:cNvGrpSpPr>
          <p:nvPr/>
        </p:nvGrpSpPr>
        <p:grpSpPr bwMode="auto">
          <a:xfrm>
            <a:off x="2990850" y="3641725"/>
            <a:ext cx="420688" cy="419100"/>
            <a:chOff x="3610" y="488"/>
            <a:chExt cx="508" cy="504"/>
          </a:xfrm>
        </p:grpSpPr>
        <p:pic>
          <p:nvPicPr>
            <p:cNvPr id="28750" name="Picture 62" descr="Butt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51" name="Text Box 63"/>
            <p:cNvSpPr txBox="1">
              <a:spLocks noChangeArrowheads="1"/>
            </p:cNvSpPr>
            <p:nvPr/>
          </p:nvSpPr>
          <p:spPr bwMode="auto">
            <a:xfrm>
              <a:off x="3668" y="597"/>
              <a:ext cx="39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4</a:t>
              </a:r>
            </a:p>
          </p:txBody>
        </p:sp>
      </p:grpSp>
      <p:sp>
        <p:nvSpPr>
          <p:cNvPr id="28718" name="Rectangle 24"/>
          <p:cNvSpPr>
            <a:spLocks noChangeArrowheads="1"/>
          </p:cNvSpPr>
          <p:nvPr/>
        </p:nvSpPr>
        <p:spPr bwMode="auto">
          <a:xfrm>
            <a:off x="228600" y="201613"/>
            <a:ext cx="7772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44" tIns="45672" rIns="91344" bIns="45672"/>
          <a:lstStyle/>
          <a:p>
            <a:r>
              <a:rPr lang="en-US" sz="2400">
                <a:solidFill>
                  <a:srgbClr val="753D74"/>
                </a:solidFill>
                <a:ea typeface="Osaka"/>
                <a:cs typeface="Osaka"/>
              </a:rPr>
              <a:t>Typical Process Problems in a System z Environment</a:t>
            </a:r>
          </a:p>
        </p:txBody>
      </p:sp>
      <p:sp>
        <p:nvSpPr>
          <p:cNvPr id="28719" name="Slide Number Placeholder 5"/>
          <p:cNvSpPr>
            <a:spLocks/>
          </p:cNvSpPr>
          <p:nvPr/>
        </p:nvSpPr>
        <p:spPr bwMode="auto">
          <a:xfrm>
            <a:off x="0" y="6400800"/>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fld id="{65D4CB76-60B3-4F49-93A5-E70D3B11C7DC}" type="slidenum">
              <a:rPr lang="en-US" sz="1000">
                <a:solidFill>
                  <a:srgbClr val="969696"/>
                </a:solidFill>
              </a:rPr>
              <a:pPr algn="r"/>
              <a:t>12</a:t>
            </a:fld>
            <a:endParaRPr lang="en-US" sz="1000">
              <a:solidFill>
                <a:srgbClr val="969696"/>
              </a:solidFill>
            </a:endParaRPr>
          </a:p>
        </p:txBody>
      </p:sp>
      <p:sp>
        <p:nvSpPr>
          <p:cNvPr id="125" name="TextBox 124"/>
          <p:cNvSpPr txBox="1"/>
          <p:nvPr/>
        </p:nvSpPr>
        <p:spPr>
          <a:xfrm rot="16200000">
            <a:off x="565944" y="3383756"/>
            <a:ext cx="914400" cy="369888"/>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900" dirty="0">
                <a:solidFill>
                  <a:srgbClr val="FFFFFF"/>
                </a:solidFill>
                <a:effectLst>
                  <a:outerShdw blurRad="38100" dist="38100" dir="2700000" algn="tl">
                    <a:srgbClr val="000000">
                      <a:alpha val="43137"/>
                    </a:srgbClr>
                  </a:outerShdw>
                </a:effectLst>
                <a:latin typeface="Arial Black" pitchFamily="34" charset="0"/>
                <a:cs typeface="Arial" charset="0"/>
              </a:rPr>
              <a:t>Customer Care</a:t>
            </a:r>
          </a:p>
        </p:txBody>
      </p:sp>
      <p:grpSp>
        <p:nvGrpSpPr>
          <p:cNvPr id="28721" name="Group 15"/>
          <p:cNvGrpSpPr>
            <a:grpSpLocks/>
          </p:cNvGrpSpPr>
          <p:nvPr/>
        </p:nvGrpSpPr>
        <p:grpSpPr bwMode="auto">
          <a:xfrm>
            <a:off x="4724400" y="3035300"/>
            <a:ext cx="598488" cy="1173163"/>
            <a:chOff x="2192" y="2740"/>
            <a:chExt cx="422" cy="971"/>
          </a:xfrm>
        </p:grpSpPr>
        <p:pic>
          <p:nvPicPr>
            <p:cNvPr id="28748" name="Picture 16"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2" y="2740"/>
              <a:ext cx="422" cy="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9" name="Picture 17" descr="CR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5" y="2918"/>
              <a:ext cx="233"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22" name="Group 138"/>
          <p:cNvGrpSpPr>
            <a:grpSpLocks/>
          </p:cNvGrpSpPr>
          <p:nvPr/>
        </p:nvGrpSpPr>
        <p:grpSpPr bwMode="auto">
          <a:xfrm>
            <a:off x="3352800" y="3873500"/>
            <a:ext cx="979488" cy="1173163"/>
            <a:chOff x="5638800" y="3733800"/>
            <a:chExt cx="979488" cy="1173162"/>
          </a:xfrm>
        </p:grpSpPr>
        <p:pic>
          <p:nvPicPr>
            <p:cNvPr id="28744" name="Picture 16"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3733800"/>
              <a:ext cx="598488"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5" name="Picture 16"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3733800"/>
              <a:ext cx="598488"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TextBox 134"/>
            <p:cNvSpPr txBox="1"/>
            <p:nvPr/>
          </p:nvSpPr>
          <p:spPr>
            <a:xfrm rot="16200000">
              <a:off x="5854700" y="4127499"/>
              <a:ext cx="990599" cy="508000"/>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900" dirty="0">
                  <a:solidFill>
                    <a:srgbClr val="FFFFFF"/>
                  </a:solidFill>
                  <a:effectLst>
                    <a:outerShdw blurRad="38100" dist="38100" dir="2700000" algn="tl">
                      <a:srgbClr val="000000">
                        <a:alpha val="43137"/>
                      </a:srgbClr>
                    </a:outerShdw>
                  </a:effectLst>
                  <a:latin typeface="Arial Black" pitchFamily="34" charset="0"/>
                  <a:cs typeface="Arial" charset="0"/>
                </a:rPr>
                <a:t>Deposits</a:t>
              </a:r>
            </a:p>
            <a:p>
              <a:pPr algn="ctr">
                <a:defRPr/>
              </a:pPr>
              <a:r>
                <a:rPr lang="en-US" sz="900" dirty="0">
                  <a:solidFill>
                    <a:srgbClr val="FFFFFF"/>
                  </a:solidFill>
                  <a:effectLst>
                    <a:outerShdw blurRad="38100" dist="38100" dir="2700000" algn="tl">
                      <a:srgbClr val="000000">
                        <a:alpha val="43137"/>
                      </a:srgbClr>
                    </a:outerShdw>
                  </a:effectLst>
                  <a:latin typeface="Arial Black" pitchFamily="34" charset="0"/>
                  <a:cs typeface="Arial" charset="0"/>
                </a:rPr>
                <a:t>Loans</a:t>
              </a:r>
            </a:p>
            <a:p>
              <a:pPr algn="ctr">
                <a:defRPr/>
              </a:pPr>
              <a:r>
                <a:rPr lang="en-US" sz="900" dirty="0">
                  <a:solidFill>
                    <a:srgbClr val="FFFFFF"/>
                  </a:solidFill>
                  <a:effectLst>
                    <a:outerShdw blurRad="38100" dist="38100" dir="2700000" algn="tl">
                      <a:srgbClr val="000000">
                        <a:alpha val="43137"/>
                      </a:srgbClr>
                    </a:outerShdw>
                  </a:effectLst>
                  <a:latin typeface="Arial Black" pitchFamily="34" charset="0"/>
                  <a:cs typeface="Arial" charset="0"/>
                </a:rPr>
                <a:t>Credit Cards</a:t>
              </a:r>
            </a:p>
          </p:txBody>
        </p:sp>
        <p:sp>
          <p:nvSpPr>
            <p:cNvPr id="131" name="TextBox 130"/>
            <p:cNvSpPr txBox="1"/>
            <p:nvPr/>
          </p:nvSpPr>
          <p:spPr>
            <a:xfrm rot="16200000">
              <a:off x="5290344" y="4228305"/>
              <a:ext cx="1066799" cy="230188"/>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900" u="sng" dirty="0">
                  <a:solidFill>
                    <a:srgbClr val="FFFFFF"/>
                  </a:solidFill>
                  <a:effectLst>
                    <a:outerShdw blurRad="38100" dist="38100" dir="2700000" algn="tl">
                      <a:srgbClr val="000000">
                        <a:alpha val="43137"/>
                      </a:srgbClr>
                    </a:outerShdw>
                  </a:effectLst>
                  <a:latin typeface="Arial Black" pitchFamily="34" charset="0"/>
                  <a:cs typeface="Arial" charset="0"/>
                </a:rPr>
                <a:t>Core Systems</a:t>
              </a:r>
            </a:p>
          </p:txBody>
        </p:sp>
      </p:grpSp>
      <p:sp>
        <p:nvSpPr>
          <p:cNvPr id="28723" name="Line 9"/>
          <p:cNvSpPr>
            <a:spLocks noChangeShapeType="1"/>
          </p:cNvSpPr>
          <p:nvPr/>
        </p:nvSpPr>
        <p:spPr bwMode="auto">
          <a:xfrm>
            <a:off x="1295400" y="4254500"/>
            <a:ext cx="2057400" cy="152400"/>
          </a:xfrm>
          <a:prstGeom prst="line">
            <a:avLst/>
          </a:prstGeom>
          <a:noFill/>
          <a:ln w="25400">
            <a:solidFill>
              <a:srgbClr val="4072A8"/>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28724" name="Picture 19"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3492500"/>
            <a:ext cx="598488"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Box 125"/>
          <p:cNvSpPr txBox="1"/>
          <p:nvPr/>
        </p:nvSpPr>
        <p:spPr>
          <a:xfrm rot="16200000">
            <a:off x="5443538" y="3841750"/>
            <a:ext cx="990600" cy="508000"/>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900" dirty="0">
                <a:solidFill>
                  <a:srgbClr val="FFFFFF"/>
                </a:solidFill>
                <a:effectLst>
                  <a:outerShdw blurRad="38100" dist="38100" dir="2700000" algn="tl">
                    <a:srgbClr val="000000">
                      <a:alpha val="43137"/>
                    </a:srgbClr>
                  </a:outerShdw>
                </a:effectLst>
                <a:latin typeface="Arial Black" pitchFamily="34" charset="0"/>
                <a:cs typeface="Arial" charset="0"/>
              </a:rPr>
              <a:t>Campaign &amp; Case Management</a:t>
            </a:r>
          </a:p>
        </p:txBody>
      </p:sp>
      <p:grpSp>
        <p:nvGrpSpPr>
          <p:cNvPr id="28726" name="Group 18"/>
          <p:cNvGrpSpPr>
            <a:grpSpLocks/>
          </p:cNvGrpSpPr>
          <p:nvPr/>
        </p:nvGrpSpPr>
        <p:grpSpPr bwMode="auto">
          <a:xfrm>
            <a:off x="2057400" y="3949700"/>
            <a:ext cx="598488" cy="1192213"/>
            <a:chOff x="3729" y="2533"/>
            <a:chExt cx="422" cy="970"/>
          </a:xfrm>
        </p:grpSpPr>
        <p:pic>
          <p:nvPicPr>
            <p:cNvPr id="28742" name="Picture 19"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 y="2533"/>
              <a:ext cx="422" cy="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3" name="Picture 20" descr="ERP"/>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04" y="2699"/>
              <a:ext cx="200"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27" name="Group 21"/>
          <p:cNvGrpSpPr>
            <a:grpSpLocks/>
          </p:cNvGrpSpPr>
          <p:nvPr/>
        </p:nvGrpSpPr>
        <p:grpSpPr bwMode="auto">
          <a:xfrm>
            <a:off x="4038600" y="2654300"/>
            <a:ext cx="598488" cy="1182688"/>
            <a:chOff x="3034" y="2128"/>
            <a:chExt cx="422" cy="971"/>
          </a:xfrm>
        </p:grpSpPr>
        <p:pic>
          <p:nvPicPr>
            <p:cNvPr id="28740" name="Picture 22" descr="SiloPl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4" y="2128"/>
              <a:ext cx="422" cy="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1" name="Picture 23" descr="Imagi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69" y="2293"/>
              <a:ext cx="27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28" name="Group 61"/>
          <p:cNvGrpSpPr>
            <a:grpSpLocks/>
          </p:cNvGrpSpPr>
          <p:nvPr/>
        </p:nvGrpSpPr>
        <p:grpSpPr bwMode="auto">
          <a:xfrm>
            <a:off x="2743200" y="1206500"/>
            <a:ext cx="420688" cy="419100"/>
            <a:chOff x="3610" y="488"/>
            <a:chExt cx="508" cy="504"/>
          </a:xfrm>
        </p:grpSpPr>
        <p:pic>
          <p:nvPicPr>
            <p:cNvPr id="28738" name="Picture 62" descr="Butt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39" name="Text Box 63"/>
            <p:cNvSpPr txBox="1">
              <a:spLocks noChangeArrowheads="1"/>
            </p:cNvSpPr>
            <p:nvPr/>
          </p:nvSpPr>
          <p:spPr bwMode="auto">
            <a:xfrm>
              <a:off x="3668" y="597"/>
              <a:ext cx="39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1</a:t>
              </a:r>
            </a:p>
          </p:txBody>
        </p:sp>
      </p:grpSp>
      <p:grpSp>
        <p:nvGrpSpPr>
          <p:cNvPr id="28729" name="Group 61"/>
          <p:cNvGrpSpPr>
            <a:grpSpLocks/>
          </p:cNvGrpSpPr>
          <p:nvPr/>
        </p:nvGrpSpPr>
        <p:grpSpPr bwMode="auto">
          <a:xfrm>
            <a:off x="3810000" y="1435100"/>
            <a:ext cx="420688" cy="419100"/>
            <a:chOff x="3610" y="488"/>
            <a:chExt cx="508" cy="504"/>
          </a:xfrm>
        </p:grpSpPr>
        <p:pic>
          <p:nvPicPr>
            <p:cNvPr id="28736" name="Picture 62" descr="Butt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37" name="Text Box 63"/>
            <p:cNvSpPr txBox="1">
              <a:spLocks noChangeArrowheads="1"/>
            </p:cNvSpPr>
            <p:nvPr/>
          </p:nvSpPr>
          <p:spPr bwMode="auto">
            <a:xfrm>
              <a:off x="3668" y="597"/>
              <a:ext cx="39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3</a:t>
              </a:r>
            </a:p>
          </p:txBody>
        </p:sp>
      </p:grpSp>
      <p:grpSp>
        <p:nvGrpSpPr>
          <p:cNvPr id="28730" name="Group 61"/>
          <p:cNvGrpSpPr>
            <a:grpSpLocks/>
          </p:cNvGrpSpPr>
          <p:nvPr/>
        </p:nvGrpSpPr>
        <p:grpSpPr bwMode="auto">
          <a:xfrm>
            <a:off x="5638800" y="1054100"/>
            <a:ext cx="420688" cy="419100"/>
            <a:chOff x="3610" y="488"/>
            <a:chExt cx="508" cy="504"/>
          </a:xfrm>
        </p:grpSpPr>
        <p:pic>
          <p:nvPicPr>
            <p:cNvPr id="28734" name="Picture 62" descr="Butt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10" y="488"/>
              <a:ext cx="508"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35" name="Text Box 63"/>
            <p:cNvSpPr txBox="1">
              <a:spLocks noChangeArrowheads="1"/>
            </p:cNvSpPr>
            <p:nvPr/>
          </p:nvSpPr>
          <p:spPr bwMode="auto">
            <a:xfrm>
              <a:off x="3668" y="597"/>
              <a:ext cx="391"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spcBef>
                  <a:spcPct val="50000"/>
                </a:spcBef>
              </a:pPr>
              <a:r>
                <a:rPr lang="en-US" sz="1400" b="1">
                  <a:solidFill>
                    <a:srgbClr val="FFFFFF"/>
                  </a:solidFill>
                </a:rPr>
                <a:t>6</a:t>
              </a:r>
            </a:p>
          </p:txBody>
        </p:sp>
      </p:grpSp>
      <p:pic>
        <p:nvPicPr>
          <p:cNvPr id="28731" name="Picture 6" descr="servers.pn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04800" y="5245100"/>
            <a:ext cx="1262063"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32" name="Rectangle 1"/>
          <p:cNvSpPr>
            <a:spLocks noChangeArrowheads="1"/>
          </p:cNvSpPr>
          <p:nvPr/>
        </p:nvSpPr>
        <p:spPr bwMode="auto">
          <a:xfrm>
            <a:off x="6629400" y="838200"/>
            <a:ext cx="2362200"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73050" indent="-273050"/>
            <a:endParaRPr lang="en-GB" sz="1400"/>
          </a:p>
          <a:p>
            <a:pPr marL="273050" indent="-273050">
              <a:buClr>
                <a:srgbClr val="C00000"/>
              </a:buClr>
              <a:buFont typeface="Arial" pitchFamily="34" charset="0"/>
              <a:buAutoNum type="arabicParenR"/>
            </a:pPr>
            <a:r>
              <a:rPr lang="en-US" sz="1400"/>
              <a:t>Customer initiates </a:t>
            </a:r>
            <a:r>
              <a:rPr lang="en-US" sz="1400" i="1"/>
              <a:t>Account Opening </a:t>
            </a:r>
            <a:r>
              <a:rPr lang="en-US" sz="1400"/>
              <a:t>at a Branch</a:t>
            </a:r>
          </a:p>
          <a:p>
            <a:pPr marL="273050" indent="-273050">
              <a:buClr>
                <a:srgbClr val="C00000"/>
              </a:buClr>
              <a:buFont typeface="Arial" pitchFamily="34" charset="0"/>
              <a:buAutoNum type="arabicParenR"/>
            </a:pPr>
            <a:endParaRPr lang="en-US" sz="1400"/>
          </a:p>
          <a:p>
            <a:pPr marL="273050" indent="-273050">
              <a:buClr>
                <a:srgbClr val="C00000"/>
              </a:buClr>
              <a:buFont typeface="Arial" pitchFamily="34" charset="0"/>
              <a:buAutoNum type="arabicParenR"/>
            </a:pPr>
            <a:r>
              <a:rPr lang="en-US" sz="1400"/>
              <a:t>Account Opening Service retrieves customer and product data from the repositories</a:t>
            </a:r>
            <a:br>
              <a:rPr lang="en-US" sz="1400"/>
            </a:br>
            <a:endParaRPr lang="en-US" sz="1400"/>
          </a:p>
          <a:p>
            <a:pPr marL="273050" indent="-273050">
              <a:buClr>
                <a:srgbClr val="C00000"/>
              </a:buClr>
              <a:buFont typeface="Arial" pitchFamily="34" charset="0"/>
              <a:buAutoNum type="arabicParenR"/>
            </a:pPr>
            <a:r>
              <a:rPr lang="en-US" sz="1400"/>
              <a:t>Assess financial risk associated with the customer for this account</a:t>
            </a:r>
          </a:p>
          <a:p>
            <a:pPr marL="273050" indent="-273050">
              <a:buClr>
                <a:srgbClr val="C00000"/>
              </a:buClr>
              <a:buFont typeface="Arial" pitchFamily="34" charset="0"/>
              <a:buAutoNum type="arabicParenR"/>
            </a:pPr>
            <a:endParaRPr lang="en-US" sz="1400"/>
          </a:p>
          <a:p>
            <a:pPr marL="273050" indent="-273050">
              <a:buClr>
                <a:srgbClr val="C00000"/>
              </a:buClr>
              <a:buFont typeface="Arial" pitchFamily="34" charset="0"/>
              <a:buAutoNum type="arabicParenR"/>
            </a:pPr>
            <a:r>
              <a:rPr lang="en-US" sz="1400"/>
              <a:t>Customer Care process is triggered so that the bank staff can make the right decisions</a:t>
            </a:r>
          </a:p>
          <a:p>
            <a:pPr marL="273050" indent="-273050">
              <a:buClr>
                <a:srgbClr val="C00000"/>
              </a:buClr>
              <a:buFont typeface="Arial" pitchFamily="34" charset="0"/>
              <a:buAutoNum type="arabicParenR"/>
            </a:pPr>
            <a:endParaRPr lang="en-US" sz="1400"/>
          </a:p>
          <a:p>
            <a:pPr marL="273050" indent="-273050">
              <a:buClr>
                <a:srgbClr val="C00000"/>
              </a:buClr>
              <a:buFont typeface="Arial" pitchFamily="34" charset="0"/>
              <a:buAutoNum type="arabicParenR"/>
            </a:pPr>
            <a:r>
              <a:rPr lang="en-US" sz="1400"/>
              <a:t>Account is created in the Product Processor</a:t>
            </a:r>
          </a:p>
          <a:p>
            <a:pPr marL="273050" indent="-273050">
              <a:buClr>
                <a:srgbClr val="C00000"/>
              </a:buClr>
              <a:buFont typeface="Arial" pitchFamily="34" charset="0"/>
              <a:buAutoNum type="arabicParenR"/>
            </a:pPr>
            <a:endParaRPr lang="en-US" sz="1400"/>
          </a:p>
          <a:p>
            <a:pPr marL="273050" indent="-273050">
              <a:buClr>
                <a:srgbClr val="C00000"/>
              </a:buClr>
              <a:buFont typeface="Arial" pitchFamily="34" charset="0"/>
              <a:buAutoNum type="arabicParenR"/>
            </a:pPr>
            <a:r>
              <a:rPr lang="en-US" sz="1400"/>
              <a:t>Account information is returned to the customer</a:t>
            </a: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0" y="4559300"/>
            <a:ext cx="7086600" cy="1981200"/>
            <a:chOff x="228600" y="4724400"/>
            <a:chExt cx="6788150" cy="1924050"/>
          </a:xfrm>
        </p:grpSpPr>
        <p:pic>
          <p:nvPicPr>
            <p:cNvPr id="68" name="Picture 7" descr="Lower"/>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28600" y="4724400"/>
              <a:ext cx="6788150" cy="1924050"/>
            </a:xfrm>
            <a:prstGeom prst="rect">
              <a:avLst/>
            </a:prstGeom>
            <a:noFill/>
            <a:ln w="9525">
              <a:noFill/>
              <a:miter lim="800000"/>
              <a:headEnd/>
              <a:tailEnd/>
            </a:ln>
          </p:spPr>
        </p:pic>
        <p:pic>
          <p:nvPicPr>
            <p:cNvPr id="69" name="Picture 8" descr="OvalConnection"/>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1371600" y="4953000"/>
              <a:ext cx="4279900" cy="1162050"/>
            </a:xfrm>
            <a:prstGeom prst="rect">
              <a:avLst/>
            </a:prstGeom>
            <a:noFill/>
            <a:ln w="9525">
              <a:noFill/>
              <a:miter lim="800000"/>
              <a:headEnd/>
              <a:tailEnd/>
            </a:ln>
          </p:spPr>
        </p:pic>
      </p:grpSp>
      <p:grpSp>
        <p:nvGrpSpPr>
          <p:cNvPr id="70" name="Group 69"/>
          <p:cNvGrpSpPr/>
          <p:nvPr/>
        </p:nvGrpSpPr>
        <p:grpSpPr>
          <a:xfrm>
            <a:off x="2514600" y="4419600"/>
            <a:ext cx="714375" cy="723900"/>
            <a:chOff x="-1295400" y="5638800"/>
            <a:chExt cx="714375" cy="723900"/>
          </a:xfrm>
        </p:grpSpPr>
        <p:pic>
          <p:nvPicPr>
            <p:cNvPr id="71"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72" name="TextBox 71"/>
            <p:cNvSpPr txBox="1"/>
            <p:nvPr/>
          </p:nvSpPr>
          <p:spPr>
            <a:xfrm>
              <a:off x="-1143000" y="5715000"/>
              <a:ext cx="559769"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CICS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73" name="Can 72"/>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grpSp>
        <p:nvGrpSpPr>
          <p:cNvPr id="74" name="Group 73"/>
          <p:cNvGrpSpPr/>
          <p:nvPr/>
        </p:nvGrpSpPr>
        <p:grpSpPr>
          <a:xfrm>
            <a:off x="3048000" y="4876800"/>
            <a:ext cx="714375" cy="723900"/>
            <a:chOff x="2895600" y="5410200"/>
            <a:chExt cx="714375" cy="723900"/>
          </a:xfrm>
        </p:grpSpPr>
        <p:grpSp>
          <p:nvGrpSpPr>
            <p:cNvPr id="75" name="Group 84"/>
            <p:cNvGrpSpPr/>
            <p:nvPr/>
          </p:nvGrpSpPr>
          <p:grpSpPr>
            <a:xfrm>
              <a:off x="2895600" y="5410200"/>
              <a:ext cx="714375" cy="723900"/>
              <a:chOff x="-1295400" y="5638800"/>
              <a:chExt cx="714375" cy="723900"/>
            </a:xfrm>
          </p:grpSpPr>
          <p:pic>
            <p:nvPicPr>
              <p:cNvPr id="77"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78" name="TextBox 77"/>
              <p:cNvSpPr txBox="1"/>
              <p:nvPr/>
            </p:nvSpPr>
            <p:spPr>
              <a:xfrm>
                <a:off x="-1143000" y="5715000"/>
                <a:ext cx="474810"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IMS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79" name="Can 78"/>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sp>
          <p:nvSpPr>
            <p:cNvPr id="76" name="Can 75"/>
            <p:cNvSpPr/>
            <p:nvPr/>
          </p:nvSpPr>
          <p:spPr bwMode="auto">
            <a:xfrm>
              <a:off x="3124200" y="57912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grpSp>
        <p:nvGrpSpPr>
          <p:cNvPr id="80" name="Group 79"/>
          <p:cNvGrpSpPr/>
          <p:nvPr/>
        </p:nvGrpSpPr>
        <p:grpSpPr>
          <a:xfrm>
            <a:off x="3581400" y="5334000"/>
            <a:ext cx="714375" cy="723900"/>
            <a:chOff x="-1295400" y="5638800"/>
            <a:chExt cx="714375" cy="723900"/>
          </a:xfrm>
        </p:grpSpPr>
        <p:pic>
          <p:nvPicPr>
            <p:cNvPr id="81"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82" name="TextBox 81"/>
            <p:cNvSpPr txBox="1"/>
            <p:nvPr/>
          </p:nvSpPr>
          <p:spPr>
            <a:xfrm>
              <a:off x="-1143000" y="5715000"/>
              <a:ext cx="537327"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WAS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83" name="Can 82"/>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pic>
        <p:nvPicPr>
          <p:cNvPr id="84" name="Picture 6" descr="servers.png"/>
          <p:cNvPicPr>
            <a:picLocks noChangeAspect="1"/>
          </p:cNvPicPr>
          <p:nvPr/>
        </p:nvPicPr>
        <p:blipFill>
          <a:blip r:embed="rId6" cstate="print"/>
          <a:srcRect/>
          <a:stretch>
            <a:fillRect/>
          </a:stretch>
        </p:blipFill>
        <p:spPr bwMode="auto">
          <a:xfrm>
            <a:off x="304802" y="5245101"/>
            <a:ext cx="1262831" cy="1020137"/>
          </a:xfrm>
          <a:prstGeom prst="rect">
            <a:avLst/>
          </a:prstGeom>
          <a:noFill/>
          <a:ln w="9525">
            <a:noFill/>
            <a:miter lim="800000"/>
            <a:headEnd/>
            <a:tailEnd/>
          </a:ln>
        </p:spPr>
      </p:pic>
      <p:sp>
        <p:nvSpPr>
          <p:cNvPr id="22531" name="Freeform 3"/>
          <p:cNvSpPr>
            <a:spLocks/>
          </p:cNvSpPr>
          <p:nvPr/>
        </p:nvSpPr>
        <p:spPr bwMode="auto">
          <a:xfrm>
            <a:off x="3354388" y="4648200"/>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grpSp>
        <p:nvGrpSpPr>
          <p:cNvPr id="2" name="Group 6"/>
          <p:cNvGrpSpPr>
            <a:grpSpLocks/>
          </p:cNvGrpSpPr>
          <p:nvPr/>
        </p:nvGrpSpPr>
        <p:grpSpPr bwMode="auto">
          <a:xfrm>
            <a:off x="3617915" y="3703640"/>
            <a:ext cx="598487" cy="1216025"/>
            <a:chOff x="3034" y="2128"/>
            <a:chExt cx="422" cy="971"/>
          </a:xfrm>
        </p:grpSpPr>
        <p:pic>
          <p:nvPicPr>
            <p:cNvPr id="22597" name="Picture 7" descr="SiloPlain"/>
            <p:cNvPicPr>
              <a:picLocks noChangeAspect="1" noChangeArrowheads="1"/>
            </p:cNvPicPr>
            <p:nvPr/>
          </p:nvPicPr>
          <p:blipFill>
            <a:blip r:embed="rId5" cstate="print"/>
            <a:srcRect/>
            <a:stretch>
              <a:fillRect/>
            </a:stretch>
          </p:blipFill>
          <p:spPr bwMode="auto">
            <a:xfrm>
              <a:off x="3034" y="2128"/>
              <a:ext cx="422" cy="971"/>
            </a:xfrm>
            <a:prstGeom prst="rect">
              <a:avLst/>
            </a:prstGeom>
            <a:noFill/>
            <a:ln w="9525">
              <a:noFill/>
              <a:miter lim="800000"/>
              <a:headEnd/>
              <a:tailEnd/>
            </a:ln>
          </p:spPr>
        </p:pic>
        <p:pic>
          <p:nvPicPr>
            <p:cNvPr id="22598" name="Picture 8" descr="Imaging"/>
            <p:cNvPicPr>
              <a:picLocks noChangeAspect="1" noChangeArrowheads="1"/>
            </p:cNvPicPr>
            <p:nvPr/>
          </p:nvPicPr>
          <p:blipFill>
            <a:blip r:embed="rId7" cstate="print"/>
            <a:srcRect/>
            <a:stretch>
              <a:fillRect/>
            </a:stretch>
          </p:blipFill>
          <p:spPr bwMode="auto">
            <a:xfrm>
              <a:off x="3169" y="2293"/>
              <a:ext cx="279" cy="120"/>
            </a:xfrm>
            <a:prstGeom prst="rect">
              <a:avLst/>
            </a:prstGeom>
            <a:noFill/>
            <a:ln w="9525">
              <a:noFill/>
              <a:miter lim="800000"/>
              <a:headEnd/>
              <a:tailEnd/>
            </a:ln>
          </p:spPr>
        </p:pic>
      </p:grpSp>
      <p:sp>
        <p:nvSpPr>
          <p:cNvPr id="22530" name="Freeform 2"/>
          <p:cNvSpPr>
            <a:spLocks/>
          </p:cNvSpPr>
          <p:nvPr/>
        </p:nvSpPr>
        <p:spPr bwMode="auto">
          <a:xfrm>
            <a:off x="2039940" y="5626100"/>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2" name="Freeform 4"/>
          <p:cNvSpPr>
            <a:spLocks/>
          </p:cNvSpPr>
          <p:nvPr/>
        </p:nvSpPr>
        <p:spPr bwMode="auto">
          <a:xfrm>
            <a:off x="4470402" y="5297488"/>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3" name="Freeform 5"/>
          <p:cNvSpPr>
            <a:spLocks/>
          </p:cNvSpPr>
          <p:nvPr/>
        </p:nvSpPr>
        <p:spPr bwMode="auto">
          <a:xfrm>
            <a:off x="839790" y="4886325"/>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5" name="Line 9"/>
          <p:cNvSpPr>
            <a:spLocks noChangeShapeType="1"/>
          </p:cNvSpPr>
          <p:nvPr/>
        </p:nvSpPr>
        <p:spPr bwMode="auto">
          <a:xfrm flipH="1">
            <a:off x="3933825" y="3057525"/>
            <a:ext cx="0" cy="5588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grpSp>
        <p:nvGrpSpPr>
          <p:cNvPr id="3" name="Group 10"/>
          <p:cNvGrpSpPr>
            <a:grpSpLocks/>
          </p:cNvGrpSpPr>
          <p:nvPr/>
        </p:nvGrpSpPr>
        <p:grpSpPr bwMode="auto">
          <a:xfrm>
            <a:off x="4687890" y="4392613"/>
            <a:ext cx="598487" cy="1212851"/>
            <a:chOff x="3729" y="2533"/>
            <a:chExt cx="422" cy="970"/>
          </a:xfrm>
        </p:grpSpPr>
        <p:pic>
          <p:nvPicPr>
            <p:cNvPr id="22595" name="Picture 11" descr="SiloPlain"/>
            <p:cNvPicPr>
              <a:picLocks noChangeAspect="1" noChangeArrowheads="1"/>
            </p:cNvPicPr>
            <p:nvPr/>
          </p:nvPicPr>
          <p:blipFill>
            <a:blip r:embed="rId5" cstate="print"/>
            <a:srcRect/>
            <a:stretch>
              <a:fillRect/>
            </a:stretch>
          </p:blipFill>
          <p:spPr bwMode="auto">
            <a:xfrm>
              <a:off x="3729" y="2533"/>
              <a:ext cx="422" cy="970"/>
            </a:xfrm>
            <a:prstGeom prst="rect">
              <a:avLst/>
            </a:prstGeom>
            <a:noFill/>
            <a:ln w="9525">
              <a:noFill/>
              <a:miter lim="800000"/>
              <a:headEnd/>
              <a:tailEnd/>
            </a:ln>
          </p:spPr>
        </p:pic>
        <p:pic>
          <p:nvPicPr>
            <p:cNvPr id="22596" name="Picture 12" descr="ERP"/>
            <p:cNvPicPr>
              <a:picLocks noChangeAspect="1" noChangeArrowheads="1"/>
            </p:cNvPicPr>
            <p:nvPr/>
          </p:nvPicPr>
          <p:blipFill>
            <a:blip r:embed="rId8" cstate="print"/>
            <a:srcRect/>
            <a:stretch>
              <a:fillRect/>
            </a:stretch>
          </p:blipFill>
          <p:spPr bwMode="auto">
            <a:xfrm>
              <a:off x="3904" y="2699"/>
              <a:ext cx="200" cy="141"/>
            </a:xfrm>
            <a:prstGeom prst="rect">
              <a:avLst/>
            </a:prstGeom>
            <a:noFill/>
            <a:ln w="9525">
              <a:noFill/>
              <a:miter lim="800000"/>
              <a:headEnd/>
              <a:tailEnd/>
            </a:ln>
          </p:spPr>
        </p:pic>
      </p:grpSp>
      <p:sp>
        <p:nvSpPr>
          <p:cNvPr id="22537" name="Line 13"/>
          <p:cNvSpPr>
            <a:spLocks noChangeShapeType="1"/>
          </p:cNvSpPr>
          <p:nvPr/>
        </p:nvSpPr>
        <p:spPr bwMode="auto">
          <a:xfrm flipH="1">
            <a:off x="4965700" y="3036888"/>
            <a:ext cx="1588" cy="1392237"/>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grpSp>
        <p:nvGrpSpPr>
          <p:cNvPr id="4" name="Group 14"/>
          <p:cNvGrpSpPr>
            <a:grpSpLocks/>
          </p:cNvGrpSpPr>
          <p:nvPr/>
        </p:nvGrpSpPr>
        <p:grpSpPr bwMode="auto">
          <a:xfrm>
            <a:off x="2324100" y="4706933"/>
            <a:ext cx="598488" cy="1203323"/>
            <a:chOff x="2192" y="2740"/>
            <a:chExt cx="422" cy="971"/>
          </a:xfrm>
        </p:grpSpPr>
        <p:pic>
          <p:nvPicPr>
            <p:cNvPr id="22593" name="Picture 15" descr="SiloPlain"/>
            <p:cNvPicPr>
              <a:picLocks noChangeAspect="1" noChangeArrowheads="1"/>
            </p:cNvPicPr>
            <p:nvPr/>
          </p:nvPicPr>
          <p:blipFill>
            <a:blip r:embed="rId5" cstate="print"/>
            <a:srcRect/>
            <a:stretch>
              <a:fillRect/>
            </a:stretch>
          </p:blipFill>
          <p:spPr bwMode="auto">
            <a:xfrm>
              <a:off x="2192" y="2740"/>
              <a:ext cx="422" cy="971"/>
            </a:xfrm>
            <a:prstGeom prst="rect">
              <a:avLst/>
            </a:prstGeom>
            <a:noFill/>
            <a:ln w="9525">
              <a:noFill/>
              <a:miter lim="800000"/>
              <a:headEnd/>
              <a:tailEnd/>
            </a:ln>
          </p:spPr>
        </p:pic>
        <p:pic>
          <p:nvPicPr>
            <p:cNvPr id="22594" name="Picture 16" descr="CRM"/>
            <p:cNvPicPr>
              <a:picLocks noChangeAspect="1" noChangeArrowheads="1"/>
            </p:cNvPicPr>
            <p:nvPr/>
          </p:nvPicPr>
          <p:blipFill>
            <a:blip r:embed="rId9" cstate="print"/>
            <a:srcRect/>
            <a:stretch>
              <a:fillRect/>
            </a:stretch>
          </p:blipFill>
          <p:spPr bwMode="auto">
            <a:xfrm>
              <a:off x="2345" y="2918"/>
              <a:ext cx="233" cy="145"/>
            </a:xfrm>
            <a:prstGeom prst="rect">
              <a:avLst/>
            </a:prstGeom>
            <a:noFill/>
            <a:ln w="9525">
              <a:noFill/>
              <a:miter lim="800000"/>
              <a:headEnd/>
              <a:tailEnd/>
            </a:ln>
          </p:spPr>
        </p:pic>
      </p:grpSp>
      <p:sp>
        <p:nvSpPr>
          <p:cNvPr id="22539" name="Line 17"/>
          <p:cNvSpPr>
            <a:spLocks noChangeShapeType="1"/>
          </p:cNvSpPr>
          <p:nvPr/>
        </p:nvSpPr>
        <p:spPr bwMode="auto">
          <a:xfrm flipH="1">
            <a:off x="2106615" y="3736975"/>
            <a:ext cx="401637" cy="687388"/>
          </a:xfrm>
          <a:prstGeom prst="line">
            <a:avLst/>
          </a:prstGeom>
          <a:noFill/>
          <a:ln w="19050">
            <a:solidFill>
              <a:srgbClr val="40587C"/>
            </a:solidFill>
            <a:prstDash val="sysDot"/>
            <a:round/>
            <a:headEnd type="triangle" w="med" len="med"/>
            <a:tailEnd/>
          </a:ln>
          <a:effectLst/>
        </p:spPr>
        <p:txBody>
          <a:bodyPr/>
          <a:lstStyle/>
          <a:p>
            <a:endParaRPr lang="en-US">
              <a:solidFill>
                <a:srgbClr val="000000"/>
              </a:solidFill>
              <a:cs typeface="Arial" charset="0"/>
            </a:endParaRPr>
          </a:p>
        </p:txBody>
      </p:sp>
      <p:grpSp>
        <p:nvGrpSpPr>
          <p:cNvPr id="5" name="Group 18"/>
          <p:cNvGrpSpPr>
            <a:grpSpLocks/>
          </p:cNvGrpSpPr>
          <p:nvPr/>
        </p:nvGrpSpPr>
        <p:grpSpPr bwMode="auto">
          <a:xfrm>
            <a:off x="1065215" y="3910012"/>
            <a:ext cx="598487" cy="1212851"/>
            <a:chOff x="1487" y="2332"/>
            <a:chExt cx="422" cy="970"/>
          </a:xfrm>
        </p:grpSpPr>
        <p:pic>
          <p:nvPicPr>
            <p:cNvPr id="22591" name="Picture 19" descr="SiloPlain"/>
            <p:cNvPicPr>
              <a:picLocks noChangeAspect="1" noChangeArrowheads="1"/>
            </p:cNvPicPr>
            <p:nvPr/>
          </p:nvPicPr>
          <p:blipFill>
            <a:blip r:embed="rId5" cstate="print"/>
            <a:srcRect/>
            <a:stretch>
              <a:fillRect/>
            </a:stretch>
          </p:blipFill>
          <p:spPr bwMode="auto">
            <a:xfrm>
              <a:off x="1487" y="2332"/>
              <a:ext cx="422" cy="970"/>
            </a:xfrm>
            <a:prstGeom prst="rect">
              <a:avLst/>
            </a:prstGeom>
            <a:noFill/>
            <a:ln w="9525">
              <a:noFill/>
              <a:miter lim="800000"/>
              <a:headEnd/>
              <a:tailEnd/>
            </a:ln>
          </p:spPr>
        </p:pic>
        <p:pic>
          <p:nvPicPr>
            <p:cNvPr id="22592" name="Picture 20" descr="Billing"/>
            <p:cNvPicPr>
              <a:picLocks noChangeAspect="1" noChangeArrowheads="1"/>
            </p:cNvPicPr>
            <p:nvPr/>
          </p:nvPicPr>
          <p:blipFill>
            <a:blip r:embed="rId10" cstate="print"/>
            <a:srcRect/>
            <a:stretch>
              <a:fillRect/>
            </a:stretch>
          </p:blipFill>
          <p:spPr bwMode="auto">
            <a:xfrm>
              <a:off x="1635" y="2511"/>
              <a:ext cx="259" cy="121"/>
            </a:xfrm>
            <a:prstGeom prst="rect">
              <a:avLst/>
            </a:prstGeom>
            <a:noFill/>
            <a:ln w="9525">
              <a:noFill/>
              <a:miter lim="800000"/>
              <a:headEnd/>
              <a:tailEnd/>
            </a:ln>
          </p:spPr>
        </p:pic>
      </p:grpSp>
      <p:sp>
        <p:nvSpPr>
          <p:cNvPr id="22541" name="Line 21"/>
          <p:cNvSpPr>
            <a:spLocks noChangeShapeType="1"/>
          </p:cNvSpPr>
          <p:nvPr/>
        </p:nvSpPr>
        <p:spPr bwMode="auto">
          <a:xfrm flipH="1" flipV="1">
            <a:off x="1674815" y="4292601"/>
            <a:ext cx="415925" cy="139700"/>
          </a:xfrm>
          <a:prstGeom prst="line">
            <a:avLst/>
          </a:prstGeom>
          <a:noFill/>
          <a:ln w="19050">
            <a:solidFill>
              <a:srgbClr val="40587C"/>
            </a:solidFill>
            <a:prstDash val="sysDot"/>
            <a:round/>
            <a:headEnd/>
            <a:tailEnd type="triangle" w="med" len="med"/>
          </a:ln>
          <a:effectLst/>
        </p:spPr>
        <p:txBody>
          <a:bodyPr/>
          <a:lstStyle/>
          <a:p>
            <a:endParaRPr lang="en-US">
              <a:solidFill>
                <a:srgbClr val="000000"/>
              </a:solidFill>
              <a:cs typeface="Arial" charset="0"/>
            </a:endParaRPr>
          </a:p>
        </p:txBody>
      </p:sp>
      <p:pic>
        <p:nvPicPr>
          <p:cNvPr id="22542" name="Picture 22" descr="DocSymbol"/>
          <p:cNvPicPr>
            <a:picLocks noChangeAspect="1" noChangeArrowheads="1"/>
          </p:cNvPicPr>
          <p:nvPr/>
        </p:nvPicPr>
        <p:blipFill>
          <a:blip r:embed="rId11" cstate="print"/>
          <a:srcRect/>
          <a:stretch>
            <a:fillRect/>
          </a:stretch>
        </p:blipFill>
        <p:spPr bwMode="auto">
          <a:xfrm>
            <a:off x="4129090" y="3536951"/>
            <a:ext cx="263525" cy="384175"/>
          </a:xfrm>
          <a:prstGeom prst="rect">
            <a:avLst/>
          </a:prstGeom>
          <a:noFill/>
          <a:ln w="9525">
            <a:noFill/>
            <a:miter lim="800000"/>
            <a:headEnd/>
            <a:tailEnd/>
          </a:ln>
        </p:spPr>
      </p:pic>
      <p:pic>
        <p:nvPicPr>
          <p:cNvPr id="22543" name="Picture 23" descr="Upper"/>
          <p:cNvPicPr>
            <a:picLocks noChangeAspect="1" noChangeArrowheads="1"/>
          </p:cNvPicPr>
          <p:nvPr/>
        </p:nvPicPr>
        <p:blipFill>
          <a:blip r:embed="rId12" cstate="print"/>
          <a:srcRect/>
          <a:stretch>
            <a:fillRect/>
          </a:stretch>
        </p:blipFill>
        <p:spPr bwMode="auto">
          <a:xfrm>
            <a:off x="158752" y="2330451"/>
            <a:ext cx="6473825" cy="1751013"/>
          </a:xfrm>
          <a:prstGeom prst="rect">
            <a:avLst/>
          </a:prstGeom>
          <a:noFill/>
          <a:ln w="9525">
            <a:noFill/>
            <a:miter lim="800000"/>
            <a:headEnd/>
            <a:tailEnd/>
          </a:ln>
        </p:spPr>
      </p:pic>
      <p:grpSp>
        <p:nvGrpSpPr>
          <p:cNvPr id="6" name="Group 24"/>
          <p:cNvGrpSpPr>
            <a:grpSpLocks/>
          </p:cNvGrpSpPr>
          <p:nvPr/>
        </p:nvGrpSpPr>
        <p:grpSpPr bwMode="auto">
          <a:xfrm>
            <a:off x="2109788" y="2459039"/>
            <a:ext cx="3217862" cy="1284287"/>
            <a:chOff x="2129" y="1829"/>
            <a:chExt cx="2027" cy="809"/>
          </a:xfrm>
        </p:grpSpPr>
        <p:sp>
          <p:nvSpPr>
            <p:cNvPr id="22578" name="Freeform 25"/>
            <p:cNvSpPr>
              <a:spLocks/>
            </p:cNvSpPr>
            <p:nvPr/>
          </p:nvSpPr>
          <p:spPr bwMode="auto">
            <a:xfrm>
              <a:off x="2589" y="2299"/>
              <a:ext cx="475" cy="225"/>
            </a:xfrm>
            <a:custGeom>
              <a:avLst/>
              <a:gdLst>
                <a:gd name="T0" fmla="*/ 0 w 475"/>
                <a:gd name="T1" fmla="*/ 225 h 225"/>
                <a:gd name="T2" fmla="*/ 475 w 475"/>
                <a:gd name="T3" fmla="*/ 166 h 225"/>
                <a:gd name="T4" fmla="*/ 174 w 475"/>
                <a:gd name="T5" fmla="*/ 0 h 225"/>
                <a:gd name="T6" fmla="*/ 0 60000 65536"/>
                <a:gd name="T7" fmla="*/ 0 60000 65536"/>
                <a:gd name="T8" fmla="*/ 0 60000 65536"/>
              </a:gdLst>
              <a:ahLst/>
              <a:cxnLst>
                <a:cxn ang="T6">
                  <a:pos x="T0" y="T1"/>
                </a:cxn>
                <a:cxn ang="T7">
                  <a:pos x="T2" y="T3"/>
                </a:cxn>
                <a:cxn ang="T8">
                  <a:pos x="T4" y="T5"/>
                </a:cxn>
              </a:cxnLst>
              <a:rect l="0" t="0" r="r" b="b"/>
              <a:pathLst>
                <a:path w="475" h="225">
                  <a:moveTo>
                    <a:pt x="0" y="225"/>
                  </a:moveTo>
                  <a:lnTo>
                    <a:pt x="475" y="166"/>
                  </a:lnTo>
                  <a:lnTo>
                    <a:pt x="174"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79" name="Freeform 26"/>
            <p:cNvSpPr>
              <a:spLocks/>
            </p:cNvSpPr>
            <p:nvPr/>
          </p:nvSpPr>
          <p:spPr bwMode="auto">
            <a:xfrm>
              <a:off x="2129" y="2448"/>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0" name="Freeform 27"/>
            <p:cNvSpPr>
              <a:spLocks/>
            </p:cNvSpPr>
            <p:nvPr/>
          </p:nvSpPr>
          <p:spPr bwMode="auto">
            <a:xfrm>
              <a:off x="3681" y="2241"/>
              <a:ext cx="475" cy="144"/>
            </a:xfrm>
            <a:custGeom>
              <a:avLst/>
              <a:gdLst>
                <a:gd name="T0" fmla="*/ 0 w 1402"/>
                <a:gd name="T1" fmla="*/ 0 h 454"/>
                <a:gd name="T2" fmla="*/ 0 w 1402"/>
                <a:gd name="T3" fmla="*/ 0 h 454"/>
                <a:gd name="T4" fmla="*/ 0 w 1402"/>
                <a:gd name="T5" fmla="*/ 0 h 454"/>
                <a:gd name="T6" fmla="*/ 0 60000 65536"/>
                <a:gd name="T7" fmla="*/ 0 60000 65536"/>
                <a:gd name="T8" fmla="*/ 0 60000 65536"/>
              </a:gdLst>
              <a:ahLst/>
              <a:cxnLst>
                <a:cxn ang="T6">
                  <a:pos x="T0" y="T1"/>
                </a:cxn>
                <a:cxn ang="T7">
                  <a:pos x="T2" y="T3"/>
                </a:cxn>
                <a:cxn ang="T8">
                  <a:pos x="T4" y="T5"/>
                </a:cxn>
              </a:cxnLst>
              <a:rect l="0" t="0" r="r" b="b"/>
              <a:pathLst>
                <a:path w="1402" h="454">
                  <a:moveTo>
                    <a:pt x="0" y="454"/>
                  </a:moveTo>
                  <a:lnTo>
                    <a:pt x="1402" y="269"/>
                  </a:lnTo>
                  <a:lnTo>
                    <a:pt x="933"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1" name="Oval 28"/>
            <p:cNvSpPr>
              <a:spLocks noChangeArrowheads="1"/>
            </p:cNvSpPr>
            <p:nvPr/>
          </p:nvSpPr>
          <p:spPr bwMode="auto">
            <a:xfrm rot="342102">
              <a:off x="3711" y="2072"/>
              <a:ext cx="379" cy="180"/>
            </a:xfrm>
            <a:prstGeom prst="ellipse">
              <a:avLst/>
            </a:prstGeom>
            <a:solidFill>
              <a:srgbClr val="6391C3"/>
            </a:solidFill>
            <a:ln w="19050" algn="ctr">
              <a:noFill/>
              <a:prstDash val="sysDot"/>
              <a:round/>
              <a:headEnd/>
              <a:tailEnd/>
            </a:ln>
            <a:effectLst/>
          </p:spPr>
          <p:txBody>
            <a:bodyPr wrap="none" anchor="ctr"/>
            <a:lstStyle/>
            <a:p>
              <a:endParaRPr lang="en-US">
                <a:solidFill>
                  <a:srgbClr val="000000"/>
                </a:solidFill>
                <a:cs typeface="Arial" charset="0"/>
              </a:endParaRPr>
            </a:p>
          </p:txBody>
        </p:sp>
        <p:sp>
          <p:nvSpPr>
            <p:cNvPr id="22582" name="Freeform 29"/>
            <p:cNvSpPr>
              <a:spLocks/>
            </p:cNvSpPr>
            <p:nvPr/>
          </p:nvSpPr>
          <p:spPr bwMode="auto">
            <a:xfrm>
              <a:off x="2728" y="1948"/>
              <a:ext cx="475" cy="59"/>
            </a:xfrm>
            <a:custGeom>
              <a:avLst/>
              <a:gdLst>
                <a:gd name="T0" fmla="*/ 0 w 475"/>
                <a:gd name="T1" fmla="*/ 59 h 59"/>
                <a:gd name="T2" fmla="*/ 475 w 475"/>
                <a:gd name="T3" fmla="*/ 0 h 59"/>
                <a:gd name="T4" fmla="*/ 0 60000 65536"/>
                <a:gd name="T5" fmla="*/ 0 60000 65536"/>
              </a:gdLst>
              <a:ahLst/>
              <a:cxnLst>
                <a:cxn ang="T4">
                  <a:pos x="T0" y="T1"/>
                </a:cxn>
                <a:cxn ang="T5">
                  <a:pos x="T2" y="T3"/>
                </a:cxn>
              </a:cxnLst>
              <a:rect l="0" t="0" r="r" b="b"/>
              <a:pathLst>
                <a:path w="475" h="59">
                  <a:moveTo>
                    <a:pt x="0" y="59"/>
                  </a:moveTo>
                  <a:lnTo>
                    <a:pt x="475"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3" name="Freeform 30"/>
            <p:cNvSpPr>
              <a:spLocks/>
            </p:cNvSpPr>
            <p:nvPr/>
          </p:nvSpPr>
          <p:spPr bwMode="auto">
            <a:xfrm>
              <a:off x="3265" y="2187"/>
              <a:ext cx="307" cy="171"/>
            </a:xfrm>
            <a:custGeom>
              <a:avLst/>
              <a:gdLst>
                <a:gd name="T0" fmla="*/ 114567 w 159"/>
                <a:gd name="T1" fmla="*/ 92264 h 85"/>
                <a:gd name="T2" fmla="*/ 0 w 159"/>
                <a:gd name="T3" fmla="*/ 0 h 85"/>
                <a:gd name="T4" fmla="*/ 0 60000 65536"/>
                <a:gd name="T5" fmla="*/ 0 60000 65536"/>
              </a:gdLst>
              <a:ahLst/>
              <a:cxnLst>
                <a:cxn ang="T4">
                  <a:pos x="T0" y="T1"/>
                </a:cxn>
                <a:cxn ang="T5">
                  <a:pos x="T2" y="T3"/>
                </a:cxn>
              </a:cxnLst>
              <a:rect l="0" t="0" r="r" b="b"/>
              <a:pathLst>
                <a:path w="159" h="85">
                  <a:moveTo>
                    <a:pt x="159" y="85"/>
                  </a:moveTo>
                  <a:lnTo>
                    <a:pt x="0"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4" name="Freeform 31"/>
            <p:cNvSpPr>
              <a:spLocks/>
            </p:cNvSpPr>
            <p:nvPr/>
          </p:nvSpPr>
          <p:spPr bwMode="auto">
            <a:xfrm>
              <a:off x="3002" y="1829"/>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5" name="Freeform 32"/>
            <p:cNvSpPr>
              <a:spLocks/>
            </p:cNvSpPr>
            <p:nvPr/>
          </p:nvSpPr>
          <p:spPr bwMode="auto">
            <a:xfrm>
              <a:off x="3327" y="2319"/>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6" name="Freeform 33"/>
            <p:cNvSpPr>
              <a:spLocks/>
            </p:cNvSpPr>
            <p:nvPr/>
          </p:nvSpPr>
          <p:spPr bwMode="auto">
            <a:xfrm>
              <a:off x="2391" y="2044"/>
              <a:ext cx="280" cy="168"/>
            </a:xfrm>
            <a:custGeom>
              <a:avLst/>
              <a:gdLst>
                <a:gd name="T0" fmla="*/ 236 w 280"/>
                <a:gd name="T1" fmla="*/ 168 h 168"/>
                <a:gd name="T2" fmla="*/ 0 w 280"/>
                <a:gd name="T3" fmla="*/ 36 h 168"/>
                <a:gd name="T4" fmla="*/ 280 w 280"/>
                <a:gd name="T5" fmla="*/ 0 h 168"/>
                <a:gd name="T6" fmla="*/ 0 60000 65536"/>
                <a:gd name="T7" fmla="*/ 0 60000 65536"/>
                <a:gd name="T8" fmla="*/ 0 60000 65536"/>
              </a:gdLst>
              <a:ahLst/>
              <a:cxnLst>
                <a:cxn ang="T6">
                  <a:pos x="T0" y="T1"/>
                </a:cxn>
                <a:cxn ang="T7">
                  <a:pos x="T2" y="T3"/>
                </a:cxn>
                <a:cxn ang="T8">
                  <a:pos x="T4" y="T5"/>
                </a:cxn>
              </a:cxnLst>
              <a:rect l="0" t="0" r="r" b="b"/>
              <a:pathLst>
                <a:path w="280" h="168">
                  <a:moveTo>
                    <a:pt x="236" y="168"/>
                  </a:moveTo>
                  <a:lnTo>
                    <a:pt x="0" y="36"/>
                  </a:lnTo>
                  <a:lnTo>
                    <a:pt x="280"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7" name="Freeform 34"/>
            <p:cNvSpPr>
              <a:spLocks/>
            </p:cNvSpPr>
            <p:nvPr/>
          </p:nvSpPr>
          <p:spPr bwMode="auto">
            <a:xfrm>
              <a:off x="2736" y="2193"/>
              <a:ext cx="475" cy="59"/>
            </a:xfrm>
            <a:custGeom>
              <a:avLst/>
              <a:gdLst>
                <a:gd name="T0" fmla="*/ 0 w 475"/>
                <a:gd name="T1" fmla="*/ 59 h 59"/>
                <a:gd name="T2" fmla="*/ 475 w 475"/>
                <a:gd name="T3" fmla="*/ 0 h 59"/>
                <a:gd name="T4" fmla="*/ 0 60000 65536"/>
                <a:gd name="T5" fmla="*/ 0 60000 65536"/>
              </a:gdLst>
              <a:ahLst/>
              <a:cxnLst>
                <a:cxn ang="T4">
                  <a:pos x="T0" y="T1"/>
                </a:cxn>
                <a:cxn ang="T5">
                  <a:pos x="T2" y="T3"/>
                </a:cxn>
              </a:cxnLst>
              <a:rect l="0" t="0" r="r" b="b"/>
              <a:pathLst>
                <a:path w="475" h="59">
                  <a:moveTo>
                    <a:pt x="0" y="59"/>
                  </a:moveTo>
                  <a:lnTo>
                    <a:pt x="475"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8" name="Freeform 35"/>
            <p:cNvSpPr>
              <a:spLocks/>
            </p:cNvSpPr>
            <p:nvPr/>
          </p:nvSpPr>
          <p:spPr bwMode="auto">
            <a:xfrm>
              <a:off x="2535" y="2190"/>
              <a:ext cx="374" cy="175"/>
            </a:xfrm>
            <a:custGeom>
              <a:avLst/>
              <a:gdLst>
                <a:gd name="T0" fmla="*/ 269 w 316"/>
                <a:gd name="T1" fmla="*/ 0 h 148"/>
                <a:gd name="T2" fmla="*/ 0 w 316"/>
                <a:gd name="T3" fmla="*/ 581 h 148"/>
                <a:gd name="T4" fmla="*/ 1563 w 316"/>
                <a:gd name="T5" fmla="*/ 795 h 148"/>
                <a:gd name="T6" fmla="*/ 1707 w 316"/>
                <a:gd name="T7" fmla="*/ 193 h 148"/>
                <a:gd name="T8" fmla="*/ 269 w 316"/>
                <a:gd name="T9" fmla="*/ 0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6" h="148">
                  <a:moveTo>
                    <a:pt x="50" y="0"/>
                  </a:moveTo>
                  <a:lnTo>
                    <a:pt x="0" y="108"/>
                  </a:lnTo>
                  <a:lnTo>
                    <a:pt x="290" y="148"/>
                  </a:lnTo>
                  <a:lnTo>
                    <a:pt x="316" y="36"/>
                  </a:lnTo>
                  <a:lnTo>
                    <a:pt x="50" y="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9" name="Freeform 36"/>
            <p:cNvSpPr>
              <a:spLocks/>
            </p:cNvSpPr>
            <p:nvPr/>
          </p:nvSpPr>
          <p:spPr bwMode="auto">
            <a:xfrm>
              <a:off x="2973" y="2091"/>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90" name="Freeform 37"/>
            <p:cNvSpPr>
              <a:spLocks/>
            </p:cNvSpPr>
            <p:nvPr/>
          </p:nvSpPr>
          <p:spPr bwMode="auto">
            <a:xfrm>
              <a:off x="2468" y="1950"/>
              <a:ext cx="374" cy="175"/>
            </a:xfrm>
            <a:custGeom>
              <a:avLst/>
              <a:gdLst>
                <a:gd name="T0" fmla="*/ 269 w 316"/>
                <a:gd name="T1" fmla="*/ 0 h 148"/>
                <a:gd name="T2" fmla="*/ 0 w 316"/>
                <a:gd name="T3" fmla="*/ 581 h 148"/>
                <a:gd name="T4" fmla="*/ 1563 w 316"/>
                <a:gd name="T5" fmla="*/ 795 h 148"/>
                <a:gd name="T6" fmla="*/ 1707 w 316"/>
                <a:gd name="T7" fmla="*/ 193 h 148"/>
                <a:gd name="T8" fmla="*/ 269 w 316"/>
                <a:gd name="T9" fmla="*/ 0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6" h="148">
                  <a:moveTo>
                    <a:pt x="50" y="0"/>
                  </a:moveTo>
                  <a:lnTo>
                    <a:pt x="0" y="108"/>
                  </a:lnTo>
                  <a:lnTo>
                    <a:pt x="290" y="148"/>
                  </a:lnTo>
                  <a:lnTo>
                    <a:pt x="316" y="36"/>
                  </a:lnTo>
                  <a:lnTo>
                    <a:pt x="50" y="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grpSp>
      <p:sp>
        <p:nvSpPr>
          <p:cNvPr id="22545" name="Freeform 38"/>
          <p:cNvSpPr>
            <a:spLocks/>
          </p:cNvSpPr>
          <p:nvPr/>
        </p:nvSpPr>
        <p:spPr bwMode="auto">
          <a:xfrm>
            <a:off x="2435225" y="1781175"/>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46" name="Freeform 39"/>
          <p:cNvSpPr>
            <a:spLocks/>
          </p:cNvSpPr>
          <p:nvPr/>
        </p:nvSpPr>
        <p:spPr bwMode="auto">
          <a:xfrm>
            <a:off x="3297238" y="1168401"/>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47" name="Freeform 40"/>
          <p:cNvSpPr>
            <a:spLocks/>
          </p:cNvSpPr>
          <p:nvPr/>
        </p:nvSpPr>
        <p:spPr bwMode="auto">
          <a:xfrm>
            <a:off x="4029075" y="1974850"/>
            <a:ext cx="946150" cy="357188"/>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48" name="Freeform 41"/>
          <p:cNvSpPr>
            <a:spLocks/>
          </p:cNvSpPr>
          <p:nvPr/>
        </p:nvSpPr>
        <p:spPr bwMode="auto">
          <a:xfrm>
            <a:off x="1828800" y="2292352"/>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pic>
        <p:nvPicPr>
          <p:cNvPr id="22549" name="Picture 42" descr="icon05"/>
          <p:cNvPicPr>
            <a:picLocks noChangeAspect="1" noChangeArrowheads="1"/>
          </p:cNvPicPr>
          <p:nvPr/>
        </p:nvPicPr>
        <p:blipFill>
          <a:blip r:embed="rId13" cstate="print"/>
          <a:srcRect/>
          <a:stretch>
            <a:fillRect/>
          </a:stretch>
        </p:blipFill>
        <p:spPr bwMode="auto">
          <a:xfrm>
            <a:off x="2052640" y="1882776"/>
            <a:ext cx="515937" cy="644525"/>
          </a:xfrm>
          <a:prstGeom prst="rect">
            <a:avLst/>
          </a:prstGeom>
          <a:noFill/>
          <a:ln w="9525">
            <a:noFill/>
            <a:miter lim="800000"/>
            <a:headEnd/>
            <a:tailEnd/>
          </a:ln>
        </p:spPr>
      </p:pic>
      <p:pic>
        <p:nvPicPr>
          <p:cNvPr id="22550" name="Picture 43" descr="icon01"/>
          <p:cNvPicPr>
            <a:picLocks noChangeAspect="1" noChangeArrowheads="1"/>
          </p:cNvPicPr>
          <p:nvPr/>
        </p:nvPicPr>
        <p:blipFill>
          <a:blip r:embed="rId14" cstate="print"/>
          <a:srcRect/>
          <a:stretch>
            <a:fillRect/>
          </a:stretch>
        </p:blipFill>
        <p:spPr bwMode="auto">
          <a:xfrm>
            <a:off x="3522665" y="735014"/>
            <a:ext cx="515937" cy="644525"/>
          </a:xfrm>
          <a:prstGeom prst="rect">
            <a:avLst/>
          </a:prstGeom>
          <a:noFill/>
          <a:ln w="9525">
            <a:noFill/>
            <a:miter lim="800000"/>
            <a:headEnd/>
            <a:tailEnd/>
          </a:ln>
        </p:spPr>
      </p:pic>
      <p:pic>
        <p:nvPicPr>
          <p:cNvPr id="22551" name="Picture 44" descr="icon03"/>
          <p:cNvPicPr>
            <a:picLocks noChangeAspect="1" noChangeArrowheads="1"/>
          </p:cNvPicPr>
          <p:nvPr/>
        </p:nvPicPr>
        <p:blipFill>
          <a:blip r:embed="rId15" cstate="print"/>
          <a:srcRect/>
          <a:stretch>
            <a:fillRect/>
          </a:stretch>
        </p:blipFill>
        <p:spPr bwMode="auto">
          <a:xfrm>
            <a:off x="2682875" y="1350963"/>
            <a:ext cx="503238" cy="628651"/>
          </a:xfrm>
          <a:prstGeom prst="rect">
            <a:avLst/>
          </a:prstGeom>
          <a:noFill/>
          <a:ln w="9525">
            <a:noFill/>
            <a:miter lim="800000"/>
            <a:headEnd/>
            <a:tailEnd/>
          </a:ln>
        </p:spPr>
      </p:pic>
      <p:sp>
        <p:nvSpPr>
          <p:cNvPr id="22552" name="Line 45"/>
          <p:cNvSpPr>
            <a:spLocks noChangeShapeType="1"/>
          </p:cNvSpPr>
          <p:nvPr/>
        </p:nvSpPr>
        <p:spPr bwMode="auto">
          <a:xfrm>
            <a:off x="3802065" y="1519239"/>
            <a:ext cx="22225" cy="1068387"/>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53" name="Line 46"/>
          <p:cNvSpPr>
            <a:spLocks noChangeShapeType="1"/>
          </p:cNvSpPr>
          <p:nvPr/>
        </p:nvSpPr>
        <p:spPr bwMode="auto">
          <a:xfrm>
            <a:off x="5011738" y="1535114"/>
            <a:ext cx="12700" cy="1419225"/>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pic>
        <p:nvPicPr>
          <p:cNvPr id="22554" name="Picture 47" descr="EventSymbol"/>
          <p:cNvPicPr>
            <a:picLocks noChangeAspect="1" noChangeArrowheads="1"/>
          </p:cNvPicPr>
          <p:nvPr/>
        </p:nvPicPr>
        <p:blipFill>
          <a:blip r:embed="rId16" cstate="print"/>
          <a:srcRect/>
          <a:stretch>
            <a:fillRect/>
          </a:stretch>
        </p:blipFill>
        <p:spPr bwMode="auto">
          <a:xfrm>
            <a:off x="5092702" y="3825876"/>
            <a:ext cx="282575" cy="423863"/>
          </a:xfrm>
          <a:prstGeom prst="rect">
            <a:avLst/>
          </a:prstGeom>
          <a:noFill/>
          <a:ln w="9525">
            <a:noFill/>
            <a:miter lim="800000"/>
            <a:headEnd/>
            <a:tailEnd/>
          </a:ln>
        </p:spPr>
      </p:pic>
      <p:pic>
        <p:nvPicPr>
          <p:cNvPr id="22555" name="Picture 48" descr="ProcessOnPlane"/>
          <p:cNvPicPr>
            <a:picLocks noChangeAspect="1" noChangeArrowheads="1"/>
          </p:cNvPicPr>
          <p:nvPr/>
        </p:nvPicPr>
        <p:blipFill>
          <a:blip r:embed="rId17" cstate="print"/>
          <a:srcRect/>
          <a:stretch>
            <a:fillRect/>
          </a:stretch>
        </p:blipFill>
        <p:spPr bwMode="auto">
          <a:xfrm>
            <a:off x="460377" y="2801939"/>
            <a:ext cx="1674813" cy="282575"/>
          </a:xfrm>
          <a:prstGeom prst="rect">
            <a:avLst/>
          </a:prstGeom>
          <a:noFill/>
          <a:ln w="9525">
            <a:noFill/>
            <a:miter lim="800000"/>
            <a:headEnd/>
            <a:tailEnd/>
          </a:ln>
        </p:spPr>
      </p:pic>
      <p:pic>
        <p:nvPicPr>
          <p:cNvPr id="22556" name="Picture 49" descr="Rules"/>
          <p:cNvPicPr>
            <a:picLocks noChangeAspect="1" noChangeArrowheads="1"/>
          </p:cNvPicPr>
          <p:nvPr/>
        </p:nvPicPr>
        <p:blipFill>
          <a:blip r:embed="rId18" cstate="print"/>
          <a:srcRect/>
          <a:stretch>
            <a:fillRect/>
          </a:stretch>
        </p:blipFill>
        <p:spPr bwMode="auto">
          <a:xfrm>
            <a:off x="4110038" y="2728914"/>
            <a:ext cx="754062" cy="134937"/>
          </a:xfrm>
          <a:prstGeom prst="rect">
            <a:avLst/>
          </a:prstGeom>
          <a:noFill/>
          <a:ln w="9525">
            <a:noFill/>
            <a:miter lim="800000"/>
            <a:headEnd/>
            <a:tailEnd/>
          </a:ln>
        </p:spPr>
      </p:pic>
      <p:sp>
        <p:nvSpPr>
          <p:cNvPr id="22557" name="Text Box 30"/>
          <p:cNvSpPr txBox="1">
            <a:spLocks noChangeArrowheads="1"/>
          </p:cNvSpPr>
          <p:nvPr/>
        </p:nvSpPr>
        <p:spPr bwMode="auto">
          <a:xfrm>
            <a:off x="5226050" y="920751"/>
            <a:ext cx="793948"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Executive</a:t>
            </a:r>
          </a:p>
          <a:p>
            <a:r>
              <a:rPr lang="en-US" sz="800" b="1">
                <a:solidFill>
                  <a:srgbClr val="002060"/>
                </a:solidFill>
                <a:latin typeface="Helvetica" pitchFamily="34" charset="0"/>
                <a:cs typeface="Arial" charset="0"/>
              </a:rPr>
              <a:t>Management</a:t>
            </a:r>
          </a:p>
        </p:txBody>
      </p:sp>
      <p:sp>
        <p:nvSpPr>
          <p:cNvPr id="22558" name="Text Box 31"/>
          <p:cNvSpPr txBox="1">
            <a:spLocks noChangeArrowheads="1"/>
          </p:cNvSpPr>
          <p:nvPr/>
        </p:nvSpPr>
        <p:spPr bwMode="auto">
          <a:xfrm>
            <a:off x="1489076" y="1824039"/>
            <a:ext cx="644870"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Customer</a:t>
            </a:r>
          </a:p>
          <a:p>
            <a:r>
              <a:rPr lang="en-US" sz="800" b="1">
                <a:solidFill>
                  <a:srgbClr val="002060"/>
                </a:solidFill>
                <a:latin typeface="Helvetica" pitchFamily="34" charset="0"/>
                <a:cs typeface="Arial" charset="0"/>
              </a:rPr>
              <a:t>Service</a:t>
            </a:r>
          </a:p>
        </p:txBody>
      </p:sp>
      <p:sp>
        <p:nvSpPr>
          <p:cNvPr id="22559" name="Text Box 32"/>
          <p:cNvSpPr txBox="1">
            <a:spLocks noChangeArrowheads="1"/>
          </p:cNvSpPr>
          <p:nvPr/>
        </p:nvSpPr>
        <p:spPr bwMode="auto">
          <a:xfrm>
            <a:off x="3879852" y="1471613"/>
            <a:ext cx="1040811"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Risk Management</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Teams</a:t>
            </a:r>
          </a:p>
        </p:txBody>
      </p:sp>
      <p:sp>
        <p:nvSpPr>
          <p:cNvPr id="22560" name="Text Box 33"/>
          <p:cNvSpPr txBox="1">
            <a:spLocks noChangeArrowheads="1"/>
          </p:cNvSpPr>
          <p:nvPr/>
        </p:nvSpPr>
        <p:spPr bwMode="auto">
          <a:xfrm>
            <a:off x="2981325" y="879476"/>
            <a:ext cx="577544"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Finance</a:t>
            </a:r>
          </a:p>
          <a:p>
            <a:r>
              <a:rPr lang="en-US" sz="800" b="1">
                <a:solidFill>
                  <a:srgbClr val="002060"/>
                </a:solidFill>
                <a:latin typeface="Helvetica" pitchFamily="34" charset="0"/>
                <a:cs typeface="Arial" charset="0"/>
              </a:rPr>
              <a:t>and Ops</a:t>
            </a:r>
          </a:p>
        </p:txBody>
      </p:sp>
      <p:sp>
        <p:nvSpPr>
          <p:cNvPr id="22561" name="Text Box 34"/>
          <p:cNvSpPr txBox="1">
            <a:spLocks noChangeArrowheads="1"/>
          </p:cNvSpPr>
          <p:nvPr/>
        </p:nvSpPr>
        <p:spPr bwMode="auto">
          <a:xfrm>
            <a:off x="1928813" y="1209676"/>
            <a:ext cx="1123950" cy="329004"/>
          </a:xfrm>
          <a:prstGeom prst="rect">
            <a:avLst/>
          </a:prstGeom>
          <a:noFill/>
          <a:ln w="9525">
            <a:noFill/>
            <a:miter lim="800000"/>
            <a:headEnd/>
            <a:tailEnd/>
          </a:ln>
        </p:spPr>
        <p:txBody>
          <a:bodyPr lIns="81985" tIns="40991" rIns="81985" bIns="40991">
            <a:spAutoFit/>
          </a:bodyPr>
          <a:lstStyle/>
          <a:p>
            <a:r>
              <a:rPr lang="en-US" sz="800" b="1">
                <a:solidFill>
                  <a:srgbClr val="002060"/>
                </a:solidFill>
                <a:latin typeface="Helvetica" pitchFamily="34" charset="0"/>
                <a:cs typeface="Arial" charset="0"/>
              </a:rPr>
              <a:t>Account </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Administration</a:t>
            </a:r>
          </a:p>
        </p:txBody>
      </p:sp>
      <p:sp>
        <p:nvSpPr>
          <p:cNvPr id="22562" name="Text Box 53"/>
          <p:cNvSpPr txBox="1">
            <a:spLocks noChangeArrowheads="1"/>
          </p:cNvSpPr>
          <p:nvPr/>
        </p:nvSpPr>
        <p:spPr bwMode="auto">
          <a:xfrm>
            <a:off x="6197600" y="3910012"/>
            <a:ext cx="2794000" cy="2795588"/>
          </a:xfrm>
          <a:prstGeom prst="rect">
            <a:avLst/>
          </a:prstGeom>
          <a:noFill/>
          <a:ln w="9525">
            <a:noFill/>
            <a:miter lim="800000"/>
            <a:headEnd/>
            <a:tailEnd/>
          </a:ln>
        </p:spPr>
        <p:txBody>
          <a:bodyPr lIns="0" tIns="40986" rIns="0" bIns="40986"/>
          <a:lstStyle/>
          <a:p>
            <a:pPr marL="409575" indent="-409575" algn="ctr">
              <a:spcBef>
                <a:spcPts val="0"/>
              </a:spcBef>
              <a:buClr>
                <a:srgbClr val="009999"/>
              </a:buClr>
            </a:pPr>
            <a:r>
              <a:rPr lang="en-US" sz="1400" u="sng" dirty="0" smtClean="0">
                <a:solidFill>
                  <a:srgbClr val="000000"/>
                </a:solidFill>
                <a:cs typeface="Arial" pitchFamily="34" charset="0"/>
              </a:rPr>
              <a:t>Customer </a:t>
            </a:r>
            <a:r>
              <a:rPr lang="en-US" sz="1400" u="sng" dirty="0">
                <a:solidFill>
                  <a:srgbClr val="000000"/>
                </a:solidFill>
                <a:cs typeface="Arial" pitchFamily="34" charset="0"/>
              </a:rPr>
              <a:t>Benefits</a:t>
            </a:r>
            <a:r>
              <a:rPr lang="en-US" sz="1400" u="sng" dirty="0" smtClean="0">
                <a:solidFill>
                  <a:srgbClr val="000000"/>
                </a:solidFill>
                <a:cs typeface="Arial" pitchFamily="34" charset="0"/>
              </a:rPr>
              <a:t>:</a:t>
            </a:r>
            <a:br>
              <a:rPr lang="en-US" sz="1400" u="sng" dirty="0" smtClean="0">
                <a:solidFill>
                  <a:srgbClr val="000000"/>
                </a:solidFill>
                <a:cs typeface="Arial" pitchFamily="34" charset="0"/>
              </a:rPr>
            </a:br>
            <a:endParaRPr lang="en-US" sz="1400" u="sng" dirty="0">
              <a:solidFill>
                <a:srgbClr val="000000"/>
              </a:solidFill>
              <a:cs typeface="Arial" pitchFamily="34" charset="0"/>
            </a:endParaRP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Ease of z/OS assets reuse</a:t>
            </a: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Huge reduction </a:t>
            </a:r>
            <a:r>
              <a:rPr lang="en-US" sz="1400" dirty="0">
                <a:solidFill>
                  <a:srgbClr val="000000"/>
                </a:solidFill>
                <a:cs typeface="Arial" pitchFamily="34" charset="0"/>
              </a:rPr>
              <a:t>in </a:t>
            </a:r>
            <a:r>
              <a:rPr lang="en-US" sz="1400" dirty="0" smtClean="0">
                <a:solidFill>
                  <a:srgbClr val="000000"/>
                </a:solidFill>
                <a:cs typeface="Arial" pitchFamily="34" charset="0"/>
              </a:rPr>
              <a:t>manual work &amp; errors</a:t>
            </a: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Optimization of z/OS resources </a:t>
            </a: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Faster</a:t>
            </a:r>
            <a:r>
              <a:rPr lang="en-US" sz="1400" dirty="0">
                <a:solidFill>
                  <a:srgbClr val="000000"/>
                </a:solidFill>
                <a:cs typeface="Arial" pitchFamily="34" charset="0"/>
              </a:rPr>
              <a:t>, </a:t>
            </a:r>
            <a:r>
              <a:rPr lang="en-US" sz="1400" dirty="0" smtClean="0">
                <a:solidFill>
                  <a:srgbClr val="000000"/>
                </a:solidFill>
                <a:cs typeface="Arial" pitchFamily="34" charset="0"/>
              </a:rPr>
              <a:t>more consistent issue resolution</a:t>
            </a: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Enhanced usage of process execution</a:t>
            </a:r>
            <a:endParaRPr lang="en-US" sz="1400" dirty="0">
              <a:solidFill>
                <a:srgbClr val="000000"/>
              </a:solidFill>
              <a:cs typeface="Arial" pitchFamily="34" charset="0"/>
            </a:endParaRPr>
          </a:p>
          <a:p>
            <a:pPr marL="274320" indent="-274320">
              <a:spcBef>
                <a:spcPts val="0"/>
              </a:spcBef>
              <a:buClr>
                <a:srgbClr val="009999"/>
              </a:buClr>
              <a:buFont typeface="Wingdings" pitchFamily="2" charset="2"/>
              <a:buChar char="Ø"/>
            </a:pPr>
            <a:r>
              <a:rPr lang="en-US" sz="1400" dirty="0">
                <a:solidFill>
                  <a:srgbClr val="000000"/>
                </a:solidFill>
                <a:cs typeface="Arial" pitchFamily="34" charset="0"/>
              </a:rPr>
              <a:t>Easier to </a:t>
            </a:r>
            <a:r>
              <a:rPr lang="en-US" sz="1400" dirty="0" smtClean="0">
                <a:solidFill>
                  <a:srgbClr val="000000"/>
                </a:solidFill>
                <a:cs typeface="Arial" pitchFamily="34" charset="0"/>
              </a:rPr>
              <a:t>manage </a:t>
            </a:r>
            <a:r>
              <a:rPr lang="en-US" sz="1400" dirty="0">
                <a:solidFill>
                  <a:srgbClr val="000000"/>
                </a:solidFill>
                <a:cs typeface="Arial" pitchFamily="34" charset="0"/>
              </a:rPr>
              <a:t>the </a:t>
            </a:r>
            <a:r>
              <a:rPr lang="en-US" sz="1400" dirty="0" smtClean="0">
                <a:solidFill>
                  <a:srgbClr val="000000"/>
                </a:solidFill>
                <a:cs typeface="Arial" pitchFamily="34" charset="0"/>
              </a:rPr>
              <a:t>business</a:t>
            </a:r>
          </a:p>
          <a:p>
            <a:pPr marL="274320" indent="-274320">
              <a:spcBef>
                <a:spcPts val="0"/>
              </a:spcBef>
              <a:buClr>
                <a:srgbClr val="009999"/>
              </a:buClr>
              <a:buFont typeface="Wingdings" pitchFamily="2" charset="2"/>
              <a:buChar char="Ø"/>
            </a:pPr>
            <a:r>
              <a:rPr lang="en-US" sz="1400" dirty="0" smtClean="0">
                <a:solidFill>
                  <a:srgbClr val="000000"/>
                </a:solidFill>
                <a:cs typeface="Arial" pitchFamily="34" charset="0"/>
              </a:rPr>
              <a:t>Process integrity &amp; stability</a:t>
            </a:r>
            <a:endParaRPr lang="en-US" sz="1400" dirty="0">
              <a:solidFill>
                <a:srgbClr val="000000"/>
              </a:solidFill>
              <a:cs typeface="Arial" pitchFamily="34" charset="0"/>
            </a:endParaRPr>
          </a:p>
        </p:txBody>
      </p:sp>
      <p:sp>
        <p:nvSpPr>
          <p:cNvPr id="22563" name="Title 1"/>
          <p:cNvSpPr txBox="1">
            <a:spLocks/>
          </p:cNvSpPr>
          <p:nvPr/>
        </p:nvSpPr>
        <p:spPr bwMode="auto">
          <a:xfrm>
            <a:off x="228600" y="152401"/>
            <a:ext cx="8686800" cy="320675"/>
          </a:xfrm>
          <a:prstGeom prst="rect">
            <a:avLst/>
          </a:prstGeom>
          <a:noFill/>
          <a:ln w="9525">
            <a:noFill/>
            <a:miter lim="800000"/>
            <a:headEnd/>
            <a:tailEnd/>
          </a:ln>
        </p:spPr>
        <p:txBody>
          <a:bodyPr/>
          <a:lstStyle/>
          <a:p>
            <a:pPr>
              <a:lnSpc>
                <a:spcPct val="90000"/>
              </a:lnSpc>
            </a:pPr>
            <a:r>
              <a:rPr lang="en-US" sz="2000" dirty="0">
                <a:solidFill>
                  <a:srgbClr val="000000"/>
                </a:solidFill>
                <a:cs typeface="Arial" charset="0"/>
              </a:rPr>
              <a:t>BPM </a:t>
            </a:r>
            <a:r>
              <a:rPr lang="en-US" sz="2000" dirty="0" smtClean="0">
                <a:solidFill>
                  <a:srgbClr val="000000"/>
                </a:solidFill>
                <a:cs typeface="Arial" charset="0"/>
              </a:rPr>
              <a:t>on System Z Brings Order to the Chaos</a:t>
            </a:r>
          </a:p>
          <a:p>
            <a:pPr>
              <a:lnSpc>
                <a:spcPct val="90000"/>
              </a:lnSpc>
            </a:pPr>
            <a:r>
              <a:rPr lang="en-US" i="1" dirty="0" smtClean="0">
                <a:solidFill>
                  <a:srgbClr val="000000"/>
                </a:solidFill>
                <a:cs typeface="Arial" charset="0"/>
              </a:rPr>
              <a:t>Extract maximum business value from existing assets</a:t>
            </a:r>
            <a:endParaRPr lang="en-US" i="1" dirty="0">
              <a:solidFill>
                <a:srgbClr val="000000"/>
              </a:solidFill>
              <a:cs typeface="Arial" charset="0"/>
            </a:endParaRPr>
          </a:p>
        </p:txBody>
      </p:sp>
      <p:pic>
        <p:nvPicPr>
          <p:cNvPr id="22570" name="Picture 63" descr="icon10"/>
          <p:cNvPicPr>
            <a:picLocks noChangeAspect="1" noChangeArrowheads="1"/>
          </p:cNvPicPr>
          <p:nvPr/>
        </p:nvPicPr>
        <p:blipFill>
          <a:blip r:embed="rId19" cstate="print"/>
          <a:srcRect/>
          <a:stretch>
            <a:fillRect/>
          </a:stretch>
        </p:blipFill>
        <p:spPr bwMode="auto">
          <a:xfrm>
            <a:off x="4273550" y="1665290"/>
            <a:ext cx="450850" cy="561975"/>
          </a:xfrm>
          <a:prstGeom prst="rect">
            <a:avLst/>
          </a:prstGeom>
          <a:noFill/>
          <a:ln w="9525">
            <a:noFill/>
            <a:miter lim="800000"/>
            <a:headEnd/>
            <a:tailEnd/>
          </a:ln>
        </p:spPr>
      </p:pic>
      <p:sp>
        <p:nvSpPr>
          <p:cNvPr id="22571" name="Freeform 64"/>
          <p:cNvSpPr>
            <a:spLocks/>
          </p:cNvSpPr>
          <p:nvPr/>
        </p:nvSpPr>
        <p:spPr bwMode="auto">
          <a:xfrm>
            <a:off x="4608513" y="1260477"/>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72" name="Line 65"/>
          <p:cNvSpPr>
            <a:spLocks noChangeShapeType="1"/>
          </p:cNvSpPr>
          <p:nvPr/>
        </p:nvSpPr>
        <p:spPr bwMode="auto">
          <a:xfrm>
            <a:off x="2924175" y="2079626"/>
            <a:ext cx="0" cy="669925"/>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73" name="Line 66"/>
          <p:cNvSpPr>
            <a:spLocks noChangeShapeType="1"/>
          </p:cNvSpPr>
          <p:nvPr/>
        </p:nvSpPr>
        <p:spPr bwMode="auto">
          <a:xfrm>
            <a:off x="2101850" y="4443414"/>
            <a:ext cx="280988" cy="241300"/>
          </a:xfrm>
          <a:prstGeom prst="line">
            <a:avLst/>
          </a:prstGeom>
          <a:noFill/>
          <a:ln w="19050">
            <a:solidFill>
              <a:srgbClr val="40587C"/>
            </a:solidFill>
            <a:prstDash val="sysDot"/>
            <a:round/>
            <a:headEnd/>
            <a:tailEnd type="triangle" w="med" len="med"/>
          </a:ln>
          <a:effectLst/>
        </p:spPr>
        <p:txBody>
          <a:bodyPr/>
          <a:lstStyle/>
          <a:p>
            <a:endParaRPr lang="en-US">
              <a:solidFill>
                <a:srgbClr val="000000"/>
              </a:solidFill>
              <a:cs typeface="Arial" charset="0"/>
            </a:endParaRPr>
          </a:p>
        </p:txBody>
      </p:sp>
      <p:sp>
        <p:nvSpPr>
          <p:cNvPr id="22574" name="Line 67"/>
          <p:cNvSpPr>
            <a:spLocks noChangeShapeType="1"/>
          </p:cNvSpPr>
          <p:nvPr/>
        </p:nvSpPr>
        <p:spPr bwMode="auto">
          <a:xfrm>
            <a:off x="2430465" y="2587626"/>
            <a:ext cx="22225" cy="992188"/>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75" name="Line 68"/>
          <p:cNvSpPr>
            <a:spLocks noChangeShapeType="1"/>
          </p:cNvSpPr>
          <p:nvPr/>
        </p:nvSpPr>
        <p:spPr bwMode="auto">
          <a:xfrm>
            <a:off x="4478340" y="2325688"/>
            <a:ext cx="22225" cy="958851"/>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pic>
        <p:nvPicPr>
          <p:cNvPr id="22576" name="Picture 69" descr="icon04"/>
          <p:cNvPicPr>
            <a:picLocks noChangeAspect="1" noChangeArrowheads="1"/>
          </p:cNvPicPr>
          <p:nvPr/>
        </p:nvPicPr>
        <p:blipFill>
          <a:blip r:embed="rId20" cstate="print"/>
          <a:srcRect/>
          <a:stretch>
            <a:fillRect/>
          </a:stretch>
        </p:blipFill>
        <p:spPr bwMode="auto">
          <a:xfrm>
            <a:off x="4813300" y="866775"/>
            <a:ext cx="503238" cy="628651"/>
          </a:xfrm>
          <a:prstGeom prst="rect">
            <a:avLst/>
          </a:prstGeom>
          <a:noFill/>
          <a:ln w="9525">
            <a:noFill/>
            <a:miter lim="800000"/>
            <a:headEnd/>
            <a:tailEnd/>
          </a:ln>
        </p:spPr>
      </p:pic>
      <p:sp>
        <p:nvSpPr>
          <p:cNvPr id="22577" name="Slide Number Placeholder 5"/>
          <p:cNvSpPr>
            <a:spLocks/>
          </p:cNvSpPr>
          <p:nvPr/>
        </p:nvSpPr>
        <p:spPr bwMode="auto">
          <a:xfrm>
            <a:off x="0" y="6372225"/>
            <a:ext cx="457200" cy="304800"/>
          </a:xfrm>
          <a:prstGeom prst="rect">
            <a:avLst/>
          </a:prstGeom>
          <a:noFill/>
          <a:ln w="9525">
            <a:noFill/>
            <a:miter lim="800000"/>
            <a:headEnd/>
            <a:tailEnd/>
          </a:ln>
        </p:spPr>
        <p:txBody>
          <a:bodyPr anchor="b"/>
          <a:lstStyle/>
          <a:p>
            <a:pPr algn="r"/>
            <a:fld id="{A71B650F-264C-4538-A1DC-3A2CFE4EAB3D}" type="slidenum">
              <a:rPr lang="en-US" sz="1000">
                <a:solidFill>
                  <a:srgbClr val="969696"/>
                </a:solidFill>
                <a:cs typeface="Arial" charset="0"/>
              </a:rPr>
              <a:pPr algn="r"/>
              <a:t>13</a:t>
            </a:fld>
            <a:endParaRPr lang="en-US" sz="1000">
              <a:solidFill>
                <a:srgbClr val="969696"/>
              </a:solidFill>
              <a:cs typeface="Arial" charset="0"/>
            </a:endParaRPr>
          </a:p>
        </p:txBody>
      </p:sp>
      <p:sp>
        <p:nvSpPr>
          <p:cNvPr id="131" name="Text Box 26"/>
          <p:cNvSpPr txBox="1">
            <a:spLocks noChangeArrowheads="1"/>
          </p:cNvSpPr>
          <p:nvPr/>
        </p:nvSpPr>
        <p:spPr bwMode="auto">
          <a:xfrm>
            <a:off x="6324600" y="533400"/>
            <a:ext cx="2667001" cy="2971800"/>
          </a:xfrm>
          <a:prstGeom prst="rect">
            <a:avLst/>
          </a:prstGeom>
          <a:noFill/>
          <a:ln w="9525">
            <a:noFill/>
            <a:miter lim="800000"/>
            <a:headEnd/>
            <a:tailEnd/>
          </a:ln>
        </p:spPr>
        <p:txBody>
          <a:bodyPr lIns="0" tIns="40991" rIns="0" bIns="40991"/>
          <a:lstStyle/>
          <a:p>
            <a:pPr marL="407988" indent="-407988" defTabSz="457200">
              <a:spcBef>
                <a:spcPts val="0"/>
              </a:spcBef>
              <a:buClr>
                <a:srgbClr val="0066CC">
                  <a:lumMod val="50000"/>
                </a:srgbClr>
              </a:buClr>
              <a:buFont typeface="+mj-lt"/>
              <a:buAutoNum type="arabicParenR"/>
            </a:pPr>
            <a:r>
              <a:rPr lang="en-US" sz="1400" dirty="0" smtClean="0">
                <a:solidFill>
                  <a:srgbClr val="000000"/>
                </a:solidFill>
                <a:latin typeface="Arial"/>
                <a:cs typeface="Arial" charset="0"/>
              </a:rPr>
              <a:t>Automated workflow and decision making</a:t>
            </a:r>
            <a:br>
              <a:rPr lang="en-US" sz="1400" dirty="0" smtClean="0">
                <a:solidFill>
                  <a:srgbClr val="000000"/>
                </a:solidFill>
                <a:latin typeface="Arial"/>
                <a:cs typeface="Arial" charset="0"/>
              </a:rPr>
            </a:br>
            <a:endParaRPr lang="en-US" sz="1400" dirty="0">
              <a:solidFill>
                <a:srgbClr val="000000"/>
              </a:solidFill>
              <a:latin typeface="Arial"/>
              <a:cs typeface="Arial" charset="0"/>
            </a:endParaRPr>
          </a:p>
          <a:p>
            <a:pPr marL="407988" indent="-407988" defTabSz="457200">
              <a:spcBef>
                <a:spcPts val="0"/>
              </a:spcBef>
              <a:buClr>
                <a:srgbClr val="0066CC">
                  <a:lumMod val="50000"/>
                </a:srgbClr>
              </a:buClr>
              <a:buFont typeface="+mj-lt"/>
              <a:buAutoNum type="arabicParenR"/>
            </a:pPr>
            <a:r>
              <a:rPr lang="en-US" sz="1400" dirty="0" smtClean="0">
                <a:solidFill>
                  <a:srgbClr val="000000"/>
                </a:solidFill>
                <a:latin typeface="Arial"/>
                <a:cs typeface="Arial" charset="0"/>
              </a:rPr>
              <a:t>Reduce errors and improve consistency</a:t>
            </a:r>
            <a:br>
              <a:rPr lang="en-US" sz="1400" dirty="0" smtClean="0">
                <a:solidFill>
                  <a:srgbClr val="000000"/>
                </a:solidFill>
                <a:latin typeface="Arial"/>
                <a:cs typeface="Arial" charset="0"/>
              </a:rPr>
            </a:br>
            <a:endParaRPr lang="en-US" sz="1400" dirty="0" smtClean="0">
              <a:solidFill>
                <a:srgbClr val="000000"/>
              </a:solidFill>
              <a:latin typeface="Arial"/>
              <a:cs typeface="Arial" charset="0"/>
            </a:endParaRPr>
          </a:p>
          <a:p>
            <a:pPr marL="407988" indent="-407988" defTabSz="457200">
              <a:spcBef>
                <a:spcPts val="0"/>
              </a:spcBef>
              <a:buClr>
                <a:srgbClr val="0066CC">
                  <a:lumMod val="50000"/>
                </a:srgbClr>
              </a:buClr>
              <a:buFont typeface="+mj-lt"/>
              <a:buAutoNum type="arabicParenR"/>
            </a:pPr>
            <a:r>
              <a:rPr lang="en-US" sz="1400" dirty="0" smtClean="0">
                <a:solidFill>
                  <a:srgbClr val="000000"/>
                </a:solidFill>
                <a:latin typeface="Arial"/>
                <a:cs typeface="Arial" charset="0"/>
              </a:rPr>
              <a:t>Leverage existing systems and data</a:t>
            </a:r>
            <a:br>
              <a:rPr lang="en-US" sz="1400" dirty="0" smtClean="0">
                <a:solidFill>
                  <a:srgbClr val="000000"/>
                </a:solidFill>
                <a:latin typeface="Arial"/>
                <a:cs typeface="Arial" charset="0"/>
              </a:rPr>
            </a:br>
            <a:endParaRPr lang="en-US" sz="1400" dirty="0">
              <a:solidFill>
                <a:srgbClr val="000000"/>
              </a:solidFill>
              <a:latin typeface="Arial"/>
              <a:cs typeface="Arial" charset="0"/>
            </a:endParaRPr>
          </a:p>
          <a:p>
            <a:pPr marL="407988" indent="-407988" defTabSz="457200">
              <a:spcBef>
                <a:spcPts val="0"/>
              </a:spcBef>
              <a:buClr>
                <a:srgbClr val="0066CC">
                  <a:lumMod val="50000"/>
                </a:srgbClr>
              </a:buClr>
              <a:buFont typeface="+mj-lt"/>
              <a:buAutoNum type="arabicParenR"/>
            </a:pPr>
            <a:r>
              <a:rPr lang="en-US" sz="1400" dirty="0" smtClean="0">
                <a:solidFill>
                  <a:srgbClr val="000000"/>
                </a:solidFill>
                <a:latin typeface="Arial"/>
                <a:cs typeface="Arial" charset="0"/>
              </a:rPr>
              <a:t>Monitor for business events and initiate actions</a:t>
            </a:r>
            <a:br>
              <a:rPr lang="en-US" sz="1400" dirty="0" smtClean="0">
                <a:solidFill>
                  <a:srgbClr val="000000"/>
                </a:solidFill>
                <a:latin typeface="Arial"/>
                <a:cs typeface="Arial" charset="0"/>
              </a:rPr>
            </a:br>
            <a:endParaRPr lang="en-US" sz="1400" dirty="0">
              <a:solidFill>
                <a:srgbClr val="000000"/>
              </a:solidFill>
              <a:latin typeface="Arial"/>
              <a:cs typeface="Arial" charset="0"/>
            </a:endParaRPr>
          </a:p>
          <a:p>
            <a:pPr marL="407988" indent="-407988" defTabSz="457200">
              <a:spcBef>
                <a:spcPts val="0"/>
              </a:spcBef>
              <a:buClr>
                <a:srgbClr val="0066CC">
                  <a:lumMod val="50000"/>
                </a:srgbClr>
              </a:buClr>
              <a:buFont typeface="+mj-lt"/>
              <a:buAutoNum type="arabicParenR"/>
            </a:pPr>
            <a:r>
              <a:rPr lang="en-US" sz="1400" dirty="0" smtClean="0">
                <a:solidFill>
                  <a:srgbClr val="000000"/>
                </a:solidFill>
                <a:latin typeface="Arial"/>
                <a:cs typeface="Arial" charset="0"/>
              </a:rPr>
              <a:t>Real-time visibility and process control</a:t>
            </a:r>
            <a:endParaRPr lang="en-US" sz="1400" dirty="0">
              <a:solidFill>
                <a:srgbClr val="000000"/>
              </a:solidFill>
              <a:latin typeface="Arial"/>
              <a:cs typeface="Arial" charset="0"/>
            </a:endParaRPr>
          </a:p>
          <a:p>
            <a:pPr marL="407988" indent="-407988" defTabSz="457200">
              <a:spcBef>
                <a:spcPts val="0"/>
              </a:spcBef>
              <a:buClr>
                <a:srgbClr val="C00000"/>
              </a:buClr>
              <a:buFont typeface="+mj-lt"/>
              <a:buAutoNum type="arabicParenR"/>
            </a:pPr>
            <a:endParaRPr lang="en-US" sz="1400" dirty="0">
              <a:solidFill>
                <a:srgbClr val="000000"/>
              </a:solidFill>
              <a:latin typeface="Arial"/>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p:nvPr/>
        </p:nvGrpSpPr>
        <p:grpSpPr>
          <a:xfrm>
            <a:off x="0" y="4559300"/>
            <a:ext cx="7086600" cy="1981200"/>
            <a:chOff x="228600" y="4724400"/>
            <a:chExt cx="6788150" cy="1924050"/>
          </a:xfrm>
        </p:grpSpPr>
        <p:pic>
          <p:nvPicPr>
            <p:cNvPr id="68" name="Picture 7" descr="Lower"/>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28600" y="4724400"/>
              <a:ext cx="6788150" cy="1924050"/>
            </a:xfrm>
            <a:prstGeom prst="rect">
              <a:avLst/>
            </a:prstGeom>
            <a:noFill/>
            <a:ln w="9525">
              <a:noFill/>
              <a:miter lim="800000"/>
              <a:headEnd/>
              <a:tailEnd/>
            </a:ln>
          </p:spPr>
        </p:pic>
        <p:pic>
          <p:nvPicPr>
            <p:cNvPr id="69" name="Picture 8" descr="OvalConnection"/>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a:off x="1371600" y="4953000"/>
              <a:ext cx="4279900" cy="1162050"/>
            </a:xfrm>
            <a:prstGeom prst="rect">
              <a:avLst/>
            </a:prstGeom>
            <a:noFill/>
            <a:ln w="9525">
              <a:noFill/>
              <a:miter lim="800000"/>
              <a:headEnd/>
              <a:tailEnd/>
            </a:ln>
          </p:spPr>
        </p:pic>
      </p:grpSp>
      <p:grpSp>
        <p:nvGrpSpPr>
          <p:cNvPr id="3" name="Group 69"/>
          <p:cNvGrpSpPr/>
          <p:nvPr/>
        </p:nvGrpSpPr>
        <p:grpSpPr>
          <a:xfrm>
            <a:off x="2514600" y="4419600"/>
            <a:ext cx="714375" cy="723900"/>
            <a:chOff x="-1295400" y="5638800"/>
            <a:chExt cx="714375" cy="723900"/>
          </a:xfrm>
        </p:grpSpPr>
        <p:pic>
          <p:nvPicPr>
            <p:cNvPr id="71"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72" name="TextBox 71"/>
            <p:cNvSpPr txBox="1"/>
            <p:nvPr/>
          </p:nvSpPr>
          <p:spPr>
            <a:xfrm>
              <a:off x="-1143000" y="5715000"/>
              <a:ext cx="559769"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CICS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73" name="Can 72"/>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grpSp>
        <p:nvGrpSpPr>
          <p:cNvPr id="4" name="Group 73"/>
          <p:cNvGrpSpPr/>
          <p:nvPr/>
        </p:nvGrpSpPr>
        <p:grpSpPr>
          <a:xfrm>
            <a:off x="3048000" y="4876800"/>
            <a:ext cx="714375" cy="723900"/>
            <a:chOff x="2895600" y="5410200"/>
            <a:chExt cx="714375" cy="723900"/>
          </a:xfrm>
        </p:grpSpPr>
        <p:grpSp>
          <p:nvGrpSpPr>
            <p:cNvPr id="5" name="Group 84"/>
            <p:cNvGrpSpPr/>
            <p:nvPr/>
          </p:nvGrpSpPr>
          <p:grpSpPr>
            <a:xfrm>
              <a:off x="2895600" y="5410200"/>
              <a:ext cx="714375" cy="723900"/>
              <a:chOff x="-1295400" y="5638800"/>
              <a:chExt cx="714375" cy="723900"/>
            </a:xfrm>
          </p:grpSpPr>
          <p:pic>
            <p:nvPicPr>
              <p:cNvPr id="77"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78" name="TextBox 77"/>
              <p:cNvSpPr txBox="1"/>
              <p:nvPr/>
            </p:nvSpPr>
            <p:spPr>
              <a:xfrm>
                <a:off x="-1143000" y="5715000"/>
                <a:ext cx="474810"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IMS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79" name="Can 78"/>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sp>
          <p:nvSpPr>
            <p:cNvPr id="76" name="Can 75"/>
            <p:cNvSpPr/>
            <p:nvPr/>
          </p:nvSpPr>
          <p:spPr bwMode="auto">
            <a:xfrm>
              <a:off x="3124200" y="57912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grpSp>
        <p:nvGrpSpPr>
          <p:cNvPr id="6" name="Group 79"/>
          <p:cNvGrpSpPr/>
          <p:nvPr/>
        </p:nvGrpSpPr>
        <p:grpSpPr>
          <a:xfrm>
            <a:off x="3581400" y="5334000"/>
            <a:ext cx="714375" cy="723900"/>
            <a:chOff x="-1295400" y="5638800"/>
            <a:chExt cx="714375" cy="723900"/>
          </a:xfrm>
        </p:grpSpPr>
        <p:pic>
          <p:nvPicPr>
            <p:cNvPr id="81" name="Picture 13" descr="SiloPlain"/>
            <p:cNvPicPr>
              <a:picLocks noChangeAspect="1" noChangeArrowheads="1"/>
            </p:cNvPicPr>
            <p:nvPr/>
          </p:nvPicPr>
          <p:blipFill>
            <a:blip r:embed="rId5" cstate="print">
              <a:duotone>
                <a:prstClr val="black"/>
                <a:schemeClr val="accent1">
                  <a:tint val="45000"/>
                  <a:satMod val="400000"/>
                </a:schemeClr>
              </a:duotone>
            </a:blip>
            <a:stretch>
              <a:fillRect/>
            </a:stretch>
          </p:blipFill>
          <p:spPr bwMode="auto">
            <a:xfrm>
              <a:off x="-1295400" y="5638800"/>
              <a:ext cx="714375" cy="723900"/>
            </a:xfrm>
            <a:prstGeom prst="rect">
              <a:avLst/>
            </a:prstGeom>
            <a:noFill/>
            <a:ln>
              <a:noFill/>
            </a:ln>
          </p:spPr>
        </p:pic>
        <p:sp>
          <p:nvSpPr>
            <p:cNvPr id="82" name="TextBox 81"/>
            <p:cNvSpPr txBox="1"/>
            <p:nvPr/>
          </p:nvSpPr>
          <p:spPr>
            <a:xfrm>
              <a:off x="-1143000" y="5715000"/>
              <a:ext cx="537327" cy="26161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1100" dirty="0" smtClean="0">
                  <a:solidFill>
                    <a:srgbClr val="FFFFFF"/>
                  </a:solidFill>
                  <a:effectLst>
                    <a:outerShdw blurRad="38100" dist="38100" dir="2700000" algn="tl">
                      <a:srgbClr val="000000">
                        <a:alpha val="43137"/>
                      </a:srgbClr>
                    </a:outerShdw>
                  </a:effectLst>
                  <a:latin typeface="Arial Black" pitchFamily="34" charset="0"/>
                  <a:cs typeface="Arial" charset="0"/>
                </a:rPr>
                <a:t>WAS</a:t>
              </a:r>
              <a:endParaRPr lang="en-US" sz="1100" dirty="0">
                <a:solidFill>
                  <a:srgbClr val="FFFFFF"/>
                </a:solidFill>
                <a:effectLst>
                  <a:outerShdw blurRad="38100" dist="38100" dir="2700000" algn="tl">
                    <a:srgbClr val="000000">
                      <a:alpha val="43137"/>
                    </a:srgbClr>
                  </a:outerShdw>
                </a:effectLst>
                <a:latin typeface="Arial Black" pitchFamily="34" charset="0"/>
                <a:cs typeface="Arial" charset="0"/>
              </a:endParaRPr>
            </a:p>
          </p:txBody>
        </p:sp>
        <p:sp>
          <p:nvSpPr>
            <p:cNvPr id="83" name="Can 82"/>
            <p:cNvSpPr/>
            <p:nvPr/>
          </p:nvSpPr>
          <p:spPr bwMode="auto">
            <a:xfrm>
              <a:off x="-1219200" y="5943600"/>
              <a:ext cx="304800" cy="304800"/>
            </a:xfrm>
            <a:prstGeom prst="can">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grpSp>
      <p:sp>
        <p:nvSpPr>
          <p:cNvPr id="22531" name="Freeform 3"/>
          <p:cNvSpPr>
            <a:spLocks/>
          </p:cNvSpPr>
          <p:nvPr/>
        </p:nvSpPr>
        <p:spPr bwMode="auto">
          <a:xfrm>
            <a:off x="3354388" y="4648200"/>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grpSp>
        <p:nvGrpSpPr>
          <p:cNvPr id="7" name="Group 6"/>
          <p:cNvGrpSpPr>
            <a:grpSpLocks/>
          </p:cNvGrpSpPr>
          <p:nvPr/>
        </p:nvGrpSpPr>
        <p:grpSpPr bwMode="auto">
          <a:xfrm>
            <a:off x="3617915" y="3703640"/>
            <a:ext cx="598487" cy="1216025"/>
            <a:chOff x="3034" y="2128"/>
            <a:chExt cx="422" cy="971"/>
          </a:xfrm>
        </p:grpSpPr>
        <p:pic>
          <p:nvPicPr>
            <p:cNvPr id="22597" name="Picture 7" descr="SiloPlain"/>
            <p:cNvPicPr>
              <a:picLocks noChangeAspect="1" noChangeArrowheads="1"/>
            </p:cNvPicPr>
            <p:nvPr/>
          </p:nvPicPr>
          <p:blipFill>
            <a:blip r:embed="rId5" cstate="print"/>
            <a:srcRect/>
            <a:stretch>
              <a:fillRect/>
            </a:stretch>
          </p:blipFill>
          <p:spPr bwMode="auto">
            <a:xfrm>
              <a:off x="3034" y="2128"/>
              <a:ext cx="422" cy="971"/>
            </a:xfrm>
            <a:prstGeom prst="rect">
              <a:avLst/>
            </a:prstGeom>
            <a:noFill/>
            <a:ln w="9525">
              <a:noFill/>
              <a:miter lim="800000"/>
              <a:headEnd/>
              <a:tailEnd/>
            </a:ln>
          </p:spPr>
        </p:pic>
        <p:pic>
          <p:nvPicPr>
            <p:cNvPr id="22598" name="Picture 8" descr="Imaging"/>
            <p:cNvPicPr>
              <a:picLocks noChangeAspect="1" noChangeArrowheads="1"/>
            </p:cNvPicPr>
            <p:nvPr/>
          </p:nvPicPr>
          <p:blipFill>
            <a:blip r:embed="rId6" cstate="print"/>
            <a:srcRect/>
            <a:stretch>
              <a:fillRect/>
            </a:stretch>
          </p:blipFill>
          <p:spPr bwMode="auto">
            <a:xfrm>
              <a:off x="3169" y="2293"/>
              <a:ext cx="279" cy="120"/>
            </a:xfrm>
            <a:prstGeom prst="rect">
              <a:avLst/>
            </a:prstGeom>
            <a:noFill/>
            <a:ln w="9525">
              <a:noFill/>
              <a:miter lim="800000"/>
              <a:headEnd/>
              <a:tailEnd/>
            </a:ln>
          </p:spPr>
        </p:pic>
      </p:grpSp>
      <p:sp>
        <p:nvSpPr>
          <p:cNvPr id="87" name="Line 45"/>
          <p:cNvSpPr>
            <a:spLocks noChangeShapeType="1"/>
          </p:cNvSpPr>
          <p:nvPr/>
        </p:nvSpPr>
        <p:spPr bwMode="auto">
          <a:xfrm flipH="1">
            <a:off x="3429000" y="2743200"/>
            <a:ext cx="533400" cy="21336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88" name="Line 45"/>
          <p:cNvSpPr>
            <a:spLocks noChangeShapeType="1"/>
          </p:cNvSpPr>
          <p:nvPr/>
        </p:nvSpPr>
        <p:spPr bwMode="auto">
          <a:xfrm>
            <a:off x="4038600" y="2743200"/>
            <a:ext cx="0" cy="25908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89" name="Line 45"/>
          <p:cNvSpPr>
            <a:spLocks noChangeShapeType="1"/>
          </p:cNvSpPr>
          <p:nvPr/>
        </p:nvSpPr>
        <p:spPr bwMode="auto">
          <a:xfrm>
            <a:off x="4114800" y="2743200"/>
            <a:ext cx="609600" cy="16764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86" name="Line 45"/>
          <p:cNvSpPr>
            <a:spLocks noChangeShapeType="1"/>
          </p:cNvSpPr>
          <p:nvPr/>
        </p:nvSpPr>
        <p:spPr bwMode="auto">
          <a:xfrm flipH="1">
            <a:off x="2895600" y="2743200"/>
            <a:ext cx="914400" cy="16764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pic>
        <p:nvPicPr>
          <p:cNvPr id="84" name="Picture 6" descr="servers.png"/>
          <p:cNvPicPr>
            <a:picLocks noChangeAspect="1"/>
          </p:cNvPicPr>
          <p:nvPr/>
        </p:nvPicPr>
        <p:blipFill>
          <a:blip r:embed="rId7" cstate="print"/>
          <a:srcRect/>
          <a:stretch>
            <a:fillRect/>
          </a:stretch>
        </p:blipFill>
        <p:spPr bwMode="auto">
          <a:xfrm>
            <a:off x="304802" y="5245101"/>
            <a:ext cx="1262831" cy="1020137"/>
          </a:xfrm>
          <a:prstGeom prst="rect">
            <a:avLst/>
          </a:prstGeom>
          <a:noFill/>
          <a:ln w="9525">
            <a:noFill/>
            <a:miter lim="800000"/>
            <a:headEnd/>
            <a:tailEnd/>
          </a:ln>
        </p:spPr>
      </p:pic>
      <p:sp>
        <p:nvSpPr>
          <p:cNvPr id="22530" name="Freeform 2"/>
          <p:cNvSpPr>
            <a:spLocks/>
          </p:cNvSpPr>
          <p:nvPr/>
        </p:nvSpPr>
        <p:spPr bwMode="auto">
          <a:xfrm>
            <a:off x="2039940" y="5626100"/>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2" name="Freeform 4"/>
          <p:cNvSpPr>
            <a:spLocks/>
          </p:cNvSpPr>
          <p:nvPr/>
        </p:nvSpPr>
        <p:spPr bwMode="auto">
          <a:xfrm>
            <a:off x="4470402" y="5297488"/>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3" name="Freeform 5"/>
          <p:cNvSpPr>
            <a:spLocks/>
          </p:cNvSpPr>
          <p:nvPr/>
        </p:nvSpPr>
        <p:spPr bwMode="auto">
          <a:xfrm>
            <a:off x="839790" y="4886325"/>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35" name="Line 9"/>
          <p:cNvSpPr>
            <a:spLocks noChangeShapeType="1"/>
          </p:cNvSpPr>
          <p:nvPr/>
        </p:nvSpPr>
        <p:spPr bwMode="auto">
          <a:xfrm flipH="1">
            <a:off x="3933825" y="3057525"/>
            <a:ext cx="0" cy="5588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grpSp>
        <p:nvGrpSpPr>
          <p:cNvPr id="8" name="Group 10"/>
          <p:cNvGrpSpPr>
            <a:grpSpLocks/>
          </p:cNvGrpSpPr>
          <p:nvPr/>
        </p:nvGrpSpPr>
        <p:grpSpPr bwMode="auto">
          <a:xfrm>
            <a:off x="4687890" y="4392613"/>
            <a:ext cx="598487" cy="1212851"/>
            <a:chOff x="3729" y="2533"/>
            <a:chExt cx="422" cy="970"/>
          </a:xfrm>
        </p:grpSpPr>
        <p:pic>
          <p:nvPicPr>
            <p:cNvPr id="22595" name="Picture 11" descr="SiloPlain"/>
            <p:cNvPicPr>
              <a:picLocks noChangeAspect="1" noChangeArrowheads="1"/>
            </p:cNvPicPr>
            <p:nvPr/>
          </p:nvPicPr>
          <p:blipFill>
            <a:blip r:embed="rId5" cstate="print"/>
            <a:srcRect/>
            <a:stretch>
              <a:fillRect/>
            </a:stretch>
          </p:blipFill>
          <p:spPr bwMode="auto">
            <a:xfrm>
              <a:off x="3729" y="2533"/>
              <a:ext cx="422" cy="970"/>
            </a:xfrm>
            <a:prstGeom prst="rect">
              <a:avLst/>
            </a:prstGeom>
            <a:noFill/>
            <a:ln w="9525">
              <a:noFill/>
              <a:miter lim="800000"/>
              <a:headEnd/>
              <a:tailEnd/>
            </a:ln>
          </p:spPr>
        </p:pic>
        <p:pic>
          <p:nvPicPr>
            <p:cNvPr id="22596" name="Picture 12" descr="ERP"/>
            <p:cNvPicPr>
              <a:picLocks noChangeAspect="1" noChangeArrowheads="1"/>
            </p:cNvPicPr>
            <p:nvPr/>
          </p:nvPicPr>
          <p:blipFill>
            <a:blip r:embed="rId8" cstate="print"/>
            <a:srcRect/>
            <a:stretch>
              <a:fillRect/>
            </a:stretch>
          </p:blipFill>
          <p:spPr bwMode="auto">
            <a:xfrm>
              <a:off x="3904" y="2699"/>
              <a:ext cx="200" cy="141"/>
            </a:xfrm>
            <a:prstGeom prst="rect">
              <a:avLst/>
            </a:prstGeom>
            <a:noFill/>
            <a:ln w="9525">
              <a:noFill/>
              <a:miter lim="800000"/>
              <a:headEnd/>
              <a:tailEnd/>
            </a:ln>
          </p:spPr>
        </p:pic>
      </p:grpSp>
      <p:grpSp>
        <p:nvGrpSpPr>
          <p:cNvPr id="9" name="Group 14"/>
          <p:cNvGrpSpPr>
            <a:grpSpLocks/>
          </p:cNvGrpSpPr>
          <p:nvPr/>
        </p:nvGrpSpPr>
        <p:grpSpPr bwMode="auto">
          <a:xfrm>
            <a:off x="2324100" y="4706933"/>
            <a:ext cx="598488" cy="1203323"/>
            <a:chOff x="2192" y="2740"/>
            <a:chExt cx="422" cy="971"/>
          </a:xfrm>
        </p:grpSpPr>
        <p:pic>
          <p:nvPicPr>
            <p:cNvPr id="22593" name="Picture 15" descr="SiloPlain"/>
            <p:cNvPicPr>
              <a:picLocks noChangeAspect="1" noChangeArrowheads="1"/>
            </p:cNvPicPr>
            <p:nvPr/>
          </p:nvPicPr>
          <p:blipFill>
            <a:blip r:embed="rId5" cstate="print"/>
            <a:srcRect/>
            <a:stretch>
              <a:fillRect/>
            </a:stretch>
          </p:blipFill>
          <p:spPr bwMode="auto">
            <a:xfrm>
              <a:off x="2192" y="2740"/>
              <a:ext cx="422" cy="971"/>
            </a:xfrm>
            <a:prstGeom prst="rect">
              <a:avLst/>
            </a:prstGeom>
            <a:noFill/>
            <a:ln w="9525">
              <a:noFill/>
              <a:miter lim="800000"/>
              <a:headEnd/>
              <a:tailEnd/>
            </a:ln>
          </p:spPr>
        </p:pic>
        <p:pic>
          <p:nvPicPr>
            <p:cNvPr id="22594" name="Picture 16" descr="CRM"/>
            <p:cNvPicPr>
              <a:picLocks noChangeAspect="1" noChangeArrowheads="1"/>
            </p:cNvPicPr>
            <p:nvPr/>
          </p:nvPicPr>
          <p:blipFill>
            <a:blip r:embed="rId9" cstate="print"/>
            <a:srcRect/>
            <a:stretch>
              <a:fillRect/>
            </a:stretch>
          </p:blipFill>
          <p:spPr bwMode="auto">
            <a:xfrm>
              <a:off x="2345" y="2918"/>
              <a:ext cx="233" cy="145"/>
            </a:xfrm>
            <a:prstGeom prst="rect">
              <a:avLst/>
            </a:prstGeom>
            <a:noFill/>
            <a:ln w="9525">
              <a:noFill/>
              <a:miter lim="800000"/>
              <a:headEnd/>
              <a:tailEnd/>
            </a:ln>
          </p:spPr>
        </p:pic>
      </p:grpSp>
      <p:grpSp>
        <p:nvGrpSpPr>
          <p:cNvPr id="10" name="Group 18"/>
          <p:cNvGrpSpPr>
            <a:grpSpLocks/>
          </p:cNvGrpSpPr>
          <p:nvPr/>
        </p:nvGrpSpPr>
        <p:grpSpPr bwMode="auto">
          <a:xfrm>
            <a:off x="1065215" y="3910012"/>
            <a:ext cx="598487" cy="1212851"/>
            <a:chOff x="1487" y="2332"/>
            <a:chExt cx="422" cy="970"/>
          </a:xfrm>
        </p:grpSpPr>
        <p:pic>
          <p:nvPicPr>
            <p:cNvPr id="22591" name="Picture 19" descr="SiloPlain"/>
            <p:cNvPicPr>
              <a:picLocks noChangeAspect="1" noChangeArrowheads="1"/>
            </p:cNvPicPr>
            <p:nvPr/>
          </p:nvPicPr>
          <p:blipFill>
            <a:blip r:embed="rId5" cstate="print"/>
            <a:srcRect/>
            <a:stretch>
              <a:fillRect/>
            </a:stretch>
          </p:blipFill>
          <p:spPr bwMode="auto">
            <a:xfrm>
              <a:off x="1487" y="2332"/>
              <a:ext cx="422" cy="970"/>
            </a:xfrm>
            <a:prstGeom prst="rect">
              <a:avLst/>
            </a:prstGeom>
            <a:noFill/>
            <a:ln w="9525">
              <a:noFill/>
              <a:miter lim="800000"/>
              <a:headEnd/>
              <a:tailEnd/>
            </a:ln>
          </p:spPr>
        </p:pic>
        <p:pic>
          <p:nvPicPr>
            <p:cNvPr id="22592" name="Picture 20" descr="Billing"/>
            <p:cNvPicPr>
              <a:picLocks noChangeAspect="1" noChangeArrowheads="1"/>
            </p:cNvPicPr>
            <p:nvPr/>
          </p:nvPicPr>
          <p:blipFill>
            <a:blip r:embed="rId10" cstate="print"/>
            <a:srcRect/>
            <a:stretch>
              <a:fillRect/>
            </a:stretch>
          </p:blipFill>
          <p:spPr bwMode="auto">
            <a:xfrm>
              <a:off x="1635" y="2511"/>
              <a:ext cx="259" cy="121"/>
            </a:xfrm>
            <a:prstGeom prst="rect">
              <a:avLst/>
            </a:prstGeom>
            <a:noFill/>
            <a:ln w="9525">
              <a:noFill/>
              <a:miter lim="800000"/>
              <a:headEnd/>
              <a:tailEnd/>
            </a:ln>
          </p:spPr>
        </p:pic>
      </p:grpSp>
      <p:pic>
        <p:nvPicPr>
          <p:cNvPr id="22542" name="Picture 22" descr="DocSymbol"/>
          <p:cNvPicPr>
            <a:picLocks noChangeAspect="1" noChangeArrowheads="1"/>
          </p:cNvPicPr>
          <p:nvPr/>
        </p:nvPicPr>
        <p:blipFill>
          <a:blip r:embed="rId11" cstate="print"/>
          <a:srcRect/>
          <a:stretch>
            <a:fillRect/>
          </a:stretch>
        </p:blipFill>
        <p:spPr bwMode="auto">
          <a:xfrm>
            <a:off x="4129090" y="3536951"/>
            <a:ext cx="263525" cy="384175"/>
          </a:xfrm>
          <a:prstGeom prst="rect">
            <a:avLst/>
          </a:prstGeom>
          <a:noFill/>
          <a:ln w="9525">
            <a:noFill/>
            <a:miter lim="800000"/>
            <a:headEnd/>
            <a:tailEnd/>
          </a:ln>
        </p:spPr>
      </p:pic>
      <p:pic>
        <p:nvPicPr>
          <p:cNvPr id="22543" name="Picture 23" descr="Upper"/>
          <p:cNvPicPr>
            <a:picLocks noChangeAspect="1" noChangeArrowheads="1"/>
          </p:cNvPicPr>
          <p:nvPr/>
        </p:nvPicPr>
        <p:blipFill>
          <a:blip r:embed="rId12" cstate="print"/>
          <a:srcRect/>
          <a:stretch>
            <a:fillRect/>
          </a:stretch>
        </p:blipFill>
        <p:spPr bwMode="auto">
          <a:xfrm>
            <a:off x="158752" y="2330451"/>
            <a:ext cx="6473825" cy="1751013"/>
          </a:xfrm>
          <a:prstGeom prst="rect">
            <a:avLst/>
          </a:prstGeom>
          <a:noFill/>
          <a:ln w="9525">
            <a:noFill/>
            <a:miter lim="800000"/>
            <a:headEnd/>
            <a:tailEnd/>
          </a:ln>
        </p:spPr>
      </p:pic>
      <p:grpSp>
        <p:nvGrpSpPr>
          <p:cNvPr id="11" name="Group 24"/>
          <p:cNvGrpSpPr>
            <a:grpSpLocks/>
          </p:cNvGrpSpPr>
          <p:nvPr/>
        </p:nvGrpSpPr>
        <p:grpSpPr bwMode="auto">
          <a:xfrm>
            <a:off x="2109788" y="2459039"/>
            <a:ext cx="3217862" cy="1284287"/>
            <a:chOff x="2129" y="1829"/>
            <a:chExt cx="2027" cy="809"/>
          </a:xfrm>
        </p:grpSpPr>
        <p:sp>
          <p:nvSpPr>
            <p:cNvPr id="22578" name="Freeform 25"/>
            <p:cNvSpPr>
              <a:spLocks/>
            </p:cNvSpPr>
            <p:nvPr/>
          </p:nvSpPr>
          <p:spPr bwMode="auto">
            <a:xfrm>
              <a:off x="2589" y="2299"/>
              <a:ext cx="475" cy="225"/>
            </a:xfrm>
            <a:custGeom>
              <a:avLst/>
              <a:gdLst>
                <a:gd name="T0" fmla="*/ 0 w 475"/>
                <a:gd name="T1" fmla="*/ 225 h 225"/>
                <a:gd name="T2" fmla="*/ 475 w 475"/>
                <a:gd name="T3" fmla="*/ 166 h 225"/>
                <a:gd name="T4" fmla="*/ 174 w 475"/>
                <a:gd name="T5" fmla="*/ 0 h 225"/>
                <a:gd name="T6" fmla="*/ 0 60000 65536"/>
                <a:gd name="T7" fmla="*/ 0 60000 65536"/>
                <a:gd name="T8" fmla="*/ 0 60000 65536"/>
              </a:gdLst>
              <a:ahLst/>
              <a:cxnLst>
                <a:cxn ang="T6">
                  <a:pos x="T0" y="T1"/>
                </a:cxn>
                <a:cxn ang="T7">
                  <a:pos x="T2" y="T3"/>
                </a:cxn>
                <a:cxn ang="T8">
                  <a:pos x="T4" y="T5"/>
                </a:cxn>
              </a:cxnLst>
              <a:rect l="0" t="0" r="r" b="b"/>
              <a:pathLst>
                <a:path w="475" h="225">
                  <a:moveTo>
                    <a:pt x="0" y="225"/>
                  </a:moveTo>
                  <a:lnTo>
                    <a:pt x="475" y="166"/>
                  </a:lnTo>
                  <a:lnTo>
                    <a:pt x="174"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79" name="Freeform 26"/>
            <p:cNvSpPr>
              <a:spLocks/>
            </p:cNvSpPr>
            <p:nvPr/>
          </p:nvSpPr>
          <p:spPr bwMode="auto">
            <a:xfrm>
              <a:off x="2129" y="2448"/>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0" name="Freeform 27"/>
            <p:cNvSpPr>
              <a:spLocks/>
            </p:cNvSpPr>
            <p:nvPr/>
          </p:nvSpPr>
          <p:spPr bwMode="auto">
            <a:xfrm>
              <a:off x="3681" y="2241"/>
              <a:ext cx="475" cy="144"/>
            </a:xfrm>
            <a:custGeom>
              <a:avLst/>
              <a:gdLst>
                <a:gd name="T0" fmla="*/ 0 w 1402"/>
                <a:gd name="T1" fmla="*/ 0 h 454"/>
                <a:gd name="T2" fmla="*/ 0 w 1402"/>
                <a:gd name="T3" fmla="*/ 0 h 454"/>
                <a:gd name="T4" fmla="*/ 0 w 1402"/>
                <a:gd name="T5" fmla="*/ 0 h 454"/>
                <a:gd name="T6" fmla="*/ 0 60000 65536"/>
                <a:gd name="T7" fmla="*/ 0 60000 65536"/>
                <a:gd name="T8" fmla="*/ 0 60000 65536"/>
              </a:gdLst>
              <a:ahLst/>
              <a:cxnLst>
                <a:cxn ang="T6">
                  <a:pos x="T0" y="T1"/>
                </a:cxn>
                <a:cxn ang="T7">
                  <a:pos x="T2" y="T3"/>
                </a:cxn>
                <a:cxn ang="T8">
                  <a:pos x="T4" y="T5"/>
                </a:cxn>
              </a:cxnLst>
              <a:rect l="0" t="0" r="r" b="b"/>
              <a:pathLst>
                <a:path w="1402" h="454">
                  <a:moveTo>
                    <a:pt x="0" y="454"/>
                  </a:moveTo>
                  <a:lnTo>
                    <a:pt x="1402" y="269"/>
                  </a:lnTo>
                  <a:lnTo>
                    <a:pt x="933"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1" name="Oval 28"/>
            <p:cNvSpPr>
              <a:spLocks noChangeArrowheads="1"/>
            </p:cNvSpPr>
            <p:nvPr/>
          </p:nvSpPr>
          <p:spPr bwMode="auto">
            <a:xfrm rot="342102">
              <a:off x="3711" y="2072"/>
              <a:ext cx="379" cy="180"/>
            </a:xfrm>
            <a:prstGeom prst="ellipse">
              <a:avLst/>
            </a:prstGeom>
            <a:solidFill>
              <a:srgbClr val="6391C3"/>
            </a:solidFill>
            <a:ln w="19050" algn="ctr">
              <a:noFill/>
              <a:prstDash val="sysDot"/>
              <a:round/>
              <a:headEnd/>
              <a:tailEnd/>
            </a:ln>
            <a:effectLst/>
          </p:spPr>
          <p:txBody>
            <a:bodyPr wrap="none" anchor="ctr"/>
            <a:lstStyle/>
            <a:p>
              <a:endParaRPr lang="en-US">
                <a:solidFill>
                  <a:srgbClr val="000000"/>
                </a:solidFill>
                <a:cs typeface="Arial" charset="0"/>
              </a:endParaRPr>
            </a:p>
          </p:txBody>
        </p:sp>
        <p:sp>
          <p:nvSpPr>
            <p:cNvPr id="22582" name="Freeform 29"/>
            <p:cNvSpPr>
              <a:spLocks/>
            </p:cNvSpPr>
            <p:nvPr/>
          </p:nvSpPr>
          <p:spPr bwMode="auto">
            <a:xfrm>
              <a:off x="2728" y="1948"/>
              <a:ext cx="475" cy="59"/>
            </a:xfrm>
            <a:custGeom>
              <a:avLst/>
              <a:gdLst>
                <a:gd name="T0" fmla="*/ 0 w 475"/>
                <a:gd name="T1" fmla="*/ 59 h 59"/>
                <a:gd name="T2" fmla="*/ 475 w 475"/>
                <a:gd name="T3" fmla="*/ 0 h 59"/>
                <a:gd name="T4" fmla="*/ 0 60000 65536"/>
                <a:gd name="T5" fmla="*/ 0 60000 65536"/>
              </a:gdLst>
              <a:ahLst/>
              <a:cxnLst>
                <a:cxn ang="T4">
                  <a:pos x="T0" y="T1"/>
                </a:cxn>
                <a:cxn ang="T5">
                  <a:pos x="T2" y="T3"/>
                </a:cxn>
              </a:cxnLst>
              <a:rect l="0" t="0" r="r" b="b"/>
              <a:pathLst>
                <a:path w="475" h="59">
                  <a:moveTo>
                    <a:pt x="0" y="59"/>
                  </a:moveTo>
                  <a:lnTo>
                    <a:pt x="475"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3" name="Freeform 30"/>
            <p:cNvSpPr>
              <a:spLocks/>
            </p:cNvSpPr>
            <p:nvPr/>
          </p:nvSpPr>
          <p:spPr bwMode="auto">
            <a:xfrm>
              <a:off x="3265" y="2187"/>
              <a:ext cx="307" cy="171"/>
            </a:xfrm>
            <a:custGeom>
              <a:avLst/>
              <a:gdLst>
                <a:gd name="T0" fmla="*/ 114567 w 159"/>
                <a:gd name="T1" fmla="*/ 92264 h 85"/>
                <a:gd name="T2" fmla="*/ 0 w 159"/>
                <a:gd name="T3" fmla="*/ 0 h 85"/>
                <a:gd name="T4" fmla="*/ 0 60000 65536"/>
                <a:gd name="T5" fmla="*/ 0 60000 65536"/>
              </a:gdLst>
              <a:ahLst/>
              <a:cxnLst>
                <a:cxn ang="T4">
                  <a:pos x="T0" y="T1"/>
                </a:cxn>
                <a:cxn ang="T5">
                  <a:pos x="T2" y="T3"/>
                </a:cxn>
              </a:cxnLst>
              <a:rect l="0" t="0" r="r" b="b"/>
              <a:pathLst>
                <a:path w="159" h="85">
                  <a:moveTo>
                    <a:pt x="159" y="85"/>
                  </a:moveTo>
                  <a:lnTo>
                    <a:pt x="0"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4" name="Freeform 31"/>
            <p:cNvSpPr>
              <a:spLocks/>
            </p:cNvSpPr>
            <p:nvPr/>
          </p:nvSpPr>
          <p:spPr bwMode="auto">
            <a:xfrm>
              <a:off x="3002" y="1829"/>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5" name="Freeform 32"/>
            <p:cNvSpPr>
              <a:spLocks/>
            </p:cNvSpPr>
            <p:nvPr/>
          </p:nvSpPr>
          <p:spPr bwMode="auto">
            <a:xfrm>
              <a:off x="3327" y="2319"/>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6" name="Freeform 33"/>
            <p:cNvSpPr>
              <a:spLocks/>
            </p:cNvSpPr>
            <p:nvPr/>
          </p:nvSpPr>
          <p:spPr bwMode="auto">
            <a:xfrm>
              <a:off x="2391" y="2044"/>
              <a:ext cx="280" cy="168"/>
            </a:xfrm>
            <a:custGeom>
              <a:avLst/>
              <a:gdLst>
                <a:gd name="T0" fmla="*/ 236 w 280"/>
                <a:gd name="T1" fmla="*/ 168 h 168"/>
                <a:gd name="T2" fmla="*/ 0 w 280"/>
                <a:gd name="T3" fmla="*/ 36 h 168"/>
                <a:gd name="T4" fmla="*/ 280 w 280"/>
                <a:gd name="T5" fmla="*/ 0 h 168"/>
                <a:gd name="T6" fmla="*/ 0 60000 65536"/>
                <a:gd name="T7" fmla="*/ 0 60000 65536"/>
                <a:gd name="T8" fmla="*/ 0 60000 65536"/>
              </a:gdLst>
              <a:ahLst/>
              <a:cxnLst>
                <a:cxn ang="T6">
                  <a:pos x="T0" y="T1"/>
                </a:cxn>
                <a:cxn ang="T7">
                  <a:pos x="T2" y="T3"/>
                </a:cxn>
                <a:cxn ang="T8">
                  <a:pos x="T4" y="T5"/>
                </a:cxn>
              </a:cxnLst>
              <a:rect l="0" t="0" r="r" b="b"/>
              <a:pathLst>
                <a:path w="280" h="168">
                  <a:moveTo>
                    <a:pt x="236" y="168"/>
                  </a:moveTo>
                  <a:lnTo>
                    <a:pt x="0" y="36"/>
                  </a:lnTo>
                  <a:lnTo>
                    <a:pt x="280"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7" name="Freeform 34"/>
            <p:cNvSpPr>
              <a:spLocks/>
            </p:cNvSpPr>
            <p:nvPr/>
          </p:nvSpPr>
          <p:spPr bwMode="auto">
            <a:xfrm>
              <a:off x="2736" y="2193"/>
              <a:ext cx="475" cy="59"/>
            </a:xfrm>
            <a:custGeom>
              <a:avLst/>
              <a:gdLst>
                <a:gd name="T0" fmla="*/ 0 w 475"/>
                <a:gd name="T1" fmla="*/ 59 h 59"/>
                <a:gd name="T2" fmla="*/ 475 w 475"/>
                <a:gd name="T3" fmla="*/ 0 h 59"/>
                <a:gd name="T4" fmla="*/ 0 60000 65536"/>
                <a:gd name="T5" fmla="*/ 0 60000 65536"/>
              </a:gdLst>
              <a:ahLst/>
              <a:cxnLst>
                <a:cxn ang="T4">
                  <a:pos x="T0" y="T1"/>
                </a:cxn>
                <a:cxn ang="T5">
                  <a:pos x="T2" y="T3"/>
                </a:cxn>
              </a:cxnLst>
              <a:rect l="0" t="0" r="r" b="b"/>
              <a:pathLst>
                <a:path w="475" h="59">
                  <a:moveTo>
                    <a:pt x="0" y="59"/>
                  </a:moveTo>
                  <a:lnTo>
                    <a:pt x="475" y="0"/>
                  </a:lnTo>
                </a:path>
              </a:pathLst>
            </a:custGeom>
            <a:noFill/>
            <a:ln w="19050" cap="flat" cmpd="sng">
              <a:solidFill>
                <a:srgbClr val="839BBF"/>
              </a:solidFill>
              <a:prstDash val="solid"/>
              <a:round/>
              <a:headEnd type="none" w="med" len="med"/>
              <a:tailEnd type="none" w="med" len="med"/>
            </a:ln>
            <a:effectLst/>
          </p:spPr>
          <p:txBody>
            <a:bodyPr/>
            <a:lstStyle/>
            <a:p>
              <a:endParaRPr lang="en-US">
                <a:solidFill>
                  <a:srgbClr val="000000"/>
                </a:solidFill>
                <a:cs typeface="Arial" charset="0"/>
              </a:endParaRPr>
            </a:p>
          </p:txBody>
        </p:sp>
        <p:sp>
          <p:nvSpPr>
            <p:cNvPr id="22588" name="Freeform 35"/>
            <p:cNvSpPr>
              <a:spLocks/>
            </p:cNvSpPr>
            <p:nvPr/>
          </p:nvSpPr>
          <p:spPr bwMode="auto">
            <a:xfrm>
              <a:off x="2535" y="2190"/>
              <a:ext cx="374" cy="175"/>
            </a:xfrm>
            <a:custGeom>
              <a:avLst/>
              <a:gdLst>
                <a:gd name="T0" fmla="*/ 269 w 316"/>
                <a:gd name="T1" fmla="*/ 0 h 148"/>
                <a:gd name="T2" fmla="*/ 0 w 316"/>
                <a:gd name="T3" fmla="*/ 581 h 148"/>
                <a:gd name="T4" fmla="*/ 1563 w 316"/>
                <a:gd name="T5" fmla="*/ 795 h 148"/>
                <a:gd name="T6" fmla="*/ 1707 w 316"/>
                <a:gd name="T7" fmla="*/ 193 h 148"/>
                <a:gd name="T8" fmla="*/ 269 w 316"/>
                <a:gd name="T9" fmla="*/ 0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6" h="148">
                  <a:moveTo>
                    <a:pt x="50" y="0"/>
                  </a:moveTo>
                  <a:lnTo>
                    <a:pt x="0" y="108"/>
                  </a:lnTo>
                  <a:lnTo>
                    <a:pt x="290" y="148"/>
                  </a:lnTo>
                  <a:lnTo>
                    <a:pt x="316" y="36"/>
                  </a:lnTo>
                  <a:lnTo>
                    <a:pt x="50" y="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89" name="Freeform 36"/>
            <p:cNvSpPr>
              <a:spLocks/>
            </p:cNvSpPr>
            <p:nvPr/>
          </p:nvSpPr>
          <p:spPr bwMode="auto">
            <a:xfrm>
              <a:off x="2973" y="2091"/>
              <a:ext cx="596" cy="190"/>
            </a:xfrm>
            <a:custGeom>
              <a:avLst/>
              <a:gdLst>
                <a:gd name="T0" fmla="*/ 0 w 3099"/>
                <a:gd name="T1" fmla="*/ 0 h 989"/>
                <a:gd name="T2" fmla="*/ 0 w 3099"/>
                <a:gd name="T3" fmla="*/ 0 h 989"/>
                <a:gd name="T4" fmla="*/ 0 w 3099"/>
                <a:gd name="T5" fmla="*/ 0 h 989"/>
                <a:gd name="T6" fmla="*/ 0 w 3099"/>
                <a:gd name="T7" fmla="*/ 0 h 989"/>
                <a:gd name="T8" fmla="*/ 0 w 3099"/>
                <a:gd name="T9" fmla="*/ 0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90" name="Freeform 37"/>
            <p:cNvSpPr>
              <a:spLocks/>
            </p:cNvSpPr>
            <p:nvPr/>
          </p:nvSpPr>
          <p:spPr bwMode="auto">
            <a:xfrm>
              <a:off x="2468" y="1950"/>
              <a:ext cx="374" cy="175"/>
            </a:xfrm>
            <a:custGeom>
              <a:avLst/>
              <a:gdLst>
                <a:gd name="T0" fmla="*/ 269 w 316"/>
                <a:gd name="T1" fmla="*/ 0 h 148"/>
                <a:gd name="T2" fmla="*/ 0 w 316"/>
                <a:gd name="T3" fmla="*/ 581 h 148"/>
                <a:gd name="T4" fmla="*/ 1563 w 316"/>
                <a:gd name="T5" fmla="*/ 795 h 148"/>
                <a:gd name="T6" fmla="*/ 1707 w 316"/>
                <a:gd name="T7" fmla="*/ 193 h 148"/>
                <a:gd name="T8" fmla="*/ 269 w 316"/>
                <a:gd name="T9" fmla="*/ 0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6" h="148">
                  <a:moveTo>
                    <a:pt x="50" y="0"/>
                  </a:moveTo>
                  <a:lnTo>
                    <a:pt x="0" y="108"/>
                  </a:lnTo>
                  <a:lnTo>
                    <a:pt x="290" y="148"/>
                  </a:lnTo>
                  <a:lnTo>
                    <a:pt x="316" y="36"/>
                  </a:lnTo>
                  <a:lnTo>
                    <a:pt x="50" y="0"/>
                  </a:lnTo>
                  <a:close/>
                </a:path>
              </a:pathLst>
            </a:custGeom>
            <a:solidFill>
              <a:srgbClr val="6391C3"/>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grpSp>
      <p:sp>
        <p:nvSpPr>
          <p:cNvPr id="22545" name="Freeform 38"/>
          <p:cNvSpPr>
            <a:spLocks/>
          </p:cNvSpPr>
          <p:nvPr/>
        </p:nvSpPr>
        <p:spPr bwMode="auto">
          <a:xfrm>
            <a:off x="2435225" y="1781175"/>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46" name="Freeform 39"/>
          <p:cNvSpPr>
            <a:spLocks/>
          </p:cNvSpPr>
          <p:nvPr/>
        </p:nvSpPr>
        <p:spPr bwMode="auto">
          <a:xfrm>
            <a:off x="3297238" y="1168401"/>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48" name="Freeform 41"/>
          <p:cNvSpPr>
            <a:spLocks/>
          </p:cNvSpPr>
          <p:nvPr/>
        </p:nvSpPr>
        <p:spPr bwMode="auto">
          <a:xfrm>
            <a:off x="1828800" y="2292352"/>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pic>
        <p:nvPicPr>
          <p:cNvPr id="22549" name="Picture 42" descr="icon05"/>
          <p:cNvPicPr>
            <a:picLocks noChangeAspect="1" noChangeArrowheads="1"/>
          </p:cNvPicPr>
          <p:nvPr/>
        </p:nvPicPr>
        <p:blipFill>
          <a:blip r:embed="rId13" cstate="print"/>
          <a:srcRect/>
          <a:stretch>
            <a:fillRect/>
          </a:stretch>
        </p:blipFill>
        <p:spPr bwMode="auto">
          <a:xfrm>
            <a:off x="2052640" y="1882776"/>
            <a:ext cx="515937" cy="644525"/>
          </a:xfrm>
          <a:prstGeom prst="rect">
            <a:avLst/>
          </a:prstGeom>
          <a:noFill/>
          <a:ln w="9525">
            <a:noFill/>
            <a:miter lim="800000"/>
            <a:headEnd/>
            <a:tailEnd/>
          </a:ln>
        </p:spPr>
      </p:pic>
      <p:pic>
        <p:nvPicPr>
          <p:cNvPr id="22550" name="Picture 43" descr="icon01"/>
          <p:cNvPicPr>
            <a:picLocks noChangeAspect="1" noChangeArrowheads="1"/>
          </p:cNvPicPr>
          <p:nvPr/>
        </p:nvPicPr>
        <p:blipFill>
          <a:blip r:embed="rId14" cstate="print"/>
          <a:srcRect/>
          <a:stretch>
            <a:fillRect/>
          </a:stretch>
        </p:blipFill>
        <p:spPr bwMode="auto">
          <a:xfrm>
            <a:off x="3522665" y="735014"/>
            <a:ext cx="515937" cy="644525"/>
          </a:xfrm>
          <a:prstGeom prst="rect">
            <a:avLst/>
          </a:prstGeom>
          <a:noFill/>
          <a:ln w="9525">
            <a:noFill/>
            <a:miter lim="800000"/>
            <a:headEnd/>
            <a:tailEnd/>
          </a:ln>
        </p:spPr>
      </p:pic>
      <p:pic>
        <p:nvPicPr>
          <p:cNvPr id="22551" name="Picture 44" descr="icon03"/>
          <p:cNvPicPr>
            <a:picLocks noChangeAspect="1" noChangeArrowheads="1"/>
          </p:cNvPicPr>
          <p:nvPr/>
        </p:nvPicPr>
        <p:blipFill>
          <a:blip r:embed="rId15" cstate="print"/>
          <a:srcRect/>
          <a:stretch>
            <a:fillRect/>
          </a:stretch>
        </p:blipFill>
        <p:spPr bwMode="auto">
          <a:xfrm>
            <a:off x="2682875" y="1350963"/>
            <a:ext cx="503238" cy="628651"/>
          </a:xfrm>
          <a:prstGeom prst="rect">
            <a:avLst/>
          </a:prstGeom>
          <a:noFill/>
          <a:ln w="9525">
            <a:noFill/>
            <a:miter lim="800000"/>
            <a:headEnd/>
            <a:tailEnd/>
          </a:ln>
        </p:spPr>
      </p:pic>
      <p:sp>
        <p:nvSpPr>
          <p:cNvPr id="22552" name="Line 45"/>
          <p:cNvSpPr>
            <a:spLocks noChangeShapeType="1"/>
          </p:cNvSpPr>
          <p:nvPr/>
        </p:nvSpPr>
        <p:spPr bwMode="auto">
          <a:xfrm>
            <a:off x="3810000" y="1447801"/>
            <a:ext cx="76200" cy="11430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53" name="Line 46"/>
          <p:cNvSpPr>
            <a:spLocks noChangeShapeType="1"/>
          </p:cNvSpPr>
          <p:nvPr/>
        </p:nvSpPr>
        <p:spPr bwMode="auto">
          <a:xfrm flipH="1">
            <a:off x="4114800" y="1535115"/>
            <a:ext cx="896938" cy="1055686"/>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pic>
        <p:nvPicPr>
          <p:cNvPr id="22554" name="Picture 47" descr="EventSymbol"/>
          <p:cNvPicPr>
            <a:picLocks noChangeAspect="1" noChangeArrowheads="1"/>
          </p:cNvPicPr>
          <p:nvPr/>
        </p:nvPicPr>
        <p:blipFill>
          <a:blip r:embed="rId16" cstate="print"/>
          <a:srcRect/>
          <a:stretch>
            <a:fillRect/>
          </a:stretch>
        </p:blipFill>
        <p:spPr bwMode="auto">
          <a:xfrm>
            <a:off x="5092702" y="3825876"/>
            <a:ext cx="282575" cy="423863"/>
          </a:xfrm>
          <a:prstGeom prst="rect">
            <a:avLst/>
          </a:prstGeom>
          <a:noFill/>
          <a:ln w="9525">
            <a:noFill/>
            <a:miter lim="800000"/>
            <a:headEnd/>
            <a:tailEnd/>
          </a:ln>
        </p:spPr>
      </p:pic>
      <p:pic>
        <p:nvPicPr>
          <p:cNvPr id="22555" name="Picture 48" descr="ProcessOnPlane"/>
          <p:cNvPicPr>
            <a:picLocks noChangeAspect="1" noChangeArrowheads="1"/>
          </p:cNvPicPr>
          <p:nvPr/>
        </p:nvPicPr>
        <p:blipFill>
          <a:blip r:embed="rId17" cstate="print"/>
          <a:srcRect/>
          <a:stretch>
            <a:fillRect/>
          </a:stretch>
        </p:blipFill>
        <p:spPr bwMode="auto">
          <a:xfrm>
            <a:off x="460377" y="2801939"/>
            <a:ext cx="1674813" cy="282575"/>
          </a:xfrm>
          <a:prstGeom prst="rect">
            <a:avLst/>
          </a:prstGeom>
          <a:noFill/>
          <a:ln w="9525">
            <a:noFill/>
            <a:miter lim="800000"/>
            <a:headEnd/>
            <a:tailEnd/>
          </a:ln>
        </p:spPr>
      </p:pic>
      <p:pic>
        <p:nvPicPr>
          <p:cNvPr id="22556" name="Picture 49" descr="Rules"/>
          <p:cNvPicPr>
            <a:picLocks noChangeAspect="1" noChangeArrowheads="1"/>
          </p:cNvPicPr>
          <p:nvPr/>
        </p:nvPicPr>
        <p:blipFill>
          <a:blip r:embed="rId18" cstate="print"/>
          <a:srcRect/>
          <a:stretch>
            <a:fillRect/>
          </a:stretch>
        </p:blipFill>
        <p:spPr bwMode="auto">
          <a:xfrm>
            <a:off x="4110038" y="2728914"/>
            <a:ext cx="754062" cy="134937"/>
          </a:xfrm>
          <a:prstGeom prst="rect">
            <a:avLst/>
          </a:prstGeom>
          <a:noFill/>
          <a:ln w="9525">
            <a:noFill/>
            <a:miter lim="800000"/>
            <a:headEnd/>
            <a:tailEnd/>
          </a:ln>
        </p:spPr>
      </p:pic>
      <p:sp>
        <p:nvSpPr>
          <p:cNvPr id="22557" name="Text Box 30"/>
          <p:cNvSpPr txBox="1">
            <a:spLocks noChangeArrowheads="1"/>
          </p:cNvSpPr>
          <p:nvPr/>
        </p:nvSpPr>
        <p:spPr bwMode="auto">
          <a:xfrm>
            <a:off x="5226050" y="920751"/>
            <a:ext cx="793948"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Executive</a:t>
            </a:r>
          </a:p>
          <a:p>
            <a:r>
              <a:rPr lang="en-US" sz="800" b="1">
                <a:solidFill>
                  <a:srgbClr val="002060"/>
                </a:solidFill>
                <a:latin typeface="Helvetica" pitchFamily="34" charset="0"/>
                <a:cs typeface="Arial" charset="0"/>
              </a:rPr>
              <a:t>Management</a:t>
            </a:r>
          </a:p>
        </p:txBody>
      </p:sp>
      <p:sp>
        <p:nvSpPr>
          <p:cNvPr id="22558" name="Text Box 31"/>
          <p:cNvSpPr txBox="1">
            <a:spLocks noChangeArrowheads="1"/>
          </p:cNvSpPr>
          <p:nvPr/>
        </p:nvSpPr>
        <p:spPr bwMode="auto">
          <a:xfrm>
            <a:off x="1489076" y="1824039"/>
            <a:ext cx="644870"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Customer</a:t>
            </a:r>
          </a:p>
          <a:p>
            <a:r>
              <a:rPr lang="en-US" sz="800" b="1">
                <a:solidFill>
                  <a:srgbClr val="002060"/>
                </a:solidFill>
                <a:latin typeface="Helvetica" pitchFamily="34" charset="0"/>
                <a:cs typeface="Arial" charset="0"/>
              </a:rPr>
              <a:t>Service</a:t>
            </a:r>
          </a:p>
        </p:txBody>
      </p:sp>
      <p:sp>
        <p:nvSpPr>
          <p:cNvPr id="22559" name="Text Box 32"/>
          <p:cNvSpPr txBox="1">
            <a:spLocks noChangeArrowheads="1"/>
          </p:cNvSpPr>
          <p:nvPr/>
        </p:nvSpPr>
        <p:spPr bwMode="auto">
          <a:xfrm>
            <a:off x="3879852" y="1471613"/>
            <a:ext cx="1040811"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Risk Management</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Teams</a:t>
            </a:r>
          </a:p>
        </p:txBody>
      </p:sp>
      <p:sp>
        <p:nvSpPr>
          <p:cNvPr id="22560" name="Text Box 33"/>
          <p:cNvSpPr txBox="1">
            <a:spLocks noChangeArrowheads="1"/>
          </p:cNvSpPr>
          <p:nvPr/>
        </p:nvSpPr>
        <p:spPr bwMode="auto">
          <a:xfrm>
            <a:off x="2981325" y="879476"/>
            <a:ext cx="577544"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Finance</a:t>
            </a:r>
          </a:p>
          <a:p>
            <a:r>
              <a:rPr lang="en-US" sz="800" b="1">
                <a:solidFill>
                  <a:srgbClr val="002060"/>
                </a:solidFill>
                <a:latin typeface="Helvetica" pitchFamily="34" charset="0"/>
                <a:cs typeface="Arial" charset="0"/>
              </a:rPr>
              <a:t>and Ops</a:t>
            </a:r>
          </a:p>
        </p:txBody>
      </p:sp>
      <p:sp>
        <p:nvSpPr>
          <p:cNvPr id="22561" name="Text Box 34"/>
          <p:cNvSpPr txBox="1">
            <a:spLocks noChangeArrowheads="1"/>
          </p:cNvSpPr>
          <p:nvPr/>
        </p:nvSpPr>
        <p:spPr bwMode="auto">
          <a:xfrm>
            <a:off x="1928813" y="1209676"/>
            <a:ext cx="1123950" cy="329004"/>
          </a:xfrm>
          <a:prstGeom prst="rect">
            <a:avLst/>
          </a:prstGeom>
          <a:noFill/>
          <a:ln w="9525">
            <a:noFill/>
            <a:miter lim="800000"/>
            <a:headEnd/>
            <a:tailEnd/>
          </a:ln>
        </p:spPr>
        <p:txBody>
          <a:bodyPr lIns="81985" tIns="40991" rIns="81985" bIns="40991">
            <a:spAutoFit/>
          </a:bodyPr>
          <a:lstStyle/>
          <a:p>
            <a:r>
              <a:rPr lang="en-US" sz="800" b="1">
                <a:solidFill>
                  <a:srgbClr val="002060"/>
                </a:solidFill>
                <a:latin typeface="Helvetica" pitchFamily="34" charset="0"/>
                <a:cs typeface="Arial" charset="0"/>
              </a:rPr>
              <a:t>Account </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Administration</a:t>
            </a:r>
          </a:p>
        </p:txBody>
      </p:sp>
      <p:sp>
        <p:nvSpPr>
          <p:cNvPr id="22563" name="Title 1"/>
          <p:cNvSpPr txBox="1">
            <a:spLocks/>
          </p:cNvSpPr>
          <p:nvPr/>
        </p:nvSpPr>
        <p:spPr bwMode="auto">
          <a:xfrm>
            <a:off x="228600" y="152401"/>
            <a:ext cx="8686800" cy="320675"/>
          </a:xfrm>
          <a:prstGeom prst="rect">
            <a:avLst/>
          </a:prstGeom>
          <a:noFill/>
          <a:ln w="9525">
            <a:noFill/>
            <a:miter lim="800000"/>
            <a:headEnd/>
            <a:tailEnd/>
          </a:ln>
        </p:spPr>
        <p:txBody>
          <a:bodyPr/>
          <a:lstStyle/>
          <a:p>
            <a:pPr>
              <a:lnSpc>
                <a:spcPct val="90000"/>
              </a:lnSpc>
            </a:pPr>
            <a:r>
              <a:rPr lang="en-US" sz="2000" dirty="0" smtClean="0">
                <a:solidFill>
                  <a:srgbClr val="000000"/>
                </a:solidFill>
                <a:cs typeface="Arial" charset="0"/>
              </a:rPr>
              <a:t>Business Monitor on System Z for End-to-End Visibility</a:t>
            </a:r>
          </a:p>
          <a:p>
            <a:pPr>
              <a:lnSpc>
                <a:spcPct val="90000"/>
              </a:lnSpc>
            </a:pPr>
            <a:r>
              <a:rPr lang="en-US" i="1" dirty="0" smtClean="0">
                <a:solidFill>
                  <a:srgbClr val="000000"/>
                </a:solidFill>
                <a:cs typeface="Arial" charset="0"/>
              </a:rPr>
              <a:t>Monitors in-process, correlates individual transactions, provides dashboards</a:t>
            </a:r>
            <a:endParaRPr lang="en-US" i="1" dirty="0">
              <a:solidFill>
                <a:srgbClr val="000000"/>
              </a:solidFill>
              <a:cs typeface="Arial" charset="0"/>
            </a:endParaRPr>
          </a:p>
        </p:txBody>
      </p:sp>
      <p:sp>
        <p:nvSpPr>
          <p:cNvPr id="22571" name="Freeform 64"/>
          <p:cNvSpPr>
            <a:spLocks/>
          </p:cNvSpPr>
          <p:nvPr/>
        </p:nvSpPr>
        <p:spPr bwMode="auto">
          <a:xfrm>
            <a:off x="4608513" y="1260477"/>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2572" name="Line 65"/>
          <p:cNvSpPr>
            <a:spLocks noChangeShapeType="1"/>
          </p:cNvSpPr>
          <p:nvPr/>
        </p:nvSpPr>
        <p:spPr bwMode="auto">
          <a:xfrm>
            <a:off x="3047999" y="2057400"/>
            <a:ext cx="762001" cy="5334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74" name="Line 67"/>
          <p:cNvSpPr>
            <a:spLocks noChangeShapeType="1"/>
          </p:cNvSpPr>
          <p:nvPr/>
        </p:nvSpPr>
        <p:spPr bwMode="auto">
          <a:xfrm>
            <a:off x="2743200" y="2514600"/>
            <a:ext cx="914400" cy="762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sp>
        <p:nvSpPr>
          <p:cNvPr id="22575" name="Line 68"/>
          <p:cNvSpPr>
            <a:spLocks noChangeShapeType="1"/>
          </p:cNvSpPr>
          <p:nvPr/>
        </p:nvSpPr>
        <p:spPr bwMode="auto">
          <a:xfrm flipH="1">
            <a:off x="3962400" y="2209800"/>
            <a:ext cx="228600" cy="304800"/>
          </a:xfrm>
          <a:prstGeom prst="line">
            <a:avLst/>
          </a:prstGeom>
          <a:noFill/>
          <a:ln w="19050">
            <a:solidFill>
              <a:srgbClr val="40587C"/>
            </a:solidFill>
            <a:prstDash val="sysDot"/>
            <a:round/>
            <a:headEnd type="triangle" w="med" len="med"/>
            <a:tailEnd type="triangle" w="med" len="med"/>
          </a:ln>
          <a:effectLst/>
        </p:spPr>
        <p:txBody>
          <a:bodyPr/>
          <a:lstStyle/>
          <a:p>
            <a:endParaRPr lang="en-US">
              <a:solidFill>
                <a:srgbClr val="000000"/>
              </a:solidFill>
              <a:cs typeface="Arial" charset="0"/>
            </a:endParaRPr>
          </a:p>
        </p:txBody>
      </p:sp>
      <p:pic>
        <p:nvPicPr>
          <p:cNvPr id="22576" name="Picture 69" descr="icon04"/>
          <p:cNvPicPr>
            <a:picLocks noChangeAspect="1" noChangeArrowheads="1"/>
          </p:cNvPicPr>
          <p:nvPr/>
        </p:nvPicPr>
        <p:blipFill>
          <a:blip r:embed="rId19" cstate="print"/>
          <a:srcRect/>
          <a:stretch>
            <a:fillRect/>
          </a:stretch>
        </p:blipFill>
        <p:spPr bwMode="auto">
          <a:xfrm>
            <a:off x="4813300" y="866775"/>
            <a:ext cx="503238" cy="628651"/>
          </a:xfrm>
          <a:prstGeom prst="rect">
            <a:avLst/>
          </a:prstGeom>
          <a:noFill/>
          <a:ln w="9525">
            <a:noFill/>
            <a:miter lim="800000"/>
            <a:headEnd/>
            <a:tailEnd/>
          </a:ln>
        </p:spPr>
      </p:pic>
      <p:sp>
        <p:nvSpPr>
          <p:cNvPr id="22577" name="Slide Number Placeholder 5"/>
          <p:cNvSpPr>
            <a:spLocks/>
          </p:cNvSpPr>
          <p:nvPr/>
        </p:nvSpPr>
        <p:spPr bwMode="auto">
          <a:xfrm>
            <a:off x="0" y="6372225"/>
            <a:ext cx="457200" cy="304800"/>
          </a:xfrm>
          <a:prstGeom prst="rect">
            <a:avLst/>
          </a:prstGeom>
          <a:noFill/>
          <a:ln w="9525">
            <a:noFill/>
            <a:miter lim="800000"/>
            <a:headEnd/>
            <a:tailEnd/>
          </a:ln>
        </p:spPr>
        <p:txBody>
          <a:bodyPr anchor="b"/>
          <a:lstStyle/>
          <a:p>
            <a:pPr algn="r"/>
            <a:fld id="{A71B650F-264C-4538-A1DC-3A2CFE4EAB3D}" type="slidenum">
              <a:rPr lang="en-US" sz="1000">
                <a:solidFill>
                  <a:srgbClr val="969696"/>
                </a:solidFill>
                <a:cs typeface="Arial" charset="0"/>
              </a:rPr>
              <a:pPr algn="r"/>
              <a:t>14</a:t>
            </a:fld>
            <a:endParaRPr lang="en-US" sz="1000">
              <a:solidFill>
                <a:srgbClr val="969696"/>
              </a:solidFill>
              <a:cs typeface="Arial" charset="0"/>
            </a:endParaRPr>
          </a:p>
        </p:txBody>
      </p:sp>
      <p:sp>
        <p:nvSpPr>
          <p:cNvPr id="131" name="Text Box 26"/>
          <p:cNvSpPr txBox="1">
            <a:spLocks noChangeArrowheads="1"/>
          </p:cNvSpPr>
          <p:nvPr/>
        </p:nvSpPr>
        <p:spPr bwMode="auto">
          <a:xfrm>
            <a:off x="7010400" y="990600"/>
            <a:ext cx="1981201" cy="2209800"/>
          </a:xfrm>
          <a:prstGeom prst="rect">
            <a:avLst/>
          </a:prstGeom>
          <a:noFill/>
          <a:ln w="9525">
            <a:noFill/>
            <a:miter lim="800000"/>
            <a:headEnd/>
            <a:tailEnd/>
          </a:ln>
        </p:spPr>
        <p:txBody>
          <a:bodyPr lIns="0" tIns="40991" rIns="0" bIns="40991"/>
          <a:lstStyle/>
          <a:p>
            <a:pPr marL="274320" indent="-274320" defTabSz="457200">
              <a:spcBef>
                <a:spcPts val="0"/>
              </a:spcBef>
              <a:buClr>
                <a:srgbClr val="0066CC">
                  <a:lumMod val="50000"/>
                </a:srgbClr>
              </a:buClr>
            </a:pPr>
            <a:r>
              <a:rPr lang="en-US" sz="1200" b="1" u="sng" dirty="0" smtClean="0">
                <a:solidFill>
                  <a:srgbClr val="000000"/>
                </a:solidFill>
                <a:latin typeface="Arial"/>
                <a:cs typeface="Arial" charset="0"/>
              </a:rPr>
              <a:t>Benefits</a:t>
            </a:r>
          </a:p>
          <a:p>
            <a:pPr marL="274320" indent="-274320" defTabSz="457200">
              <a:spcBef>
                <a:spcPts val="0"/>
              </a:spcBef>
              <a:buClr>
                <a:srgbClr val="0066CC">
                  <a:lumMod val="50000"/>
                </a:srgbClr>
              </a:buClr>
            </a:pPr>
            <a:endParaRPr lang="en-US" sz="1200" b="1" u="sng" dirty="0" smtClean="0">
              <a:solidFill>
                <a:srgbClr val="000000"/>
              </a:solidFill>
              <a:latin typeface="Arial"/>
              <a:cs typeface="Arial" charset="0"/>
            </a:endParaRP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Monitor metrics, business situations, and events in real-time</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User customizable dashboards to ensure targeted, relevant information</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Feed and correlate alerts with business event processing for enhanced pattern visibility</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Interact directly with processes in real-time</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Predict future values of KPIs based on historic and cyclic trends</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Trigger alerts when predicted values indicate a problem detection</a:t>
            </a:r>
            <a:endParaRPr lang="en-US" sz="1400" dirty="0">
              <a:solidFill>
                <a:srgbClr val="000000"/>
              </a:solidFill>
              <a:latin typeface="Arial"/>
              <a:cs typeface="Arial" charset="0"/>
            </a:endParaRPr>
          </a:p>
        </p:txBody>
      </p:sp>
      <p:sp>
        <p:nvSpPr>
          <p:cNvPr id="22547" name="Freeform 40"/>
          <p:cNvSpPr>
            <a:spLocks/>
          </p:cNvSpPr>
          <p:nvPr/>
        </p:nvSpPr>
        <p:spPr bwMode="auto">
          <a:xfrm>
            <a:off x="4029075" y="1974850"/>
            <a:ext cx="946150" cy="357188"/>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pic>
        <p:nvPicPr>
          <p:cNvPr id="22570" name="Picture 63" descr="icon10"/>
          <p:cNvPicPr>
            <a:picLocks noChangeAspect="1" noChangeArrowheads="1"/>
          </p:cNvPicPr>
          <p:nvPr/>
        </p:nvPicPr>
        <p:blipFill>
          <a:blip r:embed="rId20" cstate="print"/>
          <a:srcRect/>
          <a:stretch>
            <a:fillRect/>
          </a:stretch>
        </p:blipFill>
        <p:spPr bwMode="auto">
          <a:xfrm>
            <a:off x="4273550" y="1665290"/>
            <a:ext cx="450850" cy="561975"/>
          </a:xfrm>
          <a:prstGeom prst="rect">
            <a:avLst/>
          </a:prstGeom>
          <a:noFill/>
          <a:ln w="9525">
            <a:noFill/>
            <a:miter lim="800000"/>
            <a:headEnd/>
            <a:tailEnd/>
          </a:ln>
        </p:spPr>
      </p:pic>
      <p:sp>
        <p:nvSpPr>
          <p:cNvPr id="93" name="Rectangle 92"/>
          <p:cNvSpPr/>
          <p:nvPr/>
        </p:nvSpPr>
        <p:spPr bwMode="auto">
          <a:xfrm>
            <a:off x="0" y="914400"/>
            <a:ext cx="1752600" cy="3352800"/>
          </a:xfrm>
          <a:prstGeom prst="rect">
            <a:avLst/>
          </a:prstGeom>
          <a:solidFill>
            <a:schemeClr val="bg1">
              <a:alpha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cs typeface="Arial" charset="0"/>
            </a:endParaRPr>
          </a:p>
        </p:txBody>
      </p:sp>
      <p:sp>
        <p:nvSpPr>
          <p:cNvPr id="91" name="Text Box 26"/>
          <p:cNvSpPr txBox="1">
            <a:spLocks noChangeArrowheads="1"/>
          </p:cNvSpPr>
          <p:nvPr/>
        </p:nvSpPr>
        <p:spPr bwMode="auto">
          <a:xfrm>
            <a:off x="152400" y="990600"/>
            <a:ext cx="1600200" cy="2209800"/>
          </a:xfrm>
          <a:prstGeom prst="rect">
            <a:avLst/>
          </a:prstGeom>
          <a:noFill/>
          <a:ln w="9525">
            <a:noFill/>
            <a:miter lim="800000"/>
            <a:headEnd/>
            <a:tailEnd/>
          </a:ln>
        </p:spPr>
        <p:txBody>
          <a:bodyPr lIns="0" tIns="40991" rIns="0" bIns="40991"/>
          <a:lstStyle/>
          <a:p>
            <a:pPr marL="274320" indent="-274320" defTabSz="457200">
              <a:spcBef>
                <a:spcPts val="0"/>
              </a:spcBef>
              <a:buClr>
                <a:srgbClr val="0066CC">
                  <a:lumMod val="50000"/>
                </a:srgbClr>
              </a:buClr>
            </a:pPr>
            <a:r>
              <a:rPr lang="en-US" sz="1200" b="1" u="sng" dirty="0" smtClean="0">
                <a:solidFill>
                  <a:srgbClr val="000000"/>
                </a:solidFill>
                <a:latin typeface="Arial"/>
                <a:cs typeface="Arial" charset="0"/>
              </a:rPr>
              <a:t>Frustrations</a:t>
            </a:r>
          </a:p>
          <a:p>
            <a:pPr marL="274320" indent="-274320" defTabSz="457200">
              <a:spcBef>
                <a:spcPts val="0"/>
              </a:spcBef>
              <a:buClr>
                <a:srgbClr val="0066CC">
                  <a:lumMod val="50000"/>
                </a:srgbClr>
              </a:buClr>
            </a:pPr>
            <a:endParaRPr lang="en-US" sz="1200" b="1" u="sng" dirty="0" smtClean="0">
              <a:solidFill>
                <a:srgbClr val="000000"/>
              </a:solidFill>
              <a:latin typeface="Arial"/>
              <a:cs typeface="Arial" charset="0"/>
            </a:endParaRP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Process exceptions wasting resources and increasing costs</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Ineffective inventory management leads to lost sales</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Poor response time results in lower customer sat and exposure to risk</a:t>
            </a:r>
          </a:p>
          <a:p>
            <a:pPr marL="274320" indent="-274320" defTabSz="457200">
              <a:spcBef>
                <a:spcPts val="0"/>
              </a:spcBef>
              <a:buClr>
                <a:srgbClr val="0066CC">
                  <a:lumMod val="50000"/>
                </a:srgbClr>
              </a:buClr>
              <a:buFont typeface="Wingdings" pitchFamily="2" charset="2"/>
              <a:buChar char="Ø"/>
            </a:pPr>
            <a:r>
              <a:rPr lang="en-US" sz="1200" dirty="0" smtClean="0">
                <a:solidFill>
                  <a:srgbClr val="000000"/>
                </a:solidFill>
                <a:latin typeface="Arial"/>
                <a:cs typeface="Arial" charset="0"/>
              </a:rPr>
              <a:t>Supply chain disruptions increase costs</a:t>
            </a:r>
            <a:endParaRPr lang="en-US" sz="1400" dirty="0">
              <a:solidFill>
                <a:srgbClr val="000000"/>
              </a:solidFill>
              <a:latin typeface="Arial"/>
              <a:cs typeface="Arial" charset="0"/>
            </a:endParaRPr>
          </a:p>
        </p:txBody>
      </p:sp>
      <p:pic>
        <p:nvPicPr>
          <p:cNvPr id="85" name="Picture 13" descr="Monitor Screen2"/>
          <p:cNvPicPr>
            <a:picLocks noChangeAspect="1" noChangeArrowheads="1"/>
          </p:cNvPicPr>
          <p:nvPr/>
        </p:nvPicPr>
        <p:blipFill>
          <a:blip r:embed="rId21" cstate="print"/>
          <a:srcRect/>
          <a:stretch>
            <a:fillRect/>
          </a:stretch>
        </p:blipFill>
        <p:spPr bwMode="auto">
          <a:xfrm>
            <a:off x="4648200" y="1447799"/>
            <a:ext cx="2411319" cy="21886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p:cNvSpPr>
          <p:nvPr/>
        </p:nvSpPr>
        <p:spPr bwMode="auto">
          <a:xfrm>
            <a:off x="2209802" y="6400800"/>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54" name="Freeform 3"/>
          <p:cNvSpPr>
            <a:spLocks/>
          </p:cNvSpPr>
          <p:nvPr/>
        </p:nvSpPr>
        <p:spPr bwMode="auto">
          <a:xfrm>
            <a:off x="3681415" y="5472113"/>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55" name="Freeform 4"/>
          <p:cNvSpPr>
            <a:spLocks/>
          </p:cNvSpPr>
          <p:nvPr/>
        </p:nvSpPr>
        <p:spPr bwMode="auto">
          <a:xfrm>
            <a:off x="5114927" y="6099175"/>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56" name="Freeform 5"/>
          <p:cNvSpPr>
            <a:spLocks/>
          </p:cNvSpPr>
          <p:nvPr/>
        </p:nvSpPr>
        <p:spPr bwMode="auto">
          <a:xfrm>
            <a:off x="884240" y="5764213"/>
            <a:ext cx="1095375" cy="349251"/>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grpSp>
        <p:nvGrpSpPr>
          <p:cNvPr id="2" name="Group 6"/>
          <p:cNvGrpSpPr>
            <a:grpSpLocks/>
          </p:cNvGrpSpPr>
          <p:nvPr/>
        </p:nvGrpSpPr>
        <p:grpSpPr bwMode="auto">
          <a:xfrm>
            <a:off x="3946525" y="4516439"/>
            <a:ext cx="598488" cy="1204912"/>
            <a:chOff x="3034" y="2128"/>
            <a:chExt cx="422" cy="971"/>
          </a:xfrm>
        </p:grpSpPr>
        <p:pic>
          <p:nvPicPr>
            <p:cNvPr id="23612" name="Picture 7" descr="SiloPlain"/>
            <p:cNvPicPr>
              <a:picLocks noChangeAspect="1" noChangeArrowheads="1"/>
            </p:cNvPicPr>
            <p:nvPr/>
          </p:nvPicPr>
          <p:blipFill>
            <a:blip r:embed="rId3" cstate="print"/>
            <a:srcRect/>
            <a:stretch>
              <a:fillRect/>
            </a:stretch>
          </p:blipFill>
          <p:spPr bwMode="auto">
            <a:xfrm>
              <a:off x="3034" y="2128"/>
              <a:ext cx="422" cy="971"/>
            </a:xfrm>
            <a:prstGeom prst="rect">
              <a:avLst/>
            </a:prstGeom>
            <a:noFill/>
            <a:ln w="9525">
              <a:noFill/>
              <a:miter lim="800000"/>
              <a:headEnd/>
              <a:tailEnd/>
            </a:ln>
          </p:spPr>
        </p:pic>
        <p:pic>
          <p:nvPicPr>
            <p:cNvPr id="23613" name="Picture 8" descr="Imaging"/>
            <p:cNvPicPr>
              <a:picLocks noChangeAspect="1" noChangeArrowheads="1"/>
            </p:cNvPicPr>
            <p:nvPr/>
          </p:nvPicPr>
          <p:blipFill>
            <a:blip r:embed="rId4" cstate="print"/>
            <a:srcRect/>
            <a:stretch>
              <a:fillRect/>
            </a:stretch>
          </p:blipFill>
          <p:spPr bwMode="auto">
            <a:xfrm>
              <a:off x="3169" y="2293"/>
              <a:ext cx="279" cy="120"/>
            </a:xfrm>
            <a:prstGeom prst="rect">
              <a:avLst/>
            </a:prstGeom>
            <a:noFill/>
            <a:ln w="9525">
              <a:noFill/>
              <a:miter lim="800000"/>
              <a:headEnd/>
              <a:tailEnd/>
            </a:ln>
          </p:spPr>
        </p:pic>
      </p:grpSp>
      <p:grpSp>
        <p:nvGrpSpPr>
          <p:cNvPr id="3" name="Group 9"/>
          <p:cNvGrpSpPr>
            <a:grpSpLocks/>
          </p:cNvGrpSpPr>
          <p:nvPr/>
        </p:nvGrpSpPr>
        <p:grpSpPr bwMode="auto">
          <a:xfrm>
            <a:off x="5365750" y="5118101"/>
            <a:ext cx="598488" cy="1235075"/>
            <a:chOff x="3729" y="2533"/>
            <a:chExt cx="422" cy="970"/>
          </a:xfrm>
        </p:grpSpPr>
        <p:pic>
          <p:nvPicPr>
            <p:cNvPr id="23610" name="Picture 10" descr="SiloPlain"/>
            <p:cNvPicPr>
              <a:picLocks noChangeAspect="1" noChangeArrowheads="1"/>
            </p:cNvPicPr>
            <p:nvPr/>
          </p:nvPicPr>
          <p:blipFill>
            <a:blip r:embed="rId3" cstate="print"/>
            <a:srcRect/>
            <a:stretch>
              <a:fillRect/>
            </a:stretch>
          </p:blipFill>
          <p:spPr bwMode="auto">
            <a:xfrm>
              <a:off x="3729" y="2533"/>
              <a:ext cx="422" cy="970"/>
            </a:xfrm>
            <a:prstGeom prst="rect">
              <a:avLst/>
            </a:prstGeom>
            <a:noFill/>
            <a:ln w="9525">
              <a:noFill/>
              <a:miter lim="800000"/>
              <a:headEnd/>
              <a:tailEnd/>
            </a:ln>
          </p:spPr>
        </p:pic>
        <p:pic>
          <p:nvPicPr>
            <p:cNvPr id="23611" name="Picture 11" descr="ERP"/>
            <p:cNvPicPr>
              <a:picLocks noChangeAspect="1" noChangeArrowheads="1"/>
            </p:cNvPicPr>
            <p:nvPr/>
          </p:nvPicPr>
          <p:blipFill>
            <a:blip r:embed="rId5" cstate="print"/>
            <a:srcRect/>
            <a:stretch>
              <a:fillRect/>
            </a:stretch>
          </p:blipFill>
          <p:spPr bwMode="auto">
            <a:xfrm>
              <a:off x="3904" y="2699"/>
              <a:ext cx="200" cy="141"/>
            </a:xfrm>
            <a:prstGeom prst="rect">
              <a:avLst/>
            </a:prstGeom>
            <a:noFill/>
            <a:ln w="9525">
              <a:noFill/>
              <a:miter lim="800000"/>
              <a:headEnd/>
              <a:tailEnd/>
            </a:ln>
          </p:spPr>
        </p:pic>
      </p:grpSp>
      <p:grpSp>
        <p:nvGrpSpPr>
          <p:cNvPr id="4" name="Group 12"/>
          <p:cNvGrpSpPr>
            <a:grpSpLocks/>
          </p:cNvGrpSpPr>
          <p:nvPr/>
        </p:nvGrpSpPr>
        <p:grpSpPr bwMode="auto">
          <a:xfrm>
            <a:off x="2446339" y="5457826"/>
            <a:ext cx="598487" cy="1246188"/>
            <a:chOff x="2192" y="2740"/>
            <a:chExt cx="422" cy="971"/>
          </a:xfrm>
        </p:grpSpPr>
        <p:pic>
          <p:nvPicPr>
            <p:cNvPr id="23608" name="Picture 13" descr="SiloPlain"/>
            <p:cNvPicPr>
              <a:picLocks noChangeAspect="1" noChangeArrowheads="1"/>
            </p:cNvPicPr>
            <p:nvPr/>
          </p:nvPicPr>
          <p:blipFill>
            <a:blip r:embed="rId3" cstate="print"/>
            <a:srcRect/>
            <a:stretch>
              <a:fillRect/>
            </a:stretch>
          </p:blipFill>
          <p:spPr bwMode="auto">
            <a:xfrm>
              <a:off x="2192" y="2740"/>
              <a:ext cx="422" cy="971"/>
            </a:xfrm>
            <a:prstGeom prst="rect">
              <a:avLst/>
            </a:prstGeom>
            <a:noFill/>
            <a:ln w="9525">
              <a:noFill/>
              <a:miter lim="800000"/>
              <a:headEnd/>
              <a:tailEnd/>
            </a:ln>
          </p:spPr>
        </p:pic>
        <p:pic>
          <p:nvPicPr>
            <p:cNvPr id="23609" name="Picture 14" descr="CRM"/>
            <p:cNvPicPr>
              <a:picLocks noChangeAspect="1" noChangeArrowheads="1"/>
            </p:cNvPicPr>
            <p:nvPr/>
          </p:nvPicPr>
          <p:blipFill>
            <a:blip r:embed="rId6" cstate="print"/>
            <a:srcRect/>
            <a:stretch>
              <a:fillRect/>
            </a:stretch>
          </p:blipFill>
          <p:spPr bwMode="auto">
            <a:xfrm>
              <a:off x="2345" y="2918"/>
              <a:ext cx="233" cy="145"/>
            </a:xfrm>
            <a:prstGeom prst="rect">
              <a:avLst/>
            </a:prstGeom>
            <a:noFill/>
            <a:ln w="9525">
              <a:noFill/>
              <a:miter lim="800000"/>
              <a:headEnd/>
              <a:tailEnd/>
            </a:ln>
          </p:spPr>
        </p:pic>
      </p:grpSp>
      <p:grpSp>
        <p:nvGrpSpPr>
          <p:cNvPr id="5" name="Group 15"/>
          <p:cNvGrpSpPr>
            <a:grpSpLocks/>
          </p:cNvGrpSpPr>
          <p:nvPr/>
        </p:nvGrpSpPr>
        <p:grpSpPr bwMode="auto">
          <a:xfrm>
            <a:off x="1111250" y="4821240"/>
            <a:ext cx="598488" cy="1201737"/>
            <a:chOff x="1487" y="2332"/>
            <a:chExt cx="422" cy="970"/>
          </a:xfrm>
        </p:grpSpPr>
        <p:pic>
          <p:nvPicPr>
            <p:cNvPr id="23606" name="Picture 16" descr="SiloPlain"/>
            <p:cNvPicPr>
              <a:picLocks noChangeAspect="1" noChangeArrowheads="1"/>
            </p:cNvPicPr>
            <p:nvPr/>
          </p:nvPicPr>
          <p:blipFill>
            <a:blip r:embed="rId3" cstate="print"/>
            <a:srcRect/>
            <a:stretch>
              <a:fillRect/>
            </a:stretch>
          </p:blipFill>
          <p:spPr bwMode="auto">
            <a:xfrm>
              <a:off x="1487" y="2332"/>
              <a:ext cx="422" cy="970"/>
            </a:xfrm>
            <a:prstGeom prst="rect">
              <a:avLst/>
            </a:prstGeom>
            <a:noFill/>
            <a:ln w="9525">
              <a:noFill/>
              <a:miter lim="800000"/>
              <a:headEnd/>
              <a:tailEnd/>
            </a:ln>
          </p:spPr>
        </p:pic>
        <p:pic>
          <p:nvPicPr>
            <p:cNvPr id="23607" name="Picture 17" descr="Billing"/>
            <p:cNvPicPr>
              <a:picLocks noChangeAspect="1" noChangeArrowheads="1"/>
            </p:cNvPicPr>
            <p:nvPr/>
          </p:nvPicPr>
          <p:blipFill>
            <a:blip r:embed="rId7" cstate="print"/>
            <a:srcRect/>
            <a:stretch>
              <a:fillRect/>
            </a:stretch>
          </p:blipFill>
          <p:spPr bwMode="auto">
            <a:xfrm>
              <a:off x="1635" y="2511"/>
              <a:ext cx="259" cy="121"/>
            </a:xfrm>
            <a:prstGeom prst="rect">
              <a:avLst/>
            </a:prstGeom>
            <a:noFill/>
            <a:ln w="9525">
              <a:noFill/>
              <a:miter lim="800000"/>
              <a:headEnd/>
              <a:tailEnd/>
            </a:ln>
          </p:spPr>
        </p:pic>
      </p:grpSp>
      <p:pic>
        <p:nvPicPr>
          <p:cNvPr id="23561" name="Picture 18" descr="3SplitLayer"/>
          <p:cNvPicPr>
            <a:picLocks noChangeAspect="1" noChangeArrowheads="1"/>
          </p:cNvPicPr>
          <p:nvPr/>
        </p:nvPicPr>
        <p:blipFill>
          <a:blip r:embed="rId8" cstate="print"/>
          <a:srcRect/>
          <a:stretch>
            <a:fillRect/>
          </a:stretch>
        </p:blipFill>
        <p:spPr bwMode="auto">
          <a:xfrm>
            <a:off x="374652" y="2943225"/>
            <a:ext cx="6213475" cy="1743075"/>
          </a:xfrm>
          <a:prstGeom prst="rect">
            <a:avLst/>
          </a:prstGeom>
          <a:noFill/>
          <a:ln w="9525">
            <a:noFill/>
            <a:miter lim="800000"/>
            <a:headEnd/>
            <a:tailEnd/>
          </a:ln>
        </p:spPr>
      </p:pic>
      <p:pic>
        <p:nvPicPr>
          <p:cNvPr id="23562" name="Picture 19" descr="Upper"/>
          <p:cNvPicPr>
            <a:picLocks noChangeAspect="1" noChangeArrowheads="1"/>
          </p:cNvPicPr>
          <p:nvPr/>
        </p:nvPicPr>
        <p:blipFill>
          <a:blip r:embed="rId9" cstate="print"/>
          <a:srcRect/>
          <a:stretch>
            <a:fillRect/>
          </a:stretch>
        </p:blipFill>
        <p:spPr bwMode="auto">
          <a:xfrm>
            <a:off x="358775" y="1014414"/>
            <a:ext cx="6243638" cy="1751012"/>
          </a:xfrm>
          <a:prstGeom prst="rect">
            <a:avLst/>
          </a:prstGeom>
          <a:noFill/>
          <a:ln w="9525">
            <a:noFill/>
            <a:miter lim="800000"/>
            <a:headEnd/>
            <a:tailEnd/>
          </a:ln>
        </p:spPr>
      </p:pic>
      <p:sp>
        <p:nvSpPr>
          <p:cNvPr id="23563" name="Freeform 20"/>
          <p:cNvSpPr>
            <a:spLocks/>
          </p:cNvSpPr>
          <p:nvPr/>
        </p:nvSpPr>
        <p:spPr bwMode="auto">
          <a:xfrm>
            <a:off x="2274888" y="2127252"/>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64" name="Freeform 21"/>
          <p:cNvSpPr>
            <a:spLocks/>
          </p:cNvSpPr>
          <p:nvPr/>
        </p:nvSpPr>
        <p:spPr bwMode="auto">
          <a:xfrm>
            <a:off x="3603625" y="1262065"/>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65" name="Freeform 22"/>
          <p:cNvSpPr>
            <a:spLocks/>
          </p:cNvSpPr>
          <p:nvPr/>
        </p:nvSpPr>
        <p:spPr bwMode="auto">
          <a:xfrm>
            <a:off x="4610100" y="1889126"/>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sp>
        <p:nvSpPr>
          <p:cNvPr id="23566" name="Freeform 23"/>
          <p:cNvSpPr>
            <a:spLocks/>
          </p:cNvSpPr>
          <p:nvPr/>
        </p:nvSpPr>
        <p:spPr bwMode="auto">
          <a:xfrm>
            <a:off x="1314450" y="1516065"/>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pic>
        <p:nvPicPr>
          <p:cNvPr id="23567" name="Picture 24" descr="icon05"/>
          <p:cNvPicPr>
            <a:picLocks noChangeAspect="1" noChangeArrowheads="1"/>
          </p:cNvPicPr>
          <p:nvPr/>
        </p:nvPicPr>
        <p:blipFill>
          <a:blip r:embed="rId10" cstate="print"/>
          <a:srcRect/>
          <a:stretch>
            <a:fillRect/>
          </a:stretch>
        </p:blipFill>
        <p:spPr bwMode="auto">
          <a:xfrm>
            <a:off x="3808415" y="598488"/>
            <a:ext cx="515937" cy="644525"/>
          </a:xfrm>
          <a:prstGeom prst="rect">
            <a:avLst/>
          </a:prstGeom>
          <a:noFill/>
          <a:ln w="9525">
            <a:noFill/>
            <a:miter lim="800000"/>
            <a:headEnd/>
            <a:tailEnd/>
          </a:ln>
        </p:spPr>
      </p:pic>
      <p:pic>
        <p:nvPicPr>
          <p:cNvPr id="23568" name="Picture 25" descr="icon01"/>
          <p:cNvPicPr>
            <a:picLocks noChangeAspect="1" noChangeArrowheads="1"/>
          </p:cNvPicPr>
          <p:nvPr/>
        </p:nvPicPr>
        <p:blipFill>
          <a:blip r:embed="rId11" cstate="print"/>
          <a:srcRect/>
          <a:stretch>
            <a:fillRect/>
          </a:stretch>
        </p:blipFill>
        <p:spPr bwMode="auto">
          <a:xfrm>
            <a:off x="1530350" y="1136651"/>
            <a:ext cx="515938" cy="644525"/>
          </a:xfrm>
          <a:prstGeom prst="rect">
            <a:avLst/>
          </a:prstGeom>
          <a:noFill/>
          <a:ln w="9525">
            <a:noFill/>
            <a:miter lim="800000"/>
            <a:headEnd/>
            <a:tailEnd/>
          </a:ln>
        </p:spPr>
      </p:pic>
      <p:pic>
        <p:nvPicPr>
          <p:cNvPr id="23569" name="Picture 26" descr="icon03"/>
          <p:cNvPicPr>
            <a:picLocks noChangeAspect="1" noChangeArrowheads="1"/>
          </p:cNvPicPr>
          <p:nvPr/>
        </p:nvPicPr>
        <p:blipFill>
          <a:blip r:embed="rId12" cstate="print"/>
          <a:srcRect/>
          <a:stretch>
            <a:fillRect/>
          </a:stretch>
        </p:blipFill>
        <p:spPr bwMode="auto">
          <a:xfrm>
            <a:off x="2476500" y="1751013"/>
            <a:ext cx="503238" cy="628651"/>
          </a:xfrm>
          <a:prstGeom prst="rect">
            <a:avLst/>
          </a:prstGeom>
          <a:noFill/>
          <a:ln w="9525">
            <a:noFill/>
            <a:miter lim="800000"/>
            <a:headEnd/>
            <a:tailEnd/>
          </a:ln>
        </p:spPr>
      </p:pic>
      <p:pic>
        <p:nvPicPr>
          <p:cNvPr id="23570" name="Picture 27" descr="icon04"/>
          <p:cNvPicPr>
            <a:picLocks noChangeAspect="1" noChangeArrowheads="1"/>
          </p:cNvPicPr>
          <p:nvPr/>
        </p:nvPicPr>
        <p:blipFill>
          <a:blip r:embed="rId13" cstate="print"/>
          <a:srcRect/>
          <a:stretch>
            <a:fillRect/>
          </a:stretch>
        </p:blipFill>
        <p:spPr bwMode="auto">
          <a:xfrm>
            <a:off x="4838700" y="1522413"/>
            <a:ext cx="503238" cy="628651"/>
          </a:xfrm>
          <a:prstGeom prst="rect">
            <a:avLst/>
          </a:prstGeom>
          <a:noFill/>
          <a:ln w="9525">
            <a:noFill/>
            <a:miter lim="800000"/>
            <a:headEnd/>
            <a:tailEnd/>
          </a:ln>
        </p:spPr>
      </p:pic>
      <p:pic>
        <p:nvPicPr>
          <p:cNvPr id="23571" name="Picture 28" descr="Monitoring"/>
          <p:cNvPicPr>
            <a:picLocks noChangeAspect="1" noChangeArrowheads="1"/>
          </p:cNvPicPr>
          <p:nvPr/>
        </p:nvPicPr>
        <p:blipFill>
          <a:blip r:embed="rId14" cstate="print"/>
          <a:srcRect/>
          <a:stretch>
            <a:fillRect/>
          </a:stretch>
        </p:blipFill>
        <p:spPr bwMode="auto">
          <a:xfrm>
            <a:off x="4364040" y="3582989"/>
            <a:ext cx="549275" cy="590551"/>
          </a:xfrm>
          <a:prstGeom prst="rect">
            <a:avLst/>
          </a:prstGeom>
          <a:noFill/>
          <a:ln w="9525">
            <a:noFill/>
            <a:miter lim="800000"/>
            <a:headEnd/>
            <a:tailEnd/>
          </a:ln>
        </p:spPr>
      </p:pic>
      <p:pic>
        <p:nvPicPr>
          <p:cNvPr id="23572" name="Picture 29" descr="Optimization"/>
          <p:cNvPicPr>
            <a:picLocks noChangeAspect="1" noChangeArrowheads="1"/>
          </p:cNvPicPr>
          <p:nvPr/>
        </p:nvPicPr>
        <p:blipFill>
          <a:blip r:embed="rId15" cstate="print"/>
          <a:srcRect/>
          <a:stretch>
            <a:fillRect/>
          </a:stretch>
        </p:blipFill>
        <p:spPr bwMode="auto">
          <a:xfrm>
            <a:off x="3540127" y="3659188"/>
            <a:ext cx="677863" cy="641351"/>
          </a:xfrm>
          <a:prstGeom prst="rect">
            <a:avLst/>
          </a:prstGeom>
          <a:noFill/>
          <a:ln w="9525">
            <a:noFill/>
            <a:miter lim="800000"/>
            <a:headEnd/>
            <a:tailEnd/>
          </a:ln>
        </p:spPr>
      </p:pic>
      <p:pic>
        <p:nvPicPr>
          <p:cNvPr id="23573" name="Picture 30" descr="Cases"/>
          <p:cNvPicPr>
            <a:picLocks noChangeAspect="1" noChangeArrowheads="1"/>
          </p:cNvPicPr>
          <p:nvPr/>
        </p:nvPicPr>
        <p:blipFill>
          <a:blip r:embed="rId16" cstate="print"/>
          <a:srcRect/>
          <a:stretch>
            <a:fillRect/>
          </a:stretch>
        </p:blipFill>
        <p:spPr bwMode="auto">
          <a:xfrm>
            <a:off x="2860675" y="3844926"/>
            <a:ext cx="484188" cy="519113"/>
          </a:xfrm>
          <a:prstGeom prst="rect">
            <a:avLst/>
          </a:prstGeom>
          <a:noFill/>
          <a:ln w="9525">
            <a:noFill/>
            <a:miter lim="800000"/>
            <a:headEnd/>
            <a:tailEnd/>
          </a:ln>
        </p:spPr>
      </p:pic>
      <p:pic>
        <p:nvPicPr>
          <p:cNvPr id="23574" name="Picture 31" descr="Analytics"/>
          <p:cNvPicPr>
            <a:picLocks noChangeAspect="1" noChangeArrowheads="1"/>
          </p:cNvPicPr>
          <p:nvPr/>
        </p:nvPicPr>
        <p:blipFill>
          <a:blip r:embed="rId17" cstate="print"/>
          <a:srcRect/>
          <a:stretch>
            <a:fillRect/>
          </a:stretch>
        </p:blipFill>
        <p:spPr bwMode="auto">
          <a:xfrm>
            <a:off x="5586415" y="3452813"/>
            <a:ext cx="517525" cy="563563"/>
          </a:xfrm>
          <a:prstGeom prst="rect">
            <a:avLst/>
          </a:prstGeom>
          <a:noFill/>
          <a:ln w="9525">
            <a:noFill/>
            <a:miter lim="800000"/>
            <a:headEnd/>
            <a:tailEnd/>
          </a:ln>
        </p:spPr>
      </p:pic>
      <p:pic>
        <p:nvPicPr>
          <p:cNvPr id="23575" name="Picture 32" descr="Events"/>
          <p:cNvPicPr>
            <a:picLocks noChangeAspect="1" noChangeArrowheads="1"/>
          </p:cNvPicPr>
          <p:nvPr/>
        </p:nvPicPr>
        <p:blipFill>
          <a:blip r:embed="rId18" cstate="print"/>
          <a:srcRect/>
          <a:stretch>
            <a:fillRect/>
          </a:stretch>
        </p:blipFill>
        <p:spPr bwMode="auto">
          <a:xfrm>
            <a:off x="4994275" y="3497263"/>
            <a:ext cx="482600" cy="584200"/>
          </a:xfrm>
          <a:prstGeom prst="rect">
            <a:avLst/>
          </a:prstGeom>
          <a:noFill/>
          <a:ln w="9525">
            <a:noFill/>
            <a:miter lim="800000"/>
            <a:headEnd/>
            <a:tailEnd/>
          </a:ln>
        </p:spPr>
      </p:pic>
      <p:pic>
        <p:nvPicPr>
          <p:cNvPr id="23576" name="Picture 33" descr="Modeling"/>
          <p:cNvPicPr>
            <a:picLocks noChangeAspect="1" noChangeArrowheads="1"/>
          </p:cNvPicPr>
          <p:nvPr/>
        </p:nvPicPr>
        <p:blipFill>
          <a:blip r:embed="rId19" cstate="print"/>
          <a:srcRect/>
          <a:stretch>
            <a:fillRect/>
          </a:stretch>
        </p:blipFill>
        <p:spPr bwMode="auto">
          <a:xfrm>
            <a:off x="4281490" y="2814638"/>
            <a:ext cx="585787" cy="463551"/>
          </a:xfrm>
          <a:prstGeom prst="rect">
            <a:avLst/>
          </a:prstGeom>
          <a:noFill/>
          <a:ln w="9525">
            <a:noFill/>
            <a:miter lim="800000"/>
            <a:headEnd/>
            <a:tailEnd/>
          </a:ln>
        </p:spPr>
      </p:pic>
      <p:pic>
        <p:nvPicPr>
          <p:cNvPr id="23577" name="Picture 34" descr="RulesAngled"/>
          <p:cNvPicPr>
            <a:picLocks noChangeAspect="1" noChangeArrowheads="1"/>
          </p:cNvPicPr>
          <p:nvPr/>
        </p:nvPicPr>
        <p:blipFill>
          <a:blip r:embed="rId20" cstate="print"/>
          <a:srcRect/>
          <a:stretch>
            <a:fillRect/>
          </a:stretch>
        </p:blipFill>
        <p:spPr bwMode="auto">
          <a:xfrm>
            <a:off x="2906715" y="2843213"/>
            <a:ext cx="477837" cy="609600"/>
          </a:xfrm>
          <a:prstGeom prst="rect">
            <a:avLst/>
          </a:prstGeom>
          <a:noFill/>
          <a:ln w="9525">
            <a:noFill/>
            <a:miter lim="800000"/>
            <a:headEnd/>
            <a:tailEnd/>
          </a:ln>
        </p:spPr>
      </p:pic>
      <p:pic>
        <p:nvPicPr>
          <p:cNvPr id="23578" name="Picture 35" descr="Automation"/>
          <p:cNvPicPr>
            <a:picLocks noChangeAspect="1" noChangeArrowheads="1"/>
          </p:cNvPicPr>
          <p:nvPr/>
        </p:nvPicPr>
        <p:blipFill>
          <a:blip r:embed="rId21" cstate="print"/>
          <a:srcRect/>
          <a:stretch>
            <a:fillRect/>
          </a:stretch>
        </p:blipFill>
        <p:spPr bwMode="auto">
          <a:xfrm>
            <a:off x="3575050" y="2849564"/>
            <a:ext cx="558800" cy="528637"/>
          </a:xfrm>
          <a:prstGeom prst="rect">
            <a:avLst/>
          </a:prstGeom>
          <a:noFill/>
          <a:ln w="9525">
            <a:noFill/>
            <a:miter lim="800000"/>
            <a:headEnd/>
            <a:tailEnd/>
          </a:ln>
        </p:spPr>
      </p:pic>
      <p:pic>
        <p:nvPicPr>
          <p:cNvPr id="23579" name="Picture 36" descr="Collaboration"/>
          <p:cNvPicPr>
            <a:picLocks noChangeAspect="1" noChangeArrowheads="1"/>
          </p:cNvPicPr>
          <p:nvPr/>
        </p:nvPicPr>
        <p:blipFill>
          <a:blip r:embed="rId22" cstate="print"/>
          <a:srcRect/>
          <a:stretch>
            <a:fillRect/>
          </a:stretch>
        </p:blipFill>
        <p:spPr bwMode="auto">
          <a:xfrm>
            <a:off x="1498600" y="3079751"/>
            <a:ext cx="635000" cy="588963"/>
          </a:xfrm>
          <a:prstGeom prst="rect">
            <a:avLst/>
          </a:prstGeom>
          <a:noFill/>
          <a:ln w="9525">
            <a:noFill/>
            <a:miter lim="800000"/>
            <a:headEnd/>
            <a:tailEnd/>
          </a:ln>
        </p:spPr>
      </p:pic>
      <p:pic>
        <p:nvPicPr>
          <p:cNvPr id="23580" name="Picture 37" descr="Information"/>
          <p:cNvPicPr>
            <a:picLocks noChangeAspect="1" noChangeArrowheads="1"/>
          </p:cNvPicPr>
          <p:nvPr/>
        </p:nvPicPr>
        <p:blipFill>
          <a:blip r:embed="rId23" cstate="print"/>
          <a:srcRect/>
          <a:stretch>
            <a:fillRect/>
          </a:stretch>
        </p:blipFill>
        <p:spPr bwMode="auto">
          <a:xfrm>
            <a:off x="2274890" y="3014665"/>
            <a:ext cx="554037" cy="547687"/>
          </a:xfrm>
          <a:prstGeom prst="rect">
            <a:avLst/>
          </a:prstGeom>
          <a:noFill/>
          <a:ln w="9525">
            <a:noFill/>
            <a:miter lim="800000"/>
            <a:headEnd/>
            <a:tailEnd/>
          </a:ln>
        </p:spPr>
      </p:pic>
      <p:pic>
        <p:nvPicPr>
          <p:cNvPr id="23581" name="Picture 38" descr="Integration"/>
          <p:cNvPicPr>
            <a:picLocks noChangeAspect="1" noChangeArrowheads="1"/>
          </p:cNvPicPr>
          <p:nvPr/>
        </p:nvPicPr>
        <p:blipFill>
          <a:blip r:embed="rId24" cstate="print"/>
          <a:srcRect/>
          <a:stretch>
            <a:fillRect/>
          </a:stretch>
        </p:blipFill>
        <p:spPr bwMode="auto">
          <a:xfrm>
            <a:off x="2163765" y="3816350"/>
            <a:ext cx="547687" cy="639763"/>
          </a:xfrm>
          <a:prstGeom prst="rect">
            <a:avLst/>
          </a:prstGeom>
          <a:noFill/>
          <a:ln w="9525">
            <a:noFill/>
            <a:miter lim="800000"/>
            <a:headEnd/>
            <a:tailEnd/>
          </a:ln>
        </p:spPr>
      </p:pic>
      <p:pic>
        <p:nvPicPr>
          <p:cNvPr id="23582" name="Picture 39" descr="Governanve"/>
          <p:cNvPicPr>
            <a:picLocks noChangeAspect="1" noChangeArrowheads="1"/>
          </p:cNvPicPr>
          <p:nvPr/>
        </p:nvPicPr>
        <p:blipFill>
          <a:blip r:embed="rId25" cstate="print"/>
          <a:srcRect/>
          <a:stretch>
            <a:fillRect/>
          </a:stretch>
        </p:blipFill>
        <p:spPr bwMode="auto">
          <a:xfrm>
            <a:off x="763588" y="3132137"/>
            <a:ext cx="639762" cy="639763"/>
          </a:xfrm>
          <a:prstGeom prst="rect">
            <a:avLst/>
          </a:prstGeom>
          <a:noFill/>
          <a:ln w="9525">
            <a:noFill/>
            <a:miter lim="800000"/>
            <a:headEnd/>
            <a:tailEnd/>
          </a:ln>
        </p:spPr>
      </p:pic>
      <p:sp>
        <p:nvSpPr>
          <p:cNvPr id="23583" name="Rectangle 18"/>
          <p:cNvSpPr>
            <a:spLocks noChangeArrowheads="1"/>
          </p:cNvSpPr>
          <p:nvPr/>
        </p:nvSpPr>
        <p:spPr bwMode="auto">
          <a:xfrm>
            <a:off x="149225" y="158751"/>
            <a:ext cx="8104188" cy="482600"/>
          </a:xfrm>
          <a:prstGeom prst="rect">
            <a:avLst/>
          </a:prstGeom>
          <a:noFill/>
          <a:ln w="9525">
            <a:noFill/>
            <a:miter lim="800000"/>
            <a:headEnd/>
            <a:tailEnd/>
          </a:ln>
        </p:spPr>
        <p:txBody>
          <a:bodyPr lIns="91418" tIns="45709" rIns="91418" bIns="45709"/>
          <a:lstStyle/>
          <a:p>
            <a:r>
              <a:rPr lang="en-US" sz="2400" dirty="0">
                <a:solidFill>
                  <a:srgbClr val="000000"/>
                </a:solidFill>
                <a:cs typeface="Arial" charset="0"/>
              </a:rPr>
              <a:t>The </a:t>
            </a:r>
            <a:r>
              <a:rPr lang="en-US" sz="2400" dirty="0" smtClean="0">
                <a:solidFill>
                  <a:srgbClr val="000000"/>
                </a:solidFill>
                <a:cs typeface="Arial" charset="0"/>
              </a:rPr>
              <a:t>Essential </a:t>
            </a:r>
            <a:r>
              <a:rPr lang="en-US" sz="2400" dirty="0">
                <a:solidFill>
                  <a:srgbClr val="000000"/>
                </a:solidFill>
                <a:cs typeface="Arial" charset="0"/>
              </a:rPr>
              <a:t>BPM </a:t>
            </a:r>
            <a:r>
              <a:rPr lang="en-US" sz="2400" dirty="0" smtClean="0">
                <a:solidFill>
                  <a:srgbClr val="000000"/>
                </a:solidFill>
                <a:cs typeface="Arial" charset="0"/>
              </a:rPr>
              <a:t>Capabilities</a:t>
            </a:r>
            <a:endParaRPr lang="en-US" sz="2400" dirty="0">
              <a:solidFill>
                <a:srgbClr val="000000"/>
              </a:solidFill>
              <a:cs typeface="Arial" charset="0"/>
            </a:endParaRPr>
          </a:p>
        </p:txBody>
      </p:sp>
      <p:sp>
        <p:nvSpPr>
          <p:cNvPr id="23584" name="Line 19"/>
          <p:cNvSpPr>
            <a:spLocks noChangeShapeType="1"/>
          </p:cNvSpPr>
          <p:nvPr/>
        </p:nvSpPr>
        <p:spPr bwMode="auto">
          <a:xfrm>
            <a:off x="6553200" y="323851"/>
            <a:ext cx="0" cy="5837237"/>
          </a:xfrm>
          <a:prstGeom prst="line">
            <a:avLst/>
          </a:prstGeom>
          <a:noFill/>
          <a:ln w="12700">
            <a:solidFill>
              <a:srgbClr val="C0C0C0"/>
            </a:solidFill>
            <a:round/>
            <a:headEnd/>
            <a:tailEnd type="none" w="sm" len="med"/>
          </a:ln>
        </p:spPr>
        <p:txBody>
          <a:bodyPr lIns="82058" tIns="41029" rIns="82058" bIns="41029" anchor="ctr">
            <a:spAutoFit/>
          </a:bodyPr>
          <a:lstStyle/>
          <a:p>
            <a:endParaRPr lang="en-US">
              <a:solidFill>
                <a:srgbClr val="000000"/>
              </a:solidFill>
              <a:cs typeface="Arial" charset="0"/>
            </a:endParaRPr>
          </a:p>
        </p:txBody>
      </p:sp>
      <p:pic>
        <p:nvPicPr>
          <p:cNvPr id="23585" name="Picture 16" descr="Hirachy"/>
          <p:cNvPicPr>
            <a:picLocks noChangeAspect="1" noChangeArrowheads="1"/>
          </p:cNvPicPr>
          <p:nvPr/>
        </p:nvPicPr>
        <p:blipFill>
          <a:blip r:embed="rId26" cstate="print"/>
          <a:srcRect/>
          <a:stretch>
            <a:fillRect/>
          </a:stretch>
        </p:blipFill>
        <p:spPr bwMode="auto">
          <a:xfrm>
            <a:off x="6586538" y="687387"/>
            <a:ext cx="628650" cy="463551"/>
          </a:xfrm>
          <a:prstGeom prst="rect">
            <a:avLst/>
          </a:prstGeom>
          <a:noFill/>
          <a:ln w="9525">
            <a:noFill/>
            <a:miter lim="800000"/>
            <a:headEnd/>
            <a:tailEnd/>
          </a:ln>
        </p:spPr>
      </p:pic>
      <p:pic>
        <p:nvPicPr>
          <p:cNvPr id="23586" name="Picture 44" descr="Optimization Icon"/>
          <p:cNvPicPr>
            <a:picLocks noChangeAspect="1" noChangeArrowheads="1"/>
          </p:cNvPicPr>
          <p:nvPr/>
        </p:nvPicPr>
        <p:blipFill>
          <a:blip r:embed="rId27" cstate="print"/>
          <a:srcRect/>
          <a:stretch>
            <a:fillRect/>
          </a:stretch>
        </p:blipFill>
        <p:spPr bwMode="auto">
          <a:xfrm>
            <a:off x="6711952" y="2516187"/>
            <a:ext cx="403225" cy="425451"/>
          </a:xfrm>
          <a:prstGeom prst="rect">
            <a:avLst/>
          </a:prstGeom>
          <a:noFill/>
          <a:ln w="9525">
            <a:noFill/>
            <a:miter lim="800000"/>
            <a:headEnd/>
            <a:tailEnd/>
          </a:ln>
        </p:spPr>
      </p:pic>
      <p:pic>
        <p:nvPicPr>
          <p:cNvPr id="23587" name="Picture 45" descr="AutomationIcon"/>
          <p:cNvPicPr>
            <a:picLocks noChangeAspect="1" noChangeArrowheads="1"/>
          </p:cNvPicPr>
          <p:nvPr/>
        </p:nvPicPr>
        <p:blipFill>
          <a:blip r:embed="rId28" cstate="print"/>
          <a:srcRect/>
          <a:stretch>
            <a:fillRect/>
          </a:stretch>
        </p:blipFill>
        <p:spPr bwMode="auto">
          <a:xfrm>
            <a:off x="6680202" y="1674813"/>
            <a:ext cx="511175" cy="396875"/>
          </a:xfrm>
          <a:prstGeom prst="rect">
            <a:avLst/>
          </a:prstGeom>
          <a:noFill/>
          <a:ln w="9525">
            <a:noFill/>
            <a:miter lim="800000"/>
            <a:headEnd/>
            <a:tailEnd/>
          </a:ln>
        </p:spPr>
      </p:pic>
      <p:pic>
        <p:nvPicPr>
          <p:cNvPr id="23588" name="Picture 114" descr="rules_icon"/>
          <p:cNvPicPr>
            <a:picLocks noChangeAspect="1" noChangeArrowheads="1"/>
          </p:cNvPicPr>
          <p:nvPr/>
        </p:nvPicPr>
        <p:blipFill>
          <a:blip r:embed="rId29" cstate="print"/>
          <a:srcRect/>
          <a:stretch>
            <a:fillRect/>
          </a:stretch>
        </p:blipFill>
        <p:spPr bwMode="auto">
          <a:xfrm>
            <a:off x="6738938" y="2943225"/>
            <a:ext cx="411162" cy="411163"/>
          </a:xfrm>
          <a:prstGeom prst="rect">
            <a:avLst/>
          </a:prstGeom>
          <a:noFill/>
          <a:ln w="9525">
            <a:noFill/>
            <a:miter lim="800000"/>
            <a:headEnd/>
            <a:tailEnd/>
          </a:ln>
        </p:spPr>
      </p:pic>
      <p:pic>
        <p:nvPicPr>
          <p:cNvPr id="23589" name="Object 111"/>
          <p:cNvPicPr>
            <a:picLocks noChangeAspect="1" noChangeArrowheads="1"/>
          </p:cNvPicPr>
          <p:nvPr/>
        </p:nvPicPr>
        <p:blipFill>
          <a:blip r:embed="rId30" cstate="print"/>
          <a:srcRect/>
          <a:stretch>
            <a:fillRect/>
          </a:stretch>
        </p:blipFill>
        <p:spPr bwMode="auto">
          <a:xfrm>
            <a:off x="6761165" y="3355976"/>
            <a:ext cx="427037" cy="427037"/>
          </a:xfrm>
          <a:prstGeom prst="rect">
            <a:avLst/>
          </a:prstGeom>
          <a:noFill/>
          <a:ln w="9525">
            <a:noFill/>
            <a:miter lim="800000"/>
            <a:headEnd/>
            <a:tailEnd/>
          </a:ln>
          <a:effectLst/>
        </p:spPr>
      </p:pic>
      <p:pic>
        <p:nvPicPr>
          <p:cNvPr id="23590" name="Picture 125" descr="Content_Icon"/>
          <p:cNvPicPr>
            <a:picLocks noChangeAspect="1" noChangeArrowheads="1"/>
          </p:cNvPicPr>
          <p:nvPr/>
        </p:nvPicPr>
        <p:blipFill>
          <a:blip r:embed="rId31" cstate="print"/>
          <a:srcRect/>
          <a:stretch>
            <a:fillRect/>
          </a:stretch>
        </p:blipFill>
        <p:spPr bwMode="auto">
          <a:xfrm>
            <a:off x="6737352" y="3865563"/>
            <a:ext cx="525463" cy="436563"/>
          </a:xfrm>
          <a:prstGeom prst="rect">
            <a:avLst/>
          </a:prstGeom>
          <a:noFill/>
          <a:ln w="9525">
            <a:noFill/>
            <a:miter lim="800000"/>
            <a:headEnd/>
            <a:tailEnd/>
          </a:ln>
        </p:spPr>
      </p:pic>
      <p:pic>
        <p:nvPicPr>
          <p:cNvPr id="23591" name="Picture 122" descr="events_icon"/>
          <p:cNvPicPr>
            <a:picLocks noChangeAspect="1" noChangeArrowheads="1"/>
          </p:cNvPicPr>
          <p:nvPr/>
        </p:nvPicPr>
        <p:blipFill>
          <a:blip r:embed="rId32" cstate="print"/>
          <a:srcRect/>
          <a:stretch>
            <a:fillRect/>
          </a:stretch>
        </p:blipFill>
        <p:spPr bwMode="auto">
          <a:xfrm>
            <a:off x="6827840" y="4359276"/>
            <a:ext cx="409575" cy="376237"/>
          </a:xfrm>
          <a:prstGeom prst="rect">
            <a:avLst/>
          </a:prstGeom>
          <a:noFill/>
          <a:ln w="9525">
            <a:noFill/>
            <a:miter lim="800000"/>
            <a:headEnd/>
            <a:tailEnd/>
          </a:ln>
        </p:spPr>
      </p:pic>
      <p:pic>
        <p:nvPicPr>
          <p:cNvPr id="23592" name="Picture 117" descr="chart-128x128"/>
          <p:cNvPicPr>
            <a:picLocks noChangeAspect="1" noChangeArrowheads="1"/>
          </p:cNvPicPr>
          <p:nvPr/>
        </p:nvPicPr>
        <p:blipFill>
          <a:blip r:embed="rId33" cstate="print"/>
          <a:srcRect/>
          <a:stretch>
            <a:fillRect/>
          </a:stretch>
        </p:blipFill>
        <p:spPr bwMode="auto">
          <a:xfrm>
            <a:off x="6770688" y="5692777"/>
            <a:ext cx="409575" cy="409575"/>
          </a:xfrm>
          <a:prstGeom prst="rect">
            <a:avLst/>
          </a:prstGeom>
          <a:noFill/>
          <a:ln w="9525">
            <a:noFill/>
            <a:miter lim="800000"/>
            <a:headEnd/>
            <a:tailEnd/>
          </a:ln>
        </p:spPr>
      </p:pic>
      <p:sp>
        <p:nvSpPr>
          <p:cNvPr id="23593" name="Freeform 51"/>
          <p:cNvSpPr>
            <a:spLocks/>
          </p:cNvSpPr>
          <p:nvPr/>
        </p:nvSpPr>
        <p:spPr bwMode="auto">
          <a:xfrm>
            <a:off x="3194050" y="1781175"/>
            <a:ext cx="946150" cy="301625"/>
          </a:xfrm>
          <a:custGeom>
            <a:avLst/>
            <a:gdLst>
              <a:gd name="T0" fmla="*/ 0 w 3099"/>
              <a:gd name="T1" fmla="*/ 2147483647 h 989"/>
              <a:gd name="T2" fmla="*/ 2147483647 w 3099"/>
              <a:gd name="T3" fmla="*/ 2147483647 h 989"/>
              <a:gd name="T4" fmla="*/ 2147483647 w 3099"/>
              <a:gd name="T5" fmla="*/ 2147483647 h 989"/>
              <a:gd name="T6" fmla="*/ 2147483647 w 3099"/>
              <a:gd name="T7" fmla="*/ 0 h 989"/>
              <a:gd name="T8" fmla="*/ 0 w 3099"/>
              <a:gd name="T9" fmla="*/ 2147483647 h 9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9" h="989">
                <a:moveTo>
                  <a:pt x="0" y="260"/>
                </a:moveTo>
                <a:lnTo>
                  <a:pt x="1264" y="989"/>
                </a:lnTo>
                <a:lnTo>
                  <a:pt x="3099" y="729"/>
                </a:lnTo>
                <a:lnTo>
                  <a:pt x="1850" y="0"/>
                </a:lnTo>
                <a:lnTo>
                  <a:pt x="0" y="260"/>
                </a:lnTo>
                <a:close/>
              </a:path>
            </a:pathLst>
          </a:custGeom>
          <a:solidFill>
            <a:srgbClr val="4072A8">
              <a:alpha val="72940"/>
            </a:srgbClr>
          </a:solidFill>
          <a:ln w="19050" cap="flat" cmpd="sng">
            <a:noFill/>
            <a:prstDash val="sysDot"/>
            <a:round/>
            <a:headEnd type="none" w="med" len="med"/>
            <a:tailEnd type="none" w="med" len="med"/>
          </a:ln>
          <a:effectLst/>
        </p:spPr>
        <p:txBody>
          <a:bodyPr/>
          <a:lstStyle/>
          <a:p>
            <a:endParaRPr lang="en-US">
              <a:solidFill>
                <a:srgbClr val="000000"/>
              </a:solidFill>
              <a:cs typeface="Arial" charset="0"/>
            </a:endParaRPr>
          </a:p>
        </p:txBody>
      </p:sp>
      <p:pic>
        <p:nvPicPr>
          <p:cNvPr id="23594" name="Picture 52" descr="icon10"/>
          <p:cNvPicPr>
            <a:picLocks noChangeAspect="1" noChangeArrowheads="1"/>
          </p:cNvPicPr>
          <p:nvPr/>
        </p:nvPicPr>
        <p:blipFill>
          <a:blip r:embed="rId34" cstate="print"/>
          <a:srcRect/>
          <a:stretch>
            <a:fillRect/>
          </a:stretch>
        </p:blipFill>
        <p:spPr bwMode="auto">
          <a:xfrm>
            <a:off x="3468688" y="1468439"/>
            <a:ext cx="450850" cy="561975"/>
          </a:xfrm>
          <a:prstGeom prst="rect">
            <a:avLst/>
          </a:prstGeom>
          <a:noFill/>
          <a:ln w="9525">
            <a:noFill/>
            <a:miter lim="800000"/>
            <a:headEnd/>
            <a:tailEnd/>
          </a:ln>
        </p:spPr>
      </p:pic>
      <p:sp>
        <p:nvSpPr>
          <p:cNvPr id="23595" name="Text Box 30"/>
          <p:cNvSpPr txBox="1">
            <a:spLocks noChangeArrowheads="1"/>
          </p:cNvSpPr>
          <p:nvPr/>
        </p:nvSpPr>
        <p:spPr bwMode="auto">
          <a:xfrm>
            <a:off x="4933950" y="1222376"/>
            <a:ext cx="793948"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Executive</a:t>
            </a:r>
          </a:p>
          <a:p>
            <a:r>
              <a:rPr lang="en-US" sz="800" b="1">
                <a:solidFill>
                  <a:srgbClr val="002060"/>
                </a:solidFill>
                <a:latin typeface="Helvetica" pitchFamily="34" charset="0"/>
                <a:cs typeface="Arial" charset="0"/>
              </a:rPr>
              <a:t>Management</a:t>
            </a:r>
          </a:p>
        </p:txBody>
      </p:sp>
      <p:sp>
        <p:nvSpPr>
          <p:cNvPr id="23596" name="Text Box 31"/>
          <p:cNvSpPr txBox="1">
            <a:spLocks noChangeArrowheads="1"/>
          </p:cNvSpPr>
          <p:nvPr/>
        </p:nvSpPr>
        <p:spPr bwMode="auto">
          <a:xfrm>
            <a:off x="3233738" y="939800"/>
            <a:ext cx="644870"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Customer</a:t>
            </a:r>
          </a:p>
          <a:p>
            <a:r>
              <a:rPr lang="en-US" sz="800" b="1">
                <a:solidFill>
                  <a:srgbClr val="002060"/>
                </a:solidFill>
                <a:latin typeface="Helvetica" pitchFamily="34" charset="0"/>
                <a:cs typeface="Arial" charset="0"/>
              </a:rPr>
              <a:t>Service</a:t>
            </a:r>
          </a:p>
        </p:txBody>
      </p:sp>
      <p:sp>
        <p:nvSpPr>
          <p:cNvPr id="23597" name="Text Box 32"/>
          <p:cNvSpPr txBox="1">
            <a:spLocks noChangeArrowheads="1"/>
          </p:cNvSpPr>
          <p:nvPr/>
        </p:nvSpPr>
        <p:spPr bwMode="auto">
          <a:xfrm>
            <a:off x="2728915" y="1339851"/>
            <a:ext cx="1040811"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Risk Management</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Teams</a:t>
            </a:r>
          </a:p>
        </p:txBody>
      </p:sp>
      <p:sp>
        <p:nvSpPr>
          <p:cNvPr id="23598" name="Text Box 33"/>
          <p:cNvSpPr txBox="1">
            <a:spLocks noChangeArrowheads="1"/>
          </p:cNvSpPr>
          <p:nvPr/>
        </p:nvSpPr>
        <p:spPr bwMode="auto">
          <a:xfrm>
            <a:off x="1022350" y="1047751"/>
            <a:ext cx="577544" cy="329004"/>
          </a:xfrm>
          <a:prstGeom prst="rect">
            <a:avLst/>
          </a:prstGeom>
          <a:noFill/>
          <a:ln w="9525">
            <a:noFill/>
            <a:miter lim="800000"/>
            <a:headEnd/>
            <a:tailEnd/>
          </a:ln>
        </p:spPr>
        <p:txBody>
          <a:bodyPr wrap="none" lIns="81985" tIns="40991" rIns="81985" bIns="40991">
            <a:spAutoFit/>
          </a:bodyPr>
          <a:lstStyle/>
          <a:p>
            <a:r>
              <a:rPr lang="en-US" sz="800" b="1">
                <a:solidFill>
                  <a:srgbClr val="002060"/>
                </a:solidFill>
                <a:latin typeface="Helvetica" pitchFamily="34" charset="0"/>
                <a:cs typeface="Arial" charset="0"/>
              </a:rPr>
              <a:t>Finance</a:t>
            </a:r>
          </a:p>
          <a:p>
            <a:r>
              <a:rPr lang="en-US" sz="800" b="1">
                <a:solidFill>
                  <a:srgbClr val="002060"/>
                </a:solidFill>
                <a:latin typeface="Helvetica" pitchFamily="34" charset="0"/>
                <a:cs typeface="Arial" charset="0"/>
              </a:rPr>
              <a:t>and Ops</a:t>
            </a:r>
          </a:p>
        </p:txBody>
      </p:sp>
      <p:sp>
        <p:nvSpPr>
          <p:cNvPr id="23599" name="Text Box 34"/>
          <p:cNvSpPr txBox="1">
            <a:spLocks noChangeArrowheads="1"/>
          </p:cNvSpPr>
          <p:nvPr/>
        </p:nvSpPr>
        <p:spPr bwMode="auto">
          <a:xfrm>
            <a:off x="1333500" y="1825625"/>
            <a:ext cx="1657350" cy="329004"/>
          </a:xfrm>
          <a:prstGeom prst="rect">
            <a:avLst/>
          </a:prstGeom>
          <a:noFill/>
          <a:ln w="9525">
            <a:noFill/>
            <a:miter lim="800000"/>
            <a:headEnd/>
            <a:tailEnd/>
          </a:ln>
        </p:spPr>
        <p:txBody>
          <a:bodyPr lIns="81985" tIns="40991" rIns="81985" bIns="40991">
            <a:spAutoFit/>
          </a:bodyPr>
          <a:lstStyle/>
          <a:p>
            <a:pPr algn="ctr"/>
            <a:r>
              <a:rPr lang="en-US" sz="800" b="1">
                <a:solidFill>
                  <a:srgbClr val="002060"/>
                </a:solidFill>
                <a:latin typeface="Helvetica" pitchFamily="34" charset="0"/>
                <a:cs typeface="Arial" charset="0"/>
              </a:rPr>
              <a:t>Account </a:t>
            </a:r>
            <a:br>
              <a:rPr lang="en-US" sz="800" b="1">
                <a:solidFill>
                  <a:srgbClr val="002060"/>
                </a:solidFill>
                <a:latin typeface="Helvetica" pitchFamily="34" charset="0"/>
                <a:cs typeface="Arial" charset="0"/>
              </a:rPr>
            </a:br>
            <a:r>
              <a:rPr lang="en-US" sz="800" b="1">
                <a:solidFill>
                  <a:srgbClr val="002060"/>
                </a:solidFill>
                <a:latin typeface="Helvetica" pitchFamily="34" charset="0"/>
                <a:cs typeface="Arial" charset="0"/>
              </a:rPr>
              <a:t>Administration</a:t>
            </a:r>
          </a:p>
        </p:txBody>
      </p:sp>
      <p:pic>
        <p:nvPicPr>
          <p:cNvPr id="23600" name="Picture 58"/>
          <p:cNvPicPr>
            <a:picLocks noChangeAspect="1" noChangeArrowheads="1"/>
          </p:cNvPicPr>
          <p:nvPr/>
        </p:nvPicPr>
        <p:blipFill>
          <a:blip r:embed="rId35" cstate="print"/>
          <a:srcRect/>
          <a:stretch>
            <a:fillRect/>
          </a:stretch>
        </p:blipFill>
        <p:spPr bwMode="auto">
          <a:xfrm>
            <a:off x="6731000" y="4799012"/>
            <a:ext cx="476250" cy="400051"/>
          </a:xfrm>
          <a:prstGeom prst="rect">
            <a:avLst/>
          </a:prstGeom>
          <a:noFill/>
          <a:ln w="19050" algn="ctr">
            <a:noFill/>
            <a:prstDash val="sysDot"/>
            <a:miter lim="800000"/>
            <a:headEnd/>
            <a:tailEnd/>
          </a:ln>
          <a:effectLst/>
        </p:spPr>
      </p:pic>
      <p:pic>
        <p:nvPicPr>
          <p:cNvPr id="23601" name="Picture 139" descr="Black 2 Gauge Yellow"/>
          <p:cNvPicPr>
            <a:picLocks noChangeAspect="1" noChangeArrowheads="1"/>
          </p:cNvPicPr>
          <p:nvPr/>
        </p:nvPicPr>
        <p:blipFill>
          <a:blip r:embed="rId36" cstate="print"/>
          <a:srcRect/>
          <a:stretch>
            <a:fillRect/>
          </a:stretch>
        </p:blipFill>
        <p:spPr bwMode="auto">
          <a:xfrm>
            <a:off x="6667500" y="1169987"/>
            <a:ext cx="438150" cy="438151"/>
          </a:xfrm>
          <a:prstGeom prst="rect">
            <a:avLst/>
          </a:prstGeom>
          <a:noFill/>
          <a:ln w="9525">
            <a:noFill/>
            <a:miter lim="800000"/>
            <a:headEnd/>
            <a:tailEnd/>
          </a:ln>
        </p:spPr>
      </p:pic>
      <p:pic>
        <p:nvPicPr>
          <p:cNvPr id="23602" name="Picture 60" descr="Icons02_Governance"/>
          <p:cNvPicPr>
            <a:picLocks noChangeAspect="1" noChangeArrowheads="1"/>
          </p:cNvPicPr>
          <p:nvPr/>
        </p:nvPicPr>
        <p:blipFill>
          <a:blip r:embed="rId37" cstate="print"/>
          <a:srcRect/>
          <a:stretch>
            <a:fillRect/>
          </a:stretch>
        </p:blipFill>
        <p:spPr bwMode="auto">
          <a:xfrm>
            <a:off x="6708775" y="2068512"/>
            <a:ext cx="381000" cy="425451"/>
          </a:xfrm>
          <a:prstGeom prst="rect">
            <a:avLst/>
          </a:prstGeom>
          <a:noFill/>
          <a:ln w="9525">
            <a:noFill/>
            <a:miter lim="800000"/>
            <a:headEnd/>
            <a:tailEnd/>
          </a:ln>
        </p:spPr>
      </p:pic>
      <p:pic>
        <p:nvPicPr>
          <p:cNvPr id="23603" name="Picture 61" descr="Icons02_Collaboration"/>
          <p:cNvPicPr>
            <a:picLocks noChangeAspect="1" noChangeArrowheads="1"/>
          </p:cNvPicPr>
          <p:nvPr/>
        </p:nvPicPr>
        <p:blipFill>
          <a:blip r:embed="rId38" cstate="print"/>
          <a:srcRect/>
          <a:stretch>
            <a:fillRect/>
          </a:stretch>
        </p:blipFill>
        <p:spPr bwMode="auto">
          <a:xfrm>
            <a:off x="6796090" y="5289549"/>
            <a:ext cx="420687" cy="349251"/>
          </a:xfrm>
          <a:prstGeom prst="rect">
            <a:avLst/>
          </a:prstGeom>
          <a:noFill/>
          <a:ln w="9525">
            <a:noFill/>
            <a:miter lim="800000"/>
            <a:headEnd/>
            <a:tailEnd/>
          </a:ln>
        </p:spPr>
      </p:pic>
      <p:sp>
        <p:nvSpPr>
          <p:cNvPr id="23604" name="Rectangle 213"/>
          <p:cNvSpPr>
            <a:spLocks noChangeArrowheads="1"/>
          </p:cNvSpPr>
          <p:nvPr/>
        </p:nvSpPr>
        <p:spPr bwMode="auto">
          <a:xfrm>
            <a:off x="7181850" y="838202"/>
            <a:ext cx="1962150" cy="5311775"/>
          </a:xfrm>
          <a:prstGeom prst="rect">
            <a:avLst/>
          </a:prstGeom>
          <a:noFill/>
          <a:ln w="9525">
            <a:noFill/>
            <a:miter lim="800000"/>
            <a:headEnd/>
            <a:tailEnd/>
          </a:ln>
        </p:spPr>
        <p:txBody>
          <a:bodyPr lIns="91418" tIns="45709" rIns="91418" bIns="45709"/>
          <a:lstStyle/>
          <a:p>
            <a:pPr marL="173038" indent="-173038">
              <a:lnSpc>
                <a:spcPct val="80000"/>
              </a:lnSpc>
              <a:spcBef>
                <a:spcPts val="650"/>
              </a:spcBef>
              <a:buFontTx/>
              <a:buChar char="•"/>
            </a:pPr>
            <a:r>
              <a:rPr lang="en-US" sz="1200">
                <a:solidFill>
                  <a:srgbClr val="000000"/>
                </a:solidFill>
                <a:cs typeface="Arial" charset="0"/>
              </a:rPr>
              <a:t>Modeling</a:t>
            </a:r>
          </a:p>
          <a:p>
            <a:pPr marL="173038" indent="-173038">
              <a:lnSpc>
                <a:spcPct val="80000"/>
              </a:lnSpc>
              <a:spcBef>
                <a:spcPts val="650"/>
              </a:spcBef>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Monitoring</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Automation</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Governance</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Optimization</a:t>
            </a:r>
            <a:br>
              <a:rPr lang="en-US" sz="1200">
                <a:solidFill>
                  <a:srgbClr val="000000"/>
                </a:solidFill>
                <a:cs typeface="Arial" charset="0"/>
              </a:rPr>
            </a:b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Rules</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Information</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Cases</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Events</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Integration</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Collaboration</a:t>
            </a:r>
          </a:p>
          <a:p>
            <a:pPr marL="173038" indent="-173038">
              <a:lnSpc>
                <a:spcPct val="80000"/>
              </a:lnSpc>
              <a:spcBef>
                <a:spcPts val="650"/>
              </a:spcBef>
              <a:buFontTx/>
              <a:buChar char="•"/>
            </a:pPr>
            <a:endParaRPr lang="en-US" sz="1200">
              <a:solidFill>
                <a:srgbClr val="000000"/>
              </a:solidFill>
              <a:cs typeface="Arial" charset="0"/>
            </a:endParaRPr>
          </a:p>
          <a:p>
            <a:pPr marL="173038" indent="-173038">
              <a:lnSpc>
                <a:spcPct val="80000"/>
              </a:lnSpc>
              <a:spcBef>
                <a:spcPts val="650"/>
              </a:spcBef>
              <a:buFontTx/>
              <a:buChar char="•"/>
            </a:pPr>
            <a:r>
              <a:rPr lang="en-US" sz="1200">
                <a:solidFill>
                  <a:srgbClr val="000000"/>
                </a:solidFill>
                <a:cs typeface="Arial" charset="0"/>
              </a:rPr>
              <a:t>Analytics</a:t>
            </a:r>
          </a:p>
        </p:txBody>
      </p:sp>
      <p:sp>
        <p:nvSpPr>
          <p:cNvPr id="23605" name="Slide Number Placeholder 5"/>
          <p:cNvSpPr>
            <a:spLocks/>
          </p:cNvSpPr>
          <p:nvPr/>
        </p:nvSpPr>
        <p:spPr bwMode="auto">
          <a:xfrm>
            <a:off x="0" y="6372225"/>
            <a:ext cx="457200" cy="304800"/>
          </a:xfrm>
          <a:prstGeom prst="rect">
            <a:avLst/>
          </a:prstGeom>
          <a:noFill/>
          <a:ln w="9525">
            <a:noFill/>
            <a:miter lim="800000"/>
            <a:headEnd/>
            <a:tailEnd/>
          </a:ln>
        </p:spPr>
        <p:txBody>
          <a:bodyPr anchor="b"/>
          <a:lstStyle/>
          <a:p>
            <a:pPr algn="r"/>
            <a:fld id="{363E08E1-B4BC-4D46-BCFA-3706EA8947BE}" type="slidenum">
              <a:rPr lang="en-US" sz="1000">
                <a:solidFill>
                  <a:srgbClr val="969696"/>
                </a:solidFill>
                <a:cs typeface="Arial" charset="0"/>
              </a:rPr>
              <a:pPr algn="r"/>
              <a:t>15</a:t>
            </a:fld>
            <a:endParaRPr lang="en-US" sz="1000">
              <a:solidFill>
                <a:srgbClr val="969696"/>
              </a:solidFill>
              <a:cs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txBox="1">
            <a:spLocks noGrp="1"/>
          </p:cNvSpPr>
          <p:nvPr/>
        </p:nvSpPr>
        <p:spPr bwMode="auto">
          <a:xfrm>
            <a:off x="304800" y="626586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39" tIns="45575" rIns="91139" bIns="45575" anchor="b"/>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r"/>
            <a:fld id="{D30673E6-53F8-42FC-BEEB-742F99522273}" type="slidenum">
              <a:rPr lang="en-US" sz="1000">
                <a:solidFill>
                  <a:srgbClr val="969696"/>
                </a:solidFill>
              </a:rPr>
              <a:pPr algn="r"/>
              <a:t>16</a:t>
            </a:fld>
            <a:endParaRPr lang="en-US" sz="1000">
              <a:solidFill>
                <a:srgbClr val="969696"/>
              </a:solidFill>
            </a:endParaRPr>
          </a:p>
        </p:txBody>
      </p:sp>
      <p:sp>
        <p:nvSpPr>
          <p:cNvPr id="30723" name="Rectangle 23"/>
          <p:cNvSpPr>
            <a:spLocks noChangeArrowheads="1"/>
          </p:cNvSpPr>
          <p:nvPr/>
        </p:nvSpPr>
        <p:spPr bwMode="auto">
          <a:xfrm>
            <a:off x="195263" y="185738"/>
            <a:ext cx="76533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Clr>
                <a:srgbClr val="FFFFFF"/>
              </a:buClr>
            </a:pPr>
            <a:r>
              <a:rPr lang="en-US" sz="2400">
                <a:solidFill>
                  <a:srgbClr val="753D74"/>
                </a:solidFill>
              </a:rPr>
              <a:t>Enabling Agile Business Processes on System Z</a:t>
            </a:r>
            <a:r>
              <a:rPr lang="en-US" sz="2400" b="1">
                <a:solidFill>
                  <a:srgbClr val="753D74"/>
                </a:solidFill>
              </a:rPr>
              <a:t/>
            </a:r>
            <a:br>
              <a:rPr lang="en-US" sz="2400" b="1">
                <a:solidFill>
                  <a:srgbClr val="753D74"/>
                </a:solidFill>
              </a:rPr>
            </a:br>
            <a:r>
              <a:rPr lang="en-US" i="1">
                <a:solidFill>
                  <a:srgbClr val="753D74"/>
                </a:solidFill>
              </a:rPr>
              <a:t>IBM Business Process Manager V7.5 for z/OS</a:t>
            </a:r>
          </a:p>
        </p:txBody>
      </p:sp>
      <p:sp>
        <p:nvSpPr>
          <p:cNvPr id="30724" name="Text Box 4"/>
          <p:cNvSpPr txBox="1">
            <a:spLocks noChangeArrowheads="1"/>
          </p:cNvSpPr>
          <p:nvPr/>
        </p:nvSpPr>
        <p:spPr bwMode="auto">
          <a:xfrm>
            <a:off x="192088" y="1239838"/>
            <a:ext cx="4779962"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spcAft>
                <a:spcPct val="50000"/>
              </a:spcAft>
              <a:buClr>
                <a:srgbClr val="583B91"/>
              </a:buClr>
              <a:buFont typeface="Wingdings" pitchFamily="2" charset="2"/>
              <a:buChar char="§"/>
            </a:pPr>
            <a:r>
              <a:rPr lang="en-US" sz="1600" b="1">
                <a:solidFill>
                  <a:srgbClr val="004D99"/>
                </a:solidFill>
              </a:rPr>
              <a:t>Unified BPM platform </a:t>
            </a:r>
            <a:r>
              <a:rPr lang="en-US" sz="1600">
                <a:solidFill>
                  <a:srgbClr val="000000"/>
                </a:solidFill>
              </a:rPr>
              <a:t>combines the </a:t>
            </a:r>
            <a:r>
              <a:rPr lang="en-US" sz="1600" b="1">
                <a:solidFill>
                  <a:srgbClr val="004D99"/>
                </a:solidFill>
              </a:rPr>
              <a:t>simplicity</a:t>
            </a:r>
            <a:r>
              <a:rPr lang="en-US" sz="1600">
                <a:solidFill>
                  <a:srgbClr val="000000"/>
                </a:solidFill>
              </a:rPr>
              <a:t> of Lombardi Edition experience and the </a:t>
            </a:r>
            <a:r>
              <a:rPr lang="en-US" sz="1600" b="1">
                <a:solidFill>
                  <a:srgbClr val="004D99"/>
                </a:solidFill>
              </a:rPr>
              <a:t>power and scalability</a:t>
            </a:r>
            <a:r>
              <a:rPr lang="en-US" sz="1600" b="1">
                <a:solidFill>
                  <a:srgbClr val="7030A0"/>
                </a:solidFill>
              </a:rPr>
              <a:t> </a:t>
            </a:r>
            <a:r>
              <a:rPr lang="en-US" sz="1600">
                <a:solidFill>
                  <a:srgbClr val="000000"/>
                </a:solidFill>
              </a:rPr>
              <a:t>of WebSphere Process Server – all integrated in a zEnterprise environment.</a:t>
            </a:r>
            <a:endParaRPr lang="en-US" sz="1600" i="1">
              <a:solidFill>
                <a:srgbClr val="000000"/>
              </a:solidFill>
            </a:endParaRPr>
          </a:p>
          <a:p>
            <a:pPr eaLnBrk="1" hangingPunct="1">
              <a:spcAft>
                <a:spcPct val="50000"/>
              </a:spcAft>
              <a:buClr>
                <a:srgbClr val="583B91"/>
              </a:buClr>
              <a:buFont typeface="Wingdings" pitchFamily="2" charset="2"/>
              <a:buChar char="§"/>
            </a:pPr>
            <a:r>
              <a:rPr lang="en-US" sz="1600" b="1">
                <a:solidFill>
                  <a:srgbClr val="004D99"/>
                </a:solidFill>
              </a:rPr>
              <a:t>Leverages co-location </a:t>
            </a:r>
            <a:r>
              <a:rPr lang="en-US" sz="1600">
                <a:solidFill>
                  <a:srgbClr val="000000"/>
                </a:solidFill>
              </a:rPr>
              <a:t>with IBM System z programs for superior performance, scalability, and access to data</a:t>
            </a:r>
          </a:p>
          <a:p>
            <a:pPr eaLnBrk="1" hangingPunct="1">
              <a:spcAft>
                <a:spcPct val="50000"/>
              </a:spcAft>
              <a:buClr>
                <a:srgbClr val="583B91"/>
              </a:buClr>
              <a:buFont typeface="Wingdings" pitchFamily="2" charset="2"/>
              <a:buChar char="§"/>
            </a:pPr>
            <a:r>
              <a:rPr lang="en-US" sz="1600" b="1">
                <a:solidFill>
                  <a:srgbClr val="004D99"/>
                </a:solidFill>
              </a:rPr>
              <a:t>High volume process automation </a:t>
            </a:r>
            <a:r>
              <a:rPr lang="en-US" sz="1600">
                <a:solidFill>
                  <a:srgbClr val="000000"/>
                </a:solidFill>
              </a:rPr>
              <a:t>with greater availability and qualities of service</a:t>
            </a:r>
            <a:endParaRPr lang="en-US" sz="1400">
              <a:solidFill>
                <a:srgbClr val="000000"/>
              </a:solidFill>
            </a:endParaRPr>
          </a:p>
        </p:txBody>
      </p:sp>
      <p:sp>
        <p:nvSpPr>
          <p:cNvPr id="30725" name="Rectangle 19"/>
          <p:cNvSpPr>
            <a:spLocks noChangeArrowheads="1"/>
          </p:cNvSpPr>
          <p:nvPr/>
        </p:nvSpPr>
        <p:spPr bwMode="auto">
          <a:xfrm>
            <a:off x="258763" y="3962400"/>
            <a:ext cx="56499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228600" indent="-228600" eaLnBrk="0" hangingPunct="0">
              <a:buClr>
                <a:srgbClr val="6699CC"/>
              </a:buClr>
              <a:buSzPct val="115000"/>
            </a:pPr>
            <a:r>
              <a:rPr lang="en-US" altLang="zh-CN" sz="1600" b="1">
                <a:solidFill>
                  <a:srgbClr val="0665A1"/>
                </a:solidFill>
              </a:rPr>
              <a:t>IBM Business Process Manager V7.5 for z/OS highlights</a:t>
            </a:r>
          </a:p>
        </p:txBody>
      </p:sp>
      <p:sp>
        <p:nvSpPr>
          <p:cNvPr id="30726" name="Line 13"/>
          <p:cNvSpPr>
            <a:spLocks noChangeShapeType="1"/>
          </p:cNvSpPr>
          <p:nvPr/>
        </p:nvSpPr>
        <p:spPr bwMode="auto">
          <a:xfrm>
            <a:off x="246063" y="4284663"/>
            <a:ext cx="8212137" cy="7937"/>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lIns="82058" tIns="41029" rIns="82058" bIns="41029" anchor="ctr"/>
          <a:lstStyle/>
          <a:p>
            <a:endParaRPr lang="en-US"/>
          </a:p>
        </p:txBody>
      </p:sp>
      <p:sp>
        <p:nvSpPr>
          <p:cNvPr id="30727" name="Rectangle 8"/>
          <p:cNvSpPr>
            <a:spLocks noChangeArrowheads="1"/>
          </p:cNvSpPr>
          <p:nvPr/>
        </p:nvSpPr>
        <p:spPr bwMode="auto">
          <a:xfrm>
            <a:off x="152400" y="4368800"/>
            <a:ext cx="83820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742950" lvl="1" indent="-285750" eaLnBrk="0" hangingPunct="0">
              <a:lnSpc>
                <a:spcPct val="105000"/>
              </a:lnSpc>
              <a:spcBef>
                <a:spcPts val="400"/>
              </a:spcBef>
              <a:spcAft>
                <a:spcPts val="400"/>
              </a:spcAft>
              <a:buClr>
                <a:srgbClr val="6699CC"/>
              </a:buClr>
              <a:buFont typeface="Wingdings" pitchFamily="2" charset="2"/>
              <a:buChar char="§"/>
            </a:pPr>
            <a:r>
              <a:rPr lang="en-US" sz="1200">
                <a:solidFill>
                  <a:srgbClr val="000000"/>
                </a:solidFill>
              </a:rPr>
              <a:t>Built-in SOA components for extensive enterprise-wide service integration and orchestration </a:t>
            </a:r>
          </a:p>
          <a:p>
            <a:pPr marL="742950" lvl="1" indent="-285750" eaLnBrk="0" hangingPunct="0">
              <a:lnSpc>
                <a:spcPct val="105000"/>
              </a:lnSpc>
              <a:spcBef>
                <a:spcPts val="400"/>
              </a:spcBef>
              <a:spcAft>
                <a:spcPts val="400"/>
              </a:spcAft>
              <a:buClr>
                <a:srgbClr val="6699CC"/>
              </a:buClr>
              <a:buFont typeface="Wingdings" pitchFamily="2" charset="2"/>
              <a:buChar char="§"/>
            </a:pPr>
            <a:r>
              <a:rPr lang="en-US" sz="1200">
                <a:solidFill>
                  <a:srgbClr val="000000"/>
                </a:solidFill>
              </a:rPr>
              <a:t>Full compatibility with the latest version of IBM WebSphere Process Server for z/OS</a:t>
            </a:r>
          </a:p>
          <a:p>
            <a:pPr marL="742950" lvl="1" indent="-285750" eaLnBrk="0" hangingPunct="0">
              <a:lnSpc>
                <a:spcPct val="105000"/>
              </a:lnSpc>
              <a:spcBef>
                <a:spcPts val="400"/>
              </a:spcBef>
              <a:spcAft>
                <a:spcPts val="400"/>
              </a:spcAft>
              <a:buClr>
                <a:srgbClr val="6699CC"/>
              </a:buClr>
              <a:buFont typeface="Wingdings" pitchFamily="2" charset="2"/>
              <a:buChar char="§"/>
            </a:pPr>
            <a:r>
              <a:rPr lang="en-US" sz="1200">
                <a:solidFill>
                  <a:srgbClr val="000000"/>
                </a:solidFill>
              </a:rPr>
              <a:t>Flexible deployment of process applications originally created with IBM WebSphere Lombardi Edition for Linux on System z or other platforms</a:t>
            </a:r>
          </a:p>
          <a:p>
            <a:pPr marL="742950" lvl="1" indent="-285750" eaLnBrk="0" hangingPunct="0">
              <a:lnSpc>
                <a:spcPct val="105000"/>
              </a:lnSpc>
              <a:spcBef>
                <a:spcPts val="400"/>
              </a:spcBef>
              <a:spcAft>
                <a:spcPts val="400"/>
              </a:spcAft>
              <a:buClr>
                <a:srgbClr val="6699CC"/>
              </a:buClr>
              <a:buFont typeface="Wingdings" pitchFamily="2" charset="2"/>
              <a:buChar char="§"/>
            </a:pPr>
            <a:r>
              <a:rPr lang="en-US" sz="1200">
                <a:solidFill>
                  <a:srgbClr val="000000"/>
                </a:solidFill>
              </a:rPr>
              <a:t>In-process rules authoring based-on WebSphere ILOG JRules technology</a:t>
            </a:r>
          </a:p>
          <a:p>
            <a:pPr marL="742950" lvl="1" indent="-285750" eaLnBrk="0" hangingPunct="0">
              <a:lnSpc>
                <a:spcPct val="105000"/>
              </a:lnSpc>
              <a:spcBef>
                <a:spcPts val="400"/>
              </a:spcBef>
              <a:spcAft>
                <a:spcPts val="400"/>
              </a:spcAft>
              <a:buClr>
                <a:srgbClr val="6699CC"/>
              </a:buClr>
              <a:buFont typeface="Wingdings" pitchFamily="2" charset="2"/>
              <a:buChar char="§"/>
            </a:pPr>
            <a:r>
              <a:rPr lang="en-US" sz="1200">
                <a:solidFill>
                  <a:srgbClr val="000000"/>
                </a:solidFill>
              </a:rPr>
              <a:t>Streamlined installation and configuration of BPM within IBM WebSphere Application Server on z/OS</a:t>
            </a:r>
          </a:p>
        </p:txBody>
      </p:sp>
      <p:pic>
        <p:nvPicPr>
          <p:cNvPr id="30728" name="Picture 8" descr="icon_new"/>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3962400"/>
            <a:ext cx="12176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50"/>
          <p:cNvGrpSpPr>
            <a:grpSpLocks/>
          </p:cNvGrpSpPr>
          <p:nvPr/>
        </p:nvGrpSpPr>
        <p:grpSpPr bwMode="auto">
          <a:xfrm>
            <a:off x="4972050" y="762000"/>
            <a:ext cx="3867150" cy="3114677"/>
            <a:chOff x="5172075" y="993065"/>
            <a:chExt cx="3429000" cy="2940760"/>
          </a:xfrm>
          <a:scene3d>
            <a:camera prst="perspectiveLeft"/>
            <a:lightRig rig="threePt" dir="t"/>
          </a:scene3d>
        </p:grpSpPr>
        <p:sp>
          <p:nvSpPr>
            <p:cNvPr id="5134" name="AutoShape 3"/>
            <p:cNvSpPr>
              <a:spLocks noChangeArrowheads="1"/>
            </p:cNvSpPr>
            <p:nvPr/>
          </p:nvSpPr>
          <p:spPr bwMode="auto">
            <a:xfrm>
              <a:off x="5172075" y="993065"/>
              <a:ext cx="3429000" cy="2940760"/>
            </a:xfrm>
            <a:prstGeom prst="roundRect">
              <a:avLst>
                <a:gd name="adj" fmla="val 4106"/>
              </a:avLst>
            </a:prstGeom>
            <a:gradFill rotWithShape="1">
              <a:gsLst>
                <a:gs pos="0">
                  <a:schemeClr val="tx2">
                    <a:alpha val="32001"/>
                  </a:schemeClr>
                </a:gs>
                <a:gs pos="100000">
                  <a:srgbClr val="9CB4C2">
                    <a:alpha val="28998"/>
                  </a:srgbClr>
                </a:gs>
              </a:gsLst>
              <a:lin ang="5400000" scaled="1"/>
            </a:gradFill>
            <a:ln w="28575" algn="ctr">
              <a:solidFill>
                <a:srgbClr val="9CB4C2"/>
              </a:solidFill>
              <a:round/>
              <a:headEnd/>
              <a:tailEnd/>
            </a:ln>
          </p:spPr>
          <p:txBody>
            <a:bodyPr wrap="none" anchor="ctr"/>
            <a:lstStyle/>
            <a:p>
              <a:pPr>
                <a:defRPr/>
              </a:pPr>
              <a:endParaRPr lang="en-US" sz="900">
                <a:solidFill>
                  <a:srgbClr val="000000"/>
                </a:solidFill>
                <a:latin typeface="Arial" charset="0"/>
                <a:ea typeface="Osaka"/>
                <a:cs typeface="Osaka"/>
              </a:endParaRPr>
            </a:p>
          </p:txBody>
        </p:sp>
        <p:sp>
          <p:nvSpPr>
            <p:cNvPr id="22" name="Rectangle 21"/>
            <p:cNvSpPr>
              <a:spLocks noChangeArrowheads="1"/>
            </p:cNvSpPr>
            <p:nvPr/>
          </p:nvSpPr>
          <p:spPr bwMode="auto">
            <a:xfrm>
              <a:off x="7512050" y="2806428"/>
              <a:ext cx="733425" cy="949554"/>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23" name="Rectangle 22"/>
            <p:cNvSpPr>
              <a:spLocks noChangeArrowheads="1"/>
            </p:cNvSpPr>
            <p:nvPr/>
          </p:nvSpPr>
          <p:spPr bwMode="auto">
            <a:xfrm>
              <a:off x="5518150" y="1498012"/>
              <a:ext cx="2663825" cy="805057"/>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24" name="Rectangle 25"/>
            <p:cNvSpPr>
              <a:spLocks noChangeArrowheads="1"/>
            </p:cNvSpPr>
            <p:nvPr/>
          </p:nvSpPr>
          <p:spPr bwMode="auto">
            <a:xfrm>
              <a:off x="5483225" y="2811192"/>
              <a:ext cx="1982788" cy="949554"/>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5138" name="TextBox 51"/>
            <p:cNvSpPr txBox="1">
              <a:spLocks noChangeArrowheads="1"/>
            </p:cNvSpPr>
            <p:nvPr/>
          </p:nvSpPr>
          <p:spPr bwMode="auto">
            <a:xfrm>
              <a:off x="5584706" y="3449867"/>
              <a:ext cx="1735079" cy="230884"/>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defRPr/>
              </a:pPr>
              <a:r>
                <a:rPr lang="en-US" sz="900" b="1">
                  <a:solidFill>
                    <a:srgbClr val="FFFFFF"/>
                  </a:solidFill>
                  <a:latin typeface="Arial" charset="0"/>
                  <a:ea typeface="Osaka"/>
                  <a:cs typeface="Osaka"/>
                </a:rPr>
                <a:t>Process Server Advanced</a:t>
              </a:r>
            </a:p>
          </p:txBody>
        </p:sp>
        <p:sp>
          <p:nvSpPr>
            <p:cNvPr id="5139" name="TextBox 51"/>
            <p:cNvSpPr txBox="1">
              <a:spLocks noChangeArrowheads="1"/>
            </p:cNvSpPr>
            <p:nvPr/>
          </p:nvSpPr>
          <p:spPr bwMode="auto">
            <a:xfrm>
              <a:off x="5622216" y="1648058"/>
              <a:ext cx="2457450" cy="631090"/>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defRPr/>
              </a:pPr>
              <a:r>
                <a:rPr lang="en-US" sz="900" b="1">
                  <a:solidFill>
                    <a:srgbClr val="FFFFFF"/>
                  </a:solidFill>
                  <a:latin typeface="Arial" charset="0"/>
                  <a:ea typeface="Osaka"/>
                  <a:cs typeface="Osaka"/>
                </a:rPr>
                <a:t>Process Center Advanced</a:t>
              </a:r>
            </a:p>
            <a:p>
              <a:pPr algn="ctr" defTabSz="912813">
                <a:buFont typeface="Times New Roman" pitchFamily="18" charset="0"/>
                <a:buNone/>
                <a:defRPr/>
              </a:pPr>
              <a:endParaRPr lang="en-US" sz="900" b="1">
                <a:solidFill>
                  <a:srgbClr val="FFFFFF"/>
                </a:solidFill>
                <a:latin typeface="Arial" charset="0"/>
                <a:ea typeface="Osaka"/>
                <a:cs typeface="Osaka"/>
              </a:endParaRPr>
            </a:p>
            <a:p>
              <a:pPr algn="ctr" defTabSz="912813">
                <a:defRPr/>
              </a:pPr>
              <a:r>
                <a:rPr lang="en-US" sz="900">
                  <a:solidFill>
                    <a:srgbClr val="FFFFFF"/>
                  </a:solidFill>
                  <a:latin typeface="Arial" charset="0"/>
                  <a:ea typeface="Osaka"/>
                  <a:cs typeface="Osaka"/>
                </a:rPr>
                <a:t>(</a:t>
              </a:r>
              <a:r>
                <a:rPr lang="en-US" sz="800">
                  <a:solidFill>
                    <a:srgbClr val="FFFFFF"/>
                  </a:solidFill>
                  <a:latin typeface="Arial" charset="0"/>
                  <a:ea typeface="Osaka"/>
                  <a:cs typeface="Osaka"/>
                </a:rPr>
                <a:t>Choose one: Windows, AIX, Linux, Linux for z)</a:t>
              </a:r>
            </a:p>
            <a:p>
              <a:pPr algn="ctr" defTabSz="912813">
                <a:buFont typeface="Times New Roman" pitchFamily="18" charset="0"/>
                <a:buNone/>
                <a:defRPr/>
              </a:pPr>
              <a:endParaRPr lang="en-US" sz="800" b="1">
                <a:solidFill>
                  <a:srgbClr val="FFFFFF"/>
                </a:solidFill>
                <a:latin typeface="Arial" charset="0"/>
                <a:ea typeface="Osaka"/>
                <a:cs typeface="Osaka"/>
              </a:endParaRPr>
            </a:p>
          </p:txBody>
        </p:sp>
        <p:sp>
          <p:nvSpPr>
            <p:cNvPr id="27" name="Rectangle 26"/>
            <p:cNvSpPr/>
            <p:nvPr/>
          </p:nvSpPr>
          <p:spPr bwMode="auto">
            <a:xfrm>
              <a:off x="5514975" y="2928695"/>
              <a:ext cx="612775" cy="438256"/>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28" name="Rectangle 27"/>
            <p:cNvSpPr/>
            <p:nvPr/>
          </p:nvSpPr>
          <p:spPr bwMode="auto">
            <a:xfrm>
              <a:off x="6164263" y="2917580"/>
              <a:ext cx="612775" cy="438256"/>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29" name="Rectangle 28"/>
            <p:cNvSpPr/>
            <p:nvPr/>
          </p:nvSpPr>
          <p:spPr bwMode="auto">
            <a:xfrm>
              <a:off x="6813550" y="2917580"/>
              <a:ext cx="612775" cy="438256"/>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30" name="Rectangle 29"/>
            <p:cNvSpPr/>
            <p:nvPr/>
          </p:nvSpPr>
          <p:spPr bwMode="auto">
            <a:xfrm>
              <a:off x="7573963" y="2917580"/>
              <a:ext cx="612775" cy="438256"/>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5144" name="Rectangle 3"/>
            <p:cNvSpPr>
              <a:spLocks noChangeArrowheads="1"/>
            </p:cNvSpPr>
            <p:nvPr/>
          </p:nvSpPr>
          <p:spPr bwMode="auto">
            <a:xfrm>
              <a:off x="5520444" y="3045615"/>
              <a:ext cx="603262" cy="200103"/>
            </a:xfrm>
            <a:prstGeom prst="rect">
              <a:avLst/>
            </a:prstGeom>
            <a:noFill/>
            <a:ln w="9525">
              <a:noFill/>
              <a:miter lim="800000"/>
              <a:headEnd/>
              <a:tailEnd/>
            </a:ln>
          </p:spPr>
          <p:txBody>
            <a:bodyPr>
              <a:spAutoFit/>
            </a:bodyPr>
            <a:lstStyle/>
            <a:p>
              <a:pPr algn="ctr">
                <a:defRPr/>
              </a:pPr>
              <a:r>
                <a:rPr lang="en-US" sz="700" b="1">
                  <a:solidFill>
                    <a:srgbClr val="FFFFFF"/>
                  </a:solidFill>
                  <a:latin typeface="Arial" charset="0"/>
                  <a:ea typeface="Osaka"/>
                  <a:cs typeface="Osaka"/>
                </a:rPr>
                <a:t>Windows</a:t>
              </a:r>
            </a:p>
          </p:txBody>
        </p:sp>
        <p:sp>
          <p:nvSpPr>
            <p:cNvPr id="5145" name="Rectangle 31"/>
            <p:cNvSpPr>
              <a:spLocks noChangeArrowheads="1"/>
            </p:cNvSpPr>
            <p:nvPr/>
          </p:nvSpPr>
          <p:spPr bwMode="auto">
            <a:xfrm>
              <a:off x="6155837" y="3045615"/>
              <a:ext cx="602458" cy="200103"/>
            </a:xfrm>
            <a:prstGeom prst="rect">
              <a:avLst/>
            </a:prstGeom>
            <a:noFill/>
            <a:ln w="9525">
              <a:noFill/>
              <a:miter lim="800000"/>
              <a:headEnd/>
              <a:tailEnd/>
            </a:ln>
          </p:spPr>
          <p:txBody>
            <a:bodyPr>
              <a:spAutoFit/>
            </a:bodyPr>
            <a:lstStyle/>
            <a:p>
              <a:pPr algn="ctr">
                <a:defRPr/>
              </a:pPr>
              <a:r>
                <a:rPr lang="en-US" sz="700" b="1">
                  <a:solidFill>
                    <a:srgbClr val="FFFFFF"/>
                  </a:solidFill>
                  <a:latin typeface="Arial" charset="0"/>
                  <a:ea typeface="Osaka"/>
                  <a:cs typeface="Osaka"/>
                </a:rPr>
                <a:t>AIX</a:t>
              </a:r>
            </a:p>
          </p:txBody>
        </p:sp>
        <p:sp>
          <p:nvSpPr>
            <p:cNvPr id="5146" name="Rectangle 32"/>
            <p:cNvSpPr>
              <a:spLocks noChangeArrowheads="1"/>
            </p:cNvSpPr>
            <p:nvPr/>
          </p:nvSpPr>
          <p:spPr bwMode="auto">
            <a:xfrm>
              <a:off x="6791325" y="2977642"/>
              <a:ext cx="634493" cy="307851"/>
            </a:xfrm>
            <a:prstGeom prst="rect">
              <a:avLst/>
            </a:prstGeom>
            <a:noFill/>
            <a:ln w="9525">
              <a:noFill/>
              <a:miter lim="800000"/>
              <a:headEnd/>
              <a:tailEnd/>
            </a:ln>
          </p:spPr>
          <p:txBody>
            <a:bodyPr>
              <a:spAutoFit/>
            </a:bodyPr>
            <a:lstStyle/>
            <a:p>
              <a:pPr algn="ctr">
                <a:defRPr/>
              </a:pPr>
              <a:r>
                <a:rPr lang="en-US" sz="700" b="1">
                  <a:solidFill>
                    <a:srgbClr val="FFFFFF"/>
                  </a:solidFill>
                  <a:latin typeface="Arial" charset="0"/>
                  <a:ea typeface="Osaka"/>
                  <a:cs typeface="Osaka"/>
                </a:rPr>
                <a:t>Linux</a:t>
              </a:r>
            </a:p>
            <a:p>
              <a:pPr algn="ctr">
                <a:defRPr/>
              </a:pPr>
              <a:r>
                <a:rPr lang="en-US" sz="700" b="1">
                  <a:solidFill>
                    <a:srgbClr val="FFFFFF"/>
                  </a:solidFill>
                  <a:latin typeface="Arial" charset="0"/>
                  <a:ea typeface="Osaka"/>
                  <a:cs typeface="Osaka"/>
                </a:rPr>
                <a:t>Linux for z</a:t>
              </a:r>
            </a:p>
          </p:txBody>
        </p:sp>
        <p:sp>
          <p:nvSpPr>
            <p:cNvPr id="5147" name="Rectangle 44"/>
            <p:cNvSpPr>
              <a:spLocks noChangeArrowheads="1"/>
            </p:cNvSpPr>
            <p:nvPr/>
          </p:nvSpPr>
          <p:spPr bwMode="auto">
            <a:xfrm>
              <a:off x="7574424" y="3045615"/>
              <a:ext cx="603261" cy="200103"/>
            </a:xfrm>
            <a:prstGeom prst="rect">
              <a:avLst/>
            </a:prstGeom>
            <a:noFill/>
            <a:ln w="9525">
              <a:noFill/>
              <a:miter lim="800000"/>
              <a:headEnd/>
              <a:tailEnd/>
            </a:ln>
          </p:spPr>
          <p:txBody>
            <a:bodyPr>
              <a:spAutoFit/>
            </a:bodyPr>
            <a:lstStyle/>
            <a:p>
              <a:pPr algn="ctr">
                <a:defRPr/>
              </a:pPr>
              <a:r>
                <a:rPr lang="en-US" sz="700" b="1">
                  <a:solidFill>
                    <a:srgbClr val="FFFFFF"/>
                  </a:solidFill>
                  <a:latin typeface="Arial" charset="0"/>
                  <a:ea typeface="Osaka"/>
                  <a:cs typeface="Osaka"/>
                </a:rPr>
                <a:t>zOS</a:t>
              </a:r>
            </a:p>
          </p:txBody>
        </p:sp>
        <p:sp>
          <p:nvSpPr>
            <p:cNvPr id="5148" name="Rectangle 5"/>
            <p:cNvSpPr>
              <a:spLocks noChangeArrowheads="1"/>
            </p:cNvSpPr>
            <p:nvPr/>
          </p:nvSpPr>
          <p:spPr bwMode="auto">
            <a:xfrm>
              <a:off x="5306773" y="1078375"/>
              <a:ext cx="2999438" cy="369421"/>
            </a:xfrm>
            <a:prstGeom prst="rect">
              <a:avLst/>
            </a:prstGeom>
            <a:noFill/>
            <a:ln w="9525">
              <a:noFill/>
              <a:miter lim="800000"/>
              <a:headEnd/>
              <a:tailEnd/>
            </a:ln>
          </p:spPr>
          <p:txBody>
            <a:bodyPr>
              <a:spAutoFit/>
            </a:bodyPr>
            <a:lstStyle/>
            <a:p>
              <a:pPr algn="ctr">
                <a:defRPr/>
              </a:pPr>
              <a:r>
                <a:rPr lang="en-US" sz="900" b="1">
                  <a:solidFill>
                    <a:srgbClr val="000000"/>
                  </a:solidFill>
                  <a:latin typeface="Arial" charset="0"/>
                  <a:ea typeface="Osaka"/>
                  <a:cs typeface="Osaka"/>
                </a:rPr>
                <a:t>Choose one or more of the run-times…..</a:t>
              </a:r>
            </a:p>
            <a:p>
              <a:pPr algn="ctr">
                <a:defRPr/>
              </a:pPr>
              <a:r>
                <a:rPr lang="en-US" sz="900" b="1">
                  <a:solidFill>
                    <a:srgbClr val="000000"/>
                  </a:solidFill>
                  <a:latin typeface="Arial" charset="0"/>
                  <a:ea typeface="Osaka"/>
                  <a:cs typeface="Osaka"/>
                </a:rPr>
                <a:t>Process Center can handle all of them at once.</a:t>
              </a:r>
            </a:p>
          </p:txBody>
        </p:sp>
        <p:cxnSp>
          <p:nvCxnSpPr>
            <p:cNvPr id="36" name="Straight Arrow Connector 35"/>
            <p:cNvCxnSpPr>
              <a:cxnSpLocks noChangeShapeType="1"/>
            </p:cNvCxnSpPr>
            <p:nvPr/>
          </p:nvCxnSpPr>
          <p:spPr bwMode="auto">
            <a:xfrm flipH="1">
              <a:off x="5895975" y="2325300"/>
              <a:ext cx="288925" cy="524002"/>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p:spPr>
        </p:cxnSp>
        <p:cxnSp>
          <p:nvCxnSpPr>
            <p:cNvPr id="37" name="Straight Arrow Connector 36"/>
            <p:cNvCxnSpPr>
              <a:cxnSpLocks noChangeShapeType="1"/>
            </p:cNvCxnSpPr>
            <p:nvPr/>
          </p:nvCxnSpPr>
          <p:spPr bwMode="auto">
            <a:xfrm flipH="1">
              <a:off x="6545263" y="2342766"/>
              <a:ext cx="71437" cy="535117"/>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p:spPr>
        </p:cxnSp>
        <p:cxnSp>
          <p:nvCxnSpPr>
            <p:cNvPr id="38" name="Straight Arrow Connector 37"/>
            <p:cNvCxnSpPr>
              <a:cxnSpLocks noChangeShapeType="1"/>
            </p:cNvCxnSpPr>
            <p:nvPr/>
          </p:nvCxnSpPr>
          <p:spPr bwMode="auto">
            <a:xfrm>
              <a:off x="7065963" y="2325300"/>
              <a:ext cx="127000" cy="533529"/>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p:spPr>
        </p:cxnSp>
        <p:cxnSp>
          <p:nvCxnSpPr>
            <p:cNvPr id="39" name="Straight Arrow Connector 38"/>
            <p:cNvCxnSpPr>
              <a:cxnSpLocks noChangeShapeType="1"/>
            </p:cNvCxnSpPr>
            <p:nvPr/>
          </p:nvCxnSpPr>
          <p:spPr bwMode="auto">
            <a:xfrm>
              <a:off x="7566025" y="2326887"/>
              <a:ext cx="220663" cy="550996"/>
            </a:xfrm>
            <a:prstGeom prst="straightConnector1">
              <a:avLst/>
            </a:prstGeom>
            <a:noFill/>
            <a:ln w="25400" algn="ctr">
              <a:solidFill>
                <a:srgbClr val="E2CE36"/>
              </a:solidFill>
              <a:round/>
              <a:headEnd/>
              <a:tailEnd type="arrow" w="med" len="med"/>
            </a:ln>
            <a:effectLst>
              <a:outerShdw dist="20000" dir="5400000" rotWithShape="0">
                <a:srgbClr val="000000">
                  <a:alpha val="37999"/>
                </a:srgbClr>
              </a:outerShdw>
            </a:effectLst>
          </p:spPr>
        </p:cxnSp>
        <p:sp>
          <p:nvSpPr>
            <p:cNvPr id="40" name="Rectangle 39"/>
            <p:cNvSpPr>
              <a:spLocks noChangeArrowheads="1"/>
            </p:cNvSpPr>
            <p:nvPr/>
          </p:nvSpPr>
          <p:spPr bwMode="auto">
            <a:xfrm>
              <a:off x="5489575" y="2874707"/>
              <a:ext cx="1952625" cy="535116"/>
            </a:xfrm>
            <a:prstGeom prst="rect">
              <a:avLst/>
            </a:prstGeom>
            <a:noFill/>
            <a:ln w="38100" algn="ctr">
              <a:solidFill>
                <a:srgbClr val="66FF33"/>
              </a:solidFill>
              <a:round/>
              <a:headEnd/>
              <a:tailEnd/>
            </a:ln>
          </p:spPr>
          <p:txBody>
            <a:bodyPr/>
            <a:lstStyle/>
            <a:p>
              <a:pPr eaLnBrk="0" hangingPunct="0">
                <a:defRPr/>
              </a:pPr>
              <a:endParaRPr lang="en-US" sz="1050">
                <a:solidFill>
                  <a:srgbClr val="000000"/>
                </a:solidFill>
                <a:latin typeface="Arial" charset="0"/>
                <a:ea typeface="ＭＳ Ｐゴシック" pitchFamily="96" charset="-128"/>
                <a:cs typeface="Arial"/>
              </a:endParaRPr>
            </a:p>
          </p:txBody>
        </p:sp>
        <p:sp>
          <p:nvSpPr>
            <p:cNvPr id="41" name="Rectangle 27"/>
            <p:cNvSpPr>
              <a:spLocks noChangeArrowheads="1"/>
            </p:cNvSpPr>
            <p:nvPr/>
          </p:nvSpPr>
          <p:spPr bwMode="auto">
            <a:xfrm>
              <a:off x="7573963" y="2877883"/>
              <a:ext cx="646112" cy="535116"/>
            </a:xfrm>
            <a:prstGeom prst="rect">
              <a:avLst/>
            </a:prstGeom>
            <a:noFill/>
            <a:ln w="38100" algn="ctr">
              <a:solidFill>
                <a:srgbClr val="E2CE36"/>
              </a:solidFill>
              <a:round/>
              <a:headEnd/>
              <a:tailEnd/>
            </a:ln>
          </p:spPr>
          <p:txBody>
            <a:bodyPr/>
            <a:lstStyle/>
            <a:p>
              <a:pPr eaLnBrk="0" hangingPunct="0">
                <a:defRPr/>
              </a:pPr>
              <a:endParaRPr lang="en-US" sz="1050">
                <a:solidFill>
                  <a:srgbClr val="000000"/>
                </a:solidFill>
                <a:latin typeface="Arial" charset="0"/>
                <a:ea typeface="Osaka"/>
                <a:cs typeface="Osaka"/>
              </a:endParaRPr>
            </a:p>
          </p:txBody>
        </p:sp>
        <p:sp>
          <p:nvSpPr>
            <p:cNvPr id="5155" name="TextBox 51"/>
            <p:cNvSpPr txBox="1">
              <a:spLocks noChangeArrowheads="1"/>
            </p:cNvSpPr>
            <p:nvPr/>
          </p:nvSpPr>
          <p:spPr bwMode="auto">
            <a:xfrm>
              <a:off x="7512572" y="3406937"/>
              <a:ext cx="771146" cy="415594"/>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defRPr/>
              </a:pPr>
              <a:r>
                <a:rPr lang="en-US" sz="700" b="1">
                  <a:solidFill>
                    <a:srgbClr val="FFFFFF"/>
                  </a:solidFill>
                  <a:latin typeface="Arial" charset="0"/>
                  <a:ea typeface="Osaka"/>
                  <a:cs typeface="Osaka"/>
                </a:rPr>
                <a:t>Process Server Adv for z/OS</a:t>
              </a:r>
            </a:p>
          </p:txBody>
        </p:sp>
      </p:grpSp>
      <p:pic>
        <p:nvPicPr>
          <p:cNvPr id="30730" name="Picture 33" descr="new-z-macg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2514600"/>
            <a:ext cx="5953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87844">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4294967295"/>
          </p:nvPr>
        </p:nvSpPr>
        <p:spPr>
          <a:xfrm>
            <a:off x="304800" y="6265863"/>
            <a:ext cx="457200" cy="304800"/>
          </a:xfrm>
          <a:prstGeom prst="rect">
            <a:avLst/>
          </a:prstGeom>
        </p:spPr>
        <p:txBody>
          <a:bodyPr/>
          <a:lstStyle/>
          <a:p>
            <a:pPr>
              <a:defRPr/>
            </a:pPr>
            <a:fld id="{A78F46C2-B5DD-4205-8F80-C8690549D080}" type="slidenum">
              <a:rPr lang="en-US"/>
              <a:pPr>
                <a:defRPr/>
              </a:pPr>
              <a:t>17</a:t>
            </a:fld>
            <a:endParaRPr lang="en-US"/>
          </a:p>
        </p:txBody>
      </p:sp>
      <p:sp>
        <p:nvSpPr>
          <p:cNvPr id="47" name="Slide Number Placeholder 3"/>
          <p:cNvSpPr txBox="1">
            <a:spLocks noGrp="1"/>
          </p:cNvSpPr>
          <p:nvPr/>
        </p:nvSpPr>
        <p:spPr bwMode="auto">
          <a:xfrm>
            <a:off x="304800" y="6265863"/>
            <a:ext cx="457200" cy="304800"/>
          </a:xfrm>
          <a:prstGeom prst="rect">
            <a:avLst/>
          </a:prstGeom>
          <a:noFill/>
        </p:spPr>
        <p:txBody>
          <a:bodyPr anchor="b"/>
          <a:lstStyle/>
          <a:p>
            <a:pPr algn="r">
              <a:defRPr/>
            </a:pPr>
            <a:fld id="{367FF3BB-0B85-49F1-AB6A-DEB143FB7609}" type="slidenum">
              <a:rPr lang="en-US" sz="1000">
                <a:solidFill>
                  <a:srgbClr val="969696"/>
                </a:solidFill>
              </a:rPr>
              <a:pPr algn="r">
                <a:defRPr/>
              </a:pPr>
              <a:t>17</a:t>
            </a:fld>
            <a:endParaRPr lang="en-US" sz="1000">
              <a:solidFill>
                <a:srgbClr val="969696"/>
              </a:solidFill>
            </a:endParaRPr>
          </a:p>
        </p:txBody>
      </p:sp>
      <p:sp>
        <p:nvSpPr>
          <p:cNvPr id="32772" name="Rectangle 2"/>
          <p:cNvSpPr>
            <a:spLocks noChangeArrowheads="1"/>
          </p:cNvSpPr>
          <p:nvPr/>
        </p:nvSpPr>
        <p:spPr bwMode="auto">
          <a:xfrm>
            <a:off x="304800" y="1676400"/>
            <a:ext cx="8305800" cy="3079750"/>
          </a:xfrm>
          <a:prstGeom prst="rect">
            <a:avLst/>
          </a:prstGeom>
          <a:gradFill rotWithShape="1">
            <a:gsLst>
              <a:gs pos="0">
                <a:srgbClr val="D1DCE3">
                  <a:alpha val="73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sz="2400">
              <a:solidFill>
                <a:srgbClr val="000000"/>
              </a:solidFill>
            </a:endParaRPr>
          </a:p>
        </p:txBody>
      </p:sp>
      <p:grpSp>
        <p:nvGrpSpPr>
          <p:cNvPr id="32773" name="Group 2"/>
          <p:cNvGrpSpPr>
            <a:grpSpLocks/>
          </p:cNvGrpSpPr>
          <p:nvPr/>
        </p:nvGrpSpPr>
        <p:grpSpPr bwMode="auto">
          <a:xfrm>
            <a:off x="1033463" y="4283075"/>
            <a:ext cx="7092950" cy="1719263"/>
            <a:chOff x="584" y="3035"/>
            <a:chExt cx="4468" cy="1083"/>
          </a:xfrm>
        </p:grpSpPr>
        <p:pic>
          <p:nvPicPr>
            <p:cNvPr id="32785" name="Picture 3" descr="NewBPM Marketecture copy"/>
            <p:cNvPicPr>
              <a:picLocks noChangeAspect="1" noChangeArrowheads="1"/>
            </p:cNvPicPr>
            <p:nvPr/>
          </p:nvPicPr>
          <p:blipFill>
            <a:blip r:embed="rId3">
              <a:extLst>
                <a:ext uri="{28A0092B-C50C-407E-A947-70E740481C1C}">
                  <a14:useLocalDpi xmlns:a14="http://schemas.microsoft.com/office/drawing/2010/main" val="0"/>
                </a:ext>
              </a:extLst>
            </a:blip>
            <a:srcRect t="66408"/>
            <a:stretch>
              <a:fillRect/>
            </a:stretch>
          </p:blipFill>
          <p:spPr bwMode="auto">
            <a:xfrm>
              <a:off x="584" y="3035"/>
              <a:ext cx="4468" cy="1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Rectangle 134"/>
            <p:cNvSpPr>
              <a:spLocks noChangeArrowheads="1"/>
            </p:cNvSpPr>
            <p:nvPr/>
          </p:nvSpPr>
          <p:spPr bwMode="auto">
            <a:xfrm>
              <a:off x="1050" y="3717"/>
              <a:ext cx="106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Out-of-box </a:t>
              </a:r>
              <a:br>
                <a:rPr lang="en-US" sz="1200">
                  <a:solidFill>
                    <a:srgbClr val="FFFFFF"/>
                  </a:solidFill>
                </a:rPr>
              </a:br>
              <a:r>
                <a:rPr lang="en-US" sz="1200">
                  <a:solidFill>
                    <a:srgbClr val="FFFFFF"/>
                  </a:solidFill>
                </a:rPr>
                <a:t>Process Portal</a:t>
              </a:r>
            </a:p>
          </p:txBody>
        </p:sp>
        <p:sp>
          <p:nvSpPr>
            <p:cNvPr id="32787" name="Rectangle 41"/>
            <p:cNvSpPr>
              <a:spLocks noChangeArrowheads="1"/>
            </p:cNvSpPr>
            <p:nvPr/>
          </p:nvSpPr>
          <p:spPr bwMode="auto">
            <a:xfrm>
              <a:off x="2235" y="3718"/>
              <a:ext cx="1122"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Configurable</a:t>
              </a:r>
              <a:br>
                <a:rPr lang="en-US" sz="1200">
                  <a:solidFill>
                    <a:srgbClr val="FFFFFF"/>
                  </a:solidFill>
                </a:rPr>
              </a:br>
              <a:r>
                <a:rPr lang="en-US" sz="1200">
                  <a:solidFill>
                    <a:srgbClr val="FFFFFF"/>
                  </a:solidFill>
                </a:rPr>
                <a:t>Business Space</a:t>
              </a:r>
            </a:p>
          </p:txBody>
        </p:sp>
        <p:sp>
          <p:nvSpPr>
            <p:cNvPr id="32788" name="Rectangle 42"/>
            <p:cNvSpPr>
              <a:spLocks noChangeArrowheads="1"/>
            </p:cNvSpPr>
            <p:nvPr/>
          </p:nvSpPr>
          <p:spPr bwMode="auto">
            <a:xfrm>
              <a:off x="3480" y="3718"/>
              <a:ext cx="106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Optional </a:t>
              </a:r>
              <a:br>
                <a:rPr lang="en-US" sz="1200">
                  <a:solidFill>
                    <a:srgbClr val="FFFFFF"/>
                  </a:solidFill>
                </a:rPr>
              </a:br>
              <a:r>
                <a:rPr lang="en-US" sz="1200">
                  <a:solidFill>
                    <a:srgbClr val="FFFFFF"/>
                  </a:solidFill>
                </a:rPr>
                <a:t>Microsoft Add-ons</a:t>
              </a:r>
            </a:p>
          </p:txBody>
        </p:sp>
        <p:sp>
          <p:nvSpPr>
            <p:cNvPr id="32789" name="Rectangle 43"/>
            <p:cNvSpPr>
              <a:spLocks noChangeArrowheads="1"/>
            </p:cNvSpPr>
            <p:nvPr/>
          </p:nvSpPr>
          <p:spPr bwMode="auto">
            <a:xfrm>
              <a:off x="1035" y="3456"/>
              <a:ext cx="6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lnSpc>
                  <a:spcPct val="90000"/>
                </a:lnSpc>
              </a:pPr>
              <a:r>
                <a:rPr lang="en-US" sz="1200">
                  <a:solidFill>
                    <a:srgbClr val="FFFFFF"/>
                  </a:solidFill>
                </a:rPr>
                <a:t>BPMN</a:t>
              </a:r>
            </a:p>
          </p:txBody>
        </p:sp>
        <p:sp>
          <p:nvSpPr>
            <p:cNvPr id="32790" name="Rectangle 46"/>
            <p:cNvSpPr>
              <a:spLocks noChangeArrowheads="1"/>
            </p:cNvSpPr>
            <p:nvPr/>
          </p:nvSpPr>
          <p:spPr bwMode="auto">
            <a:xfrm>
              <a:off x="1764" y="3456"/>
              <a:ext cx="6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lnSpc>
                  <a:spcPct val="90000"/>
                </a:lnSpc>
              </a:pPr>
              <a:r>
                <a:rPr lang="en-US" sz="1200">
                  <a:solidFill>
                    <a:srgbClr val="FFFFFF"/>
                  </a:solidFill>
                </a:rPr>
                <a:t>Rules</a:t>
              </a:r>
            </a:p>
          </p:txBody>
        </p:sp>
        <p:sp>
          <p:nvSpPr>
            <p:cNvPr id="32791" name="Rectangle 47"/>
            <p:cNvSpPr>
              <a:spLocks noChangeArrowheads="1"/>
            </p:cNvSpPr>
            <p:nvPr/>
          </p:nvSpPr>
          <p:spPr bwMode="auto">
            <a:xfrm>
              <a:off x="2483" y="3456"/>
              <a:ext cx="6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lnSpc>
                  <a:spcPct val="90000"/>
                </a:lnSpc>
              </a:pPr>
              <a:r>
                <a:rPr lang="en-US" sz="1200">
                  <a:solidFill>
                    <a:srgbClr val="FFFFFF"/>
                  </a:solidFill>
                </a:rPr>
                <a:t>Monitoring</a:t>
              </a:r>
            </a:p>
          </p:txBody>
        </p:sp>
        <p:sp>
          <p:nvSpPr>
            <p:cNvPr id="32792" name="Rectangle 48"/>
            <p:cNvSpPr>
              <a:spLocks noChangeArrowheads="1"/>
            </p:cNvSpPr>
            <p:nvPr/>
          </p:nvSpPr>
          <p:spPr bwMode="auto">
            <a:xfrm>
              <a:off x="3197" y="3456"/>
              <a:ext cx="6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lnSpc>
                  <a:spcPct val="90000"/>
                </a:lnSpc>
              </a:pPr>
              <a:r>
                <a:rPr lang="en-US" sz="1200">
                  <a:solidFill>
                    <a:srgbClr val="FFFFFF"/>
                  </a:solidFill>
                </a:rPr>
                <a:t>BPEL</a:t>
              </a:r>
            </a:p>
          </p:txBody>
        </p:sp>
        <p:sp>
          <p:nvSpPr>
            <p:cNvPr id="32793" name="Rectangle 49"/>
            <p:cNvSpPr>
              <a:spLocks noChangeArrowheads="1"/>
            </p:cNvSpPr>
            <p:nvPr/>
          </p:nvSpPr>
          <p:spPr bwMode="auto">
            <a:xfrm>
              <a:off x="3920" y="3456"/>
              <a:ext cx="6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lnSpc>
                  <a:spcPct val="90000"/>
                </a:lnSpc>
              </a:pPr>
              <a:r>
                <a:rPr lang="en-US" sz="1200">
                  <a:solidFill>
                    <a:srgbClr val="FFFFFF"/>
                  </a:solidFill>
                </a:rPr>
                <a:t>ESB</a:t>
              </a:r>
            </a:p>
          </p:txBody>
        </p:sp>
        <p:sp>
          <p:nvSpPr>
            <p:cNvPr id="32794" name="TextBox 51"/>
            <p:cNvSpPr txBox="1">
              <a:spLocks noChangeArrowheads="1"/>
            </p:cNvSpPr>
            <p:nvPr/>
          </p:nvSpPr>
          <p:spPr bwMode="auto">
            <a:xfrm>
              <a:off x="1656" y="3143"/>
              <a:ext cx="2166"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sz="1700" b="1">
                  <a:solidFill>
                    <a:srgbClr val="FFFFFF"/>
                  </a:solidFill>
                </a:rPr>
                <a:t>Process Server</a:t>
              </a:r>
            </a:p>
          </p:txBody>
        </p:sp>
      </p:grpSp>
      <p:pic>
        <p:nvPicPr>
          <p:cNvPr id="32774" name="Picture 14" descr="NewBPM Marketecture copy"/>
          <p:cNvPicPr>
            <a:picLocks noChangeAspect="1" noChangeArrowheads="1"/>
          </p:cNvPicPr>
          <p:nvPr/>
        </p:nvPicPr>
        <p:blipFill>
          <a:blip r:embed="rId3">
            <a:extLst>
              <a:ext uri="{28A0092B-C50C-407E-A947-70E740481C1C}">
                <a14:useLocalDpi xmlns:a14="http://schemas.microsoft.com/office/drawing/2010/main" val="0"/>
              </a:ext>
            </a:extLst>
          </a:blip>
          <a:srcRect b="45967"/>
          <a:stretch>
            <a:fillRect/>
          </a:stretch>
        </p:blipFill>
        <p:spPr bwMode="auto">
          <a:xfrm>
            <a:off x="1046163" y="1906588"/>
            <a:ext cx="7092950"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123"/>
          <p:cNvSpPr>
            <a:spLocks noChangeArrowheads="1"/>
          </p:cNvSpPr>
          <p:nvPr/>
        </p:nvSpPr>
        <p:spPr bwMode="auto">
          <a:xfrm>
            <a:off x="1100138" y="2085975"/>
            <a:ext cx="1593850"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nchor="ctr"/>
          <a:lstStyle/>
          <a:p>
            <a:pPr algn="ctr" defTabSz="912813" eaLnBrk="0" hangingPunct="0">
              <a:lnSpc>
                <a:spcPct val="90000"/>
              </a:lnSpc>
              <a:buFont typeface="Times New Roman" pitchFamily="18" charset="0"/>
              <a:buNone/>
            </a:pPr>
            <a:r>
              <a:rPr lang="en-US" sz="1400">
                <a:solidFill>
                  <a:srgbClr val="FFFFFF"/>
                </a:solidFill>
              </a:rPr>
              <a:t>Process </a:t>
            </a:r>
          </a:p>
          <a:p>
            <a:pPr algn="ctr" defTabSz="912813" eaLnBrk="0" hangingPunct="0">
              <a:lnSpc>
                <a:spcPct val="90000"/>
              </a:lnSpc>
              <a:buFont typeface="Times New Roman" pitchFamily="18" charset="0"/>
              <a:buNone/>
            </a:pPr>
            <a:r>
              <a:rPr lang="en-US" sz="1400">
                <a:solidFill>
                  <a:srgbClr val="FFFFFF"/>
                </a:solidFill>
              </a:rPr>
              <a:t>Designer</a:t>
            </a:r>
          </a:p>
        </p:txBody>
      </p:sp>
      <p:sp>
        <p:nvSpPr>
          <p:cNvPr id="32776" name="TextBox 126"/>
          <p:cNvSpPr txBox="1">
            <a:spLocks noChangeArrowheads="1"/>
          </p:cNvSpPr>
          <p:nvPr/>
        </p:nvSpPr>
        <p:spPr bwMode="auto">
          <a:xfrm>
            <a:off x="2351088" y="3108325"/>
            <a:ext cx="4229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sz="1400">
                <a:solidFill>
                  <a:srgbClr val="FFFFFF"/>
                </a:solidFill>
              </a:rPr>
              <a:t>Governance of Entire BPM Life Cycle</a:t>
            </a:r>
          </a:p>
        </p:txBody>
      </p:sp>
      <p:sp>
        <p:nvSpPr>
          <p:cNvPr id="32777" name="TextBox 125"/>
          <p:cNvSpPr txBox="1">
            <a:spLocks noChangeArrowheads="1"/>
          </p:cNvSpPr>
          <p:nvPr/>
        </p:nvSpPr>
        <p:spPr bwMode="auto">
          <a:xfrm>
            <a:off x="2684463" y="3594100"/>
            <a:ext cx="11811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buFont typeface="Times New Roman" pitchFamily="18" charset="0"/>
              <a:buNone/>
            </a:pPr>
            <a:r>
              <a:rPr lang="en-US" sz="1200">
                <a:solidFill>
                  <a:srgbClr val="FFFFFF"/>
                </a:solidFill>
              </a:rPr>
              <a:t>Shared Assets</a:t>
            </a:r>
          </a:p>
        </p:txBody>
      </p:sp>
      <p:sp>
        <p:nvSpPr>
          <p:cNvPr id="32778" name="TextBox 127"/>
          <p:cNvSpPr txBox="1">
            <a:spLocks noChangeArrowheads="1"/>
          </p:cNvSpPr>
          <p:nvPr/>
        </p:nvSpPr>
        <p:spPr bwMode="auto">
          <a:xfrm>
            <a:off x="3744913" y="3494088"/>
            <a:ext cx="13779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sz="1200">
                <a:solidFill>
                  <a:srgbClr val="FFFFFF"/>
                </a:solidFill>
              </a:rPr>
              <a:t>Versioned Assets</a:t>
            </a:r>
          </a:p>
        </p:txBody>
      </p:sp>
      <p:sp>
        <p:nvSpPr>
          <p:cNvPr id="32779" name="TextBox 128"/>
          <p:cNvSpPr txBox="1">
            <a:spLocks noChangeArrowheads="1"/>
          </p:cNvSpPr>
          <p:nvPr/>
        </p:nvSpPr>
        <p:spPr bwMode="auto">
          <a:xfrm>
            <a:off x="4835525" y="3594100"/>
            <a:ext cx="14446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r" eaLnBrk="1" hangingPunct="1">
              <a:buFont typeface="Times New Roman" pitchFamily="18" charset="0"/>
              <a:buNone/>
            </a:pPr>
            <a:r>
              <a:rPr lang="en-US" sz="1200">
                <a:solidFill>
                  <a:srgbClr val="FFFFFF"/>
                </a:solidFill>
              </a:rPr>
              <a:t>Server Registry</a:t>
            </a:r>
          </a:p>
        </p:txBody>
      </p:sp>
      <p:sp>
        <p:nvSpPr>
          <p:cNvPr id="32780" name="Rectangle 123"/>
          <p:cNvSpPr>
            <a:spLocks noChangeArrowheads="1"/>
          </p:cNvSpPr>
          <p:nvPr/>
        </p:nvSpPr>
        <p:spPr bwMode="auto">
          <a:xfrm>
            <a:off x="6373813" y="2097088"/>
            <a:ext cx="1593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nchor="ctr"/>
          <a:lstStyle/>
          <a:p>
            <a:pPr algn="ctr" defTabSz="912813" eaLnBrk="0" hangingPunct="0">
              <a:lnSpc>
                <a:spcPct val="90000"/>
              </a:lnSpc>
              <a:buFont typeface="Times New Roman" pitchFamily="18" charset="0"/>
              <a:buNone/>
            </a:pPr>
            <a:r>
              <a:rPr lang="en-US" sz="1400">
                <a:solidFill>
                  <a:srgbClr val="FFFFFF"/>
                </a:solidFill>
              </a:rPr>
              <a:t>Integration Designer</a:t>
            </a:r>
          </a:p>
        </p:txBody>
      </p:sp>
      <p:sp>
        <p:nvSpPr>
          <p:cNvPr id="32781" name="TextBox 50"/>
          <p:cNvSpPr txBox="1">
            <a:spLocks noChangeArrowheads="1"/>
          </p:cNvSpPr>
          <p:nvPr/>
        </p:nvSpPr>
        <p:spPr bwMode="auto">
          <a:xfrm>
            <a:off x="2714625" y="2744788"/>
            <a:ext cx="34385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sz="1700" b="1">
                <a:solidFill>
                  <a:srgbClr val="FFFFFF"/>
                </a:solidFill>
              </a:rPr>
              <a:t>Process Center</a:t>
            </a:r>
          </a:p>
        </p:txBody>
      </p:sp>
      <p:sp>
        <p:nvSpPr>
          <p:cNvPr id="32782" name="Rectangle 30"/>
          <p:cNvSpPr>
            <a:spLocks noChangeArrowheads="1"/>
          </p:cNvSpPr>
          <p:nvPr/>
        </p:nvSpPr>
        <p:spPr bwMode="auto">
          <a:xfrm>
            <a:off x="3616325" y="3868738"/>
            <a:ext cx="1651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600">
                <a:solidFill>
                  <a:srgbClr val="FFFFFF"/>
                </a:solidFill>
              </a:rPr>
              <a:t>BPM Repository</a:t>
            </a:r>
          </a:p>
        </p:txBody>
      </p:sp>
      <p:sp>
        <p:nvSpPr>
          <p:cNvPr id="32783" name="Rectangle 8"/>
          <p:cNvSpPr txBox="1">
            <a:spLocks noChangeArrowheads="1"/>
          </p:cNvSpPr>
          <p:nvPr/>
        </p:nvSpPr>
        <p:spPr bwMode="auto">
          <a:xfrm>
            <a:off x="152400" y="381000"/>
            <a:ext cx="7467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spcAft>
                <a:spcPct val="50000"/>
              </a:spcAft>
              <a:buClr>
                <a:srgbClr val="583B91"/>
              </a:buClr>
              <a:buFont typeface="Wingdings" pitchFamily="2" charset="2"/>
              <a:buNone/>
            </a:pPr>
            <a:r>
              <a:rPr lang="en-US" sz="2400">
                <a:solidFill>
                  <a:srgbClr val="753D74"/>
                </a:solidFill>
              </a:rPr>
              <a:t>Integrating simplicity and scalability in the zEnterprise</a:t>
            </a:r>
            <a:endParaRPr lang="en-US" sz="2400" i="1">
              <a:solidFill>
                <a:srgbClr val="753D74"/>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152400" y="228600"/>
            <a:ext cx="8001000" cy="457200"/>
          </a:xfrm>
        </p:spPr>
        <p:txBody>
          <a:bodyPr/>
          <a:lstStyle/>
          <a:p>
            <a:r>
              <a:rPr lang="en-US" smtClean="0">
                <a:solidFill>
                  <a:srgbClr val="753D74"/>
                </a:solidFill>
                <a:ea typeface="Osaka"/>
              </a:rPr>
              <a:t>IBM BPM V7.5 for z/OS is optimized for zEnterprise</a:t>
            </a:r>
          </a:p>
        </p:txBody>
      </p:sp>
      <p:sp>
        <p:nvSpPr>
          <p:cNvPr id="33795" name="AutoShape 3"/>
          <p:cNvSpPr>
            <a:spLocks noChangeArrowheads="1"/>
          </p:cNvSpPr>
          <p:nvPr/>
        </p:nvSpPr>
        <p:spPr bwMode="auto">
          <a:xfrm>
            <a:off x="228600" y="1066800"/>
            <a:ext cx="7315200" cy="4953000"/>
          </a:xfrm>
          <a:prstGeom prst="roundRect">
            <a:avLst>
              <a:gd name="adj" fmla="val 4106"/>
            </a:avLst>
          </a:prstGeom>
          <a:gradFill rotWithShape="1">
            <a:gsLst>
              <a:gs pos="0">
                <a:schemeClr val="tx2">
                  <a:alpha val="32001"/>
                </a:schemeClr>
              </a:gs>
              <a:gs pos="100000">
                <a:srgbClr val="9CB4C2">
                  <a:alpha val="28998"/>
                </a:srgbClr>
              </a:gs>
            </a:gsLst>
            <a:lin ang="5400000" scaled="1"/>
          </a:gradFill>
          <a:ln w="28575" algn="ctr">
            <a:solidFill>
              <a:srgbClr val="9CB4C2"/>
            </a:solidFill>
            <a:round/>
            <a:headEnd/>
            <a:tailEnd/>
          </a:ln>
        </p:spPr>
        <p:txBody>
          <a:bodyPr wrap="none" anchor="ctr"/>
          <a:lstStyle/>
          <a:p>
            <a:endParaRPr lang="en-US" sz="2800">
              <a:solidFill>
                <a:srgbClr val="000000"/>
              </a:solidFill>
              <a:ea typeface="Osaka"/>
            </a:endParaRPr>
          </a:p>
        </p:txBody>
      </p:sp>
      <p:sp>
        <p:nvSpPr>
          <p:cNvPr id="22" name="Rectangle 21"/>
          <p:cNvSpPr>
            <a:spLocks noChangeArrowheads="1"/>
          </p:cNvSpPr>
          <p:nvPr/>
        </p:nvSpPr>
        <p:spPr bwMode="auto">
          <a:xfrm>
            <a:off x="5683250" y="3832225"/>
            <a:ext cx="1612900" cy="1687513"/>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2000">
              <a:solidFill>
                <a:srgbClr val="000000"/>
              </a:solidFill>
              <a:latin typeface="Arial" charset="0"/>
              <a:cs typeface="Arial" charset="0"/>
            </a:endParaRPr>
          </a:p>
        </p:txBody>
      </p:sp>
      <p:sp>
        <p:nvSpPr>
          <p:cNvPr id="23" name="Rectangle 22"/>
          <p:cNvSpPr>
            <a:spLocks noChangeArrowheads="1"/>
          </p:cNvSpPr>
          <p:nvPr/>
        </p:nvSpPr>
        <p:spPr bwMode="auto">
          <a:xfrm>
            <a:off x="1905000" y="1506538"/>
            <a:ext cx="5257800" cy="1430337"/>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2000">
              <a:solidFill>
                <a:srgbClr val="000000"/>
              </a:solidFill>
              <a:latin typeface="Arial" charset="0"/>
              <a:cs typeface="Arial" charset="0"/>
            </a:endParaRPr>
          </a:p>
        </p:txBody>
      </p:sp>
      <p:sp>
        <p:nvSpPr>
          <p:cNvPr id="24" name="Rectangle 25"/>
          <p:cNvSpPr>
            <a:spLocks noChangeArrowheads="1"/>
          </p:cNvSpPr>
          <p:nvPr/>
        </p:nvSpPr>
        <p:spPr bwMode="auto">
          <a:xfrm>
            <a:off x="1066800" y="3840163"/>
            <a:ext cx="4362450" cy="1687512"/>
          </a:xfrm>
          <a:prstGeom prst="rect">
            <a:avLst/>
          </a:prstGeom>
          <a:solidFill>
            <a:schemeClr val="accent2">
              <a:lumMod val="75000"/>
            </a:schemeClr>
          </a:solidFill>
          <a:ln w="9525" algn="ctr">
            <a:noFill/>
            <a:round/>
            <a:headEnd/>
            <a:tailEnd/>
          </a:ln>
          <a:effectLst>
            <a:outerShdw dist="114300" dir="2700000" algn="tl" rotWithShape="0">
              <a:srgbClr val="000000">
                <a:alpha val="39999"/>
              </a:srgbClr>
            </a:outerShdw>
          </a:effectLst>
        </p:spPr>
        <p:txBody>
          <a:bodyPr/>
          <a:lstStyle/>
          <a:p>
            <a:pPr eaLnBrk="0" hangingPunct="0">
              <a:defRPr/>
            </a:pPr>
            <a:endParaRPr lang="en-US" sz="2000">
              <a:solidFill>
                <a:srgbClr val="000000"/>
              </a:solidFill>
              <a:latin typeface="Arial" charset="0"/>
              <a:cs typeface="Arial" charset="0"/>
            </a:endParaRPr>
          </a:p>
        </p:txBody>
      </p:sp>
      <p:sp>
        <p:nvSpPr>
          <p:cNvPr id="33799" name="TextBox 51"/>
          <p:cNvSpPr txBox="1">
            <a:spLocks noChangeArrowheads="1"/>
          </p:cNvSpPr>
          <p:nvPr/>
        </p:nvSpPr>
        <p:spPr bwMode="auto">
          <a:xfrm>
            <a:off x="1290638" y="4973638"/>
            <a:ext cx="38179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b="1">
                <a:solidFill>
                  <a:srgbClr val="FFFFFF"/>
                </a:solidFill>
                <a:ea typeface="Osaka"/>
              </a:rPr>
              <a:t>Process Server Advanced</a:t>
            </a:r>
          </a:p>
        </p:txBody>
      </p:sp>
      <p:sp>
        <p:nvSpPr>
          <p:cNvPr id="33800" name="TextBox 51"/>
          <p:cNvSpPr txBox="1">
            <a:spLocks noChangeArrowheads="1"/>
          </p:cNvSpPr>
          <p:nvPr/>
        </p:nvSpPr>
        <p:spPr bwMode="auto">
          <a:xfrm>
            <a:off x="1527175" y="1771650"/>
            <a:ext cx="5405438"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b="1">
                <a:solidFill>
                  <a:srgbClr val="FFFFFF"/>
                </a:solidFill>
                <a:ea typeface="Osaka"/>
              </a:rPr>
              <a:t>Process Center Advanced</a:t>
            </a:r>
          </a:p>
          <a:p>
            <a:pPr algn="ctr" eaLnBrk="1" hangingPunct="1">
              <a:buFont typeface="Times New Roman" pitchFamily="18" charset="0"/>
              <a:buNone/>
            </a:pPr>
            <a:endParaRPr lang="en-US" b="1">
              <a:solidFill>
                <a:srgbClr val="FFFFFF"/>
              </a:solidFill>
              <a:ea typeface="Osaka"/>
            </a:endParaRPr>
          </a:p>
          <a:p>
            <a:pPr algn="ctr" eaLnBrk="1" hangingPunct="1"/>
            <a:r>
              <a:rPr lang="en-US">
                <a:solidFill>
                  <a:srgbClr val="FFFFFF"/>
                </a:solidFill>
                <a:ea typeface="Osaka"/>
              </a:rPr>
              <a:t>(</a:t>
            </a:r>
            <a:r>
              <a:rPr lang="en-US" sz="1600">
                <a:solidFill>
                  <a:srgbClr val="FFFFFF"/>
                </a:solidFill>
                <a:ea typeface="Osaka"/>
              </a:rPr>
              <a:t>Choose one: Windows, AIX, Linux, Linux for z)</a:t>
            </a:r>
          </a:p>
          <a:p>
            <a:pPr algn="ctr" eaLnBrk="1" hangingPunct="1">
              <a:buFont typeface="Times New Roman" pitchFamily="18" charset="0"/>
              <a:buNone/>
            </a:pPr>
            <a:endParaRPr lang="en-US" sz="1600" b="1">
              <a:solidFill>
                <a:srgbClr val="FFFFFF"/>
              </a:solidFill>
              <a:ea typeface="Osaka"/>
            </a:endParaRPr>
          </a:p>
        </p:txBody>
      </p:sp>
      <p:sp>
        <p:nvSpPr>
          <p:cNvPr id="27" name="Rectangle 26"/>
          <p:cNvSpPr/>
          <p:nvPr/>
        </p:nvSpPr>
        <p:spPr bwMode="auto">
          <a:xfrm>
            <a:off x="1136650" y="4049713"/>
            <a:ext cx="1347788" cy="777875"/>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2000">
              <a:solidFill>
                <a:srgbClr val="000000"/>
              </a:solidFill>
              <a:latin typeface="Arial" charset="0"/>
              <a:cs typeface="Arial" charset="0"/>
            </a:endParaRPr>
          </a:p>
        </p:txBody>
      </p:sp>
      <p:sp>
        <p:nvSpPr>
          <p:cNvPr id="28" name="Rectangle 27"/>
          <p:cNvSpPr/>
          <p:nvPr/>
        </p:nvSpPr>
        <p:spPr bwMode="auto">
          <a:xfrm>
            <a:off x="2565400" y="4029075"/>
            <a:ext cx="1347788" cy="779463"/>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2000">
              <a:solidFill>
                <a:srgbClr val="000000"/>
              </a:solidFill>
              <a:latin typeface="Arial" charset="0"/>
              <a:cs typeface="Arial" charset="0"/>
            </a:endParaRPr>
          </a:p>
        </p:txBody>
      </p:sp>
      <p:sp>
        <p:nvSpPr>
          <p:cNvPr id="29" name="Rectangle 28"/>
          <p:cNvSpPr/>
          <p:nvPr/>
        </p:nvSpPr>
        <p:spPr bwMode="auto">
          <a:xfrm>
            <a:off x="3994150" y="4029075"/>
            <a:ext cx="1347788" cy="779463"/>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2000">
              <a:solidFill>
                <a:srgbClr val="000000"/>
              </a:solidFill>
              <a:latin typeface="Arial" charset="0"/>
              <a:cs typeface="Arial" charset="0"/>
            </a:endParaRPr>
          </a:p>
        </p:txBody>
      </p:sp>
      <p:sp>
        <p:nvSpPr>
          <p:cNvPr id="30" name="Rectangle 29"/>
          <p:cNvSpPr/>
          <p:nvPr/>
        </p:nvSpPr>
        <p:spPr bwMode="auto">
          <a:xfrm>
            <a:off x="5819775" y="4029075"/>
            <a:ext cx="1347788" cy="779463"/>
          </a:xfrm>
          <a:prstGeom prst="rect">
            <a:avLst/>
          </a:prstGeom>
          <a:solidFill>
            <a:srgbClr val="4CC5C8"/>
          </a:solidFill>
          <a:ln w="9525" cap="flat" cmpd="sng" algn="ctr">
            <a:noFill/>
            <a:prstDash val="solid"/>
            <a:round/>
            <a:headEnd type="none" w="med" len="med"/>
            <a:tailEnd type="none" w="med" len="med"/>
          </a:ln>
          <a:effectLst>
            <a:outerShdw blurRad="50800" dist="88900" dir="2700000" algn="tl" rotWithShape="0">
              <a:prstClr val="black">
                <a:alpha val="40000"/>
              </a:prstClr>
            </a:outerShdw>
          </a:effectLst>
        </p:spPr>
        <p:txBody>
          <a:bodyPr/>
          <a:lstStyle/>
          <a:p>
            <a:pPr eaLnBrk="0" hangingPunct="0">
              <a:defRPr/>
            </a:pPr>
            <a:endParaRPr lang="en-US" sz="2000">
              <a:solidFill>
                <a:srgbClr val="000000"/>
              </a:solidFill>
              <a:latin typeface="Arial" charset="0"/>
              <a:cs typeface="Arial" charset="0"/>
            </a:endParaRPr>
          </a:p>
        </p:txBody>
      </p:sp>
      <p:sp>
        <p:nvSpPr>
          <p:cNvPr id="33805" name="Rectangle 3"/>
          <p:cNvSpPr>
            <a:spLocks noChangeArrowheads="1"/>
          </p:cNvSpPr>
          <p:nvPr/>
        </p:nvSpPr>
        <p:spPr bwMode="auto">
          <a:xfrm>
            <a:off x="1149350" y="4257675"/>
            <a:ext cx="13255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a:solidFill>
                  <a:srgbClr val="FFFFFF"/>
                </a:solidFill>
                <a:ea typeface="Osaka"/>
              </a:rPr>
              <a:t>Windows</a:t>
            </a:r>
          </a:p>
        </p:txBody>
      </p:sp>
      <p:sp>
        <p:nvSpPr>
          <p:cNvPr id="33806" name="Rectangle 31"/>
          <p:cNvSpPr>
            <a:spLocks noChangeArrowheads="1"/>
          </p:cNvSpPr>
          <p:nvPr/>
        </p:nvSpPr>
        <p:spPr bwMode="auto">
          <a:xfrm>
            <a:off x="2547938" y="4257675"/>
            <a:ext cx="13255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a:solidFill>
                  <a:srgbClr val="FFFFFF"/>
                </a:solidFill>
                <a:ea typeface="Osaka"/>
              </a:rPr>
              <a:t>AIX</a:t>
            </a:r>
          </a:p>
        </p:txBody>
      </p:sp>
      <p:sp>
        <p:nvSpPr>
          <p:cNvPr id="33807" name="Rectangle 32"/>
          <p:cNvSpPr>
            <a:spLocks noChangeArrowheads="1"/>
          </p:cNvSpPr>
          <p:nvPr/>
        </p:nvSpPr>
        <p:spPr bwMode="auto">
          <a:xfrm>
            <a:off x="3944938" y="4137025"/>
            <a:ext cx="1397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a:solidFill>
                  <a:srgbClr val="FFFFFF"/>
                </a:solidFill>
                <a:ea typeface="Osaka"/>
              </a:rPr>
              <a:t>Linux</a:t>
            </a:r>
          </a:p>
          <a:p>
            <a:pPr algn="ctr"/>
            <a:r>
              <a:rPr lang="en-US" sz="1400" b="1">
                <a:solidFill>
                  <a:srgbClr val="FFFFFF"/>
                </a:solidFill>
                <a:ea typeface="Osaka"/>
              </a:rPr>
              <a:t>Linux for z</a:t>
            </a:r>
          </a:p>
        </p:txBody>
      </p:sp>
      <p:sp>
        <p:nvSpPr>
          <p:cNvPr id="33808" name="Rectangle 44"/>
          <p:cNvSpPr>
            <a:spLocks noChangeArrowheads="1"/>
          </p:cNvSpPr>
          <p:nvPr/>
        </p:nvSpPr>
        <p:spPr bwMode="auto">
          <a:xfrm>
            <a:off x="5821363" y="4257675"/>
            <a:ext cx="1327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a:solidFill>
                  <a:srgbClr val="FFFFFF"/>
                </a:solidFill>
                <a:ea typeface="Osaka"/>
              </a:rPr>
              <a:t>zOS</a:t>
            </a:r>
          </a:p>
        </p:txBody>
      </p:sp>
      <p:sp>
        <p:nvSpPr>
          <p:cNvPr id="33809" name="Rectangle 5"/>
          <p:cNvSpPr>
            <a:spLocks noChangeArrowheads="1"/>
          </p:cNvSpPr>
          <p:nvPr/>
        </p:nvSpPr>
        <p:spPr bwMode="auto">
          <a:xfrm>
            <a:off x="1136650" y="1144588"/>
            <a:ext cx="65960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en-US" b="1">
              <a:solidFill>
                <a:srgbClr val="000000"/>
              </a:solidFill>
              <a:ea typeface="Osaka"/>
            </a:endParaRPr>
          </a:p>
        </p:txBody>
      </p:sp>
      <p:cxnSp>
        <p:nvCxnSpPr>
          <p:cNvPr id="33810" name="Straight Arrow Connector 35"/>
          <p:cNvCxnSpPr>
            <a:cxnSpLocks noChangeShapeType="1"/>
          </p:cNvCxnSpPr>
          <p:nvPr/>
        </p:nvCxnSpPr>
        <p:spPr bwMode="auto">
          <a:xfrm flipH="1">
            <a:off x="1981200" y="2976563"/>
            <a:ext cx="636588" cy="931862"/>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33811" name="Straight Arrow Connector 36"/>
          <p:cNvCxnSpPr>
            <a:cxnSpLocks noChangeShapeType="1"/>
          </p:cNvCxnSpPr>
          <p:nvPr/>
        </p:nvCxnSpPr>
        <p:spPr bwMode="auto">
          <a:xfrm flipH="1">
            <a:off x="3409950" y="3008313"/>
            <a:ext cx="157163" cy="950912"/>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33812" name="Straight Arrow Connector 37"/>
          <p:cNvCxnSpPr>
            <a:cxnSpLocks noChangeShapeType="1"/>
          </p:cNvCxnSpPr>
          <p:nvPr/>
        </p:nvCxnSpPr>
        <p:spPr bwMode="auto">
          <a:xfrm>
            <a:off x="4556125" y="2976563"/>
            <a:ext cx="279400" cy="949325"/>
          </a:xfrm>
          <a:prstGeom prst="straightConnector1">
            <a:avLst/>
          </a:prstGeom>
          <a:noFill/>
          <a:ln w="25400" algn="ctr">
            <a:solidFill>
              <a:srgbClr val="66FF33"/>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33813" name="Straight Arrow Connector 38"/>
          <p:cNvCxnSpPr>
            <a:cxnSpLocks noChangeShapeType="1"/>
          </p:cNvCxnSpPr>
          <p:nvPr/>
        </p:nvCxnSpPr>
        <p:spPr bwMode="auto">
          <a:xfrm>
            <a:off x="5802313" y="2979738"/>
            <a:ext cx="484187" cy="979487"/>
          </a:xfrm>
          <a:prstGeom prst="straightConnector1">
            <a:avLst/>
          </a:prstGeom>
          <a:noFill/>
          <a:ln w="25400" algn="ctr">
            <a:solidFill>
              <a:srgbClr val="E2CE36"/>
            </a:solidFill>
            <a:round/>
            <a:headEnd/>
            <a:tailEnd type="arrow" w="med" len="me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33814" name="Rectangle 39"/>
          <p:cNvSpPr>
            <a:spLocks noChangeArrowheads="1"/>
          </p:cNvSpPr>
          <p:nvPr/>
        </p:nvSpPr>
        <p:spPr bwMode="auto">
          <a:xfrm>
            <a:off x="1081088" y="3952875"/>
            <a:ext cx="4295775" cy="950913"/>
          </a:xfrm>
          <a:prstGeom prst="rect">
            <a:avLst/>
          </a:prstGeom>
          <a:noFill/>
          <a:ln w="38100"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2000">
              <a:solidFill>
                <a:srgbClr val="000000"/>
              </a:solidFill>
            </a:endParaRPr>
          </a:p>
        </p:txBody>
      </p:sp>
      <p:sp>
        <p:nvSpPr>
          <p:cNvPr id="33815" name="Rectangle 27"/>
          <p:cNvSpPr>
            <a:spLocks noChangeArrowheads="1"/>
          </p:cNvSpPr>
          <p:nvPr/>
        </p:nvSpPr>
        <p:spPr bwMode="auto">
          <a:xfrm>
            <a:off x="5819775" y="3959225"/>
            <a:ext cx="1420813" cy="950913"/>
          </a:xfrm>
          <a:prstGeom prst="rect">
            <a:avLst/>
          </a:prstGeom>
          <a:noFill/>
          <a:ln w="38100" algn="ctr">
            <a:solidFill>
              <a:srgbClr val="E2CE36"/>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2000">
              <a:solidFill>
                <a:srgbClr val="000000"/>
              </a:solidFill>
              <a:ea typeface="Osaka"/>
            </a:endParaRPr>
          </a:p>
        </p:txBody>
      </p:sp>
      <p:sp>
        <p:nvSpPr>
          <p:cNvPr id="33816" name="TextBox 51"/>
          <p:cNvSpPr txBox="1">
            <a:spLocks noChangeArrowheads="1"/>
          </p:cNvSpPr>
          <p:nvPr/>
        </p:nvSpPr>
        <p:spPr bwMode="auto">
          <a:xfrm>
            <a:off x="5681663" y="4899025"/>
            <a:ext cx="16986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7" tIns="45718" rIns="91437" bIns="45718">
            <a:spAutoFit/>
          </a:bodyPr>
          <a:lstStyle>
            <a:lvl1pPr defTabSz="912813" eaLnBrk="0" hangingPunct="0">
              <a:defRPr>
                <a:solidFill>
                  <a:schemeClr val="tx1"/>
                </a:solidFill>
                <a:latin typeface="Arial" pitchFamily="34" charset="0"/>
                <a:ea typeface="MS PGothic" pitchFamily="34" charset="-128"/>
              </a:defRPr>
            </a:lvl1pPr>
            <a:lvl2pPr marL="742950" indent="-285750" defTabSz="912813" eaLnBrk="0" hangingPunct="0">
              <a:defRPr>
                <a:solidFill>
                  <a:schemeClr val="tx1"/>
                </a:solidFill>
                <a:latin typeface="Arial" pitchFamily="34" charset="0"/>
                <a:ea typeface="MS PGothic" pitchFamily="34" charset="-128"/>
              </a:defRPr>
            </a:lvl2pPr>
            <a:lvl3pPr marL="1143000" indent="-228600" defTabSz="912813" eaLnBrk="0" hangingPunct="0">
              <a:defRPr>
                <a:solidFill>
                  <a:schemeClr val="tx1"/>
                </a:solidFill>
                <a:latin typeface="Arial" pitchFamily="34" charset="0"/>
                <a:ea typeface="MS PGothic" pitchFamily="34" charset="-128"/>
              </a:defRPr>
            </a:lvl3pPr>
            <a:lvl4pPr marL="1600200" indent="-228600" defTabSz="912813" eaLnBrk="0" hangingPunct="0">
              <a:defRPr>
                <a:solidFill>
                  <a:schemeClr val="tx1"/>
                </a:solidFill>
                <a:latin typeface="Arial" pitchFamily="34" charset="0"/>
                <a:ea typeface="MS PGothic" pitchFamily="34" charset="-128"/>
              </a:defRPr>
            </a:lvl4pPr>
            <a:lvl5pPr marL="2057400" indent="-228600" defTabSz="912813" eaLnBrk="0" hangingPunct="0">
              <a:defRPr>
                <a:solidFill>
                  <a:schemeClr val="tx1"/>
                </a:solidFill>
                <a:latin typeface="Arial" pitchFamily="34"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buFont typeface="Times New Roman" pitchFamily="18" charset="0"/>
              <a:buNone/>
            </a:pPr>
            <a:r>
              <a:rPr lang="en-US" sz="1400" b="1">
                <a:solidFill>
                  <a:srgbClr val="FFFFFF"/>
                </a:solidFill>
                <a:ea typeface="Osaka"/>
              </a:rPr>
              <a:t>Process Server Adv for z/OS</a:t>
            </a:r>
          </a:p>
        </p:txBody>
      </p:sp>
      <p:sp>
        <p:nvSpPr>
          <p:cNvPr id="33817" name="Rectangle 28"/>
          <p:cNvSpPr>
            <a:spLocks noChangeArrowheads="1"/>
          </p:cNvSpPr>
          <p:nvPr/>
        </p:nvSpPr>
        <p:spPr bwMode="auto">
          <a:xfrm>
            <a:off x="5640388" y="3733800"/>
            <a:ext cx="1827212" cy="1981200"/>
          </a:xfrm>
          <a:prstGeom prst="rect">
            <a:avLst/>
          </a:prstGeom>
          <a:noFill/>
          <a:ln w="9525">
            <a:solidFill>
              <a:srgbClr val="FFCC99"/>
            </a:solidFill>
            <a:miter lim="800000"/>
            <a:headEnd/>
            <a:tailEnd/>
          </a:ln>
          <a:effectLst>
            <a:prstShdw prst="shdw17" dist="17961" dir="2700000">
              <a:srgbClr val="997A5C"/>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solidFill>
                <a:srgbClr val="000000"/>
              </a:solidFill>
            </a:endParaRPr>
          </a:p>
        </p:txBody>
      </p:sp>
      <p:sp>
        <p:nvSpPr>
          <p:cNvPr id="33818" name="Rectangle 25"/>
          <p:cNvSpPr>
            <a:spLocks noChangeArrowheads="1"/>
          </p:cNvSpPr>
          <p:nvPr/>
        </p:nvSpPr>
        <p:spPr bwMode="auto">
          <a:xfrm>
            <a:off x="609600" y="1371600"/>
            <a:ext cx="1143000" cy="831850"/>
          </a:xfrm>
          <a:prstGeom prst="rect">
            <a:avLst/>
          </a:prstGeom>
          <a:solidFill>
            <a:srgbClr val="004D99"/>
          </a:solidFill>
          <a:ln>
            <a:noFill/>
          </a:ln>
          <a:effectLst>
            <a:outerShdw dist="114300" dir="2700000" algn="tl" rotWithShape="0">
              <a:srgbClr val="000000">
                <a:alpha val="39998"/>
              </a:srgbClr>
            </a:outerShdw>
          </a:effectLst>
          <a:extLst>
            <a:ext uri="{91240B29-F687-4F45-9708-019B960494DF}">
              <a14:hiddenLine xmlns:a14="http://schemas.microsoft.com/office/drawing/2010/main" w="9525" algn="ctr">
                <a:solidFill>
                  <a:srgbClr val="000000"/>
                </a:solidFill>
                <a:round/>
                <a:headEnd/>
                <a:tailEnd/>
              </a14:hiddenLine>
            </a:ext>
          </a:extLst>
        </p:spPr>
        <p:txBody>
          <a:bodyPr lIns="91408" tIns="45706" rIns="91408" bIns="45706"/>
          <a:lstStyle/>
          <a:p>
            <a:pPr algn="ctr" eaLnBrk="0" hangingPunct="0"/>
            <a:endParaRPr lang="en-US" sz="400" b="1">
              <a:solidFill>
                <a:srgbClr val="FFFFFF"/>
              </a:solidFill>
            </a:endParaRPr>
          </a:p>
          <a:p>
            <a:pPr algn="ctr" eaLnBrk="0" hangingPunct="0"/>
            <a:r>
              <a:rPr lang="en-US" sz="1400" b="1">
                <a:solidFill>
                  <a:srgbClr val="FFFFFF"/>
                </a:solidFill>
              </a:rPr>
              <a:t>Process Designer</a:t>
            </a:r>
          </a:p>
          <a:p>
            <a:pPr algn="ctr" eaLnBrk="0" hangingPunct="0"/>
            <a:r>
              <a:rPr lang="en-US" sz="1000">
                <a:solidFill>
                  <a:srgbClr val="FFFFFF"/>
                </a:solidFill>
              </a:rPr>
              <a:t>Windows</a:t>
            </a:r>
          </a:p>
        </p:txBody>
      </p:sp>
      <p:sp>
        <p:nvSpPr>
          <p:cNvPr id="33819" name="Rectangle 25"/>
          <p:cNvSpPr>
            <a:spLocks noChangeArrowheads="1"/>
          </p:cNvSpPr>
          <p:nvPr/>
        </p:nvSpPr>
        <p:spPr bwMode="auto">
          <a:xfrm>
            <a:off x="609600" y="2282825"/>
            <a:ext cx="1143000" cy="849313"/>
          </a:xfrm>
          <a:prstGeom prst="rect">
            <a:avLst/>
          </a:prstGeom>
          <a:solidFill>
            <a:srgbClr val="004D99"/>
          </a:solidFill>
          <a:ln>
            <a:noFill/>
          </a:ln>
          <a:effectLst>
            <a:outerShdw dist="114300" dir="2700000" algn="tl" rotWithShape="0">
              <a:srgbClr val="000000">
                <a:alpha val="39998"/>
              </a:srgbClr>
            </a:outerShdw>
          </a:effectLst>
          <a:extLst>
            <a:ext uri="{91240B29-F687-4F45-9708-019B960494DF}">
              <a14:hiddenLine xmlns:a14="http://schemas.microsoft.com/office/drawing/2010/main" w="9525" algn="ctr">
                <a:solidFill>
                  <a:srgbClr val="000000"/>
                </a:solidFill>
                <a:round/>
                <a:headEnd/>
                <a:tailEnd/>
              </a14:hiddenLine>
            </a:ext>
          </a:extLst>
        </p:spPr>
        <p:txBody>
          <a:bodyPr lIns="91408" tIns="45706" rIns="91408" bIns="45706"/>
          <a:lstStyle/>
          <a:p>
            <a:pPr algn="ctr" eaLnBrk="0" hangingPunct="0"/>
            <a:r>
              <a:rPr lang="en-US" sz="1400" b="1">
                <a:solidFill>
                  <a:srgbClr val="FFFFFF"/>
                </a:solidFill>
              </a:rPr>
              <a:t>Integration Designer</a:t>
            </a:r>
          </a:p>
          <a:p>
            <a:pPr algn="ctr" eaLnBrk="0" hangingPunct="0"/>
            <a:r>
              <a:rPr lang="en-US" sz="1000">
                <a:solidFill>
                  <a:srgbClr val="FFFFFF"/>
                </a:solidFill>
              </a:rPr>
              <a:t>Windows &amp; Linux</a:t>
            </a:r>
          </a:p>
        </p:txBody>
      </p:sp>
      <p:sp>
        <p:nvSpPr>
          <p:cNvPr id="60447" name="Text Box 31"/>
          <p:cNvSpPr txBox="1">
            <a:spLocks noChangeArrowheads="1"/>
          </p:cNvSpPr>
          <p:nvPr/>
        </p:nvSpPr>
        <p:spPr bwMode="auto">
          <a:xfrm>
            <a:off x="7696200" y="1330325"/>
            <a:ext cx="1295400" cy="1793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sz="1400" b="1">
                <a:solidFill>
                  <a:srgbClr val="000000"/>
                </a:solidFill>
                <a:latin typeface="Arial" charset="0"/>
                <a:cs typeface="Arial" charset="0"/>
              </a:rPr>
              <a:t>These components are the same components you would use for any other platform</a:t>
            </a:r>
          </a:p>
        </p:txBody>
      </p:sp>
      <p:sp>
        <p:nvSpPr>
          <p:cNvPr id="33821" name="Rectangle 32"/>
          <p:cNvSpPr>
            <a:spLocks noChangeArrowheads="1"/>
          </p:cNvSpPr>
          <p:nvPr/>
        </p:nvSpPr>
        <p:spPr bwMode="auto">
          <a:xfrm>
            <a:off x="457200" y="3352800"/>
            <a:ext cx="5105400" cy="2362200"/>
          </a:xfrm>
          <a:prstGeom prst="rect">
            <a:avLst/>
          </a:prstGeom>
          <a:noFill/>
          <a:ln w="9525">
            <a:solidFill>
              <a:srgbClr val="CCFFCC"/>
            </a:solidFill>
            <a:miter lim="800000"/>
            <a:headEnd/>
            <a:tailEnd/>
          </a:ln>
          <a:effectLst>
            <a:prstShdw prst="shdw17" dist="17961" dir="2700000">
              <a:srgbClr val="7A997A"/>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solidFill>
                <a:srgbClr val="000000"/>
              </a:solidFill>
            </a:endParaRPr>
          </a:p>
        </p:txBody>
      </p:sp>
      <p:sp>
        <p:nvSpPr>
          <p:cNvPr id="33822" name="Rectangle 33"/>
          <p:cNvSpPr>
            <a:spLocks noChangeArrowheads="1"/>
          </p:cNvSpPr>
          <p:nvPr/>
        </p:nvSpPr>
        <p:spPr bwMode="auto">
          <a:xfrm>
            <a:off x="457200" y="1295400"/>
            <a:ext cx="8534400" cy="2057400"/>
          </a:xfrm>
          <a:prstGeom prst="rect">
            <a:avLst/>
          </a:prstGeom>
          <a:noFill/>
          <a:ln w="9525">
            <a:solidFill>
              <a:srgbClr val="CCFFCC"/>
            </a:solidFill>
            <a:miter lim="800000"/>
            <a:headEnd/>
            <a:tailEnd/>
          </a:ln>
          <a:effectLst>
            <a:prstShdw prst="shdw17" dist="17961" dir="2700000">
              <a:srgbClr val="7A997A"/>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solidFill>
                <a:srgbClr val="00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2"/>
          <p:cNvSpPr>
            <a:spLocks/>
          </p:cNvSpPr>
          <p:nvPr/>
        </p:nvSpPr>
        <p:spPr bwMode="auto">
          <a:xfrm flipH="1">
            <a:off x="0" y="1066800"/>
            <a:ext cx="5791200" cy="5791200"/>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819" name="Rectangle 2"/>
          <p:cNvSpPr>
            <a:spLocks noGrp="1" noChangeArrowheads="1"/>
          </p:cNvSpPr>
          <p:nvPr>
            <p:ph type="title" idx="4294967295"/>
          </p:nvPr>
        </p:nvSpPr>
        <p:spPr>
          <a:xfrm>
            <a:off x="228600" y="533400"/>
            <a:ext cx="8610600" cy="533400"/>
          </a:xfrm>
        </p:spPr>
        <p:txBody>
          <a:bodyPr lIns="91440" tIns="45720" rIns="91440" bIns="45720" anchor="t"/>
          <a:lstStyle/>
          <a:p>
            <a:r>
              <a:rPr lang="en-US" smtClean="0">
                <a:solidFill>
                  <a:srgbClr val="753D74"/>
                </a:solidFill>
                <a:ea typeface="Osaka"/>
              </a:rPr>
              <a:t>IBM BPM V7.5 for z/OS leverages native z/OS data structures</a:t>
            </a:r>
          </a:p>
        </p:txBody>
      </p:sp>
      <p:pic>
        <p:nvPicPr>
          <p:cNvPr id="348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42672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581400"/>
            <a:ext cx="3962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15"/>
          <p:cNvSpPr>
            <a:spLocks noChangeArrowheads="1"/>
          </p:cNvSpPr>
          <p:nvPr/>
        </p:nvSpPr>
        <p:spPr bwMode="auto">
          <a:xfrm>
            <a:off x="5867400" y="2120900"/>
            <a:ext cx="2895600" cy="3683000"/>
          </a:xfrm>
          <a:prstGeom prst="rect">
            <a:avLst/>
          </a:prstGeom>
          <a:noFill/>
          <a:ln>
            <a:noFill/>
          </a:ln>
          <a:effectLst>
            <a:outerShdw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42" tIns="41221" rIns="82442" bIns="41221" anchor="ctr">
            <a:spAutoFit/>
          </a:bodyPr>
          <a:lstStyle/>
          <a:p>
            <a:pPr marL="203200" indent="-203200">
              <a:buClr>
                <a:srgbClr val="000000"/>
              </a:buClr>
              <a:buFont typeface="Wingdings" pitchFamily="2" charset="2"/>
              <a:buChar char="§"/>
            </a:pPr>
            <a:r>
              <a:rPr lang="en-US">
                <a:solidFill>
                  <a:srgbClr val="000000"/>
                </a:solidFill>
                <a:ea typeface="Osaka"/>
              </a:rPr>
              <a:t>Reference data from COBOL copybook</a:t>
            </a:r>
          </a:p>
          <a:p>
            <a:pPr marL="203200" indent="-203200">
              <a:buClr>
                <a:srgbClr val="000000"/>
              </a:buClr>
              <a:buFont typeface="Wingdings" pitchFamily="2" charset="2"/>
              <a:buNone/>
            </a:pPr>
            <a:endParaRPr lang="en-US">
              <a:solidFill>
                <a:srgbClr val="000000"/>
              </a:solidFill>
              <a:ea typeface="Osaka"/>
            </a:endParaRPr>
          </a:p>
          <a:p>
            <a:pPr marL="203200" indent="-203200">
              <a:buClr>
                <a:srgbClr val="000000"/>
              </a:buClr>
              <a:buFont typeface="Wingdings" pitchFamily="2" charset="2"/>
              <a:buChar char="§"/>
            </a:pPr>
            <a:r>
              <a:rPr lang="en-US">
                <a:solidFill>
                  <a:srgbClr val="000000"/>
                </a:solidFill>
                <a:ea typeface="Osaka"/>
              </a:rPr>
              <a:t>Support for language such as C, COBOL, PL/1, Channel Records, multiple output</a:t>
            </a:r>
            <a:br>
              <a:rPr lang="en-US">
                <a:solidFill>
                  <a:srgbClr val="000000"/>
                </a:solidFill>
                <a:ea typeface="Osaka"/>
              </a:rPr>
            </a:br>
            <a:endParaRPr lang="en-US">
              <a:solidFill>
                <a:srgbClr val="000000"/>
              </a:solidFill>
              <a:ea typeface="Osaka"/>
            </a:endParaRPr>
          </a:p>
          <a:p>
            <a:pPr marL="203200" indent="-203200">
              <a:buClr>
                <a:srgbClr val="000000"/>
              </a:buClr>
              <a:buFont typeface="Wingdings" pitchFamily="2" charset="2"/>
              <a:buChar char="§"/>
            </a:pPr>
            <a:r>
              <a:rPr lang="en-US">
                <a:solidFill>
                  <a:srgbClr val="000000"/>
                </a:solidFill>
                <a:ea typeface="Osaka"/>
              </a:rPr>
              <a:t>SOA service abstractions create reusable services for processes and other clients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52313" y="1371600"/>
            <a:ext cx="8305800" cy="4114800"/>
          </a:xfrm>
          <a:prstGeom prst="rect">
            <a:avLst/>
          </a:prstGeom>
          <a:solidFill>
            <a:schemeClr val="bg1"/>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sp>
        <p:nvSpPr>
          <p:cNvPr id="12290" name="Rectangle 2"/>
          <p:cNvSpPr>
            <a:spLocks noGrp="1" noChangeArrowheads="1"/>
          </p:cNvSpPr>
          <p:nvPr>
            <p:ph type="title"/>
          </p:nvPr>
        </p:nvSpPr>
        <p:spPr>
          <a:xfrm>
            <a:off x="304800" y="1"/>
            <a:ext cx="7772400" cy="762000"/>
          </a:xfrm>
        </p:spPr>
        <p:txBody>
          <a:bodyPr/>
          <a:lstStyle/>
          <a:p>
            <a:pPr eaLnBrk="1" hangingPunct="1"/>
            <a:r>
              <a:rPr lang="en-US" sz="2800" b="1" i="1" dirty="0" smtClean="0"/>
              <a:t>Agenda</a:t>
            </a:r>
          </a:p>
        </p:txBody>
      </p:sp>
      <p:sp>
        <p:nvSpPr>
          <p:cNvPr id="12291" name="Rectangle 3"/>
          <p:cNvSpPr>
            <a:spLocks noGrp="1" noChangeArrowheads="1"/>
          </p:cNvSpPr>
          <p:nvPr>
            <p:ph type="body" idx="1"/>
          </p:nvPr>
        </p:nvSpPr>
        <p:spPr>
          <a:xfrm>
            <a:off x="580913" y="1524000"/>
            <a:ext cx="7772400" cy="4841875"/>
          </a:xfrm>
        </p:spPr>
        <p:txBody>
          <a:bodyPr/>
          <a:lstStyle/>
          <a:p>
            <a:pPr eaLnBrk="1" hangingPunct="1"/>
            <a:r>
              <a:rPr lang="en-US" sz="2000" b="1" i="1" dirty="0" smtClean="0"/>
              <a:t>Introducing BPM for z/OS -- Enabling </a:t>
            </a:r>
            <a:r>
              <a:rPr lang="en-US" sz="2000" b="1" i="1" dirty="0" smtClean="0"/>
              <a:t>Agile Processes on System </a:t>
            </a:r>
            <a:r>
              <a:rPr lang="en-US" sz="2000" b="1" i="1" dirty="0" smtClean="0"/>
              <a:t>z</a:t>
            </a:r>
            <a:r>
              <a:rPr lang="en-US" sz="2000" b="1" i="1" dirty="0" smtClean="0"/>
              <a:t/>
            </a:r>
            <a:br>
              <a:rPr lang="en-US" sz="2000" b="1" i="1" dirty="0" smtClean="0"/>
            </a:br>
            <a:endParaRPr lang="en-US" sz="2000" b="1" i="1" dirty="0" smtClean="0"/>
          </a:p>
          <a:p>
            <a:pPr eaLnBrk="1" hangingPunct="1"/>
            <a:r>
              <a:rPr lang="en-US" sz="2000" dirty="0" smtClean="0"/>
              <a:t>“z 101” </a:t>
            </a:r>
            <a:r>
              <a:rPr lang="en-US" sz="2000" dirty="0" smtClean="0"/>
              <a:t>– The System </a:t>
            </a:r>
            <a:r>
              <a:rPr lang="en-US" sz="2000" dirty="0" smtClean="0"/>
              <a:t>z </a:t>
            </a:r>
            <a:r>
              <a:rPr lang="en-US" sz="2000" dirty="0" smtClean="0"/>
              <a:t>Environment</a:t>
            </a:r>
            <a:br>
              <a:rPr lang="en-US" sz="2000" dirty="0" smtClean="0"/>
            </a:br>
            <a:endParaRPr lang="en-US" sz="2000" dirty="0" smtClean="0"/>
          </a:p>
          <a:p>
            <a:pPr eaLnBrk="1" hangingPunct="1"/>
            <a:r>
              <a:rPr lang="en-US" sz="2000" dirty="0" smtClean="0"/>
              <a:t>Other </a:t>
            </a:r>
            <a:r>
              <a:rPr lang="en-US" sz="2000" dirty="0" smtClean="0"/>
              <a:t>z/OS Products</a:t>
            </a:r>
            <a:br>
              <a:rPr lang="en-US" sz="2000" dirty="0" smtClean="0"/>
            </a:br>
            <a:endParaRPr lang="en-US" sz="2000" dirty="0" smtClean="0"/>
          </a:p>
          <a:p>
            <a:pPr eaLnBrk="1" hangingPunct="1"/>
            <a:r>
              <a:rPr lang="en-US" sz="2000" dirty="0" smtClean="0"/>
              <a:t>Summary -- Enabling </a:t>
            </a:r>
            <a:r>
              <a:rPr lang="en-US" sz="2000" dirty="0" smtClean="0"/>
              <a:t>Agile Processes on System Z </a:t>
            </a:r>
            <a:br>
              <a:rPr lang="en-US" sz="2000" dirty="0" smtClean="0"/>
            </a:br>
            <a:endParaRPr lang="en-US" sz="2000" dirty="0" smtClean="0"/>
          </a:p>
          <a:p>
            <a:pPr eaLnBrk="1" hangingPunct="1"/>
            <a:r>
              <a:rPr lang="en-US" sz="2000" dirty="0" smtClean="0"/>
              <a:t>Appendix:  IBM BPM V7.5 General Overview</a:t>
            </a:r>
          </a:p>
        </p:txBody>
      </p:sp>
      <p:sp>
        <p:nvSpPr>
          <p:cNvPr id="12292" name="Slide Number Placeholder 11"/>
          <p:cNvSpPr>
            <a:spLocks noGrp="1"/>
          </p:cNvSpPr>
          <p:nvPr>
            <p:ph type="sldNum" sz="quarter" idx="10"/>
          </p:nvPr>
        </p:nvSpPr>
        <p:spPr>
          <a:noFill/>
          <a:ln>
            <a:miter lim="800000"/>
            <a:headEnd/>
            <a:tailEnd/>
          </a:ln>
        </p:spPr>
        <p:txBody>
          <a:bodyPr/>
          <a:lstStyle/>
          <a:p>
            <a:fld id="{BC90730B-AA55-4587-8EB6-C1815972DCD6}" type="slidenum">
              <a:rPr lang="en-US">
                <a:ea typeface="MS PGothic" pitchFamily="34" charset="-128"/>
              </a:rPr>
              <a:pPr/>
              <a:t>2</a:t>
            </a:fld>
            <a:endParaRPr lang="en-US">
              <a:ea typeface="MS PGothic" pitchFamily="34" charset="-12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reeform 2"/>
          <p:cNvSpPr>
            <a:spLocks/>
          </p:cNvSpPr>
          <p:nvPr/>
        </p:nvSpPr>
        <p:spPr bwMode="auto">
          <a:xfrm>
            <a:off x="3657600" y="1066800"/>
            <a:ext cx="5486400" cy="5791200"/>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3" name="Rectangle 2"/>
          <p:cNvSpPr>
            <a:spLocks noGrp="1" noChangeArrowheads="1"/>
          </p:cNvSpPr>
          <p:nvPr>
            <p:ph type="title"/>
          </p:nvPr>
        </p:nvSpPr>
        <p:spPr>
          <a:xfrm>
            <a:off x="152400" y="533400"/>
            <a:ext cx="8689975" cy="533400"/>
          </a:xfrm>
        </p:spPr>
        <p:txBody>
          <a:bodyPr/>
          <a:lstStyle/>
          <a:p>
            <a:r>
              <a:rPr lang="en-US" sz="2400" smtClean="0">
                <a:solidFill>
                  <a:srgbClr val="753D74"/>
                </a:solidFill>
              </a:rPr>
              <a:t> IBM BPM V7.5 facilitates fast communication with z apps</a:t>
            </a:r>
          </a:p>
        </p:txBody>
      </p:sp>
      <p:sp>
        <p:nvSpPr>
          <p:cNvPr id="35844" name="Rectangle 3"/>
          <p:cNvSpPr>
            <a:spLocks noGrp="1" noChangeArrowheads="1"/>
          </p:cNvSpPr>
          <p:nvPr>
            <p:ph type="body" idx="1"/>
          </p:nvPr>
        </p:nvSpPr>
        <p:spPr>
          <a:xfrm>
            <a:off x="304800" y="1676400"/>
            <a:ext cx="3657600" cy="4267200"/>
          </a:xfrm>
        </p:spPr>
        <p:txBody>
          <a:bodyPr/>
          <a:lstStyle/>
          <a:p>
            <a:pPr>
              <a:lnSpc>
                <a:spcPct val="90000"/>
              </a:lnSpc>
            </a:pPr>
            <a:r>
              <a:rPr lang="en-US" sz="1800" smtClean="0"/>
              <a:t>The WebSphere z/OS “Optimized Local Adapters” is a function provided with WebSphere Application Server for z/OS</a:t>
            </a:r>
          </a:p>
          <a:p>
            <a:pPr>
              <a:lnSpc>
                <a:spcPct val="90000"/>
              </a:lnSpc>
              <a:buFont typeface="Wingdings" pitchFamily="2" charset="2"/>
              <a:buNone/>
            </a:pPr>
            <a:endParaRPr lang="en-US" sz="1800" smtClean="0"/>
          </a:p>
          <a:p>
            <a:pPr>
              <a:lnSpc>
                <a:spcPct val="90000"/>
              </a:lnSpc>
            </a:pPr>
            <a:r>
              <a:rPr lang="en-US" sz="1800" smtClean="0"/>
              <a:t>Cross-memory local communications between BPM processes and external address spaces</a:t>
            </a:r>
          </a:p>
          <a:p>
            <a:pPr lvl="1">
              <a:lnSpc>
                <a:spcPct val="90000"/>
              </a:lnSpc>
            </a:pPr>
            <a:r>
              <a:rPr lang="en-US" smtClean="0"/>
              <a:t>CICS</a:t>
            </a:r>
          </a:p>
          <a:p>
            <a:pPr lvl="1">
              <a:lnSpc>
                <a:spcPct val="90000"/>
              </a:lnSpc>
            </a:pPr>
            <a:r>
              <a:rPr lang="en-US" smtClean="0"/>
              <a:t>IMS</a:t>
            </a:r>
          </a:p>
          <a:p>
            <a:pPr lvl="1">
              <a:lnSpc>
                <a:spcPct val="90000"/>
              </a:lnSpc>
            </a:pPr>
            <a:r>
              <a:rPr lang="en-US" smtClean="0"/>
              <a:t>batch programs</a:t>
            </a:r>
          </a:p>
          <a:p>
            <a:pPr lvl="1">
              <a:lnSpc>
                <a:spcPct val="90000"/>
              </a:lnSpc>
            </a:pPr>
            <a:r>
              <a:rPr lang="en-US" smtClean="0"/>
              <a:t>Unix Systems Services (USS) programs</a:t>
            </a:r>
          </a:p>
          <a:p>
            <a:pPr lvl="1">
              <a:lnSpc>
                <a:spcPct val="90000"/>
              </a:lnSpc>
            </a:pPr>
            <a:r>
              <a:rPr lang="en-US" smtClean="0"/>
              <a:t>Airlines Line Control (ALCS) programs</a:t>
            </a:r>
          </a:p>
        </p:txBody>
      </p:sp>
      <p:pic>
        <p:nvPicPr>
          <p:cNvPr id="3584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133600"/>
            <a:ext cx="4572000" cy="344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reeform 2"/>
          <p:cNvSpPr>
            <a:spLocks/>
          </p:cNvSpPr>
          <p:nvPr/>
        </p:nvSpPr>
        <p:spPr bwMode="auto">
          <a:xfrm>
            <a:off x="4419600" y="914400"/>
            <a:ext cx="4724400" cy="5995988"/>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368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209800"/>
            <a:ext cx="6172200"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2"/>
          <p:cNvSpPr>
            <a:spLocks noChangeArrowheads="1"/>
          </p:cNvSpPr>
          <p:nvPr/>
        </p:nvSpPr>
        <p:spPr bwMode="auto">
          <a:xfrm>
            <a:off x="304800" y="381000"/>
            <a:ext cx="7162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r>
              <a:rPr lang="en-US" sz="2400">
                <a:solidFill>
                  <a:srgbClr val="753D74"/>
                </a:solidFill>
              </a:rPr>
              <a:t>IBM BPM V7.5 for z/OS is easy to install and run</a:t>
            </a:r>
          </a:p>
        </p:txBody>
      </p:sp>
      <p:pic>
        <p:nvPicPr>
          <p:cNvPr id="3686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4957763"/>
            <a:ext cx="640080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54" name="Rectangle 22"/>
          <p:cNvSpPr>
            <a:spLocks noChangeArrowheads="1"/>
          </p:cNvSpPr>
          <p:nvPr/>
        </p:nvSpPr>
        <p:spPr bwMode="auto">
          <a:xfrm>
            <a:off x="381000" y="1905000"/>
            <a:ext cx="2133600" cy="17399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buFont typeface="Wingdings" pitchFamily="2" charset="2"/>
              <a:buChar char="§"/>
              <a:defRPr/>
            </a:pPr>
            <a:r>
              <a:rPr lang="en-US">
                <a:solidFill>
                  <a:srgbClr val="000000"/>
                </a:solidFill>
                <a:latin typeface="Arial" charset="0"/>
                <a:cs typeface="Arial" charset="0"/>
              </a:rPr>
              <a:t> Guided Configuration--Spreadsheet based tool to simplify configuration</a:t>
            </a:r>
            <a:r>
              <a:rPr lang="en-US" sz="1400">
                <a:solidFill>
                  <a:srgbClr val="000000"/>
                </a:solidFill>
                <a:latin typeface="Arial" charset="0"/>
                <a:cs typeface="Arial" charset="0"/>
              </a:rPr>
              <a:t> </a:t>
            </a:r>
            <a:endParaRPr lang="en-US" sz="1400" b="1">
              <a:solidFill>
                <a:srgbClr val="000000"/>
              </a:solidFill>
              <a:latin typeface="Arial"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ChangeArrowheads="1"/>
          </p:cNvSpPr>
          <p:nvPr/>
        </p:nvSpPr>
        <p:spPr bwMode="auto">
          <a:xfrm>
            <a:off x="5334000" y="5486400"/>
            <a:ext cx="3413125" cy="395288"/>
          </a:xfrm>
          <a:prstGeom prst="rect">
            <a:avLst/>
          </a:prstGeom>
          <a:solidFill>
            <a:schemeClr val="accent1"/>
          </a:solidFill>
          <a:ln w="9525" algn="ctr">
            <a:solidFill>
              <a:schemeClr val="tx1"/>
            </a:solidFill>
            <a:round/>
            <a:headEnd/>
            <a:tailEnd/>
          </a:ln>
        </p:spPr>
        <p:txBody>
          <a:bodyPr/>
          <a:lstStyle/>
          <a:p>
            <a:pPr eaLnBrk="0" hangingPunct="0"/>
            <a:endParaRPr lang="en-US" sz="2400"/>
          </a:p>
        </p:txBody>
      </p:sp>
      <p:pic>
        <p:nvPicPr>
          <p:cNvPr id="12" name="Picture 11" descr="ekg.jpg"/>
          <p:cNvPicPr>
            <a:picLocks noChangeAspect="1"/>
          </p:cNvPicPr>
          <p:nvPr/>
        </p:nvPicPr>
        <p:blipFill>
          <a:blip r:embed="rId3" cstate="print"/>
          <a:stretch>
            <a:fillRect/>
          </a:stretch>
        </p:blipFill>
        <p:spPr>
          <a:xfrm>
            <a:off x="5009745" y="1139825"/>
            <a:ext cx="4134255" cy="2743200"/>
          </a:xfrm>
          <a:prstGeom prst="rect">
            <a:avLst/>
          </a:prstGeom>
          <a:effectLst>
            <a:softEdge rad="635000"/>
          </a:effectLst>
        </p:spPr>
      </p:pic>
      <p:sp>
        <p:nvSpPr>
          <p:cNvPr id="13" name="Rectangle 12"/>
          <p:cNvSpPr/>
          <p:nvPr/>
        </p:nvSpPr>
        <p:spPr>
          <a:xfrm>
            <a:off x="4724400" y="1447800"/>
            <a:ext cx="4419600" cy="4572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7893" name="Title 2"/>
          <p:cNvSpPr>
            <a:spLocks noGrp="1"/>
          </p:cNvSpPr>
          <p:nvPr>
            <p:ph type="title"/>
          </p:nvPr>
        </p:nvSpPr>
        <p:spPr>
          <a:xfrm>
            <a:off x="304800" y="304800"/>
            <a:ext cx="8305800" cy="642938"/>
          </a:xfrm>
        </p:spPr>
        <p:txBody>
          <a:bodyPr/>
          <a:lstStyle/>
          <a:p>
            <a:r>
              <a:rPr lang="en-US" smtClean="0">
                <a:solidFill>
                  <a:srgbClr val="753D74"/>
                </a:solidFill>
                <a:ea typeface="Osaka"/>
              </a:rPr>
              <a:t>Modernize and streamline business processes for efficiency</a:t>
            </a:r>
          </a:p>
        </p:txBody>
      </p:sp>
      <p:sp>
        <p:nvSpPr>
          <p:cNvPr id="37894" name="Rectangle 3"/>
          <p:cNvSpPr txBox="1">
            <a:spLocks noChangeArrowheads="1"/>
          </p:cNvSpPr>
          <p:nvPr/>
        </p:nvSpPr>
        <p:spPr bwMode="auto">
          <a:xfrm>
            <a:off x="304800" y="1447800"/>
            <a:ext cx="4724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eaLnBrk="0" hangingPunct="0">
              <a:tabLst>
                <a:tab pos="1314450" algn="l"/>
              </a:tabLst>
              <a:defRPr>
                <a:solidFill>
                  <a:schemeClr val="tx1"/>
                </a:solidFill>
                <a:latin typeface="Arial" pitchFamily="34" charset="0"/>
                <a:ea typeface="MS PGothic" pitchFamily="34" charset="-128"/>
              </a:defRPr>
            </a:lvl1pPr>
            <a:lvl2pPr marL="742950" indent="-285750" eaLnBrk="0" hangingPunct="0">
              <a:tabLst>
                <a:tab pos="1314450" algn="l"/>
              </a:tabLst>
              <a:defRPr>
                <a:solidFill>
                  <a:schemeClr val="tx1"/>
                </a:solidFill>
                <a:latin typeface="Arial" pitchFamily="34" charset="0"/>
                <a:ea typeface="MS PGothic" pitchFamily="34" charset="-128"/>
              </a:defRPr>
            </a:lvl2pPr>
            <a:lvl3pPr marL="1143000" indent="-228600" eaLnBrk="0" hangingPunct="0">
              <a:tabLst>
                <a:tab pos="1314450" algn="l"/>
              </a:tabLst>
              <a:defRPr>
                <a:solidFill>
                  <a:schemeClr val="tx1"/>
                </a:solidFill>
                <a:latin typeface="Arial" pitchFamily="34" charset="0"/>
                <a:ea typeface="MS PGothic" pitchFamily="34" charset="-128"/>
              </a:defRPr>
            </a:lvl3pPr>
            <a:lvl4pPr marL="1600200" indent="-228600" eaLnBrk="0" hangingPunct="0">
              <a:tabLst>
                <a:tab pos="1314450" algn="l"/>
              </a:tabLst>
              <a:defRPr>
                <a:solidFill>
                  <a:schemeClr val="tx1"/>
                </a:solidFill>
                <a:latin typeface="Arial" pitchFamily="34" charset="0"/>
                <a:ea typeface="MS PGothic" pitchFamily="34" charset="-128"/>
              </a:defRPr>
            </a:lvl4pPr>
            <a:lvl5pPr marL="2057400" indent="-228600" eaLnBrk="0" hangingPunct="0">
              <a:tabLst>
                <a:tab pos="1314450" algn="l"/>
              </a:tabLst>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9pPr>
          </a:lstStyle>
          <a:p>
            <a:pPr>
              <a:buClr>
                <a:schemeClr val="tx2"/>
              </a:buClr>
              <a:buFont typeface="Wingdings" pitchFamily="2" charset="2"/>
              <a:buChar char="§"/>
            </a:pPr>
            <a:r>
              <a:rPr lang="en-US" b="1" i="1"/>
              <a:t>Monitor metrics, business situations, and events</a:t>
            </a:r>
            <a:r>
              <a:rPr lang="en-US"/>
              <a:t> in real-time</a:t>
            </a:r>
            <a:br>
              <a:rPr lang="en-US"/>
            </a:br>
            <a:endParaRPr lang="en-US"/>
          </a:p>
          <a:p>
            <a:pPr>
              <a:buClr>
                <a:schemeClr val="tx2"/>
              </a:buClr>
              <a:buFont typeface="Wingdings" pitchFamily="2" charset="2"/>
              <a:buChar char="§"/>
            </a:pPr>
            <a:r>
              <a:rPr lang="en-US" b="1" i="1"/>
              <a:t>User customizable dashboards </a:t>
            </a:r>
            <a:r>
              <a:rPr lang="en-US"/>
              <a:t>to ensure targeted, relevant information</a:t>
            </a:r>
            <a:br>
              <a:rPr lang="en-US"/>
            </a:br>
            <a:endParaRPr lang="en-US"/>
          </a:p>
          <a:p>
            <a:pPr>
              <a:buClr>
                <a:schemeClr val="tx2"/>
              </a:buClr>
              <a:buFont typeface="Wingdings" pitchFamily="2" charset="2"/>
              <a:buChar char="§"/>
            </a:pPr>
            <a:r>
              <a:rPr lang="en-US" b="1" i="1"/>
              <a:t>Interact directly with processes </a:t>
            </a:r>
            <a:r>
              <a:rPr lang="en-US"/>
              <a:t>in real-time</a:t>
            </a:r>
            <a:br>
              <a:rPr lang="en-US"/>
            </a:br>
            <a:endParaRPr lang="en-US"/>
          </a:p>
          <a:p>
            <a:pPr>
              <a:buClr>
                <a:schemeClr val="tx2"/>
              </a:buClr>
              <a:buFont typeface="Wingdings" pitchFamily="2" charset="2"/>
              <a:buChar char="§"/>
            </a:pPr>
            <a:r>
              <a:rPr lang="en-US" b="1" i="1"/>
              <a:t>Predict future values </a:t>
            </a:r>
            <a:r>
              <a:rPr lang="en-US"/>
              <a:t>of KPIs based on historic and cyclic trends</a:t>
            </a:r>
            <a:br>
              <a:rPr lang="en-US"/>
            </a:br>
            <a:endParaRPr lang="en-US"/>
          </a:p>
          <a:p>
            <a:pPr>
              <a:buClr>
                <a:schemeClr val="tx2"/>
              </a:buClr>
              <a:buFont typeface="Wingdings" pitchFamily="2" charset="2"/>
              <a:buChar char="§"/>
            </a:pPr>
            <a:r>
              <a:rPr lang="en-US" b="1" i="1"/>
              <a:t>Trigger alerts </a:t>
            </a:r>
            <a:r>
              <a:rPr lang="en-US"/>
              <a:t>when predicted values indicate a problem detection</a:t>
            </a:r>
          </a:p>
          <a:p>
            <a:pPr eaLnBrk="1" hangingPunct="1">
              <a:spcBef>
                <a:spcPct val="50000"/>
              </a:spcBef>
            </a:pPr>
            <a:endParaRPr lang="en-US"/>
          </a:p>
        </p:txBody>
      </p:sp>
      <p:pic>
        <p:nvPicPr>
          <p:cNvPr id="37895" name="Picture 13" descr="Monitor Screen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057400"/>
            <a:ext cx="3944938"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xtBox 4"/>
          <p:cNvSpPr txBox="1">
            <a:spLocks noChangeArrowheads="1"/>
          </p:cNvSpPr>
          <p:nvPr/>
        </p:nvSpPr>
        <p:spPr bwMode="auto">
          <a:xfrm>
            <a:off x="5334000" y="5486400"/>
            <a:ext cx="330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a:t>IBM Business Monitor for z/OS</a:t>
            </a:r>
          </a:p>
        </p:txBody>
      </p:sp>
      <p:grpSp>
        <p:nvGrpSpPr>
          <p:cNvPr id="48" name="Group 47"/>
          <p:cNvGrpSpPr>
            <a:grpSpLocks noChangeAspect="1"/>
          </p:cNvGrpSpPr>
          <p:nvPr/>
        </p:nvGrpSpPr>
        <p:grpSpPr bwMode="auto">
          <a:xfrm>
            <a:off x="8250875" y="262250"/>
            <a:ext cx="654050" cy="245706"/>
            <a:chOff x="3661" y="1017"/>
            <a:chExt cx="1745" cy="656"/>
          </a:xfrm>
          <a:solidFill>
            <a:schemeClr val="bg2"/>
          </a:solidFill>
        </p:grpSpPr>
        <p:sp>
          <p:nvSpPr>
            <p:cNvPr id="49" name="Freeform 48"/>
            <p:cNvSpPr>
              <a:spLocks noChangeAspect="1" noEditPoints="1"/>
            </p:cNvSpPr>
            <p:nvPr/>
          </p:nvSpPr>
          <p:spPr bwMode="auto">
            <a:xfrm>
              <a:off x="5323" y="1591"/>
              <a:ext cx="83" cy="82"/>
            </a:xfrm>
            <a:custGeom>
              <a:avLst/>
              <a:gdLst>
                <a:gd name="T0" fmla="*/ 0 w 51"/>
                <a:gd name="T1" fmla="*/ 1707108032 h 51"/>
                <a:gd name="T2" fmla="*/ 2147483647 w 51"/>
                <a:gd name="T3" fmla="*/ 0 h 51"/>
                <a:gd name="T4" fmla="*/ 2147483647 w 51"/>
                <a:gd name="T5" fmla="*/ 1707108032 h 51"/>
                <a:gd name="T6" fmla="*/ 2147483647 w 51"/>
                <a:gd name="T7" fmla="*/ 2147483647 h 51"/>
                <a:gd name="T8" fmla="*/ 0 w 51"/>
                <a:gd name="T9" fmla="*/ 1707108032 h 51"/>
                <a:gd name="T10" fmla="*/ 2147483647 w 51"/>
                <a:gd name="T11" fmla="*/ 1707108032 h 51"/>
                <a:gd name="T12" fmla="*/ 2147483647 w 51"/>
                <a:gd name="T13" fmla="*/ 217500619 h 51"/>
                <a:gd name="T14" fmla="*/ 447685852 w 51"/>
                <a:gd name="T15" fmla="*/ 1707108032 h 51"/>
                <a:gd name="T16" fmla="*/ 2147483647 w 51"/>
                <a:gd name="T17" fmla="*/ 2147483647 h 51"/>
                <a:gd name="T18" fmla="*/ 2147483647 w 51"/>
                <a:gd name="T19" fmla="*/ 1707108032 h 51"/>
                <a:gd name="T20" fmla="*/ 2147483647 w 51"/>
                <a:gd name="T21" fmla="*/ 2147483647 h 51"/>
                <a:gd name="T22" fmla="*/ 2147483647 w 51"/>
                <a:gd name="T23" fmla="*/ 2147483647 h 51"/>
                <a:gd name="T24" fmla="*/ 2147483647 w 51"/>
                <a:gd name="T25" fmla="*/ 1800229751 h 51"/>
                <a:gd name="T26" fmla="*/ 2054140203 w 51"/>
                <a:gd name="T27" fmla="*/ 1800229751 h 51"/>
                <a:gd name="T28" fmla="*/ 2054140203 w 51"/>
                <a:gd name="T29" fmla="*/ 2147483647 h 51"/>
                <a:gd name="T30" fmla="*/ 1729129642 w 51"/>
                <a:gd name="T31" fmla="*/ 2147483647 h 51"/>
                <a:gd name="T32" fmla="*/ 1729129642 w 51"/>
                <a:gd name="T33" fmla="*/ 779639560 h 51"/>
                <a:gd name="T34" fmla="*/ 2147483647 w 51"/>
                <a:gd name="T35" fmla="*/ 779639560 h 51"/>
                <a:gd name="T36" fmla="*/ 2147483647 w 51"/>
                <a:gd name="T37" fmla="*/ 1253537728 h 51"/>
                <a:gd name="T38" fmla="*/ 2147483647 w 51"/>
                <a:gd name="T39" fmla="*/ 1800229751 h 51"/>
                <a:gd name="T40" fmla="*/ 2147483647 w 51"/>
                <a:gd name="T41" fmla="*/ 2147483647 h 51"/>
                <a:gd name="T42" fmla="*/ 2147483647 w 51"/>
                <a:gd name="T43" fmla="*/ 1661529886 h 51"/>
                <a:gd name="T44" fmla="*/ 2147483647 w 51"/>
                <a:gd name="T45" fmla="*/ 1253537728 h 51"/>
                <a:gd name="T46" fmla="*/ 2147483647 w 51"/>
                <a:gd name="T47" fmla="*/ 904047376 h 51"/>
                <a:gd name="T48" fmla="*/ 2054140203 w 51"/>
                <a:gd name="T49" fmla="*/ 904047376 h 51"/>
                <a:gd name="T50" fmla="*/ 2054140203 w 51"/>
                <a:gd name="T51" fmla="*/ 1661529886 h 51"/>
                <a:gd name="T52" fmla="*/ 2147483647 w 51"/>
                <a:gd name="T53" fmla="*/ 1661529886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1"/>
                <a:gd name="T82" fmla="*/ 0 h 51"/>
                <a:gd name="T83" fmla="*/ 51 w 51"/>
                <a:gd name="T84" fmla="*/ 51 h 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1" h="51">
                  <a:moveTo>
                    <a:pt x="0" y="25"/>
                  </a:moveTo>
                  <a:cubicBezTo>
                    <a:pt x="0" y="11"/>
                    <a:pt x="11" y="0"/>
                    <a:pt x="25" y="0"/>
                  </a:cubicBezTo>
                  <a:cubicBezTo>
                    <a:pt x="40" y="0"/>
                    <a:pt x="51" y="11"/>
                    <a:pt x="51" y="25"/>
                  </a:cubicBezTo>
                  <a:cubicBezTo>
                    <a:pt x="51" y="39"/>
                    <a:pt x="40" y="51"/>
                    <a:pt x="25" y="51"/>
                  </a:cubicBezTo>
                  <a:cubicBezTo>
                    <a:pt x="11" y="51"/>
                    <a:pt x="0" y="39"/>
                    <a:pt x="0" y="25"/>
                  </a:cubicBezTo>
                  <a:close/>
                  <a:moveTo>
                    <a:pt x="47" y="25"/>
                  </a:moveTo>
                  <a:cubicBezTo>
                    <a:pt x="47" y="13"/>
                    <a:pt x="38" y="3"/>
                    <a:pt x="25" y="3"/>
                  </a:cubicBezTo>
                  <a:cubicBezTo>
                    <a:pt x="13" y="3"/>
                    <a:pt x="4" y="13"/>
                    <a:pt x="4" y="25"/>
                  </a:cubicBezTo>
                  <a:cubicBezTo>
                    <a:pt x="4" y="38"/>
                    <a:pt x="13" y="47"/>
                    <a:pt x="25" y="47"/>
                  </a:cubicBezTo>
                  <a:cubicBezTo>
                    <a:pt x="38" y="47"/>
                    <a:pt x="47" y="38"/>
                    <a:pt x="47" y="25"/>
                  </a:cubicBezTo>
                  <a:close/>
                  <a:moveTo>
                    <a:pt x="38" y="39"/>
                  </a:moveTo>
                  <a:cubicBezTo>
                    <a:pt x="34" y="39"/>
                    <a:pt x="34" y="39"/>
                    <a:pt x="34" y="39"/>
                  </a:cubicBezTo>
                  <a:cubicBezTo>
                    <a:pt x="26" y="26"/>
                    <a:pt x="26" y="26"/>
                    <a:pt x="26" y="26"/>
                  </a:cubicBezTo>
                  <a:cubicBezTo>
                    <a:pt x="19" y="26"/>
                    <a:pt x="19" y="26"/>
                    <a:pt x="19" y="26"/>
                  </a:cubicBezTo>
                  <a:cubicBezTo>
                    <a:pt x="19" y="39"/>
                    <a:pt x="19" y="39"/>
                    <a:pt x="19" y="39"/>
                  </a:cubicBezTo>
                  <a:cubicBezTo>
                    <a:pt x="16" y="39"/>
                    <a:pt x="16" y="39"/>
                    <a:pt x="16" y="39"/>
                  </a:cubicBezTo>
                  <a:cubicBezTo>
                    <a:pt x="16" y="11"/>
                    <a:pt x="16" y="11"/>
                    <a:pt x="16" y="11"/>
                  </a:cubicBezTo>
                  <a:cubicBezTo>
                    <a:pt x="28" y="11"/>
                    <a:pt x="28" y="11"/>
                    <a:pt x="28" y="11"/>
                  </a:cubicBezTo>
                  <a:cubicBezTo>
                    <a:pt x="36" y="11"/>
                    <a:pt x="39" y="14"/>
                    <a:pt x="39" y="18"/>
                  </a:cubicBezTo>
                  <a:cubicBezTo>
                    <a:pt x="39" y="24"/>
                    <a:pt x="35" y="26"/>
                    <a:pt x="30" y="26"/>
                  </a:cubicBezTo>
                  <a:lnTo>
                    <a:pt x="38" y="39"/>
                  </a:lnTo>
                  <a:close/>
                  <a:moveTo>
                    <a:pt x="25" y="24"/>
                  </a:moveTo>
                  <a:cubicBezTo>
                    <a:pt x="29" y="24"/>
                    <a:pt x="35" y="24"/>
                    <a:pt x="35" y="18"/>
                  </a:cubicBezTo>
                  <a:cubicBezTo>
                    <a:pt x="35" y="14"/>
                    <a:pt x="31" y="13"/>
                    <a:pt x="28" y="13"/>
                  </a:cubicBezTo>
                  <a:cubicBezTo>
                    <a:pt x="19" y="13"/>
                    <a:pt x="19" y="13"/>
                    <a:pt x="19" y="13"/>
                  </a:cubicBezTo>
                  <a:cubicBezTo>
                    <a:pt x="19" y="24"/>
                    <a:pt x="19" y="24"/>
                    <a:pt x="19" y="24"/>
                  </a:cubicBezTo>
                  <a:lnTo>
                    <a:pt x="25" y="24"/>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50" name="Rectangle 49"/>
            <p:cNvSpPr>
              <a:spLocks noChangeAspect="1" noChangeArrowheads="1"/>
            </p:cNvSpPr>
            <p:nvPr/>
          </p:nvSpPr>
          <p:spPr bwMode="auto">
            <a:xfrm>
              <a:off x="3661" y="1017"/>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1" name="Rectangle 50"/>
            <p:cNvSpPr>
              <a:spLocks noChangeAspect="1" noChangeArrowheads="1"/>
            </p:cNvSpPr>
            <p:nvPr/>
          </p:nvSpPr>
          <p:spPr bwMode="auto">
            <a:xfrm>
              <a:off x="3661" y="1103"/>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2" name="Rectangle 51"/>
            <p:cNvSpPr>
              <a:spLocks noChangeAspect="1" noChangeArrowheads="1"/>
            </p:cNvSpPr>
            <p:nvPr/>
          </p:nvSpPr>
          <p:spPr bwMode="auto">
            <a:xfrm>
              <a:off x="3752" y="118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3" name="Rectangle 52"/>
            <p:cNvSpPr>
              <a:spLocks noChangeAspect="1" noChangeArrowheads="1"/>
            </p:cNvSpPr>
            <p:nvPr/>
          </p:nvSpPr>
          <p:spPr bwMode="auto">
            <a:xfrm>
              <a:off x="3752" y="1277"/>
              <a:ext cx="134" cy="44"/>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4" name="Rectangle 53"/>
            <p:cNvSpPr>
              <a:spLocks noChangeAspect="1" noChangeArrowheads="1"/>
            </p:cNvSpPr>
            <p:nvPr/>
          </p:nvSpPr>
          <p:spPr bwMode="auto">
            <a:xfrm>
              <a:off x="3752"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5" name="Rectangle 54"/>
            <p:cNvSpPr>
              <a:spLocks noChangeAspect="1" noChangeArrowheads="1"/>
            </p:cNvSpPr>
            <p:nvPr/>
          </p:nvSpPr>
          <p:spPr bwMode="auto">
            <a:xfrm>
              <a:off x="3752"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6" name="Rectangle 55"/>
            <p:cNvSpPr>
              <a:spLocks noChangeAspect="1" noChangeArrowheads="1"/>
            </p:cNvSpPr>
            <p:nvPr/>
          </p:nvSpPr>
          <p:spPr bwMode="auto">
            <a:xfrm>
              <a:off x="3661" y="1535"/>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7" name="Rectangle 56"/>
            <p:cNvSpPr>
              <a:spLocks noChangeAspect="1" noChangeArrowheads="1"/>
            </p:cNvSpPr>
            <p:nvPr/>
          </p:nvSpPr>
          <p:spPr bwMode="auto">
            <a:xfrm>
              <a:off x="3661" y="1621"/>
              <a:ext cx="31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58" name="Freeform 57"/>
            <p:cNvSpPr>
              <a:spLocks noChangeAspect="1"/>
            </p:cNvSpPr>
            <p:nvPr/>
          </p:nvSpPr>
          <p:spPr bwMode="auto">
            <a:xfrm>
              <a:off x="4023" y="1103"/>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0" y="0"/>
                    <a:pt x="300" y="0"/>
                    <a:pt x="300" y="0"/>
                  </a:cubicBezTo>
                  <a:cubicBezTo>
                    <a:pt x="303" y="5"/>
                    <a:pt x="309" y="22"/>
                    <a:pt x="30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59" name="Rectangle 58"/>
            <p:cNvSpPr>
              <a:spLocks noChangeAspect="1" noChangeArrowheads="1"/>
            </p:cNvSpPr>
            <p:nvPr/>
          </p:nvSpPr>
          <p:spPr bwMode="auto">
            <a:xfrm>
              <a:off x="4114" y="118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60" name="Freeform 59"/>
            <p:cNvSpPr>
              <a:spLocks noChangeAspect="1"/>
            </p:cNvSpPr>
            <p:nvPr/>
          </p:nvSpPr>
          <p:spPr bwMode="auto">
            <a:xfrm>
              <a:off x="4385" y="118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9" y="0"/>
                    <a:pt x="89" y="0"/>
                    <a:pt x="89" y="0"/>
                  </a:cubicBezTo>
                  <a:cubicBezTo>
                    <a:pt x="89" y="6"/>
                    <a:pt x="86" y="23"/>
                    <a:pt x="84"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1" name="Freeform 60"/>
            <p:cNvSpPr>
              <a:spLocks noChangeAspect="1"/>
            </p:cNvSpPr>
            <p:nvPr/>
          </p:nvSpPr>
          <p:spPr bwMode="auto">
            <a:xfrm>
              <a:off x="4114" y="1363"/>
              <a:ext cx="388" cy="46"/>
            </a:xfrm>
            <a:custGeom>
              <a:avLst/>
              <a:gdLst>
                <a:gd name="T0" fmla="*/ 0 w 239"/>
                <a:gd name="T1" fmla="*/ 0 h 28"/>
                <a:gd name="T2" fmla="*/ 2147483647 w 239"/>
                <a:gd name="T3" fmla="*/ 0 h 28"/>
                <a:gd name="T4" fmla="*/ 2147483647 w 239"/>
                <a:gd name="T5" fmla="*/ 2147483647 h 28"/>
                <a:gd name="T6" fmla="*/ 0 w 239"/>
                <a:gd name="T7" fmla="*/ 2147483647 h 28"/>
                <a:gd name="T8" fmla="*/ 0 w 239"/>
                <a:gd name="T9" fmla="*/ 0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0"/>
                  </a:moveTo>
                  <a:cubicBezTo>
                    <a:pt x="214" y="0"/>
                    <a:pt x="214" y="0"/>
                    <a:pt x="214" y="0"/>
                  </a:cubicBezTo>
                  <a:cubicBezTo>
                    <a:pt x="221" y="5"/>
                    <a:pt x="234" y="21"/>
                    <a:pt x="23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2" name="Rectangle 61"/>
            <p:cNvSpPr>
              <a:spLocks noChangeAspect="1" noChangeArrowheads="1"/>
            </p:cNvSpPr>
            <p:nvPr/>
          </p:nvSpPr>
          <p:spPr bwMode="auto">
            <a:xfrm>
              <a:off x="4114" y="1449"/>
              <a:ext cx="13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63" name="Freeform 62"/>
            <p:cNvSpPr>
              <a:spLocks noChangeAspect="1"/>
            </p:cNvSpPr>
            <p:nvPr/>
          </p:nvSpPr>
          <p:spPr bwMode="auto">
            <a:xfrm>
              <a:off x="4385" y="1449"/>
              <a:ext cx="145" cy="46"/>
            </a:xfrm>
            <a:custGeom>
              <a:avLst/>
              <a:gdLst>
                <a:gd name="T0" fmla="*/ 0 w 89"/>
                <a:gd name="T1" fmla="*/ 0 h 28"/>
                <a:gd name="T2" fmla="*/ 2147483647 w 89"/>
                <a:gd name="T3" fmla="*/ 0 h 28"/>
                <a:gd name="T4" fmla="*/ 2147483647 w 89"/>
                <a:gd name="T5" fmla="*/ 2147483647 h 28"/>
                <a:gd name="T6" fmla="*/ 0 w 89"/>
                <a:gd name="T7" fmla="*/ 2147483647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0"/>
                  </a:moveTo>
                  <a:cubicBezTo>
                    <a:pt x="84" y="0"/>
                    <a:pt x="84" y="0"/>
                    <a:pt x="84" y="0"/>
                  </a:cubicBezTo>
                  <a:cubicBezTo>
                    <a:pt x="86" y="4"/>
                    <a:pt x="89" y="22"/>
                    <a:pt x="89"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4" name="Freeform 63"/>
            <p:cNvSpPr>
              <a:spLocks noChangeAspect="1"/>
            </p:cNvSpPr>
            <p:nvPr/>
          </p:nvSpPr>
          <p:spPr bwMode="auto">
            <a:xfrm>
              <a:off x="4023" y="1535"/>
              <a:ext cx="502" cy="46"/>
            </a:xfrm>
            <a:custGeom>
              <a:avLst/>
              <a:gdLst>
                <a:gd name="T0" fmla="*/ 0 w 309"/>
                <a:gd name="T1" fmla="*/ 0 h 28"/>
                <a:gd name="T2" fmla="*/ 2147483647 w 309"/>
                <a:gd name="T3" fmla="*/ 0 h 28"/>
                <a:gd name="T4" fmla="*/ 2147483647 w 309"/>
                <a:gd name="T5" fmla="*/ 2147483647 h 28"/>
                <a:gd name="T6" fmla="*/ 0 w 309"/>
                <a:gd name="T7" fmla="*/ 2147483647 h 28"/>
                <a:gd name="T8" fmla="*/ 0 w 309"/>
                <a:gd name="T9" fmla="*/ 0 h 28"/>
                <a:gd name="T10" fmla="*/ 0 60000 65536"/>
                <a:gd name="T11" fmla="*/ 0 60000 65536"/>
                <a:gd name="T12" fmla="*/ 0 60000 65536"/>
                <a:gd name="T13" fmla="*/ 0 60000 65536"/>
                <a:gd name="T14" fmla="*/ 0 60000 65536"/>
                <a:gd name="T15" fmla="*/ 0 w 309"/>
                <a:gd name="T16" fmla="*/ 0 h 28"/>
                <a:gd name="T17" fmla="*/ 309 w 309"/>
                <a:gd name="T18" fmla="*/ 28 h 28"/>
              </a:gdLst>
              <a:ahLst/>
              <a:cxnLst>
                <a:cxn ang="T10">
                  <a:pos x="T0" y="T1"/>
                </a:cxn>
                <a:cxn ang="T11">
                  <a:pos x="T2" y="T3"/>
                </a:cxn>
                <a:cxn ang="T12">
                  <a:pos x="T4" y="T5"/>
                </a:cxn>
                <a:cxn ang="T13">
                  <a:pos x="T6" y="T7"/>
                </a:cxn>
                <a:cxn ang="T14">
                  <a:pos x="T8" y="T9"/>
                </a:cxn>
              </a:cxnLst>
              <a:rect l="T15" t="T16" r="T17" b="T18"/>
              <a:pathLst>
                <a:path w="309" h="28">
                  <a:moveTo>
                    <a:pt x="0" y="0"/>
                  </a:moveTo>
                  <a:cubicBezTo>
                    <a:pt x="309" y="0"/>
                    <a:pt x="309" y="0"/>
                    <a:pt x="309" y="0"/>
                  </a:cubicBezTo>
                  <a:cubicBezTo>
                    <a:pt x="308" y="7"/>
                    <a:pt x="302" y="24"/>
                    <a:pt x="300"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5" name="Freeform 64"/>
            <p:cNvSpPr>
              <a:spLocks noChangeAspect="1"/>
            </p:cNvSpPr>
            <p:nvPr/>
          </p:nvSpPr>
          <p:spPr bwMode="auto">
            <a:xfrm>
              <a:off x="4023" y="1621"/>
              <a:ext cx="453" cy="46"/>
            </a:xfrm>
            <a:custGeom>
              <a:avLst/>
              <a:gdLst>
                <a:gd name="T0" fmla="*/ 0 w 279"/>
                <a:gd name="T1" fmla="*/ 0 h 28"/>
                <a:gd name="T2" fmla="*/ 2147483647 w 279"/>
                <a:gd name="T3" fmla="*/ 0 h 28"/>
                <a:gd name="T4" fmla="*/ 2147483647 w 279"/>
                <a:gd name="T5" fmla="*/ 2147483647 h 28"/>
                <a:gd name="T6" fmla="*/ 2147483647 w 279"/>
                <a:gd name="T7" fmla="*/ 2147483647 h 28"/>
                <a:gd name="T8" fmla="*/ 0 w 279"/>
                <a:gd name="T9" fmla="*/ 2147483647 h 28"/>
                <a:gd name="T10" fmla="*/ 0 w 279"/>
                <a:gd name="T11" fmla="*/ 0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0"/>
                  </a:moveTo>
                  <a:cubicBezTo>
                    <a:pt x="279" y="0"/>
                    <a:pt x="279" y="0"/>
                    <a:pt x="279" y="0"/>
                  </a:cubicBezTo>
                  <a:cubicBezTo>
                    <a:pt x="254" y="21"/>
                    <a:pt x="232" y="28"/>
                    <a:pt x="194" y="28"/>
                  </a:cubicBezTo>
                  <a:cubicBezTo>
                    <a:pt x="166" y="28"/>
                    <a:pt x="166" y="28"/>
                    <a:pt x="166" y="28"/>
                  </a:cubicBezTo>
                  <a:cubicBezTo>
                    <a:pt x="0" y="28"/>
                    <a:pt x="0" y="28"/>
                    <a:pt x="0" y="28"/>
                  </a:cubicBez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6" name="Freeform 65"/>
            <p:cNvSpPr>
              <a:spLocks noChangeAspect="1"/>
            </p:cNvSpPr>
            <p:nvPr/>
          </p:nvSpPr>
          <p:spPr bwMode="auto">
            <a:xfrm>
              <a:off x="4657" y="1277"/>
              <a:ext cx="542" cy="44"/>
            </a:xfrm>
            <a:custGeom>
              <a:avLst/>
              <a:gdLst>
                <a:gd name="T0" fmla="*/ 0 w 542"/>
                <a:gd name="T1" fmla="*/ 0 h 44"/>
                <a:gd name="T2" fmla="*/ 256 w 542"/>
                <a:gd name="T3" fmla="*/ 0 h 44"/>
                <a:gd name="T4" fmla="*/ 271 w 542"/>
                <a:gd name="T5" fmla="*/ 41 h 44"/>
                <a:gd name="T6" fmla="*/ 286 w 542"/>
                <a:gd name="T7" fmla="*/ 0 h 44"/>
                <a:gd name="T8" fmla="*/ 542 w 542"/>
                <a:gd name="T9" fmla="*/ 0 h 44"/>
                <a:gd name="T10" fmla="*/ 542 w 542"/>
                <a:gd name="T11" fmla="*/ 44 h 44"/>
                <a:gd name="T12" fmla="*/ 406 w 542"/>
                <a:gd name="T13" fmla="*/ 44 h 44"/>
                <a:gd name="T14" fmla="*/ 406 w 542"/>
                <a:gd name="T15" fmla="*/ 8 h 44"/>
                <a:gd name="T16" fmla="*/ 393 w 542"/>
                <a:gd name="T17" fmla="*/ 44 h 44"/>
                <a:gd name="T18" fmla="*/ 147 w 542"/>
                <a:gd name="T19" fmla="*/ 44 h 44"/>
                <a:gd name="T20" fmla="*/ 134 w 542"/>
                <a:gd name="T21" fmla="*/ 8 h 44"/>
                <a:gd name="T22" fmla="*/ 134 w 542"/>
                <a:gd name="T23" fmla="*/ 44 h 44"/>
                <a:gd name="T24" fmla="*/ 0 w 542"/>
                <a:gd name="T25" fmla="*/ 44 h 44"/>
                <a:gd name="T26" fmla="*/ 0 w 542"/>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2"/>
                <a:gd name="T43" fmla="*/ 0 h 44"/>
                <a:gd name="T44" fmla="*/ 542 w 54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2" h="44">
                  <a:moveTo>
                    <a:pt x="0" y="0"/>
                  </a:moveTo>
                  <a:lnTo>
                    <a:pt x="256" y="0"/>
                  </a:lnTo>
                  <a:lnTo>
                    <a:pt x="271" y="41"/>
                  </a:lnTo>
                  <a:lnTo>
                    <a:pt x="286" y="0"/>
                  </a:lnTo>
                  <a:lnTo>
                    <a:pt x="542" y="0"/>
                  </a:lnTo>
                  <a:lnTo>
                    <a:pt x="542" y="44"/>
                  </a:lnTo>
                  <a:lnTo>
                    <a:pt x="406" y="44"/>
                  </a:lnTo>
                  <a:lnTo>
                    <a:pt x="406" y="8"/>
                  </a:lnTo>
                  <a:lnTo>
                    <a:pt x="393" y="44"/>
                  </a:lnTo>
                  <a:lnTo>
                    <a:pt x="147" y="44"/>
                  </a:lnTo>
                  <a:lnTo>
                    <a:pt x="134" y="8"/>
                  </a:lnTo>
                  <a:lnTo>
                    <a:pt x="134" y="44"/>
                  </a:lnTo>
                  <a:lnTo>
                    <a:pt x="0" y="44"/>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67" name="Rectangle 66"/>
            <p:cNvSpPr>
              <a:spLocks noChangeAspect="1" noChangeArrowheads="1"/>
            </p:cNvSpPr>
            <p:nvPr/>
          </p:nvSpPr>
          <p:spPr bwMode="auto">
            <a:xfrm>
              <a:off x="4657" y="1363"/>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68" name="Rectangle 67"/>
            <p:cNvSpPr>
              <a:spLocks noChangeAspect="1" noChangeArrowheads="1"/>
            </p:cNvSpPr>
            <p:nvPr/>
          </p:nvSpPr>
          <p:spPr bwMode="auto">
            <a:xfrm>
              <a:off x="4657" y="1449"/>
              <a:ext cx="134"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69" name="Rectangle 68"/>
            <p:cNvSpPr>
              <a:spLocks noChangeAspect="1" noChangeArrowheads="1"/>
            </p:cNvSpPr>
            <p:nvPr/>
          </p:nvSpPr>
          <p:spPr bwMode="auto">
            <a:xfrm>
              <a:off x="4566" y="1535"/>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0" name="Rectangle 69"/>
            <p:cNvSpPr>
              <a:spLocks noChangeAspect="1" noChangeArrowheads="1"/>
            </p:cNvSpPr>
            <p:nvPr/>
          </p:nvSpPr>
          <p:spPr bwMode="auto">
            <a:xfrm>
              <a:off x="4566" y="1621"/>
              <a:ext cx="225"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1" name="Freeform 70"/>
            <p:cNvSpPr>
              <a:spLocks noChangeAspect="1"/>
            </p:cNvSpPr>
            <p:nvPr/>
          </p:nvSpPr>
          <p:spPr bwMode="auto">
            <a:xfrm>
              <a:off x="5017" y="1017"/>
              <a:ext cx="273" cy="46"/>
            </a:xfrm>
            <a:custGeom>
              <a:avLst/>
              <a:gdLst>
                <a:gd name="T0" fmla="*/ 17 w 273"/>
                <a:gd name="T1" fmla="*/ 0 h 46"/>
                <a:gd name="T2" fmla="*/ 273 w 273"/>
                <a:gd name="T3" fmla="*/ 0 h 46"/>
                <a:gd name="T4" fmla="*/ 273 w 273"/>
                <a:gd name="T5" fmla="*/ 46 h 46"/>
                <a:gd name="T6" fmla="*/ 0 w 273"/>
                <a:gd name="T7" fmla="*/ 46 h 46"/>
                <a:gd name="T8" fmla="*/ 17 w 273"/>
                <a:gd name="T9" fmla="*/ 0 h 46"/>
                <a:gd name="T10" fmla="*/ 0 60000 65536"/>
                <a:gd name="T11" fmla="*/ 0 60000 65536"/>
                <a:gd name="T12" fmla="*/ 0 60000 65536"/>
                <a:gd name="T13" fmla="*/ 0 60000 65536"/>
                <a:gd name="T14" fmla="*/ 0 60000 65536"/>
                <a:gd name="T15" fmla="*/ 0 w 273"/>
                <a:gd name="T16" fmla="*/ 0 h 46"/>
                <a:gd name="T17" fmla="*/ 273 w 273"/>
                <a:gd name="T18" fmla="*/ 46 h 46"/>
              </a:gdLst>
              <a:ahLst/>
              <a:cxnLst>
                <a:cxn ang="T10">
                  <a:pos x="T0" y="T1"/>
                </a:cxn>
                <a:cxn ang="T11">
                  <a:pos x="T2" y="T3"/>
                </a:cxn>
                <a:cxn ang="T12">
                  <a:pos x="T4" y="T5"/>
                </a:cxn>
                <a:cxn ang="T13">
                  <a:pos x="T6" y="T7"/>
                </a:cxn>
                <a:cxn ang="T14">
                  <a:pos x="T8" y="T9"/>
                </a:cxn>
              </a:cxnLst>
              <a:rect l="T15" t="T16" r="T17" b="T18"/>
              <a:pathLst>
                <a:path w="273" h="46">
                  <a:moveTo>
                    <a:pt x="17" y="0"/>
                  </a:moveTo>
                  <a:lnTo>
                    <a:pt x="273" y="0"/>
                  </a:lnTo>
                  <a:lnTo>
                    <a:pt x="273" y="46"/>
                  </a:lnTo>
                  <a:lnTo>
                    <a:pt x="0" y="46"/>
                  </a:lnTo>
                  <a:lnTo>
                    <a:pt x="17"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72" name="Freeform 71"/>
            <p:cNvSpPr>
              <a:spLocks noChangeAspect="1"/>
            </p:cNvSpPr>
            <p:nvPr/>
          </p:nvSpPr>
          <p:spPr bwMode="auto">
            <a:xfrm>
              <a:off x="4988" y="1103"/>
              <a:ext cx="302" cy="46"/>
            </a:xfrm>
            <a:custGeom>
              <a:avLst/>
              <a:gdLst>
                <a:gd name="T0" fmla="*/ 16 w 302"/>
                <a:gd name="T1" fmla="*/ 0 h 46"/>
                <a:gd name="T2" fmla="*/ 302 w 302"/>
                <a:gd name="T3" fmla="*/ 0 h 46"/>
                <a:gd name="T4" fmla="*/ 302 w 302"/>
                <a:gd name="T5" fmla="*/ 46 h 46"/>
                <a:gd name="T6" fmla="*/ 0 w 302"/>
                <a:gd name="T7" fmla="*/ 46 h 46"/>
                <a:gd name="T8" fmla="*/ 1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16" y="0"/>
                  </a:moveTo>
                  <a:lnTo>
                    <a:pt x="302" y="0"/>
                  </a:lnTo>
                  <a:lnTo>
                    <a:pt x="30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73" name="Freeform 72"/>
            <p:cNvSpPr>
              <a:spLocks noChangeAspect="1"/>
            </p:cNvSpPr>
            <p:nvPr/>
          </p:nvSpPr>
          <p:spPr bwMode="auto">
            <a:xfrm>
              <a:off x="4957" y="1189"/>
              <a:ext cx="242" cy="46"/>
            </a:xfrm>
            <a:custGeom>
              <a:avLst/>
              <a:gdLst>
                <a:gd name="T0" fmla="*/ 16 w 242"/>
                <a:gd name="T1" fmla="*/ 0 h 46"/>
                <a:gd name="T2" fmla="*/ 242 w 242"/>
                <a:gd name="T3" fmla="*/ 0 h 46"/>
                <a:gd name="T4" fmla="*/ 242 w 242"/>
                <a:gd name="T5" fmla="*/ 46 h 46"/>
                <a:gd name="T6" fmla="*/ 0 w 242"/>
                <a:gd name="T7" fmla="*/ 46 h 46"/>
                <a:gd name="T8" fmla="*/ 16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16" y="0"/>
                  </a:moveTo>
                  <a:lnTo>
                    <a:pt x="242" y="0"/>
                  </a:lnTo>
                  <a:lnTo>
                    <a:pt x="242" y="46"/>
                  </a:lnTo>
                  <a:lnTo>
                    <a:pt x="0" y="46"/>
                  </a:lnTo>
                  <a:lnTo>
                    <a:pt x="1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74" name="Rectangle 73"/>
            <p:cNvSpPr>
              <a:spLocks noChangeAspect="1" noChangeArrowheads="1"/>
            </p:cNvSpPr>
            <p:nvPr/>
          </p:nvSpPr>
          <p:spPr bwMode="auto">
            <a:xfrm>
              <a:off x="5063" y="1363"/>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5" name="Rectangle 74"/>
            <p:cNvSpPr>
              <a:spLocks noChangeAspect="1" noChangeArrowheads="1"/>
            </p:cNvSpPr>
            <p:nvPr/>
          </p:nvSpPr>
          <p:spPr bwMode="auto">
            <a:xfrm>
              <a:off x="5063" y="1449"/>
              <a:ext cx="136"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6" name="Rectangle 75"/>
            <p:cNvSpPr>
              <a:spLocks noChangeAspect="1" noChangeArrowheads="1"/>
            </p:cNvSpPr>
            <p:nvPr/>
          </p:nvSpPr>
          <p:spPr bwMode="auto">
            <a:xfrm>
              <a:off x="5063" y="1535"/>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7" name="Rectangle 76"/>
            <p:cNvSpPr>
              <a:spLocks noChangeAspect="1" noChangeArrowheads="1"/>
            </p:cNvSpPr>
            <p:nvPr/>
          </p:nvSpPr>
          <p:spPr bwMode="auto">
            <a:xfrm>
              <a:off x="5063" y="1621"/>
              <a:ext cx="227" cy="46"/>
            </a:xfrm>
            <a:prstGeom prst="rect">
              <a:avLst/>
            </a:prstGeom>
            <a:grpFill/>
            <a:ln w="9525">
              <a:noFill/>
              <a:miter lim="800000"/>
              <a:headEnd/>
              <a:tailEnd/>
            </a:ln>
          </p:spPr>
          <p:txBody>
            <a:bodyPr/>
            <a:lstStyle/>
            <a:p>
              <a:pPr eaLnBrk="0" hangingPunct="0">
                <a:defRPr/>
              </a:pPr>
              <a:endParaRPr lang="en-US" sz="2400">
                <a:solidFill>
                  <a:srgbClr val="000000"/>
                </a:solidFill>
                <a:ea typeface="ＭＳ Ｐゴシック" pitchFamily="96" charset="-128"/>
              </a:endParaRPr>
            </a:p>
          </p:txBody>
        </p:sp>
        <p:sp>
          <p:nvSpPr>
            <p:cNvPr id="78" name="Freeform 77"/>
            <p:cNvSpPr>
              <a:spLocks noChangeAspect="1"/>
            </p:cNvSpPr>
            <p:nvPr/>
          </p:nvSpPr>
          <p:spPr bwMode="auto">
            <a:xfrm>
              <a:off x="4819" y="1363"/>
              <a:ext cx="218" cy="46"/>
            </a:xfrm>
            <a:custGeom>
              <a:avLst/>
              <a:gdLst>
                <a:gd name="T0" fmla="*/ 0 w 218"/>
                <a:gd name="T1" fmla="*/ 0 h 46"/>
                <a:gd name="T2" fmla="*/ 218 w 218"/>
                <a:gd name="T3" fmla="*/ 0 h 46"/>
                <a:gd name="T4" fmla="*/ 202 w 218"/>
                <a:gd name="T5" fmla="*/ 46 h 46"/>
                <a:gd name="T6" fmla="*/ 16 w 218"/>
                <a:gd name="T7" fmla="*/ 46 h 46"/>
                <a:gd name="T8" fmla="*/ 0 w 218"/>
                <a:gd name="T9" fmla="*/ 0 h 46"/>
                <a:gd name="T10" fmla="*/ 0 60000 65536"/>
                <a:gd name="T11" fmla="*/ 0 60000 65536"/>
                <a:gd name="T12" fmla="*/ 0 60000 65536"/>
                <a:gd name="T13" fmla="*/ 0 60000 65536"/>
                <a:gd name="T14" fmla="*/ 0 60000 65536"/>
                <a:gd name="T15" fmla="*/ 0 w 218"/>
                <a:gd name="T16" fmla="*/ 0 h 46"/>
                <a:gd name="T17" fmla="*/ 218 w 218"/>
                <a:gd name="T18" fmla="*/ 46 h 46"/>
              </a:gdLst>
              <a:ahLst/>
              <a:cxnLst>
                <a:cxn ang="T10">
                  <a:pos x="T0" y="T1"/>
                </a:cxn>
                <a:cxn ang="T11">
                  <a:pos x="T2" y="T3"/>
                </a:cxn>
                <a:cxn ang="T12">
                  <a:pos x="T4" y="T5"/>
                </a:cxn>
                <a:cxn ang="T13">
                  <a:pos x="T6" y="T7"/>
                </a:cxn>
                <a:cxn ang="T14">
                  <a:pos x="T8" y="T9"/>
                </a:cxn>
              </a:cxnLst>
              <a:rect l="T15" t="T16" r="T17" b="T18"/>
              <a:pathLst>
                <a:path w="218" h="46">
                  <a:moveTo>
                    <a:pt x="0" y="0"/>
                  </a:moveTo>
                  <a:lnTo>
                    <a:pt x="218" y="0"/>
                  </a:lnTo>
                  <a:lnTo>
                    <a:pt x="202"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79" name="Freeform 78"/>
            <p:cNvSpPr>
              <a:spLocks noChangeAspect="1"/>
            </p:cNvSpPr>
            <p:nvPr/>
          </p:nvSpPr>
          <p:spPr bwMode="auto">
            <a:xfrm>
              <a:off x="4850" y="1449"/>
              <a:ext cx="156" cy="46"/>
            </a:xfrm>
            <a:custGeom>
              <a:avLst/>
              <a:gdLst>
                <a:gd name="T0" fmla="*/ 0 w 156"/>
                <a:gd name="T1" fmla="*/ 0 h 46"/>
                <a:gd name="T2" fmla="*/ 156 w 156"/>
                <a:gd name="T3" fmla="*/ 0 h 46"/>
                <a:gd name="T4" fmla="*/ 140 w 156"/>
                <a:gd name="T5" fmla="*/ 46 h 46"/>
                <a:gd name="T6" fmla="*/ 15 w 156"/>
                <a:gd name="T7" fmla="*/ 46 h 46"/>
                <a:gd name="T8" fmla="*/ 0 w 156"/>
                <a:gd name="T9" fmla="*/ 0 h 46"/>
                <a:gd name="T10" fmla="*/ 0 60000 65536"/>
                <a:gd name="T11" fmla="*/ 0 60000 65536"/>
                <a:gd name="T12" fmla="*/ 0 60000 65536"/>
                <a:gd name="T13" fmla="*/ 0 60000 65536"/>
                <a:gd name="T14" fmla="*/ 0 60000 65536"/>
                <a:gd name="T15" fmla="*/ 0 w 156"/>
                <a:gd name="T16" fmla="*/ 0 h 46"/>
                <a:gd name="T17" fmla="*/ 156 w 156"/>
                <a:gd name="T18" fmla="*/ 46 h 46"/>
              </a:gdLst>
              <a:ahLst/>
              <a:cxnLst>
                <a:cxn ang="T10">
                  <a:pos x="T0" y="T1"/>
                </a:cxn>
                <a:cxn ang="T11">
                  <a:pos x="T2" y="T3"/>
                </a:cxn>
                <a:cxn ang="T12">
                  <a:pos x="T4" y="T5"/>
                </a:cxn>
                <a:cxn ang="T13">
                  <a:pos x="T6" y="T7"/>
                </a:cxn>
                <a:cxn ang="T14">
                  <a:pos x="T8" y="T9"/>
                </a:cxn>
              </a:cxnLst>
              <a:rect l="T15" t="T16" r="T17" b="T18"/>
              <a:pathLst>
                <a:path w="156" h="46">
                  <a:moveTo>
                    <a:pt x="0" y="0"/>
                  </a:moveTo>
                  <a:lnTo>
                    <a:pt x="156" y="0"/>
                  </a:lnTo>
                  <a:lnTo>
                    <a:pt x="14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0" name="Freeform 79"/>
            <p:cNvSpPr>
              <a:spLocks noChangeAspect="1"/>
            </p:cNvSpPr>
            <p:nvPr/>
          </p:nvSpPr>
          <p:spPr bwMode="auto">
            <a:xfrm>
              <a:off x="4879" y="1535"/>
              <a:ext cx="98" cy="46"/>
            </a:xfrm>
            <a:custGeom>
              <a:avLst/>
              <a:gdLst>
                <a:gd name="T0" fmla="*/ 0 w 98"/>
                <a:gd name="T1" fmla="*/ 0 h 46"/>
                <a:gd name="T2" fmla="*/ 98 w 98"/>
                <a:gd name="T3" fmla="*/ 0 h 46"/>
                <a:gd name="T4" fmla="*/ 81 w 98"/>
                <a:gd name="T5" fmla="*/ 46 h 46"/>
                <a:gd name="T6" fmla="*/ 16 w 98"/>
                <a:gd name="T7" fmla="*/ 46 h 46"/>
                <a:gd name="T8" fmla="*/ 0 w 98"/>
                <a:gd name="T9" fmla="*/ 0 h 46"/>
                <a:gd name="T10" fmla="*/ 0 60000 65536"/>
                <a:gd name="T11" fmla="*/ 0 60000 65536"/>
                <a:gd name="T12" fmla="*/ 0 60000 65536"/>
                <a:gd name="T13" fmla="*/ 0 60000 65536"/>
                <a:gd name="T14" fmla="*/ 0 60000 65536"/>
                <a:gd name="T15" fmla="*/ 0 w 98"/>
                <a:gd name="T16" fmla="*/ 0 h 46"/>
                <a:gd name="T17" fmla="*/ 98 w 98"/>
                <a:gd name="T18" fmla="*/ 46 h 46"/>
              </a:gdLst>
              <a:ahLst/>
              <a:cxnLst>
                <a:cxn ang="T10">
                  <a:pos x="T0" y="T1"/>
                </a:cxn>
                <a:cxn ang="T11">
                  <a:pos x="T2" y="T3"/>
                </a:cxn>
                <a:cxn ang="T12">
                  <a:pos x="T4" y="T5"/>
                </a:cxn>
                <a:cxn ang="T13">
                  <a:pos x="T6" y="T7"/>
                </a:cxn>
                <a:cxn ang="T14">
                  <a:pos x="T8" y="T9"/>
                </a:cxn>
              </a:cxnLst>
              <a:rect l="T15" t="T16" r="T17" b="T18"/>
              <a:pathLst>
                <a:path w="98" h="46">
                  <a:moveTo>
                    <a:pt x="0" y="0"/>
                  </a:moveTo>
                  <a:lnTo>
                    <a:pt x="98" y="0"/>
                  </a:lnTo>
                  <a:lnTo>
                    <a:pt x="81" y="46"/>
                  </a:lnTo>
                  <a:lnTo>
                    <a:pt x="16"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1" name="Freeform 80"/>
            <p:cNvSpPr>
              <a:spLocks noChangeAspect="1"/>
            </p:cNvSpPr>
            <p:nvPr/>
          </p:nvSpPr>
          <p:spPr bwMode="auto">
            <a:xfrm>
              <a:off x="4910" y="1621"/>
              <a:ext cx="36" cy="46"/>
            </a:xfrm>
            <a:custGeom>
              <a:avLst/>
              <a:gdLst>
                <a:gd name="T0" fmla="*/ 0 w 36"/>
                <a:gd name="T1" fmla="*/ 0 h 46"/>
                <a:gd name="T2" fmla="*/ 36 w 36"/>
                <a:gd name="T3" fmla="*/ 0 h 46"/>
                <a:gd name="T4" fmla="*/ 20 w 36"/>
                <a:gd name="T5" fmla="*/ 46 h 46"/>
                <a:gd name="T6" fmla="*/ 15 w 36"/>
                <a:gd name="T7" fmla="*/ 46 h 46"/>
                <a:gd name="T8" fmla="*/ 0 w 36"/>
                <a:gd name="T9" fmla="*/ 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0"/>
                  </a:moveTo>
                  <a:lnTo>
                    <a:pt x="36" y="0"/>
                  </a:lnTo>
                  <a:lnTo>
                    <a:pt x="20" y="46"/>
                  </a:lnTo>
                  <a:lnTo>
                    <a:pt x="15" y="46"/>
                  </a:lnTo>
                  <a:lnTo>
                    <a:pt x="0"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2" name="Freeform 81"/>
            <p:cNvSpPr>
              <a:spLocks noChangeAspect="1"/>
            </p:cNvSpPr>
            <p:nvPr/>
          </p:nvSpPr>
          <p:spPr bwMode="auto">
            <a:xfrm>
              <a:off x="4114" y="1277"/>
              <a:ext cx="388" cy="46"/>
            </a:xfrm>
            <a:custGeom>
              <a:avLst/>
              <a:gdLst>
                <a:gd name="T0" fmla="*/ 0 w 239"/>
                <a:gd name="T1" fmla="*/ 2147483647 h 28"/>
                <a:gd name="T2" fmla="*/ 2147483647 w 239"/>
                <a:gd name="T3" fmla="*/ 2147483647 h 28"/>
                <a:gd name="T4" fmla="*/ 2147483647 w 239"/>
                <a:gd name="T5" fmla="*/ 0 h 28"/>
                <a:gd name="T6" fmla="*/ 0 w 239"/>
                <a:gd name="T7" fmla="*/ 0 h 28"/>
                <a:gd name="T8" fmla="*/ 0 w 239"/>
                <a:gd name="T9" fmla="*/ 2147483647 h 28"/>
                <a:gd name="T10" fmla="*/ 0 60000 65536"/>
                <a:gd name="T11" fmla="*/ 0 60000 65536"/>
                <a:gd name="T12" fmla="*/ 0 60000 65536"/>
                <a:gd name="T13" fmla="*/ 0 60000 65536"/>
                <a:gd name="T14" fmla="*/ 0 60000 65536"/>
                <a:gd name="T15" fmla="*/ 0 w 239"/>
                <a:gd name="T16" fmla="*/ 0 h 28"/>
                <a:gd name="T17" fmla="*/ 239 w 239"/>
                <a:gd name="T18" fmla="*/ 28 h 28"/>
              </a:gdLst>
              <a:ahLst/>
              <a:cxnLst>
                <a:cxn ang="T10">
                  <a:pos x="T0" y="T1"/>
                </a:cxn>
                <a:cxn ang="T11">
                  <a:pos x="T2" y="T3"/>
                </a:cxn>
                <a:cxn ang="T12">
                  <a:pos x="T4" y="T5"/>
                </a:cxn>
                <a:cxn ang="T13">
                  <a:pos x="T6" y="T7"/>
                </a:cxn>
                <a:cxn ang="T14">
                  <a:pos x="T8" y="T9"/>
                </a:cxn>
              </a:cxnLst>
              <a:rect l="T15" t="T16" r="T17" b="T18"/>
              <a:pathLst>
                <a:path w="239" h="28">
                  <a:moveTo>
                    <a:pt x="0" y="28"/>
                  </a:moveTo>
                  <a:cubicBezTo>
                    <a:pt x="214" y="28"/>
                    <a:pt x="214" y="28"/>
                    <a:pt x="214" y="28"/>
                  </a:cubicBezTo>
                  <a:cubicBezTo>
                    <a:pt x="221" y="23"/>
                    <a:pt x="234" y="7"/>
                    <a:pt x="239"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3" name="Freeform 82"/>
            <p:cNvSpPr>
              <a:spLocks noChangeAspect="1"/>
            </p:cNvSpPr>
            <p:nvPr/>
          </p:nvSpPr>
          <p:spPr bwMode="auto">
            <a:xfrm>
              <a:off x="4566" y="1017"/>
              <a:ext cx="271" cy="46"/>
            </a:xfrm>
            <a:custGeom>
              <a:avLst/>
              <a:gdLst>
                <a:gd name="T0" fmla="*/ 255 w 271"/>
                <a:gd name="T1" fmla="*/ 0 h 46"/>
                <a:gd name="T2" fmla="*/ 0 w 271"/>
                <a:gd name="T3" fmla="*/ 0 h 46"/>
                <a:gd name="T4" fmla="*/ 0 w 271"/>
                <a:gd name="T5" fmla="*/ 46 h 46"/>
                <a:gd name="T6" fmla="*/ 271 w 271"/>
                <a:gd name="T7" fmla="*/ 46 h 46"/>
                <a:gd name="T8" fmla="*/ 255 w 271"/>
                <a:gd name="T9" fmla="*/ 0 h 46"/>
                <a:gd name="T10" fmla="*/ 0 60000 65536"/>
                <a:gd name="T11" fmla="*/ 0 60000 65536"/>
                <a:gd name="T12" fmla="*/ 0 60000 65536"/>
                <a:gd name="T13" fmla="*/ 0 60000 65536"/>
                <a:gd name="T14" fmla="*/ 0 60000 65536"/>
                <a:gd name="T15" fmla="*/ 0 w 271"/>
                <a:gd name="T16" fmla="*/ 0 h 46"/>
                <a:gd name="T17" fmla="*/ 271 w 271"/>
                <a:gd name="T18" fmla="*/ 46 h 46"/>
              </a:gdLst>
              <a:ahLst/>
              <a:cxnLst>
                <a:cxn ang="T10">
                  <a:pos x="T0" y="T1"/>
                </a:cxn>
                <a:cxn ang="T11">
                  <a:pos x="T2" y="T3"/>
                </a:cxn>
                <a:cxn ang="T12">
                  <a:pos x="T4" y="T5"/>
                </a:cxn>
                <a:cxn ang="T13">
                  <a:pos x="T6" y="T7"/>
                </a:cxn>
                <a:cxn ang="T14">
                  <a:pos x="T8" y="T9"/>
                </a:cxn>
              </a:cxnLst>
              <a:rect l="T15" t="T16" r="T17" b="T18"/>
              <a:pathLst>
                <a:path w="271" h="46">
                  <a:moveTo>
                    <a:pt x="255" y="0"/>
                  </a:moveTo>
                  <a:lnTo>
                    <a:pt x="0" y="0"/>
                  </a:lnTo>
                  <a:lnTo>
                    <a:pt x="0" y="46"/>
                  </a:lnTo>
                  <a:lnTo>
                    <a:pt x="271" y="46"/>
                  </a:lnTo>
                  <a:lnTo>
                    <a:pt x="25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4" name="Freeform 83"/>
            <p:cNvSpPr>
              <a:spLocks noChangeAspect="1"/>
            </p:cNvSpPr>
            <p:nvPr/>
          </p:nvSpPr>
          <p:spPr bwMode="auto">
            <a:xfrm>
              <a:off x="4566" y="1103"/>
              <a:ext cx="302" cy="46"/>
            </a:xfrm>
            <a:custGeom>
              <a:avLst/>
              <a:gdLst>
                <a:gd name="T0" fmla="*/ 286 w 302"/>
                <a:gd name="T1" fmla="*/ 0 h 46"/>
                <a:gd name="T2" fmla="*/ 0 w 302"/>
                <a:gd name="T3" fmla="*/ 0 h 46"/>
                <a:gd name="T4" fmla="*/ 0 w 302"/>
                <a:gd name="T5" fmla="*/ 46 h 46"/>
                <a:gd name="T6" fmla="*/ 302 w 302"/>
                <a:gd name="T7" fmla="*/ 46 h 46"/>
                <a:gd name="T8" fmla="*/ 286 w 302"/>
                <a:gd name="T9" fmla="*/ 0 h 46"/>
                <a:gd name="T10" fmla="*/ 0 60000 65536"/>
                <a:gd name="T11" fmla="*/ 0 60000 65536"/>
                <a:gd name="T12" fmla="*/ 0 60000 65536"/>
                <a:gd name="T13" fmla="*/ 0 60000 65536"/>
                <a:gd name="T14" fmla="*/ 0 60000 65536"/>
                <a:gd name="T15" fmla="*/ 0 w 302"/>
                <a:gd name="T16" fmla="*/ 0 h 46"/>
                <a:gd name="T17" fmla="*/ 302 w 302"/>
                <a:gd name="T18" fmla="*/ 46 h 46"/>
              </a:gdLst>
              <a:ahLst/>
              <a:cxnLst>
                <a:cxn ang="T10">
                  <a:pos x="T0" y="T1"/>
                </a:cxn>
                <a:cxn ang="T11">
                  <a:pos x="T2" y="T3"/>
                </a:cxn>
                <a:cxn ang="T12">
                  <a:pos x="T4" y="T5"/>
                </a:cxn>
                <a:cxn ang="T13">
                  <a:pos x="T6" y="T7"/>
                </a:cxn>
                <a:cxn ang="T14">
                  <a:pos x="T8" y="T9"/>
                </a:cxn>
              </a:cxnLst>
              <a:rect l="T15" t="T16" r="T17" b="T18"/>
              <a:pathLst>
                <a:path w="302" h="46">
                  <a:moveTo>
                    <a:pt x="286" y="0"/>
                  </a:moveTo>
                  <a:lnTo>
                    <a:pt x="0" y="0"/>
                  </a:lnTo>
                  <a:lnTo>
                    <a:pt x="0" y="46"/>
                  </a:lnTo>
                  <a:lnTo>
                    <a:pt x="302" y="46"/>
                  </a:lnTo>
                  <a:lnTo>
                    <a:pt x="286"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5" name="Freeform 84"/>
            <p:cNvSpPr>
              <a:spLocks noChangeAspect="1"/>
            </p:cNvSpPr>
            <p:nvPr/>
          </p:nvSpPr>
          <p:spPr bwMode="auto">
            <a:xfrm>
              <a:off x="4657" y="1189"/>
              <a:ext cx="242" cy="46"/>
            </a:xfrm>
            <a:custGeom>
              <a:avLst/>
              <a:gdLst>
                <a:gd name="T0" fmla="*/ 225 w 242"/>
                <a:gd name="T1" fmla="*/ 0 h 46"/>
                <a:gd name="T2" fmla="*/ 0 w 242"/>
                <a:gd name="T3" fmla="*/ 0 h 46"/>
                <a:gd name="T4" fmla="*/ 0 w 242"/>
                <a:gd name="T5" fmla="*/ 46 h 46"/>
                <a:gd name="T6" fmla="*/ 242 w 242"/>
                <a:gd name="T7" fmla="*/ 46 h 46"/>
                <a:gd name="T8" fmla="*/ 225 w 242"/>
                <a:gd name="T9" fmla="*/ 0 h 46"/>
                <a:gd name="T10" fmla="*/ 0 60000 65536"/>
                <a:gd name="T11" fmla="*/ 0 60000 65536"/>
                <a:gd name="T12" fmla="*/ 0 60000 65536"/>
                <a:gd name="T13" fmla="*/ 0 60000 65536"/>
                <a:gd name="T14" fmla="*/ 0 60000 65536"/>
                <a:gd name="T15" fmla="*/ 0 w 242"/>
                <a:gd name="T16" fmla="*/ 0 h 46"/>
                <a:gd name="T17" fmla="*/ 242 w 242"/>
                <a:gd name="T18" fmla="*/ 46 h 46"/>
              </a:gdLst>
              <a:ahLst/>
              <a:cxnLst>
                <a:cxn ang="T10">
                  <a:pos x="T0" y="T1"/>
                </a:cxn>
                <a:cxn ang="T11">
                  <a:pos x="T2" y="T3"/>
                </a:cxn>
                <a:cxn ang="T12">
                  <a:pos x="T4" y="T5"/>
                </a:cxn>
                <a:cxn ang="T13">
                  <a:pos x="T6" y="T7"/>
                </a:cxn>
                <a:cxn ang="T14">
                  <a:pos x="T8" y="T9"/>
                </a:cxn>
              </a:cxnLst>
              <a:rect l="T15" t="T16" r="T17" b="T18"/>
              <a:pathLst>
                <a:path w="242" h="46">
                  <a:moveTo>
                    <a:pt x="225" y="0"/>
                  </a:moveTo>
                  <a:lnTo>
                    <a:pt x="0" y="0"/>
                  </a:lnTo>
                  <a:lnTo>
                    <a:pt x="0" y="46"/>
                  </a:lnTo>
                  <a:lnTo>
                    <a:pt x="242" y="46"/>
                  </a:lnTo>
                  <a:lnTo>
                    <a:pt x="225" y="0"/>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sp>
          <p:nvSpPr>
            <p:cNvPr id="86" name="Freeform 85"/>
            <p:cNvSpPr>
              <a:spLocks noChangeAspect="1"/>
            </p:cNvSpPr>
            <p:nvPr/>
          </p:nvSpPr>
          <p:spPr bwMode="auto">
            <a:xfrm>
              <a:off x="4023" y="1017"/>
              <a:ext cx="453" cy="46"/>
            </a:xfrm>
            <a:custGeom>
              <a:avLst/>
              <a:gdLst>
                <a:gd name="T0" fmla="*/ 0 w 279"/>
                <a:gd name="T1" fmla="*/ 2147483647 h 28"/>
                <a:gd name="T2" fmla="*/ 2147483647 w 279"/>
                <a:gd name="T3" fmla="*/ 2147483647 h 28"/>
                <a:gd name="T4" fmla="*/ 2147483647 w 279"/>
                <a:gd name="T5" fmla="*/ 0 h 28"/>
                <a:gd name="T6" fmla="*/ 2147483647 w 279"/>
                <a:gd name="T7" fmla="*/ 0 h 28"/>
                <a:gd name="T8" fmla="*/ 0 w 279"/>
                <a:gd name="T9" fmla="*/ 0 h 28"/>
                <a:gd name="T10" fmla="*/ 0 w 279"/>
                <a:gd name="T11" fmla="*/ 2147483647 h 28"/>
                <a:gd name="T12" fmla="*/ 0 60000 65536"/>
                <a:gd name="T13" fmla="*/ 0 60000 65536"/>
                <a:gd name="T14" fmla="*/ 0 60000 65536"/>
                <a:gd name="T15" fmla="*/ 0 60000 65536"/>
                <a:gd name="T16" fmla="*/ 0 60000 65536"/>
                <a:gd name="T17" fmla="*/ 0 60000 65536"/>
                <a:gd name="T18" fmla="*/ 0 w 279"/>
                <a:gd name="T19" fmla="*/ 0 h 28"/>
                <a:gd name="T20" fmla="*/ 279 w 27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79" h="28">
                  <a:moveTo>
                    <a:pt x="0" y="28"/>
                  </a:moveTo>
                  <a:cubicBezTo>
                    <a:pt x="279" y="28"/>
                    <a:pt x="279" y="28"/>
                    <a:pt x="279" y="28"/>
                  </a:cubicBezTo>
                  <a:cubicBezTo>
                    <a:pt x="254" y="7"/>
                    <a:pt x="232" y="0"/>
                    <a:pt x="194" y="0"/>
                  </a:cubicBezTo>
                  <a:cubicBezTo>
                    <a:pt x="166" y="0"/>
                    <a:pt x="166" y="0"/>
                    <a:pt x="166" y="0"/>
                  </a:cubicBezTo>
                  <a:cubicBezTo>
                    <a:pt x="0" y="0"/>
                    <a:pt x="0" y="0"/>
                    <a:pt x="0" y="0"/>
                  </a:cubicBezTo>
                  <a:lnTo>
                    <a:pt x="0" y="28"/>
                  </a:lnTo>
                  <a:close/>
                </a:path>
              </a:pathLst>
            </a:custGeom>
            <a:grpFill/>
            <a:ln w="9525">
              <a:noFill/>
              <a:round/>
              <a:headEnd/>
              <a:tailEnd/>
            </a:ln>
          </p:spPr>
          <p:txBody>
            <a:bodyPr/>
            <a:lstStyle/>
            <a:p>
              <a:pPr eaLnBrk="0" hangingPunct="0">
                <a:defRPr/>
              </a:pPr>
              <a:endParaRPr lang="en-US" sz="2400">
                <a:solidFill>
                  <a:srgbClr val="000000"/>
                </a:solidFill>
                <a:ea typeface="ＭＳ Ｐゴシック" pitchFamily="96" charset="-128"/>
              </a:endParaRPr>
            </a:p>
          </p:txBody>
        </p:sp>
      </p:grpSp>
      <p:sp>
        <p:nvSpPr>
          <p:cNvPr id="38925" name="Rectangle 13"/>
          <p:cNvSpPr>
            <a:spLocks noChangeArrowheads="1"/>
          </p:cNvSpPr>
          <p:nvPr/>
        </p:nvSpPr>
        <p:spPr bwMode="auto">
          <a:xfrm>
            <a:off x="76200" y="6400800"/>
            <a:ext cx="914400" cy="381000"/>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defRPr/>
            </a:pPr>
            <a:r>
              <a:rPr lang="en-US" sz="1200" dirty="0">
                <a:cs typeface="Arial" pitchFamily="34" charset="0"/>
              </a:rPr>
              <a:t>20</a:t>
            </a:r>
          </a:p>
        </p:txBody>
      </p:sp>
    </p:spTree>
  </p:cSld>
  <p:clrMapOvr>
    <a:masterClrMapping/>
  </p:clrMapOvr>
  <mc:AlternateContent xmlns:mc="http://schemas.openxmlformats.org/markup-compatibility/2006">
    <mc:Choice xmlns:p14="http://schemas.microsoft.com/office/powerpoint/2010/main" Requires="p14">
      <p:transition spd="slow" p14:dur="2000" advTm="166875"/>
    </mc:Choice>
    <mc:Fallback>
      <p:transition spd="slow" advTm="166875"/>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txBox="1">
            <a:spLocks noGrp="1"/>
          </p:cNvSpPr>
          <p:nvPr/>
        </p:nvSpPr>
        <p:spPr bwMode="auto">
          <a:xfrm>
            <a:off x="182563" y="8709025"/>
            <a:ext cx="3667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C320D569-039C-4A0E-A0C4-31C4AB572869}" type="slidenum">
              <a:rPr lang="en-US" sz="1200">
                <a:solidFill>
                  <a:srgbClr val="898989"/>
                </a:solidFill>
              </a:rPr>
              <a:pPr eaLnBrk="1" hangingPunct="1"/>
              <a:t>23</a:t>
            </a:fld>
            <a:endParaRPr lang="en-US" sz="1200">
              <a:solidFill>
                <a:srgbClr val="898989"/>
              </a:solidFill>
            </a:endParaRPr>
          </a:p>
        </p:txBody>
      </p:sp>
      <p:sp>
        <p:nvSpPr>
          <p:cNvPr id="39939" name="Footer Placeholder 2"/>
          <p:cNvSpPr txBox="1">
            <a:spLocks noGrp="1"/>
          </p:cNvSpPr>
          <p:nvPr/>
        </p:nvSpPr>
        <p:spPr bwMode="auto">
          <a:xfrm>
            <a:off x="1655763" y="8709025"/>
            <a:ext cx="5943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sz="1200">
                <a:solidFill>
                  <a:srgbClr val="898989"/>
                </a:solidFill>
                <a:latin typeface="Calibri" pitchFamily="34" charset="0"/>
              </a:rPr>
              <a:t>IBM Confidential</a:t>
            </a:r>
          </a:p>
        </p:txBody>
      </p:sp>
      <p:sp>
        <p:nvSpPr>
          <p:cNvPr id="39940" name="Rectangle 6"/>
          <p:cNvSpPr>
            <a:spLocks noChangeArrowheads="1"/>
          </p:cNvSpPr>
          <p:nvPr/>
        </p:nvSpPr>
        <p:spPr bwMode="auto">
          <a:xfrm>
            <a:off x="228600" y="3505200"/>
            <a:ext cx="52149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lstStyle/>
          <a:p>
            <a:pPr marL="114300" indent="-114300" defTabSz="457200">
              <a:spcAft>
                <a:spcPct val="35000"/>
              </a:spcAft>
              <a:buClr>
                <a:srgbClr val="800000"/>
              </a:buClr>
              <a:buFont typeface="Wingdings" pitchFamily="2" charset="2"/>
              <a:buNone/>
            </a:pPr>
            <a:r>
              <a:rPr lang="en-US" b="1" dirty="0">
                <a:solidFill>
                  <a:srgbClr val="000000"/>
                </a:solidFill>
              </a:rPr>
              <a:t>Real Results</a:t>
            </a:r>
          </a:p>
          <a:p>
            <a:pPr marL="114300" indent="-114300" defTabSz="457200">
              <a:spcAft>
                <a:spcPct val="35000"/>
              </a:spcAft>
              <a:buClr>
                <a:srgbClr val="800000"/>
              </a:buClr>
              <a:buFont typeface="Wingdings" pitchFamily="2" charset="2"/>
              <a:buChar char="§"/>
            </a:pPr>
            <a:r>
              <a:rPr lang="en-US" sz="1600" dirty="0">
                <a:solidFill>
                  <a:srgbClr val="000000"/>
                </a:solidFill>
              </a:rPr>
              <a:t>zEnterprise allows mult</a:t>
            </a:r>
            <a:r>
              <a:rPr lang="en-US" altLang="ja-JP" sz="1600" dirty="0">
                <a:solidFill>
                  <a:srgbClr val="000000"/>
                </a:solidFill>
              </a:rPr>
              <a:t>i-tier application integration</a:t>
            </a:r>
          </a:p>
          <a:p>
            <a:pPr marL="114300" indent="-114300" defTabSz="457200">
              <a:spcAft>
                <a:spcPct val="35000"/>
              </a:spcAft>
              <a:buClr>
                <a:srgbClr val="800000"/>
              </a:buClr>
              <a:buFont typeface="Wingdings" pitchFamily="2" charset="2"/>
              <a:buChar char="§"/>
            </a:pPr>
            <a:r>
              <a:rPr lang="en-US" altLang="ja-JP" sz="1600" dirty="0">
                <a:solidFill>
                  <a:srgbClr val="000000"/>
                </a:solidFill>
              </a:rPr>
              <a:t>Automatically prioritizes and routes work</a:t>
            </a:r>
          </a:p>
          <a:p>
            <a:pPr marL="114300" indent="-114300" defTabSz="457200">
              <a:spcAft>
                <a:spcPct val="35000"/>
              </a:spcAft>
              <a:buClr>
                <a:srgbClr val="800000"/>
              </a:buClr>
              <a:buFont typeface="Wingdings" pitchFamily="2" charset="2"/>
              <a:buChar char="§"/>
            </a:pPr>
            <a:r>
              <a:rPr lang="en-US" altLang="ja-JP" sz="1600" dirty="0">
                <a:solidFill>
                  <a:srgbClr val="000000"/>
                </a:solidFill>
              </a:rPr>
              <a:t>Monitors for critical business events and initiates actions</a:t>
            </a:r>
          </a:p>
          <a:p>
            <a:pPr marL="114300" indent="-114300" defTabSz="457200">
              <a:spcAft>
                <a:spcPct val="35000"/>
              </a:spcAft>
              <a:buClr>
                <a:srgbClr val="800000"/>
              </a:buClr>
              <a:buFont typeface="Wingdings" pitchFamily="2" charset="2"/>
              <a:buChar char="§"/>
            </a:pPr>
            <a:r>
              <a:rPr lang="en-US" altLang="ja-JP" sz="1600" dirty="0">
                <a:solidFill>
                  <a:srgbClr val="000000"/>
                </a:solidFill>
              </a:rPr>
              <a:t>Unmatched scalability and 85%-100% utilization</a:t>
            </a:r>
          </a:p>
          <a:p>
            <a:pPr marL="114300" indent="-114300" defTabSz="457200">
              <a:spcAft>
                <a:spcPct val="35000"/>
              </a:spcAft>
              <a:buClr>
                <a:srgbClr val="800000"/>
              </a:buClr>
              <a:buFont typeface="Wingdings" pitchFamily="2" charset="2"/>
              <a:buChar char="§"/>
            </a:pPr>
            <a:endParaRPr lang="en-US" sz="1600" dirty="0">
              <a:solidFill>
                <a:srgbClr val="000000"/>
              </a:solidFill>
            </a:endParaRPr>
          </a:p>
        </p:txBody>
      </p:sp>
      <p:sp>
        <p:nvSpPr>
          <p:cNvPr id="39941" name="Rectangle 5"/>
          <p:cNvSpPr>
            <a:spLocks noChangeArrowheads="1"/>
          </p:cNvSpPr>
          <p:nvPr/>
        </p:nvSpPr>
        <p:spPr bwMode="auto">
          <a:xfrm>
            <a:off x="228599" y="1295400"/>
            <a:ext cx="49307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058" tIns="41029" rIns="82058" bIns="41029"/>
          <a:lstStyle/>
          <a:p>
            <a:pPr marL="171450" indent="-171450" defTabSz="457200">
              <a:spcAft>
                <a:spcPct val="35000"/>
              </a:spcAft>
              <a:buClr>
                <a:srgbClr val="800000"/>
              </a:buClr>
              <a:buFont typeface="Wingdings" pitchFamily="2" charset="2"/>
              <a:buNone/>
            </a:pPr>
            <a:r>
              <a:rPr lang="en-US" b="1" dirty="0">
                <a:solidFill>
                  <a:srgbClr val="000000"/>
                </a:solidFill>
              </a:rPr>
              <a:t>Client Pains</a:t>
            </a:r>
          </a:p>
          <a:p>
            <a:pPr marL="171450" indent="-171450" defTabSz="457200">
              <a:spcAft>
                <a:spcPct val="35000"/>
              </a:spcAft>
              <a:buClr>
                <a:srgbClr val="800000"/>
              </a:buClr>
              <a:buFont typeface="Wingdings" pitchFamily="2" charset="2"/>
              <a:buChar char="§"/>
            </a:pPr>
            <a:r>
              <a:rPr lang="en-US" sz="1600" dirty="0">
                <a:solidFill>
                  <a:srgbClr val="000000"/>
                </a:solidFill>
              </a:rPr>
              <a:t>Inflexible systems inhibit responsiveness</a:t>
            </a:r>
          </a:p>
          <a:p>
            <a:pPr marL="742950" lvl="1" indent="-285750" defTabSz="457200">
              <a:spcAft>
                <a:spcPct val="35000"/>
              </a:spcAft>
              <a:buClr>
                <a:srgbClr val="800000"/>
              </a:buClr>
              <a:buFont typeface="Wingdings" pitchFamily="2" charset="2"/>
              <a:buChar char="§"/>
            </a:pPr>
            <a:r>
              <a:rPr lang="en-US" sz="1600" dirty="0">
                <a:solidFill>
                  <a:srgbClr val="000000"/>
                </a:solidFill>
              </a:rPr>
              <a:t>Difficult to use existing business logic for new services</a:t>
            </a:r>
          </a:p>
          <a:p>
            <a:pPr marL="171450" indent="-171450" defTabSz="457200">
              <a:spcAft>
                <a:spcPct val="35000"/>
              </a:spcAft>
              <a:buClr>
                <a:srgbClr val="800000"/>
              </a:buClr>
              <a:buFont typeface="Wingdings" pitchFamily="2" charset="2"/>
              <a:buChar char="§"/>
            </a:pPr>
            <a:r>
              <a:rPr lang="en-US" sz="1600" dirty="0" err="1">
                <a:solidFill>
                  <a:srgbClr val="000000"/>
                </a:solidFill>
              </a:rPr>
              <a:t>Siloed</a:t>
            </a:r>
            <a:r>
              <a:rPr lang="en-US" sz="1600" dirty="0">
                <a:solidFill>
                  <a:srgbClr val="000000"/>
                </a:solidFill>
              </a:rPr>
              <a:t> resources prevent sharing</a:t>
            </a:r>
          </a:p>
          <a:p>
            <a:pPr marL="742950" lvl="1" indent="-285750" defTabSz="457200">
              <a:spcAft>
                <a:spcPct val="35000"/>
              </a:spcAft>
              <a:buClr>
                <a:srgbClr val="800000"/>
              </a:buClr>
              <a:buFont typeface="Wingdings" pitchFamily="2" charset="2"/>
              <a:buChar char="§"/>
            </a:pPr>
            <a:r>
              <a:rPr lang="en-US" sz="1600" dirty="0">
                <a:solidFill>
                  <a:srgbClr val="000000"/>
                </a:solidFill>
              </a:rPr>
              <a:t>Lack of integration</a:t>
            </a:r>
          </a:p>
        </p:txBody>
      </p:sp>
      <p:sp>
        <p:nvSpPr>
          <p:cNvPr id="39942" name="Rectangle 17"/>
          <p:cNvSpPr>
            <a:spLocks noGrp="1" noChangeArrowheads="1"/>
          </p:cNvSpPr>
          <p:nvPr>
            <p:ph type="title" idx="4294967295"/>
          </p:nvPr>
        </p:nvSpPr>
        <p:spPr>
          <a:xfrm>
            <a:off x="304800" y="228600"/>
            <a:ext cx="7392988" cy="822325"/>
          </a:xfrm>
        </p:spPr>
        <p:txBody>
          <a:bodyPr lIns="0" anchor="t">
            <a:spAutoFit/>
          </a:bodyPr>
          <a:lstStyle/>
          <a:p>
            <a:r>
              <a:rPr lang="en-US" smtClean="0">
                <a:solidFill>
                  <a:srgbClr val="753D74"/>
                </a:solidFill>
                <a:cs typeface="Osaka"/>
              </a:rPr>
              <a:t>Customers use the BPM engine to transform complex and layered processes, deliver better service</a:t>
            </a:r>
            <a:endParaRPr lang="en-US" sz="2000" i="1" smtClean="0">
              <a:solidFill>
                <a:srgbClr val="753D74"/>
              </a:solidFill>
              <a:cs typeface="Osaka"/>
            </a:endParaRPr>
          </a:p>
        </p:txBody>
      </p:sp>
      <p:sp>
        <p:nvSpPr>
          <p:cNvPr id="39943" name="Freeform 13"/>
          <p:cNvSpPr>
            <a:spLocks/>
          </p:cNvSpPr>
          <p:nvPr/>
        </p:nvSpPr>
        <p:spPr bwMode="auto">
          <a:xfrm>
            <a:off x="5159375" y="1541463"/>
            <a:ext cx="3984625" cy="5310187"/>
          </a:xfrm>
          <a:custGeom>
            <a:avLst/>
            <a:gdLst>
              <a:gd name="T0" fmla="*/ 0 w 2641"/>
              <a:gd name="T1" fmla="*/ 2147483647 h 3501"/>
              <a:gd name="T2" fmla="*/ 2147483647 w 2641"/>
              <a:gd name="T3" fmla="*/ 0 h 3501"/>
              <a:gd name="T4" fmla="*/ 2147483647 w 2641"/>
              <a:gd name="T5" fmla="*/ 2147483647 h 3501"/>
              <a:gd name="T6" fmla="*/ 2147483647 w 2641"/>
              <a:gd name="T7" fmla="*/ 2147483647 h 3501"/>
              <a:gd name="T8" fmla="*/ 2147483647 w 2641"/>
              <a:gd name="T9" fmla="*/ 2147483647 h 3501"/>
              <a:gd name="T10" fmla="*/ 0 w 2641"/>
              <a:gd name="T11" fmla="*/ 2147483647 h 3501"/>
              <a:gd name="T12" fmla="*/ 0 60000 65536"/>
              <a:gd name="T13" fmla="*/ 0 60000 65536"/>
              <a:gd name="T14" fmla="*/ 0 60000 65536"/>
              <a:gd name="T15" fmla="*/ 0 60000 65536"/>
              <a:gd name="T16" fmla="*/ 0 60000 65536"/>
              <a:gd name="T17" fmla="*/ 0 60000 65536"/>
              <a:gd name="T18" fmla="*/ 0 w 2641"/>
              <a:gd name="T19" fmla="*/ 0 h 3501"/>
              <a:gd name="T20" fmla="*/ 2641 w 2641"/>
              <a:gd name="T21" fmla="*/ 3501 h 3501"/>
            </a:gdLst>
            <a:ahLst/>
            <a:cxnLst>
              <a:cxn ang="T12">
                <a:pos x="T0" y="T1"/>
              </a:cxn>
              <a:cxn ang="T13">
                <a:pos x="T2" y="T3"/>
              </a:cxn>
              <a:cxn ang="T14">
                <a:pos x="T4" y="T5"/>
              </a:cxn>
              <a:cxn ang="T15">
                <a:pos x="T6" y="T7"/>
              </a:cxn>
              <a:cxn ang="T16">
                <a:pos x="T8" y="T9"/>
              </a:cxn>
              <a:cxn ang="T17">
                <a:pos x="T10" y="T11"/>
              </a:cxn>
            </a:cxnLst>
            <a:rect l="T18" t="T19" r="T20" b="T21"/>
            <a:pathLst>
              <a:path w="2641" h="3501">
                <a:moveTo>
                  <a:pt x="0" y="217"/>
                </a:moveTo>
                <a:lnTo>
                  <a:pt x="2641" y="0"/>
                </a:lnTo>
                <a:lnTo>
                  <a:pt x="2641" y="2753"/>
                </a:lnTo>
                <a:lnTo>
                  <a:pt x="1893" y="3501"/>
                </a:lnTo>
                <a:lnTo>
                  <a:pt x="576" y="3501"/>
                </a:lnTo>
                <a:lnTo>
                  <a:pt x="0" y="217"/>
                </a:lnTo>
                <a:close/>
              </a:path>
            </a:pathLst>
          </a:custGeom>
          <a:solidFill>
            <a:srgbClr val="753D74"/>
          </a:solidFill>
          <a:ln>
            <a:noFill/>
          </a:ln>
          <a:effectLst>
            <a:outerShdw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944" name="Rectangle 1"/>
          <p:cNvSpPr>
            <a:spLocks noChangeArrowheads="1"/>
          </p:cNvSpPr>
          <p:nvPr/>
        </p:nvSpPr>
        <p:spPr bwMode="auto">
          <a:xfrm>
            <a:off x="1066800" y="5791200"/>
            <a:ext cx="47767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defTabSz="457200" eaLnBrk="0" hangingPunct="0"/>
            <a:r>
              <a:rPr lang="en-US" sz="1600" i="1">
                <a:solidFill>
                  <a:srgbClr val="000000"/>
                </a:solidFill>
              </a:rPr>
              <a:t>Bank turned to IBM to implement a new IT solution to automate and integrate data-driven processes</a:t>
            </a:r>
          </a:p>
        </p:txBody>
      </p:sp>
      <p:pic>
        <p:nvPicPr>
          <p:cNvPr id="39945" name="Picture 5"/>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443538" y="1957388"/>
            <a:ext cx="37369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7" name="Slide Number Placeholder 1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algn="r" eaLnBrk="1" hangingPunct="1">
              <a:defRPr/>
            </a:pPr>
            <a:fld id="{A5034CB3-F6F4-4F75-BAE5-2942348C1496}" type="slidenum">
              <a:rPr lang="en-US" smtClean="0">
                <a:solidFill>
                  <a:srgbClr val="969696"/>
                </a:solidFill>
              </a:rPr>
              <a:pPr algn="r" eaLnBrk="1" hangingPunct="1">
                <a:defRPr/>
              </a:pPr>
              <a:t>23</a:t>
            </a:fld>
            <a:endParaRPr lang="en-US" smtClean="0">
              <a:solidFill>
                <a:srgbClr val="969696"/>
              </a:solidFill>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28600" y="228600"/>
            <a:ext cx="7772400" cy="719138"/>
          </a:xfrm>
        </p:spPr>
        <p:txBody>
          <a:bodyPr/>
          <a:lstStyle/>
          <a:p>
            <a:r>
              <a:rPr lang="en-US" smtClean="0">
                <a:solidFill>
                  <a:srgbClr val="753D74"/>
                </a:solidFill>
                <a:cs typeface="Osaka"/>
              </a:rPr>
              <a:t>Processes that frequently interact with DB2 z/OS, CICS, IMS benefit most from colocation on z/OS</a:t>
            </a:r>
          </a:p>
        </p:txBody>
      </p:sp>
      <p:sp>
        <p:nvSpPr>
          <p:cNvPr id="4" name="Slide Number Placeholder 3"/>
          <p:cNvSpPr>
            <a:spLocks noGrp="1"/>
          </p:cNvSpPr>
          <p:nvPr>
            <p:ph type="sldNum" sz="quarter" idx="4294967295"/>
          </p:nvPr>
        </p:nvSpPr>
        <p:spPr/>
        <p:txBody>
          <a:bodyPr/>
          <a:lstStyle/>
          <a:p>
            <a:pPr>
              <a:defRPr/>
            </a:pPr>
            <a:fld id="{645A3978-687A-4599-95D0-EAE09A99C8B9}" type="slidenum">
              <a:rPr lang="en-GB" smtClean="0"/>
              <a:pPr>
                <a:defRPr/>
              </a:pPr>
              <a:t>24</a:t>
            </a:fld>
            <a:endParaRPr lang="en-GB"/>
          </a:p>
        </p:txBody>
      </p:sp>
      <p:pic>
        <p:nvPicPr>
          <p:cNvPr id="40964" name="Picture 33" descr="new-z-macgine"/>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572000" y="228600"/>
            <a:ext cx="4572000" cy="630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Cube 5"/>
          <p:cNvSpPr>
            <a:spLocks noChangeArrowheads="1"/>
          </p:cNvSpPr>
          <p:nvPr/>
        </p:nvSpPr>
        <p:spPr bwMode="auto">
          <a:xfrm>
            <a:off x="5105400" y="1387475"/>
            <a:ext cx="2209800" cy="838200"/>
          </a:xfrm>
          <a:prstGeom prst="cube">
            <a:avLst>
              <a:gd name="adj" fmla="val 25000"/>
            </a:avLst>
          </a:prstGeom>
          <a:solidFill>
            <a:schemeClr val="accent1">
              <a:alpha val="70195"/>
            </a:schemeClr>
          </a:solidFill>
          <a:ln w="9525" algn="ctr">
            <a:solidFill>
              <a:schemeClr val="tx1"/>
            </a:solidFill>
            <a:round/>
            <a:headEnd/>
            <a:tailEnd/>
          </a:ln>
        </p:spPr>
        <p:txBody>
          <a:bodyPr/>
          <a:lstStyle/>
          <a:p>
            <a:pPr algn="ctr" eaLnBrk="0" hangingPunct="0"/>
            <a:r>
              <a:rPr lang="en-US">
                <a:solidFill>
                  <a:schemeClr val="bg1"/>
                </a:solidFill>
              </a:rPr>
              <a:t>BPM for z/OS</a:t>
            </a:r>
          </a:p>
        </p:txBody>
      </p:sp>
      <p:sp>
        <p:nvSpPr>
          <p:cNvPr id="40966" name="Cube 6"/>
          <p:cNvSpPr>
            <a:spLocks noChangeArrowheads="1"/>
          </p:cNvSpPr>
          <p:nvPr/>
        </p:nvSpPr>
        <p:spPr bwMode="auto">
          <a:xfrm>
            <a:off x="5105400" y="2378075"/>
            <a:ext cx="1905000" cy="457200"/>
          </a:xfrm>
          <a:prstGeom prst="cube">
            <a:avLst>
              <a:gd name="adj" fmla="val 25000"/>
            </a:avLst>
          </a:prstGeom>
          <a:solidFill>
            <a:schemeClr val="accent2">
              <a:alpha val="70195"/>
            </a:schemeClr>
          </a:solidFill>
          <a:ln w="9525" algn="ctr">
            <a:solidFill>
              <a:schemeClr val="tx1"/>
            </a:solidFill>
            <a:round/>
            <a:headEnd/>
            <a:tailEnd/>
          </a:ln>
        </p:spPr>
        <p:txBody>
          <a:bodyPr/>
          <a:lstStyle/>
          <a:p>
            <a:pPr algn="ctr" eaLnBrk="0" hangingPunct="0"/>
            <a:r>
              <a:rPr lang="en-US">
                <a:solidFill>
                  <a:schemeClr val="bg1"/>
                </a:solidFill>
              </a:rPr>
              <a:t>BRMS for z/OS </a:t>
            </a:r>
          </a:p>
        </p:txBody>
      </p:sp>
      <p:sp>
        <p:nvSpPr>
          <p:cNvPr id="8" name="Cube 7"/>
          <p:cNvSpPr/>
          <p:nvPr/>
        </p:nvSpPr>
        <p:spPr bwMode="auto">
          <a:xfrm>
            <a:off x="4876800" y="3368675"/>
            <a:ext cx="1066800" cy="685800"/>
          </a:xfrm>
          <a:prstGeom prst="cube">
            <a:avLst/>
          </a:prstGeom>
          <a:solidFill>
            <a:schemeClr val="accent6">
              <a:lumMod val="90000"/>
              <a:alpha val="70000"/>
            </a:schemeClr>
          </a:solidFill>
          <a:ln w="9525" cap="flat" cmpd="sng" algn="ctr">
            <a:solidFill>
              <a:schemeClr val="tx1"/>
            </a:solidFill>
            <a:prstDash val="solid"/>
            <a:round/>
            <a:headEnd type="none" w="med" len="med"/>
            <a:tailEnd type="none" w="med" len="med"/>
          </a:ln>
          <a:effectLst/>
        </p:spPr>
        <p:txBody>
          <a:bodyPr/>
          <a:lstStyle/>
          <a:p>
            <a:pPr algn="ctr" eaLnBrk="0" hangingPunct="0">
              <a:defRPr/>
            </a:pPr>
            <a:r>
              <a:rPr lang="en-US" dirty="0">
                <a:ea typeface="ＭＳ Ｐゴシック" pitchFamily="96" charset="-128"/>
                <a:cs typeface="Arial" pitchFamily="34" charset="0"/>
              </a:rPr>
              <a:t>CICS</a:t>
            </a:r>
          </a:p>
        </p:txBody>
      </p:sp>
      <p:sp>
        <p:nvSpPr>
          <p:cNvPr id="10" name="Cube 9"/>
          <p:cNvSpPr/>
          <p:nvPr/>
        </p:nvSpPr>
        <p:spPr bwMode="auto">
          <a:xfrm>
            <a:off x="4876800" y="4283075"/>
            <a:ext cx="1066800" cy="685800"/>
          </a:xfrm>
          <a:prstGeom prst="cube">
            <a:avLst/>
          </a:prstGeom>
          <a:solidFill>
            <a:schemeClr val="accent6">
              <a:lumMod val="90000"/>
              <a:alpha val="70000"/>
            </a:schemeClr>
          </a:solidFill>
          <a:ln w="9525" cap="flat" cmpd="sng" algn="ctr">
            <a:solidFill>
              <a:schemeClr val="tx1"/>
            </a:solidFill>
            <a:prstDash val="solid"/>
            <a:round/>
            <a:headEnd type="none" w="med" len="med"/>
            <a:tailEnd type="none" w="med" len="med"/>
          </a:ln>
          <a:effectLst/>
        </p:spPr>
        <p:txBody>
          <a:bodyPr/>
          <a:lstStyle/>
          <a:p>
            <a:pPr algn="ctr" eaLnBrk="0" hangingPunct="0">
              <a:defRPr/>
            </a:pPr>
            <a:r>
              <a:rPr lang="en-US" dirty="0">
                <a:ea typeface="ＭＳ Ｐゴシック" pitchFamily="96" charset="-128"/>
                <a:cs typeface="Arial" pitchFamily="34" charset="0"/>
              </a:rPr>
              <a:t>IMS</a:t>
            </a:r>
          </a:p>
        </p:txBody>
      </p:sp>
      <p:sp>
        <p:nvSpPr>
          <p:cNvPr id="11" name="Can 10"/>
          <p:cNvSpPr/>
          <p:nvPr/>
        </p:nvSpPr>
        <p:spPr bwMode="auto">
          <a:xfrm>
            <a:off x="7239000" y="4359275"/>
            <a:ext cx="1066800" cy="990600"/>
          </a:xfrm>
          <a:prstGeom prst="can">
            <a:avLst/>
          </a:prstGeom>
          <a:solidFill>
            <a:schemeClr val="accent4">
              <a:lumMod val="20000"/>
              <a:lumOff val="80000"/>
              <a:alpha val="70000"/>
            </a:schemeClr>
          </a:solidFill>
          <a:ln w="9525" cap="flat" cmpd="sng" algn="ctr">
            <a:solidFill>
              <a:schemeClr val="tx1"/>
            </a:solidFill>
            <a:prstDash val="solid"/>
            <a:round/>
            <a:headEnd type="none" w="med" len="med"/>
            <a:tailEnd type="none" w="med" len="med"/>
          </a:ln>
          <a:effectLst/>
        </p:spPr>
        <p:txBody>
          <a:bodyPr/>
          <a:lstStyle/>
          <a:p>
            <a:pPr algn="ctr" eaLnBrk="0" hangingPunct="0">
              <a:defRPr/>
            </a:pPr>
            <a:r>
              <a:rPr lang="en-US" dirty="0">
                <a:ea typeface="ＭＳ Ｐゴシック" pitchFamily="96" charset="-128"/>
                <a:cs typeface="Arial" pitchFamily="34" charset="0"/>
              </a:rPr>
              <a:t>DB2</a:t>
            </a:r>
          </a:p>
        </p:txBody>
      </p:sp>
      <p:sp>
        <p:nvSpPr>
          <p:cNvPr id="12" name="Cube 11"/>
          <p:cNvSpPr/>
          <p:nvPr/>
        </p:nvSpPr>
        <p:spPr bwMode="auto">
          <a:xfrm>
            <a:off x="6019800" y="3368675"/>
            <a:ext cx="1219200" cy="533400"/>
          </a:xfrm>
          <a:prstGeom prst="cube">
            <a:avLst/>
          </a:prstGeom>
          <a:solidFill>
            <a:schemeClr val="accent2">
              <a:lumMod val="50000"/>
              <a:alpha val="70000"/>
            </a:schemeClr>
          </a:solidFill>
          <a:ln w="9525" cap="flat" cmpd="sng" algn="ctr">
            <a:solidFill>
              <a:schemeClr val="tx1"/>
            </a:solidFill>
            <a:prstDash val="solid"/>
            <a:round/>
            <a:headEnd type="none" w="med" len="med"/>
            <a:tailEnd type="none" w="med" len="med"/>
          </a:ln>
          <a:effectLst/>
        </p:spPr>
        <p:txBody>
          <a:bodyPr/>
          <a:lstStyle/>
          <a:p>
            <a:pPr algn="ctr" eaLnBrk="0" hangingPunct="0">
              <a:defRPr/>
            </a:pPr>
            <a:r>
              <a:rPr lang="en-US" dirty="0">
                <a:solidFill>
                  <a:schemeClr val="bg1"/>
                </a:solidFill>
                <a:ea typeface="ＭＳ Ｐゴシック" pitchFamily="96" charset="-128"/>
                <a:cs typeface="Arial" pitchFamily="34" charset="0"/>
              </a:rPr>
              <a:t>MB</a:t>
            </a:r>
          </a:p>
        </p:txBody>
      </p:sp>
      <p:sp>
        <p:nvSpPr>
          <p:cNvPr id="13" name="Cube 12"/>
          <p:cNvSpPr/>
          <p:nvPr/>
        </p:nvSpPr>
        <p:spPr bwMode="auto">
          <a:xfrm>
            <a:off x="6019800" y="3978275"/>
            <a:ext cx="1219200" cy="533400"/>
          </a:xfrm>
          <a:prstGeom prst="cube">
            <a:avLst/>
          </a:prstGeom>
          <a:solidFill>
            <a:schemeClr val="accent2">
              <a:lumMod val="50000"/>
              <a:alpha val="70000"/>
            </a:schemeClr>
          </a:solidFill>
          <a:ln w="9525" cap="flat" cmpd="sng" algn="ctr">
            <a:solidFill>
              <a:schemeClr val="tx1"/>
            </a:solidFill>
            <a:prstDash val="solid"/>
            <a:round/>
            <a:headEnd type="none" w="med" len="med"/>
            <a:tailEnd type="none" w="med" len="med"/>
          </a:ln>
          <a:effectLst/>
        </p:spPr>
        <p:txBody>
          <a:bodyPr/>
          <a:lstStyle/>
          <a:p>
            <a:pPr algn="ctr" eaLnBrk="0" hangingPunct="0">
              <a:defRPr/>
            </a:pPr>
            <a:r>
              <a:rPr lang="en-US" dirty="0">
                <a:solidFill>
                  <a:schemeClr val="bg1"/>
                </a:solidFill>
                <a:ea typeface="ＭＳ Ｐゴシック" pitchFamily="96" charset="-128"/>
                <a:cs typeface="Arial" pitchFamily="34" charset="0"/>
              </a:rPr>
              <a:t>MQ</a:t>
            </a:r>
          </a:p>
        </p:txBody>
      </p:sp>
      <p:sp>
        <p:nvSpPr>
          <p:cNvPr id="40972" name="Rectangle 3"/>
          <p:cNvSpPr txBox="1">
            <a:spLocks noChangeArrowheads="1"/>
          </p:cNvSpPr>
          <p:nvPr/>
        </p:nvSpPr>
        <p:spPr bwMode="auto">
          <a:xfrm>
            <a:off x="304800" y="1143000"/>
            <a:ext cx="4267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314450" algn="l"/>
              </a:tabLst>
              <a:defRPr>
                <a:solidFill>
                  <a:schemeClr val="tx1"/>
                </a:solidFill>
                <a:latin typeface="Arial" pitchFamily="34" charset="0"/>
                <a:ea typeface="MS PGothic" pitchFamily="34" charset="-128"/>
              </a:defRPr>
            </a:lvl1pPr>
            <a:lvl2pPr marL="800100" indent="-342900" eaLnBrk="0" hangingPunct="0">
              <a:tabLst>
                <a:tab pos="1314450" algn="l"/>
              </a:tabLst>
              <a:defRPr>
                <a:solidFill>
                  <a:schemeClr val="tx1"/>
                </a:solidFill>
                <a:latin typeface="Arial" pitchFamily="34" charset="0"/>
                <a:ea typeface="MS PGothic" pitchFamily="34" charset="-128"/>
              </a:defRPr>
            </a:lvl2pPr>
            <a:lvl3pPr marL="1143000" indent="-228600" eaLnBrk="0" hangingPunct="0">
              <a:tabLst>
                <a:tab pos="1314450" algn="l"/>
              </a:tabLst>
              <a:defRPr>
                <a:solidFill>
                  <a:schemeClr val="tx1"/>
                </a:solidFill>
                <a:latin typeface="Arial" pitchFamily="34" charset="0"/>
                <a:ea typeface="MS PGothic" pitchFamily="34" charset="-128"/>
              </a:defRPr>
            </a:lvl3pPr>
            <a:lvl4pPr marL="1600200" indent="-228600" eaLnBrk="0" hangingPunct="0">
              <a:tabLst>
                <a:tab pos="1314450" algn="l"/>
              </a:tabLst>
              <a:defRPr>
                <a:solidFill>
                  <a:schemeClr val="tx1"/>
                </a:solidFill>
                <a:latin typeface="Arial" pitchFamily="34" charset="0"/>
                <a:ea typeface="MS PGothic" pitchFamily="34" charset="-128"/>
              </a:defRPr>
            </a:lvl4pPr>
            <a:lvl5pPr marL="2057400" indent="-228600" eaLnBrk="0" hangingPunct="0">
              <a:tabLst>
                <a:tab pos="1314450" algn="l"/>
              </a:tabLst>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tabLst>
                <a:tab pos="1314450" algn="l"/>
              </a:tabLst>
              <a:defRPr>
                <a:solidFill>
                  <a:schemeClr val="tx1"/>
                </a:solidFill>
                <a:latin typeface="Arial" pitchFamily="34" charset="0"/>
                <a:ea typeface="MS PGothic" pitchFamily="34" charset="-128"/>
              </a:defRPr>
            </a:lvl9pPr>
          </a:lstStyle>
          <a:p>
            <a:pPr>
              <a:buClr>
                <a:schemeClr val="tx2"/>
              </a:buClr>
            </a:pPr>
            <a:r>
              <a:rPr lang="en-US" b="1" i="1"/>
              <a:t>Process management enables automated and efficient service-oriented implementations</a:t>
            </a:r>
            <a:r>
              <a:rPr lang="en-US"/>
              <a:t/>
            </a:r>
            <a:br>
              <a:rPr lang="en-US"/>
            </a:br>
            <a:endParaRPr lang="en-US"/>
          </a:p>
          <a:p>
            <a:pPr>
              <a:buClr>
                <a:schemeClr val="tx2"/>
              </a:buClr>
              <a:buFont typeface="Wingdings" pitchFamily="2" charset="2"/>
              <a:buNone/>
            </a:pPr>
            <a:r>
              <a:rPr lang="en-US"/>
              <a:t>Running on System z delivers:</a:t>
            </a:r>
            <a:br>
              <a:rPr lang="en-US"/>
            </a:br>
            <a:endParaRPr lang="en-US"/>
          </a:p>
          <a:p>
            <a:pPr lvl="1">
              <a:buClr>
                <a:schemeClr val="tx2"/>
              </a:buClr>
              <a:buFont typeface="Wingdings" pitchFamily="2" charset="2"/>
              <a:buChar char="§"/>
            </a:pPr>
            <a:r>
              <a:rPr lang="en-US"/>
              <a:t>Enterprise class operation</a:t>
            </a:r>
          </a:p>
          <a:p>
            <a:pPr lvl="1">
              <a:buClr>
                <a:schemeClr val="tx2"/>
              </a:buClr>
              <a:buFont typeface="Wingdings" pitchFamily="2" charset="2"/>
              <a:buChar char="§"/>
            </a:pPr>
            <a:r>
              <a:rPr lang="en-US"/>
              <a:t>Performance improvements</a:t>
            </a:r>
          </a:p>
          <a:p>
            <a:pPr lvl="1">
              <a:buClr>
                <a:schemeClr val="tx2"/>
              </a:buClr>
              <a:buFont typeface="Wingdings" pitchFamily="2" charset="2"/>
              <a:buChar char="§"/>
            </a:pPr>
            <a:r>
              <a:rPr lang="en-US"/>
              <a:t>Virtual network between assets on z</a:t>
            </a:r>
          </a:p>
          <a:p>
            <a:pPr lvl="1">
              <a:buClr>
                <a:schemeClr val="tx2"/>
              </a:buClr>
              <a:buFont typeface="Wingdings" pitchFamily="2" charset="2"/>
              <a:buChar char="§"/>
            </a:pPr>
            <a:r>
              <a:rPr lang="en-US"/>
              <a:t>Enhanced security</a:t>
            </a:r>
          </a:p>
          <a:p>
            <a:pPr lvl="1">
              <a:buClr>
                <a:schemeClr val="tx2"/>
              </a:buClr>
              <a:buFont typeface="Wingdings" pitchFamily="2" charset="2"/>
              <a:buChar char="§"/>
            </a:pPr>
            <a:r>
              <a:rPr lang="en-US"/>
              <a:t>Consistent backup and recovery</a:t>
            </a:r>
          </a:p>
          <a:p>
            <a:pPr lvl="1">
              <a:buClr>
                <a:schemeClr val="tx2"/>
              </a:buClr>
              <a:buFont typeface="Wingdings" pitchFamily="2" charset="2"/>
              <a:buChar char="§"/>
            </a:pPr>
            <a:r>
              <a:rPr lang="en-US"/>
              <a:t>Process integrity</a:t>
            </a:r>
          </a:p>
          <a:p>
            <a:pPr lvl="1">
              <a:buClr>
                <a:schemeClr val="tx2"/>
              </a:buClr>
              <a:buFont typeface="Wingdings" pitchFamily="2" charset="2"/>
              <a:buChar char="§"/>
            </a:pPr>
            <a:r>
              <a:rPr lang="en-US"/>
              <a:t>Continuous availability</a:t>
            </a:r>
          </a:p>
        </p:txBody>
      </p:sp>
      <p:sp>
        <p:nvSpPr>
          <p:cNvPr id="40973" name="TextBox 15"/>
          <p:cNvSpPr txBox="1">
            <a:spLocks noChangeArrowheads="1"/>
          </p:cNvSpPr>
          <p:nvPr/>
        </p:nvSpPr>
        <p:spPr bwMode="auto">
          <a:xfrm>
            <a:off x="3200400" y="6019800"/>
            <a:ext cx="556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sz="1400" i="1"/>
              <a:t>System z is the undisputed platform leader in availability, security, utilization, manageability, and scalability</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txBox="1">
            <a:spLocks noGrp="1"/>
          </p:cNvSpPr>
          <p:nvPr/>
        </p:nvSpPr>
        <p:spPr bwMode="auto">
          <a:xfrm>
            <a:off x="304800" y="6265863"/>
            <a:ext cx="457200" cy="304800"/>
          </a:xfrm>
          <a:prstGeom prst="rect">
            <a:avLst/>
          </a:prstGeom>
          <a:noFill/>
        </p:spPr>
        <p:txBody>
          <a:bodyPr lIns="91139" tIns="45575" rIns="91139" bIns="45575" anchor="b"/>
          <a:lstStyle/>
          <a:p>
            <a:pPr algn="r" eaLnBrk="0" hangingPunct="0">
              <a:defRPr/>
            </a:pPr>
            <a:fld id="{38C6311B-4552-4B59-B9AE-BED94D6818A5}" type="slidenum">
              <a:rPr lang="en-US" sz="1000">
                <a:solidFill>
                  <a:srgbClr val="969696"/>
                </a:solidFill>
                <a:latin typeface="Arial" charset="0"/>
                <a:ea typeface="ＭＳ Ｐゴシック" pitchFamily="34" charset="-128"/>
                <a:cs typeface="Arial" charset="0"/>
              </a:rPr>
              <a:pPr algn="r" eaLnBrk="0" hangingPunct="0">
                <a:defRPr/>
              </a:pPr>
              <a:t>25</a:t>
            </a:fld>
            <a:endParaRPr lang="en-US" sz="1000">
              <a:solidFill>
                <a:srgbClr val="969696"/>
              </a:solidFill>
              <a:latin typeface="Arial" charset="0"/>
              <a:ea typeface="ＭＳ Ｐゴシック" pitchFamily="34" charset="-128"/>
              <a:cs typeface="Arial" charset="0"/>
            </a:endParaRPr>
          </a:p>
        </p:txBody>
      </p:sp>
      <p:sp>
        <p:nvSpPr>
          <p:cNvPr id="5123" name="Rectangle 23"/>
          <p:cNvSpPr>
            <a:spLocks noChangeArrowheads="1"/>
          </p:cNvSpPr>
          <p:nvPr/>
        </p:nvSpPr>
        <p:spPr bwMode="auto">
          <a:xfrm>
            <a:off x="195263" y="185737"/>
            <a:ext cx="8763000" cy="707886"/>
          </a:xfrm>
          <a:prstGeom prst="rect">
            <a:avLst/>
          </a:prstGeom>
          <a:noFill/>
          <a:ln w="9525">
            <a:noFill/>
            <a:miter lim="800000"/>
            <a:headEnd/>
            <a:tailEnd/>
          </a:ln>
        </p:spPr>
        <p:txBody>
          <a:bodyPr>
            <a:spAutoFit/>
          </a:bodyPr>
          <a:lstStyle/>
          <a:p>
            <a:pPr>
              <a:buClr>
                <a:srgbClr val="FFFFFF"/>
              </a:buClr>
            </a:pPr>
            <a:r>
              <a:rPr lang="en-US" sz="2000" dirty="0" smtClean="0">
                <a:solidFill>
                  <a:srgbClr val="583B91"/>
                </a:solidFill>
                <a:latin typeface="Arial" charset="0"/>
                <a:cs typeface="Arial" charset="0"/>
              </a:rPr>
              <a:t>Enabling Agile Business Processes on System Z</a:t>
            </a:r>
            <a:r>
              <a:rPr lang="en-US" sz="2000" b="1" dirty="0">
                <a:solidFill>
                  <a:srgbClr val="583B91"/>
                </a:solidFill>
                <a:latin typeface="Arial" charset="0"/>
                <a:cs typeface="Arial" charset="0"/>
              </a:rPr>
              <a:t/>
            </a:r>
            <a:br>
              <a:rPr lang="en-US" sz="2000" b="1" dirty="0">
                <a:solidFill>
                  <a:srgbClr val="583B91"/>
                </a:solidFill>
                <a:latin typeface="Arial" charset="0"/>
                <a:cs typeface="Arial" charset="0"/>
              </a:rPr>
            </a:br>
            <a:r>
              <a:rPr lang="en-US" i="1" dirty="0">
                <a:solidFill>
                  <a:srgbClr val="583B91"/>
                </a:solidFill>
                <a:latin typeface="Arial" charset="0"/>
                <a:cs typeface="Arial" charset="0"/>
              </a:rPr>
              <a:t>IBM Business Process Manager V7.5 for z/OS</a:t>
            </a:r>
            <a:endParaRPr lang="en-US" sz="2000" i="1" dirty="0">
              <a:solidFill>
                <a:srgbClr val="583B91"/>
              </a:solidFill>
              <a:latin typeface="Arial" charset="0"/>
              <a:cs typeface="Arial" charset="0"/>
            </a:endParaRPr>
          </a:p>
        </p:txBody>
      </p:sp>
      <p:sp>
        <p:nvSpPr>
          <p:cNvPr id="34" name="Slide Number Placeholder 33"/>
          <p:cNvSpPr>
            <a:spLocks noGrp="1"/>
          </p:cNvSpPr>
          <p:nvPr>
            <p:ph type="sldNum" sz="quarter" idx="10"/>
          </p:nvPr>
        </p:nvSpPr>
        <p:spPr/>
        <p:txBody>
          <a:bodyPr/>
          <a:lstStyle/>
          <a:p>
            <a:pPr>
              <a:defRPr/>
            </a:pPr>
            <a:fld id="{798E7041-2B6C-426E-9E37-92ABA1E13030}" type="slidenum">
              <a:rPr lang="en-US" smtClean="0"/>
              <a:pPr>
                <a:defRPr/>
              </a:pPr>
              <a:t>25</a:t>
            </a:fld>
            <a:endParaRPr lang="en-US"/>
          </a:p>
        </p:txBody>
      </p:sp>
      <p:pic>
        <p:nvPicPr>
          <p:cNvPr id="175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8930" y="2929623"/>
            <a:ext cx="4876800" cy="393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Rectangle 3"/>
          <p:cNvSpPr txBox="1">
            <a:spLocks noChangeArrowheads="1"/>
          </p:cNvSpPr>
          <p:nvPr/>
        </p:nvSpPr>
        <p:spPr bwMode="auto">
          <a:xfrm>
            <a:off x="152400" y="3200400"/>
            <a:ext cx="4571999" cy="251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hangingPunct="0">
              <a:buClr>
                <a:srgbClr val="000000"/>
              </a:buClr>
              <a:buFont typeface="Wingdings" pitchFamily="2" charset="2"/>
              <a:buChar char="§"/>
              <a:tabLst>
                <a:tab pos="1314450" algn="l"/>
              </a:tabLst>
              <a:defRPr/>
            </a:pPr>
            <a:r>
              <a:rPr lang="en-US" b="1" i="1" kern="0" dirty="0" smtClean="0">
                <a:solidFill>
                  <a:srgbClr val="000000"/>
                </a:solidFill>
                <a:cs typeface="Arial" pitchFamily="34" charset="0"/>
              </a:rPr>
              <a:t>Apply </a:t>
            </a:r>
            <a:r>
              <a:rPr lang="en-US" i="1" kern="0" dirty="0" smtClean="0">
                <a:solidFill>
                  <a:srgbClr val="000000"/>
                </a:solidFill>
                <a:cs typeface="Arial" pitchFamily="34" charset="0"/>
              </a:rPr>
              <a:t>co-location of processes that frequently interact with CICS, IMS, or DB2</a:t>
            </a:r>
            <a:br>
              <a:rPr lang="en-US" i="1" kern="0" dirty="0" smtClean="0">
                <a:solidFill>
                  <a:srgbClr val="000000"/>
                </a:solidFill>
                <a:cs typeface="Arial" pitchFamily="34" charset="0"/>
              </a:rPr>
            </a:br>
            <a:endParaRPr lang="en-US" i="1"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i="1" kern="0" dirty="0" smtClean="0">
                <a:solidFill>
                  <a:srgbClr val="000000"/>
                </a:solidFill>
                <a:cs typeface="Arial" pitchFamily="34" charset="0"/>
              </a:rPr>
              <a:t>Simplify </a:t>
            </a:r>
            <a:r>
              <a:rPr lang="en-US" i="1" kern="0" dirty="0" smtClean="0">
                <a:solidFill>
                  <a:srgbClr val="000000"/>
                </a:solidFill>
                <a:cs typeface="Arial" pitchFamily="34" charset="0"/>
              </a:rPr>
              <a:t>operations by centralizing process assets</a:t>
            </a:r>
            <a:br>
              <a:rPr lang="en-US" i="1" kern="0" dirty="0" smtClean="0">
                <a:solidFill>
                  <a:srgbClr val="000000"/>
                </a:solidFill>
                <a:cs typeface="Arial" pitchFamily="34" charset="0"/>
              </a:rPr>
            </a:br>
            <a:endParaRPr lang="en-US" i="1"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b="1" i="1" kern="0" dirty="0" smtClean="0">
                <a:solidFill>
                  <a:srgbClr val="000000"/>
                </a:solidFill>
                <a:cs typeface="Arial" pitchFamily="34" charset="0"/>
              </a:rPr>
              <a:t>Unify</a:t>
            </a:r>
            <a:r>
              <a:rPr lang="en-US" i="1" kern="0" dirty="0" smtClean="0">
                <a:solidFill>
                  <a:srgbClr val="000000"/>
                </a:solidFill>
                <a:cs typeface="Arial" pitchFamily="34" charset="0"/>
              </a:rPr>
              <a:t> process deployment and shared process services</a:t>
            </a:r>
            <a:br>
              <a:rPr lang="en-US" i="1" kern="0" dirty="0" smtClean="0">
                <a:solidFill>
                  <a:srgbClr val="000000"/>
                </a:solidFill>
                <a:cs typeface="Arial" pitchFamily="34" charset="0"/>
              </a:rPr>
            </a:br>
            <a:endParaRPr lang="en-US" i="1" kern="0" dirty="0" smtClean="0">
              <a:solidFill>
                <a:srgbClr val="000000"/>
              </a:solidFill>
              <a:cs typeface="Arial" pitchFamily="34" charset="0"/>
            </a:endParaRPr>
          </a:p>
          <a:p>
            <a:pPr marL="342900" indent="-342900" eaLnBrk="0" hangingPunct="0">
              <a:buClr>
                <a:srgbClr val="000000"/>
              </a:buClr>
              <a:buFont typeface="Wingdings" pitchFamily="2" charset="2"/>
              <a:buChar char="§"/>
              <a:tabLst>
                <a:tab pos="1314450" algn="l"/>
              </a:tabLst>
              <a:defRPr/>
            </a:pPr>
            <a:r>
              <a:rPr lang="en-US" i="1" kern="0" dirty="0" smtClean="0">
                <a:solidFill>
                  <a:srgbClr val="000000"/>
                </a:solidFill>
                <a:cs typeface="Arial" pitchFamily="34" charset="0"/>
                <a:hlinkClick r:id="rId4"/>
              </a:rPr>
              <a:t>Check out </a:t>
            </a:r>
            <a:r>
              <a:rPr lang="en-US" i="1" kern="0" dirty="0" smtClean="0">
                <a:solidFill>
                  <a:srgbClr val="000000"/>
                </a:solidFill>
                <a:cs typeface="Arial" pitchFamily="34" charset="0"/>
              </a:rPr>
              <a:t>the new offer on the Web!  </a:t>
            </a:r>
            <a:endParaRPr lang="en-US" i="1" dirty="0">
              <a:solidFill>
                <a:srgbClr val="000000"/>
              </a:solidFill>
              <a:cs typeface="Arial" pitchFamily="34" charset="0"/>
            </a:endParaRPr>
          </a:p>
        </p:txBody>
      </p:sp>
      <p:grpSp>
        <p:nvGrpSpPr>
          <p:cNvPr id="4" name="Group 3"/>
          <p:cNvGrpSpPr/>
          <p:nvPr/>
        </p:nvGrpSpPr>
        <p:grpSpPr>
          <a:xfrm>
            <a:off x="767969" y="1089020"/>
            <a:ext cx="7100130" cy="1956600"/>
            <a:chOff x="767969" y="1089020"/>
            <a:chExt cx="7100130" cy="1956600"/>
          </a:xfrm>
        </p:grpSpPr>
        <p:pic>
          <p:nvPicPr>
            <p:cNvPr id="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767969" y="2356426"/>
              <a:ext cx="2252733" cy="689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3184963" y="2356426"/>
              <a:ext cx="2252733" cy="689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V="1">
              <a:off x="5601957" y="2298993"/>
              <a:ext cx="2252733" cy="746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Rounded Rectangle 47"/>
            <p:cNvSpPr>
              <a:spLocks noChangeArrowheads="1"/>
            </p:cNvSpPr>
            <p:nvPr/>
          </p:nvSpPr>
          <p:spPr bwMode="auto">
            <a:xfrm>
              <a:off x="3192784" y="1089020"/>
              <a:ext cx="2252733" cy="689194"/>
            </a:xfrm>
            <a:prstGeom prst="roundRect">
              <a:avLst>
                <a:gd name="adj" fmla="val 16667"/>
              </a:avLst>
            </a:prstGeom>
            <a:gradFill rotWithShape="1">
              <a:gsLst>
                <a:gs pos="0">
                  <a:srgbClr val="006699"/>
                </a:gs>
                <a:gs pos="100000">
                  <a:srgbClr val="FFFFFF"/>
                </a:gs>
              </a:gsLst>
              <a:lin ang="5400000" scaled="1"/>
            </a:gradFill>
            <a:ln>
              <a:noFill/>
            </a:ln>
            <a:extLst/>
          </p:spPr>
          <p:txBody>
            <a:bodyPr anchor="ctr"/>
            <a:lstStyle/>
            <a:p>
              <a:pPr algn="ctr">
                <a:spcBef>
                  <a:spcPct val="50000"/>
                </a:spcBef>
                <a:defRPr/>
              </a:pPr>
              <a:endParaRPr lang="en-US" sz="2400">
                <a:solidFill>
                  <a:srgbClr val="FFFFFF"/>
                </a:solidFill>
                <a:latin typeface="Arial"/>
                <a:ea typeface="MS PGothic"/>
                <a:cs typeface="Arial" charset="0"/>
              </a:endParaRPr>
            </a:p>
          </p:txBody>
        </p:sp>
        <p:sp>
          <p:nvSpPr>
            <p:cNvPr id="49" name="Rounded Rectangle 48"/>
            <p:cNvSpPr>
              <a:spLocks noChangeArrowheads="1"/>
            </p:cNvSpPr>
            <p:nvPr/>
          </p:nvSpPr>
          <p:spPr bwMode="auto">
            <a:xfrm>
              <a:off x="5601957" y="1089020"/>
              <a:ext cx="2252733" cy="689194"/>
            </a:xfrm>
            <a:prstGeom prst="roundRect">
              <a:avLst>
                <a:gd name="adj" fmla="val 16667"/>
              </a:avLst>
            </a:prstGeom>
            <a:gradFill rotWithShape="1">
              <a:gsLst>
                <a:gs pos="0">
                  <a:srgbClr val="2DB6B3"/>
                </a:gs>
                <a:gs pos="100000">
                  <a:srgbClr val="FFFFFF"/>
                </a:gs>
              </a:gsLst>
              <a:lin ang="5400000" scaled="1"/>
            </a:gradFill>
            <a:ln>
              <a:noFill/>
            </a:ln>
            <a:extLst/>
          </p:spPr>
          <p:txBody>
            <a:bodyPr anchor="ctr"/>
            <a:lstStyle/>
            <a:p>
              <a:pPr algn="ctr">
                <a:spcBef>
                  <a:spcPct val="50000"/>
                </a:spcBef>
                <a:defRPr/>
              </a:pPr>
              <a:endParaRPr lang="en-US" sz="2400">
                <a:solidFill>
                  <a:srgbClr val="FFFFFF"/>
                </a:solidFill>
                <a:latin typeface="Arial"/>
                <a:ea typeface="MS PGothic"/>
                <a:cs typeface="Arial" charset="0"/>
              </a:endParaRPr>
            </a:p>
          </p:txBody>
        </p:sp>
        <p:sp>
          <p:nvSpPr>
            <p:cNvPr id="50" name="Rounded Rectangle 49"/>
            <p:cNvSpPr>
              <a:spLocks noChangeArrowheads="1"/>
            </p:cNvSpPr>
            <p:nvPr/>
          </p:nvSpPr>
          <p:spPr bwMode="auto">
            <a:xfrm>
              <a:off x="783612" y="1089020"/>
              <a:ext cx="2252733" cy="689194"/>
            </a:xfrm>
            <a:prstGeom prst="roundRect">
              <a:avLst>
                <a:gd name="adj" fmla="val 16667"/>
              </a:avLst>
            </a:prstGeom>
            <a:gradFill rotWithShape="1">
              <a:gsLst>
                <a:gs pos="0">
                  <a:srgbClr val="AB1A7D"/>
                </a:gs>
                <a:gs pos="100000">
                  <a:srgbClr val="FFFFFF"/>
                </a:gs>
              </a:gsLst>
              <a:lin ang="5400000" scaled="1"/>
            </a:gradFill>
            <a:ln>
              <a:noFill/>
            </a:ln>
            <a:extLst/>
          </p:spPr>
          <p:txBody>
            <a:bodyPr anchor="ctr"/>
            <a:lstStyle/>
            <a:p>
              <a:pPr algn="ctr">
                <a:spcBef>
                  <a:spcPct val="50000"/>
                </a:spcBef>
                <a:defRPr/>
              </a:pPr>
              <a:endParaRPr lang="en-US" sz="2400">
                <a:solidFill>
                  <a:srgbClr val="FFFFFF"/>
                </a:solidFill>
                <a:latin typeface="Arial"/>
                <a:ea typeface="MS PGothic"/>
                <a:cs typeface="Arial" charset="0"/>
              </a:endParaRPr>
            </a:p>
          </p:txBody>
        </p:sp>
        <p:sp>
          <p:nvSpPr>
            <p:cNvPr id="51" name="Text Box 30"/>
            <p:cNvSpPr txBox="1">
              <a:spLocks noChangeArrowheads="1"/>
            </p:cNvSpPr>
            <p:nvPr/>
          </p:nvSpPr>
          <p:spPr bwMode="auto">
            <a:xfrm>
              <a:off x="1340294" y="1097129"/>
              <a:ext cx="1183337"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dirty="0" smtClean="0">
                  <a:solidFill>
                    <a:srgbClr val="000000"/>
                  </a:solidFill>
                  <a:ea typeface="MS PGothic"/>
                  <a:cs typeface="Arial" charset="0"/>
                </a:rPr>
                <a:t>Apply</a:t>
              </a:r>
              <a:endParaRPr lang="en-US" sz="2800" b="1" i="1" dirty="0">
                <a:solidFill>
                  <a:srgbClr val="000000"/>
                </a:solidFill>
                <a:ea typeface="MS PGothic"/>
                <a:cs typeface="Arial" charset="0"/>
              </a:endParaRPr>
            </a:p>
          </p:txBody>
        </p:sp>
        <p:sp>
          <p:nvSpPr>
            <p:cNvPr id="52" name="Text Box 31"/>
            <p:cNvSpPr txBox="1">
              <a:spLocks noChangeArrowheads="1"/>
            </p:cNvSpPr>
            <p:nvPr/>
          </p:nvSpPr>
          <p:spPr bwMode="auto">
            <a:xfrm>
              <a:off x="3525273" y="1097129"/>
              <a:ext cx="1580882"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dirty="0" smtClean="0">
                  <a:solidFill>
                    <a:srgbClr val="000000"/>
                  </a:solidFill>
                  <a:ea typeface="MS PGothic"/>
                  <a:cs typeface="Arial" charset="0"/>
                </a:rPr>
                <a:t>Simplify</a:t>
              </a:r>
              <a:endParaRPr lang="en-US" sz="2800" b="1" i="1" dirty="0">
                <a:solidFill>
                  <a:srgbClr val="000000"/>
                </a:solidFill>
                <a:ea typeface="MS PGothic"/>
                <a:cs typeface="Arial" charset="0"/>
              </a:endParaRPr>
            </a:p>
          </p:txBody>
        </p:sp>
        <p:sp>
          <p:nvSpPr>
            <p:cNvPr id="53" name="Text Box 32"/>
            <p:cNvSpPr txBox="1">
              <a:spLocks noChangeArrowheads="1"/>
            </p:cNvSpPr>
            <p:nvPr/>
          </p:nvSpPr>
          <p:spPr bwMode="auto">
            <a:xfrm>
              <a:off x="6221369" y="1097129"/>
              <a:ext cx="1083951" cy="52322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a:solidFill>
                    <a:srgbClr val="000000"/>
                  </a:solidFill>
                  <a:ea typeface="MS PGothic"/>
                  <a:cs typeface="Arial" charset="0"/>
                </a:rPr>
                <a:t>Unify</a:t>
              </a:r>
            </a:p>
          </p:txBody>
        </p:sp>
        <p:pic>
          <p:nvPicPr>
            <p:cNvPr id="45" name="Picture 44" descr="Stock Chart"/>
            <p:cNvPicPr>
              <a:picLocks noChangeAspect="1" noChangeArrowheads="1"/>
            </p:cNvPicPr>
            <p:nvPr/>
          </p:nvPicPr>
          <p:blipFill>
            <a:blip r:embed="rId8" cstate="print"/>
            <a:srcRect/>
            <a:stretch>
              <a:fillRect/>
            </a:stretch>
          </p:blipFill>
          <p:spPr bwMode="auto">
            <a:xfrm>
              <a:off x="767969" y="1552366"/>
              <a:ext cx="2247518" cy="987128"/>
            </a:xfrm>
            <a:prstGeom prst="rect">
              <a:avLst/>
            </a:prstGeom>
            <a:noFill/>
            <a:ln w="9525">
              <a:noFill/>
              <a:miter lim="800000"/>
              <a:headEnd/>
              <a:tailEnd/>
            </a:ln>
            <a:effectLst>
              <a:softEdge rad="317500"/>
            </a:effectLst>
          </p:spPr>
        </p:pic>
        <p:pic>
          <p:nvPicPr>
            <p:cNvPr id="46" name="Picture 3" descr="Global_Earth"/>
            <p:cNvPicPr>
              <a:picLocks noChangeAspect="1" noChangeArrowheads="1"/>
            </p:cNvPicPr>
            <p:nvPr/>
          </p:nvPicPr>
          <p:blipFill>
            <a:blip r:embed="rId9" cstate="print"/>
            <a:srcRect/>
            <a:stretch>
              <a:fillRect/>
            </a:stretch>
          </p:blipFill>
          <p:spPr bwMode="auto">
            <a:xfrm>
              <a:off x="3208429" y="1554759"/>
              <a:ext cx="2252733" cy="984734"/>
            </a:xfrm>
            <a:prstGeom prst="rect">
              <a:avLst/>
            </a:prstGeom>
            <a:noFill/>
            <a:ln w="9525">
              <a:noFill/>
              <a:miter lim="800000"/>
              <a:headEnd/>
              <a:tailEnd/>
            </a:ln>
            <a:effectLst>
              <a:softEdge rad="317500"/>
            </a:effectLst>
          </p:spPr>
        </p:pic>
        <p:pic>
          <p:nvPicPr>
            <p:cNvPr id="47" name="Picture 5" descr="Loan"/>
            <p:cNvPicPr>
              <a:picLocks noChangeAspect="1" noChangeArrowheads="1"/>
            </p:cNvPicPr>
            <p:nvPr/>
          </p:nvPicPr>
          <p:blipFill>
            <a:blip r:embed="rId10" cstate="print"/>
            <a:srcRect/>
            <a:stretch>
              <a:fillRect/>
            </a:stretch>
          </p:blipFill>
          <p:spPr bwMode="auto">
            <a:xfrm>
              <a:off x="5615366" y="1555956"/>
              <a:ext cx="2252733" cy="983538"/>
            </a:xfrm>
            <a:prstGeom prst="rect">
              <a:avLst/>
            </a:prstGeom>
            <a:noFill/>
            <a:ln w="9525">
              <a:noFill/>
              <a:miter lim="800000"/>
              <a:headEnd/>
              <a:tailEnd/>
            </a:ln>
            <a:effectLst>
              <a:softEdge rad="317500"/>
            </a:effectLst>
          </p:spPr>
        </p:pic>
      </p:grpSp>
    </p:spTree>
    <p:extLst>
      <p:ext uri="{BB962C8B-B14F-4D97-AF65-F5344CB8AC3E}">
        <p14:creationId xmlns:p14="http://schemas.microsoft.com/office/powerpoint/2010/main" val="1946872208"/>
      </p:ext>
    </p:extLst>
  </p:cSld>
  <p:clrMapOvr>
    <a:masterClrMapping/>
  </p:clrMapOvr>
  <p:transition spd="med" advTm="87844">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52313" y="1371600"/>
            <a:ext cx="8305800" cy="4114800"/>
          </a:xfrm>
          <a:prstGeom prst="rect">
            <a:avLst/>
          </a:prstGeom>
          <a:solidFill>
            <a:schemeClr val="bg1"/>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sp>
        <p:nvSpPr>
          <p:cNvPr id="12290" name="Rectangle 2"/>
          <p:cNvSpPr>
            <a:spLocks noGrp="1" noChangeArrowheads="1"/>
          </p:cNvSpPr>
          <p:nvPr>
            <p:ph type="title"/>
          </p:nvPr>
        </p:nvSpPr>
        <p:spPr>
          <a:xfrm>
            <a:off x="304800" y="1"/>
            <a:ext cx="7772400" cy="762000"/>
          </a:xfrm>
        </p:spPr>
        <p:txBody>
          <a:bodyPr/>
          <a:lstStyle/>
          <a:p>
            <a:pPr eaLnBrk="1" hangingPunct="1"/>
            <a:r>
              <a:rPr lang="en-US" sz="2800" b="1" i="1" dirty="0" smtClean="0"/>
              <a:t>Agenda</a:t>
            </a:r>
          </a:p>
        </p:txBody>
      </p:sp>
      <p:sp>
        <p:nvSpPr>
          <p:cNvPr id="12291" name="Rectangle 3"/>
          <p:cNvSpPr>
            <a:spLocks noGrp="1" noChangeArrowheads="1"/>
          </p:cNvSpPr>
          <p:nvPr>
            <p:ph type="body" idx="1"/>
          </p:nvPr>
        </p:nvSpPr>
        <p:spPr>
          <a:xfrm>
            <a:off x="580913" y="1524000"/>
            <a:ext cx="7772400" cy="4841875"/>
          </a:xfrm>
        </p:spPr>
        <p:txBody>
          <a:bodyPr/>
          <a:lstStyle/>
          <a:p>
            <a:pPr eaLnBrk="1" hangingPunct="1"/>
            <a:r>
              <a:rPr lang="en-US" sz="2000" dirty="0" smtClean="0">
                <a:solidFill>
                  <a:schemeClr val="bg1">
                    <a:lumMod val="65000"/>
                  </a:schemeClr>
                </a:solidFill>
              </a:rPr>
              <a:t>Introducing BPM for z/OS -- Enabling </a:t>
            </a:r>
            <a:r>
              <a:rPr lang="en-US" sz="2000" dirty="0" smtClean="0">
                <a:solidFill>
                  <a:schemeClr val="bg1">
                    <a:lumMod val="65000"/>
                  </a:schemeClr>
                </a:solidFill>
              </a:rPr>
              <a:t>Agile Processes on System </a:t>
            </a:r>
            <a:r>
              <a:rPr lang="en-US" sz="2000" dirty="0" smtClean="0">
                <a:solidFill>
                  <a:schemeClr val="bg1">
                    <a:lumMod val="65000"/>
                  </a:schemeClr>
                </a:solidFill>
              </a:rPr>
              <a:t>z</a:t>
            </a:r>
            <a:r>
              <a:rPr lang="en-US" sz="2000" dirty="0" smtClean="0">
                <a:solidFill>
                  <a:schemeClr val="bg1">
                    <a:lumMod val="65000"/>
                  </a:schemeClr>
                </a:solidFill>
              </a:rPr>
              <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b="1" i="1" dirty="0" smtClean="0"/>
              <a:t>“z 101” </a:t>
            </a:r>
            <a:r>
              <a:rPr lang="en-US" sz="2000" b="1" i="1" dirty="0" smtClean="0"/>
              <a:t>– The System </a:t>
            </a:r>
            <a:r>
              <a:rPr lang="en-US" sz="2000" b="1" i="1" dirty="0" smtClean="0"/>
              <a:t>z </a:t>
            </a:r>
            <a:r>
              <a:rPr lang="en-US" sz="2000" b="1" i="1" dirty="0" smtClean="0"/>
              <a:t>Environment</a:t>
            </a:r>
            <a:br>
              <a:rPr lang="en-US" sz="2000" b="1" i="1" dirty="0" smtClean="0"/>
            </a:br>
            <a:endParaRPr lang="en-US" sz="2000" b="1" i="1" dirty="0" smtClean="0"/>
          </a:p>
          <a:p>
            <a:pPr eaLnBrk="1" hangingPunct="1"/>
            <a:r>
              <a:rPr lang="en-US" sz="2000" dirty="0" smtClean="0"/>
              <a:t>Other </a:t>
            </a:r>
            <a:r>
              <a:rPr lang="en-US" sz="2000" dirty="0" smtClean="0"/>
              <a:t>z/OS Products</a:t>
            </a:r>
            <a:br>
              <a:rPr lang="en-US" sz="2000" dirty="0" smtClean="0"/>
            </a:br>
            <a:endParaRPr lang="en-US" sz="2000" dirty="0" smtClean="0"/>
          </a:p>
          <a:p>
            <a:pPr eaLnBrk="1" hangingPunct="1"/>
            <a:r>
              <a:rPr lang="en-US" sz="2000" dirty="0" smtClean="0"/>
              <a:t>Summary -- Enabling </a:t>
            </a:r>
            <a:r>
              <a:rPr lang="en-US" sz="2000" dirty="0" smtClean="0"/>
              <a:t>Agile Processes on System Z </a:t>
            </a:r>
            <a:br>
              <a:rPr lang="en-US" sz="2000" dirty="0" smtClean="0"/>
            </a:br>
            <a:endParaRPr lang="en-US" sz="2000" dirty="0" smtClean="0"/>
          </a:p>
          <a:p>
            <a:pPr eaLnBrk="1" hangingPunct="1"/>
            <a:r>
              <a:rPr lang="en-US" sz="2000" dirty="0" smtClean="0"/>
              <a:t>Appendix:  IBM BPM V7.5 General Overview</a:t>
            </a:r>
          </a:p>
        </p:txBody>
      </p:sp>
      <p:sp>
        <p:nvSpPr>
          <p:cNvPr id="12292" name="Slide Number Placeholder 11"/>
          <p:cNvSpPr>
            <a:spLocks noGrp="1"/>
          </p:cNvSpPr>
          <p:nvPr>
            <p:ph type="sldNum" sz="quarter" idx="10"/>
          </p:nvPr>
        </p:nvSpPr>
        <p:spPr>
          <a:noFill/>
          <a:ln>
            <a:miter lim="800000"/>
            <a:headEnd/>
            <a:tailEnd/>
          </a:ln>
        </p:spPr>
        <p:txBody>
          <a:bodyPr/>
          <a:lstStyle/>
          <a:p>
            <a:fld id="{BC90730B-AA55-4587-8EB6-C1815972DCD6}" type="slidenum">
              <a:rPr lang="en-US">
                <a:ea typeface="MS PGothic" pitchFamily="34" charset="-128"/>
              </a:rPr>
              <a:pPr/>
              <a:t>26</a:t>
            </a:fld>
            <a:endParaRPr lang="en-US">
              <a:ea typeface="MS PGothic" pitchFamily="34" charset="-128"/>
            </a:endParaRPr>
          </a:p>
        </p:txBody>
      </p:sp>
    </p:spTree>
    <p:extLst>
      <p:ext uri="{BB962C8B-B14F-4D97-AF65-F5344CB8AC3E}">
        <p14:creationId xmlns:p14="http://schemas.microsoft.com/office/powerpoint/2010/main" val="8666942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1"/>
            <a:ext cx="7772400" cy="533399"/>
          </a:xfrm>
        </p:spPr>
        <p:txBody>
          <a:bodyPr/>
          <a:lstStyle/>
          <a:p>
            <a:r>
              <a:rPr lang="en-US" dirty="0" smtClean="0"/>
              <a:t>The Challenges of Today’s System Z Workloads …</a:t>
            </a:r>
            <a:endParaRPr lang="en-US" dirty="0"/>
          </a:p>
        </p:txBody>
      </p:sp>
      <p:sp>
        <p:nvSpPr>
          <p:cNvPr id="3" name="Content Placeholder 2"/>
          <p:cNvSpPr>
            <a:spLocks noGrp="1"/>
          </p:cNvSpPr>
          <p:nvPr>
            <p:ph idx="1"/>
          </p:nvPr>
        </p:nvSpPr>
        <p:spPr>
          <a:xfrm>
            <a:off x="152399" y="914400"/>
            <a:ext cx="3535113" cy="4191000"/>
          </a:xfrm>
        </p:spPr>
        <p:txBody>
          <a:bodyPr/>
          <a:lstStyle/>
          <a:p>
            <a:r>
              <a:rPr lang="en-US" sz="1800" b="1" i="1" dirty="0" smtClean="0">
                <a:latin typeface="Arial" pitchFamily="34" charset="0"/>
                <a:cs typeface="Arial" pitchFamily="34" charset="0"/>
              </a:rPr>
              <a:t>Operational efficiency </a:t>
            </a:r>
            <a:r>
              <a:rPr lang="en-US" sz="1800" dirty="0" smtClean="0">
                <a:latin typeface="Arial" pitchFamily="34" charset="0"/>
                <a:cs typeface="Arial" pitchFamily="34" charset="0"/>
              </a:rPr>
              <a:t>can be addressed through co-located </a:t>
            </a:r>
            <a:r>
              <a:rPr lang="en-US" sz="1800" b="1" i="1" dirty="0" smtClean="0">
                <a:latin typeface="Arial" pitchFamily="34" charset="0"/>
                <a:cs typeface="Arial" pitchFamily="34" charset="0"/>
              </a:rPr>
              <a:t>Business Process Management </a:t>
            </a:r>
            <a:r>
              <a:rPr lang="en-US" sz="1800" dirty="0" smtClean="0">
                <a:latin typeface="Arial" pitchFamily="34" charset="0"/>
                <a:cs typeface="Arial" pitchFamily="34" charset="0"/>
              </a:rPr>
              <a:t>software to optimize processes and applications on System Z</a:t>
            </a:r>
            <a:br>
              <a:rPr lang="en-US" sz="1800" dirty="0" smtClean="0">
                <a:latin typeface="Arial" pitchFamily="34" charset="0"/>
                <a:cs typeface="Arial" pitchFamily="34" charset="0"/>
              </a:rPr>
            </a:br>
            <a:r>
              <a:rPr lang="en-US" sz="1800" dirty="0" smtClean="0">
                <a:latin typeface="Arial" pitchFamily="34" charset="0"/>
                <a:cs typeface="Arial" pitchFamily="34" charset="0"/>
              </a:rPr>
              <a:t/>
            </a:r>
            <a:br>
              <a:rPr lang="en-US" sz="1800" dirty="0" smtClean="0">
                <a:latin typeface="Arial" pitchFamily="34" charset="0"/>
                <a:cs typeface="Arial" pitchFamily="34" charset="0"/>
              </a:rPr>
            </a:br>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Mainframe </a:t>
            </a:r>
            <a:r>
              <a:rPr lang="en-US" sz="1800" b="1" i="1" dirty="0" smtClean="0">
                <a:latin typeface="Arial" pitchFamily="34" charset="0"/>
                <a:cs typeface="Arial" pitchFamily="34" charset="0"/>
              </a:rPr>
              <a:t>workloads are increasing</a:t>
            </a:r>
            <a:r>
              <a:rPr lang="en-US" sz="1800" dirty="0" smtClean="0">
                <a:latin typeface="Arial" pitchFamily="34" charset="0"/>
                <a:cs typeface="Arial" pitchFamily="34" charset="0"/>
              </a:rPr>
              <a:t> with an annual growth rate of 19% over almost two decades – justifying the need for </a:t>
            </a:r>
            <a:r>
              <a:rPr lang="en-US" sz="1800" b="1" i="1" dirty="0" smtClean="0">
                <a:latin typeface="Arial" pitchFamily="34" charset="0"/>
                <a:cs typeface="Arial" pitchFamily="34" charset="0"/>
              </a:rPr>
              <a:t>greater visibility and control</a:t>
            </a:r>
            <a:r>
              <a:rPr lang="en-US" sz="1800" dirty="0" smtClean="0">
                <a:latin typeface="Arial" pitchFamily="34" charset="0"/>
                <a:cs typeface="Arial" pitchFamily="34" charset="0"/>
              </a:rPr>
              <a:t> of existing processes &amp; emerging workloads </a:t>
            </a:r>
            <a:endParaRPr lang="en-US" sz="18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20190FFF-7149-4673-AFAA-68729FAB5A2D}" type="slidenum">
              <a:rPr lang="en-US" smtClean="0"/>
              <a:pPr>
                <a:defRPr/>
              </a:pPr>
              <a:t>27</a:t>
            </a:fld>
            <a:endParaRPr lang="en-US"/>
          </a:p>
        </p:txBody>
      </p:sp>
      <p:sp>
        <p:nvSpPr>
          <p:cNvPr id="6" name="TextBox 5"/>
          <p:cNvSpPr txBox="1"/>
          <p:nvPr/>
        </p:nvSpPr>
        <p:spPr>
          <a:xfrm>
            <a:off x="2238166" y="6644470"/>
            <a:ext cx="6662264" cy="215444"/>
          </a:xfrm>
          <a:prstGeom prst="rect">
            <a:avLst/>
          </a:prstGeom>
          <a:noFill/>
        </p:spPr>
        <p:txBody>
          <a:bodyPr wrap="square" rtlCol="0">
            <a:spAutoFit/>
          </a:bodyPr>
          <a:lstStyle/>
          <a:p>
            <a:pPr algn="r"/>
            <a:r>
              <a:rPr lang="en-US" sz="800" dirty="0" smtClean="0"/>
              <a:t>The Register “Reconsider the mainframe – Match your workload to your platform” white paper, June 2011, © 2011 Situation Publishing Ltd.</a:t>
            </a:r>
            <a:endParaRPr lang="en-US" sz="800" dirty="0"/>
          </a:p>
        </p:txBody>
      </p:sp>
      <p:grpSp>
        <p:nvGrpSpPr>
          <p:cNvPr id="12" name="Group 11"/>
          <p:cNvGrpSpPr/>
          <p:nvPr/>
        </p:nvGrpSpPr>
        <p:grpSpPr>
          <a:xfrm>
            <a:off x="3492201" y="685800"/>
            <a:ext cx="5459880" cy="5774749"/>
            <a:chOff x="3382151" y="533400"/>
            <a:chExt cx="5569930" cy="5927149"/>
          </a:xfrm>
          <a:scene3d>
            <a:camera prst="perspectiveLeft"/>
            <a:lightRig rig="threePt" dir="t"/>
          </a:scene3d>
        </p:grpSpPr>
        <p:grpSp>
          <p:nvGrpSpPr>
            <p:cNvPr id="7" name="Group 6"/>
            <p:cNvGrpSpPr/>
            <p:nvPr/>
          </p:nvGrpSpPr>
          <p:grpSpPr>
            <a:xfrm>
              <a:off x="3382151" y="533400"/>
              <a:ext cx="5569930" cy="3671887"/>
              <a:chOff x="3382151" y="685800"/>
              <a:chExt cx="5569930" cy="3671887"/>
            </a:xfrm>
          </p:grpSpPr>
          <p:pic>
            <p:nvPicPr>
              <p:cNvPr id="173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151" y="685800"/>
                <a:ext cx="5569930" cy="3671887"/>
              </a:xfrm>
              <a:prstGeom prst="rect">
                <a:avLst/>
              </a:prstGeom>
              <a:noFill/>
              <a:ln>
                <a:noFill/>
              </a:ln>
              <a:effectLst>
                <a:outerShdw blurRad="149987" dist="250190" dir="8460000" algn="ctr">
                  <a:srgbClr val="000000">
                    <a:alpha val="28000"/>
                  </a:srgbClr>
                </a:outerShdw>
              </a:effectLst>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bwMode="auto">
              <a:xfrm>
                <a:off x="3581400" y="1981200"/>
                <a:ext cx="1447800" cy="304800"/>
              </a:xfrm>
              <a:prstGeom prst="ellipse">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grpSp>
        <p:pic>
          <p:nvPicPr>
            <p:cNvPr id="1730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2151" y="4343400"/>
              <a:ext cx="5507178" cy="2117149"/>
            </a:xfrm>
            <a:prstGeom prst="rect">
              <a:avLst/>
            </a:prstGeom>
            <a:noFill/>
            <a:ln>
              <a:noFill/>
            </a:ln>
            <a:effectLst>
              <a:outerShdw blurRad="149987" dist="250190" dir="8460000" algn="ctr">
                <a:srgbClr val="000000">
                  <a:alpha val="28000"/>
                </a:srgbClr>
              </a:outerShdw>
            </a:effectLst>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9" name="Straight Arrow Connector 8"/>
          <p:cNvCxnSpPr/>
          <p:nvPr/>
        </p:nvCxnSpPr>
        <p:spPr bwMode="auto">
          <a:xfrm>
            <a:off x="3492201" y="1295400"/>
            <a:ext cx="622599" cy="800974"/>
          </a:xfrm>
          <a:prstGeom prst="straightConnector1">
            <a:avLst/>
          </a:prstGeom>
          <a:ln>
            <a:solidFill>
              <a:srgbClr val="C0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bwMode="auto">
          <a:xfrm>
            <a:off x="3352800" y="3581400"/>
            <a:ext cx="762000" cy="990600"/>
          </a:xfrm>
          <a:prstGeom prst="straightConnector1">
            <a:avLst/>
          </a:prstGeom>
          <a:ln>
            <a:solidFill>
              <a:srgbClr val="C00000"/>
            </a:solidFill>
            <a:headEnd type="none" w="med" len="med"/>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78801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Smarter Computing Icon 2-28-1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64617" y="1828800"/>
            <a:ext cx="2616438" cy="2209800"/>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8600" y="228600"/>
            <a:ext cx="7772400" cy="533399"/>
          </a:xfrm>
        </p:spPr>
        <p:txBody>
          <a:bodyPr/>
          <a:lstStyle/>
          <a:p>
            <a:r>
              <a:rPr lang="en-US" dirty="0" smtClean="0"/>
              <a:t>… Emphasize the Need for Optimized Systems</a:t>
            </a:r>
            <a:endParaRPr lang="en-US" sz="1800" i="1" dirty="0"/>
          </a:p>
        </p:txBody>
      </p:sp>
      <p:sp>
        <p:nvSpPr>
          <p:cNvPr id="3" name="Content Placeholder 2"/>
          <p:cNvSpPr>
            <a:spLocks noGrp="1"/>
          </p:cNvSpPr>
          <p:nvPr>
            <p:ph idx="1"/>
          </p:nvPr>
        </p:nvSpPr>
        <p:spPr>
          <a:xfrm>
            <a:off x="457200" y="1295400"/>
            <a:ext cx="4495800" cy="4876800"/>
          </a:xfrm>
        </p:spPr>
        <p:txBody>
          <a:bodyPr/>
          <a:lstStyle/>
          <a:p>
            <a:r>
              <a:rPr lang="en-US" i="1" dirty="0" smtClean="0"/>
              <a:t>Processes and applications can be optimized and tuned for different </a:t>
            </a:r>
            <a:r>
              <a:rPr lang="en-US" i="1" dirty="0"/>
              <a:t>workloads </a:t>
            </a:r>
            <a:r>
              <a:rPr lang="en-US" i="1" dirty="0" smtClean="0"/>
              <a:t/>
            </a:r>
            <a:br>
              <a:rPr lang="en-US" i="1" dirty="0" smtClean="0"/>
            </a:br>
            <a:endParaRPr lang="en-US" i="1" dirty="0" smtClean="0"/>
          </a:p>
          <a:p>
            <a:r>
              <a:rPr lang="en-US" i="1" dirty="0" smtClean="0"/>
              <a:t>Improve </a:t>
            </a:r>
            <a:r>
              <a:rPr lang="en-US" i="1" dirty="0"/>
              <a:t>performance and utilization </a:t>
            </a:r>
            <a:r>
              <a:rPr lang="en-US" i="1" dirty="0" smtClean="0"/>
              <a:t>rates across System Z through process improvements</a:t>
            </a:r>
            <a:br>
              <a:rPr lang="en-US" i="1" dirty="0" smtClean="0"/>
            </a:br>
            <a:endParaRPr lang="en-US" i="1" dirty="0" smtClean="0"/>
          </a:p>
          <a:p>
            <a:r>
              <a:rPr lang="en-US" i="1" dirty="0"/>
              <a:t>Harness big data to unlock insights to make informed business </a:t>
            </a:r>
            <a:r>
              <a:rPr lang="en-US" i="1" dirty="0" smtClean="0"/>
              <a:t>decisions</a:t>
            </a:r>
            <a:endParaRPr lang="en-US" i="1"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20190FFF-7149-4673-AFAA-68729FAB5A2D}" type="slidenum">
              <a:rPr lang="en-US" smtClean="0"/>
              <a:pPr>
                <a:defRPr/>
              </a:pPr>
              <a:t>28</a:t>
            </a:fld>
            <a:endParaRPr lang="en-US"/>
          </a:p>
        </p:txBody>
      </p:sp>
      <p:sp>
        <p:nvSpPr>
          <p:cNvPr id="14" name="Rectangle 4"/>
          <p:cNvSpPr>
            <a:spLocks noChangeArrowheads="1"/>
          </p:cNvSpPr>
          <p:nvPr/>
        </p:nvSpPr>
        <p:spPr bwMode="auto">
          <a:xfrm>
            <a:off x="5072472" y="1120914"/>
            <a:ext cx="3538128" cy="707886"/>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r>
              <a:rPr lang="en-US" sz="2000" b="1" i="1" dirty="0">
                <a:cs typeface="Arial" charset="0"/>
              </a:rPr>
              <a:t>“Accelerate the Journey to Smarter Computing”</a:t>
            </a:r>
          </a:p>
        </p:txBody>
      </p:sp>
      <p:pic>
        <p:nvPicPr>
          <p:cNvPr id="175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8352" y="4038600"/>
            <a:ext cx="3276600" cy="264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38916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2438400" y="1219200"/>
            <a:ext cx="6705600" cy="4648200"/>
            <a:chOff x="0" y="701675"/>
            <a:chExt cx="9144000" cy="5780088"/>
          </a:xfrm>
        </p:grpSpPr>
        <p:pic>
          <p:nvPicPr>
            <p:cNvPr id="6150" name="Picture 3" descr="Poratti01basisAA01"/>
            <p:cNvPicPr>
              <a:picLocks noChangeAspect="1" noChangeArrowheads="1"/>
            </p:cNvPicPr>
            <p:nvPr/>
          </p:nvPicPr>
          <p:blipFill>
            <a:blip r:embed="rId3" cstate="print"/>
            <a:srcRect/>
            <a:stretch>
              <a:fillRect/>
            </a:stretch>
          </p:blipFill>
          <p:spPr bwMode="auto">
            <a:xfrm>
              <a:off x="82550" y="1273175"/>
              <a:ext cx="8769350" cy="4592638"/>
            </a:xfrm>
            <a:prstGeom prst="rect">
              <a:avLst/>
            </a:prstGeom>
            <a:noFill/>
            <a:ln w="9525">
              <a:noFill/>
              <a:miter lim="800000"/>
              <a:headEnd/>
              <a:tailEnd/>
            </a:ln>
          </p:spPr>
        </p:pic>
        <p:sp>
          <p:nvSpPr>
            <p:cNvPr id="6151" name="Rectangle 10"/>
            <p:cNvSpPr>
              <a:spLocks noChangeArrowheads="1"/>
            </p:cNvSpPr>
            <p:nvPr/>
          </p:nvSpPr>
          <p:spPr bwMode="auto">
            <a:xfrm>
              <a:off x="0" y="1143000"/>
              <a:ext cx="9144000" cy="5181600"/>
            </a:xfrm>
            <a:prstGeom prst="rect">
              <a:avLst/>
            </a:prstGeom>
            <a:solidFill>
              <a:schemeClr val="bg1">
                <a:alpha val="74901"/>
              </a:schemeClr>
            </a:solidFill>
            <a:ln w="9525">
              <a:noFill/>
              <a:miter lim="800000"/>
              <a:headEnd/>
              <a:tailEnd/>
            </a:ln>
          </p:spPr>
          <p:txBody>
            <a:bodyPr wrap="none" anchor="ctr"/>
            <a:lstStyle/>
            <a:p>
              <a:pPr defTabSz="914400"/>
              <a:endParaRPr lang="en-US"/>
            </a:p>
          </p:txBody>
        </p:sp>
        <p:pic>
          <p:nvPicPr>
            <p:cNvPr id="6152" name="Picture 2" descr="Buildings"/>
            <p:cNvPicPr>
              <a:picLocks noChangeAspect="1" noChangeArrowheads="1"/>
            </p:cNvPicPr>
            <p:nvPr/>
          </p:nvPicPr>
          <p:blipFill>
            <a:blip r:embed="rId4" cstate="print"/>
            <a:srcRect/>
            <a:stretch>
              <a:fillRect/>
            </a:stretch>
          </p:blipFill>
          <p:spPr bwMode="auto">
            <a:xfrm>
              <a:off x="233363" y="701675"/>
              <a:ext cx="8689975" cy="5780088"/>
            </a:xfrm>
            <a:prstGeom prst="rect">
              <a:avLst/>
            </a:prstGeom>
            <a:noFill/>
            <a:ln w="9525">
              <a:noFill/>
              <a:miter lim="800000"/>
              <a:headEnd/>
              <a:tailEnd/>
            </a:ln>
          </p:spPr>
        </p:pic>
        <p:sp>
          <p:nvSpPr>
            <p:cNvPr id="6153" name="Rectangle 4"/>
            <p:cNvSpPr>
              <a:spLocks noChangeArrowheads="1"/>
            </p:cNvSpPr>
            <p:nvPr/>
          </p:nvSpPr>
          <p:spPr bwMode="auto">
            <a:xfrm>
              <a:off x="3492500" y="5630863"/>
              <a:ext cx="53975" cy="274637"/>
            </a:xfrm>
            <a:prstGeom prst="rect">
              <a:avLst/>
            </a:prstGeom>
            <a:noFill/>
            <a:ln w="9525">
              <a:noFill/>
              <a:miter lim="800000"/>
              <a:headEnd/>
              <a:tailEnd/>
            </a:ln>
          </p:spPr>
          <p:txBody>
            <a:bodyPr wrap="none" lIns="0" rIns="0">
              <a:spAutoFit/>
            </a:bodyPr>
            <a:lstStyle/>
            <a:p>
              <a:pPr defTabSz="914400">
                <a:buClr>
                  <a:schemeClr val="accent2"/>
                </a:buClr>
                <a:buFontTx/>
                <a:buChar char="•"/>
              </a:pPr>
              <a:endParaRPr lang="de-DE" sz="1200"/>
            </a:p>
          </p:txBody>
        </p:sp>
      </p:grpSp>
      <p:sp>
        <p:nvSpPr>
          <p:cNvPr id="14" name="Rectangle 3"/>
          <p:cNvSpPr txBox="1">
            <a:spLocks noChangeArrowheads="1"/>
          </p:cNvSpPr>
          <p:nvPr/>
        </p:nvSpPr>
        <p:spPr bwMode="auto">
          <a:xfrm>
            <a:off x="304800" y="1600200"/>
            <a:ext cx="6858000" cy="4648200"/>
          </a:xfrm>
          <a:prstGeom prst="rect">
            <a:avLst/>
          </a:prstGeom>
          <a:noFill/>
          <a:ln w="9525">
            <a:noFill/>
            <a:miter lim="800000"/>
            <a:headEnd/>
            <a:tailEnd/>
          </a:ln>
        </p:spPr>
        <p:txBody>
          <a:bodyPr/>
          <a:lstStyle/>
          <a:p>
            <a:pPr marL="171450" indent="-171450" defTabSz="914400" eaLnBrk="0" hangingPunct="0">
              <a:buClr>
                <a:schemeClr val="tx2"/>
              </a:buClr>
              <a:buFont typeface="Wingdings" pitchFamily="2" charset="2"/>
              <a:buChar char="§"/>
              <a:tabLst>
                <a:tab pos="1314450" algn="l"/>
              </a:tabLst>
              <a:defRPr/>
            </a:pPr>
            <a:r>
              <a:rPr lang="en-US" sz="2400" b="1" i="1" kern="0" dirty="0"/>
              <a:t>70% of corporate data</a:t>
            </a:r>
            <a:br>
              <a:rPr lang="en-US" sz="2400" b="1" i="1" kern="0" dirty="0"/>
            </a:br>
            <a:endParaRPr lang="en-US" sz="2400" b="1" i="1" kern="0" dirty="0"/>
          </a:p>
          <a:p>
            <a:pPr marL="171450" indent="-171450" defTabSz="914400" eaLnBrk="0" hangingPunct="0">
              <a:buClr>
                <a:schemeClr val="tx2"/>
              </a:buClr>
              <a:buFont typeface="Wingdings" pitchFamily="2" charset="2"/>
              <a:buChar char="§"/>
              <a:tabLst>
                <a:tab pos="1314450" algn="l"/>
              </a:tabLst>
              <a:defRPr/>
            </a:pPr>
            <a:r>
              <a:rPr lang="en-US" sz="2400" b="1" i="1" kern="0" dirty="0"/>
              <a:t>75% of the business logic that corporations run on today</a:t>
            </a:r>
            <a:br>
              <a:rPr lang="en-US" sz="2400" b="1" i="1" kern="0" dirty="0"/>
            </a:br>
            <a:endParaRPr lang="en-US" sz="2400" b="1" i="1" kern="0" dirty="0"/>
          </a:p>
          <a:p>
            <a:pPr marL="171450" indent="-171450" defTabSz="914400" eaLnBrk="0" hangingPunct="0">
              <a:buClr>
                <a:schemeClr val="tx2"/>
              </a:buClr>
              <a:buFont typeface="Wingdings" pitchFamily="2" charset="2"/>
              <a:buChar char="§"/>
              <a:tabLst>
                <a:tab pos="1314450" algn="l"/>
              </a:tabLst>
              <a:defRPr/>
            </a:pPr>
            <a:r>
              <a:rPr lang="en-US" sz="2400" b="1" i="1" kern="0" dirty="0"/>
              <a:t>30 </a:t>
            </a:r>
            <a:r>
              <a:rPr lang="en-GB" sz="2400" b="1" i="1" dirty="0"/>
              <a:t>billion transactions/day valued at over $1 trillion/week</a:t>
            </a:r>
            <a:r>
              <a:rPr lang="en-US" sz="2400" b="1" i="1" dirty="0"/>
              <a:t/>
            </a:r>
            <a:br>
              <a:rPr lang="en-US" sz="2400" b="1" i="1" dirty="0"/>
            </a:br>
            <a:endParaRPr lang="en-US" sz="2400" b="1" i="1" dirty="0"/>
          </a:p>
          <a:p>
            <a:pPr marL="171450" indent="-171450" defTabSz="914400" eaLnBrk="0" hangingPunct="0">
              <a:buClr>
                <a:schemeClr val="tx2"/>
              </a:buClr>
              <a:buFont typeface="Wingdings" pitchFamily="2" charset="2"/>
              <a:buChar char="§"/>
              <a:tabLst>
                <a:tab pos="1314450" algn="l"/>
              </a:tabLst>
              <a:defRPr/>
            </a:pPr>
            <a:r>
              <a:rPr lang="en-US" sz="2400" b="1" i="1" dirty="0"/>
              <a:t>213 million messages per day on z/OS in the banking industry alone</a:t>
            </a:r>
            <a:br>
              <a:rPr lang="en-US" sz="2400" b="1" i="1" dirty="0"/>
            </a:br>
            <a:endParaRPr lang="en-US" sz="2400" b="1" i="1" dirty="0"/>
          </a:p>
          <a:p>
            <a:pPr marL="171450" indent="-171450" defTabSz="914400" eaLnBrk="0" hangingPunct="0">
              <a:buClr>
                <a:schemeClr val="tx2"/>
              </a:buClr>
              <a:buFont typeface="Wingdings" pitchFamily="2" charset="2"/>
              <a:buChar char="§"/>
              <a:tabLst>
                <a:tab pos="1314450" algn="l"/>
              </a:tabLst>
              <a:defRPr/>
            </a:pPr>
            <a:r>
              <a:rPr lang="en-US" sz="2400" b="1" i="1" dirty="0"/>
              <a:t>$5 trillion </a:t>
            </a:r>
            <a:r>
              <a:rPr lang="en-GB" sz="2400" b="1" i="1" dirty="0"/>
              <a:t>of core </a:t>
            </a:r>
            <a:r>
              <a:rPr lang="en-GB" sz="2400" b="1" i="1" dirty="0" smtClean="0"/>
              <a:t>System Z </a:t>
            </a:r>
            <a:r>
              <a:rPr lang="en-GB" sz="2400" b="1" i="1" dirty="0"/>
              <a:t>applications with estimated replacement costs of $20 trillion</a:t>
            </a:r>
          </a:p>
          <a:p>
            <a:pPr marL="171450" indent="-171450" defTabSz="914400" eaLnBrk="0" hangingPunct="0">
              <a:buClr>
                <a:schemeClr val="tx2"/>
              </a:buClr>
              <a:buFont typeface="Wingdings" pitchFamily="2" charset="2"/>
              <a:buChar char="§"/>
              <a:tabLst>
                <a:tab pos="1314450" algn="l"/>
              </a:tabLst>
              <a:defRPr/>
            </a:pPr>
            <a:endParaRPr lang="en-US" sz="2400" b="1" i="1" dirty="0"/>
          </a:p>
        </p:txBody>
      </p:sp>
      <p:sp>
        <p:nvSpPr>
          <p:cNvPr id="6148" name="Title 15"/>
          <p:cNvSpPr>
            <a:spLocks noGrp="1"/>
          </p:cNvSpPr>
          <p:nvPr>
            <p:ph type="title" idx="4294967295"/>
          </p:nvPr>
        </p:nvSpPr>
        <p:spPr>
          <a:xfrm>
            <a:off x="304800" y="119063"/>
            <a:ext cx="8080375" cy="1143000"/>
          </a:xfrm>
        </p:spPr>
        <p:txBody>
          <a:bodyPr lIns="91440" tIns="45720" rIns="91440" bIns="45720"/>
          <a:lstStyle/>
          <a:p>
            <a:r>
              <a:rPr lang="en-US" sz="2000" smtClean="0"/>
              <a:t>The Modern Enterprise is a Network of Complex Interactions … Powered by Mainframe Assets</a:t>
            </a:r>
          </a:p>
        </p:txBody>
      </p:sp>
      <p:sp>
        <p:nvSpPr>
          <p:cNvPr id="10" name="Slide Number Placeholder 9"/>
          <p:cNvSpPr>
            <a:spLocks noGrp="1"/>
          </p:cNvSpPr>
          <p:nvPr>
            <p:ph type="sldNum" sz="quarter" idx="10"/>
          </p:nvPr>
        </p:nvSpPr>
        <p:spPr/>
        <p:txBody>
          <a:bodyPr/>
          <a:lstStyle/>
          <a:p>
            <a:pPr>
              <a:defRPr/>
            </a:pPr>
            <a:fld id="{90533456-B67E-4D42-8A8B-0B96F0CA2638}" type="slidenum">
              <a:rPr lang="en-US" smtClean="0"/>
              <a:pPr>
                <a:defRPr/>
              </a:pPr>
              <a:t>29</a:t>
            </a:fld>
            <a:endParaRPr lang="en-US"/>
          </a:p>
        </p:txBody>
      </p:sp>
    </p:spTree>
  </p:cSld>
  <p:clrMapOvr>
    <a:masterClrMapping/>
  </p:clrMapOvr>
  <p:transition spd="med" advTm="133031">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5"/>
          <p:cNvSpPr txBox="1">
            <a:spLocks noChangeArrowheads="1"/>
          </p:cNvSpPr>
          <p:nvPr/>
        </p:nvSpPr>
        <p:spPr bwMode="auto">
          <a:xfrm>
            <a:off x="304800" y="3686175"/>
            <a:ext cx="25146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5000"/>
              </a:lnSpc>
              <a:spcBef>
                <a:spcPct val="20000"/>
              </a:spcBef>
            </a:pPr>
            <a:r>
              <a:rPr lang="en-US" sz="2000" b="1" i="1">
                <a:solidFill>
                  <a:srgbClr val="95AF29"/>
                </a:solidFill>
              </a:rPr>
              <a:t>Lacking leverage between projects</a:t>
            </a:r>
            <a:r>
              <a:rPr lang="en-US" sz="2400" i="1"/>
              <a:t> </a:t>
            </a:r>
          </a:p>
          <a:p>
            <a:pPr algn="ctr" eaLnBrk="1" hangingPunct="1"/>
            <a:r>
              <a:rPr lang="en-US" sz="1600" i="1">
                <a:solidFill>
                  <a:schemeClr val="bg2"/>
                </a:solidFill>
              </a:rPr>
              <a:t>How can we maximize reuse?</a:t>
            </a:r>
          </a:p>
        </p:txBody>
      </p:sp>
      <p:sp>
        <p:nvSpPr>
          <p:cNvPr id="20483" name="Text Box 6"/>
          <p:cNvSpPr txBox="1">
            <a:spLocks noChangeArrowheads="1"/>
          </p:cNvSpPr>
          <p:nvPr/>
        </p:nvSpPr>
        <p:spPr bwMode="auto">
          <a:xfrm>
            <a:off x="609600" y="5105400"/>
            <a:ext cx="320040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5000"/>
              </a:lnSpc>
              <a:spcBef>
                <a:spcPct val="20000"/>
              </a:spcBef>
            </a:pPr>
            <a:r>
              <a:rPr lang="en-US" sz="2000" b="1" i="1">
                <a:solidFill>
                  <a:srgbClr val="F29314"/>
                </a:solidFill>
              </a:rPr>
              <a:t>Rapid change is difficult to manage</a:t>
            </a:r>
            <a:r>
              <a:rPr lang="en-US" sz="2400" i="1">
                <a:solidFill>
                  <a:srgbClr val="ADD630"/>
                </a:solidFill>
              </a:rPr>
              <a:t> </a:t>
            </a:r>
          </a:p>
          <a:p>
            <a:pPr algn="ctr" eaLnBrk="1" hangingPunct="1"/>
            <a:r>
              <a:rPr lang="en-US" sz="1600" i="1">
                <a:solidFill>
                  <a:schemeClr val="bg2"/>
                </a:solidFill>
              </a:rPr>
              <a:t>How can we govern changes?</a:t>
            </a:r>
          </a:p>
        </p:txBody>
      </p:sp>
      <p:sp>
        <p:nvSpPr>
          <p:cNvPr id="20484" name="Text Box 7"/>
          <p:cNvSpPr txBox="1">
            <a:spLocks noChangeArrowheads="1"/>
          </p:cNvSpPr>
          <p:nvPr/>
        </p:nvSpPr>
        <p:spPr bwMode="auto">
          <a:xfrm>
            <a:off x="5486400" y="2286000"/>
            <a:ext cx="3201988"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5000"/>
              </a:lnSpc>
              <a:spcBef>
                <a:spcPct val="20000"/>
              </a:spcBef>
            </a:pPr>
            <a:r>
              <a:rPr lang="en-US" sz="2000" b="1" i="1">
                <a:solidFill>
                  <a:srgbClr val="32B25A"/>
                </a:solidFill>
              </a:rPr>
              <a:t>Improvements come one project at a time</a:t>
            </a:r>
            <a:r>
              <a:rPr lang="en-US" sz="2400" i="1"/>
              <a:t> </a:t>
            </a:r>
          </a:p>
          <a:p>
            <a:pPr algn="ctr" eaLnBrk="1" hangingPunct="1"/>
            <a:r>
              <a:rPr lang="en-US" sz="1600" i="1">
                <a:solidFill>
                  <a:schemeClr val="bg2"/>
                </a:solidFill>
              </a:rPr>
              <a:t>How can we scale up from a project to a program?</a:t>
            </a:r>
          </a:p>
        </p:txBody>
      </p:sp>
      <p:sp>
        <p:nvSpPr>
          <p:cNvPr id="20485" name="Text Box 9"/>
          <p:cNvSpPr txBox="1">
            <a:spLocks noChangeArrowheads="1"/>
          </p:cNvSpPr>
          <p:nvPr/>
        </p:nvSpPr>
        <p:spPr bwMode="auto">
          <a:xfrm>
            <a:off x="3200400" y="3962400"/>
            <a:ext cx="3352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5000"/>
              </a:lnSpc>
              <a:spcBef>
                <a:spcPct val="20000"/>
              </a:spcBef>
            </a:pPr>
            <a:r>
              <a:rPr lang="en-US" sz="2000" b="1" i="1">
                <a:solidFill>
                  <a:schemeClr val="accent1"/>
                </a:solidFill>
              </a:rPr>
              <a:t>Process Optimization is difficult</a:t>
            </a:r>
          </a:p>
          <a:p>
            <a:pPr algn="ctr" eaLnBrk="1" hangingPunct="1"/>
            <a:r>
              <a:rPr lang="en-US" sz="1600" i="1">
                <a:solidFill>
                  <a:schemeClr val="bg2"/>
                </a:solidFill>
              </a:rPr>
              <a:t>How can we get better visibility?</a:t>
            </a:r>
          </a:p>
        </p:txBody>
      </p:sp>
      <p:sp>
        <p:nvSpPr>
          <p:cNvPr id="20486" name="Text Box 10"/>
          <p:cNvSpPr txBox="1">
            <a:spLocks noChangeArrowheads="1"/>
          </p:cNvSpPr>
          <p:nvPr/>
        </p:nvSpPr>
        <p:spPr bwMode="auto">
          <a:xfrm>
            <a:off x="2743200" y="1203325"/>
            <a:ext cx="35052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457200" eaLnBrk="0" hangingPunct="0">
              <a:defRPr>
                <a:solidFill>
                  <a:schemeClr val="tx1"/>
                </a:solidFill>
                <a:latin typeface="Arial" pitchFamily="34" charset="0"/>
                <a:ea typeface="MS PGothic" pitchFamily="34" charset="-128"/>
              </a:defRPr>
            </a:lvl1pPr>
            <a:lvl2pPr marL="742950" indent="-285750" defTabSz="457200" eaLnBrk="0" hangingPunct="0">
              <a:defRPr>
                <a:solidFill>
                  <a:schemeClr val="tx1"/>
                </a:solidFill>
                <a:latin typeface="Arial" pitchFamily="34" charset="0"/>
                <a:ea typeface="MS PGothic" pitchFamily="34" charset="-128"/>
              </a:defRPr>
            </a:lvl2pPr>
            <a:lvl3pPr marL="1143000" indent="-228600" defTabSz="457200" eaLnBrk="0" hangingPunct="0">
              <a:defRPr>
                <a:solidFill>
                  <a:schemeClr val="tx1"/>
                </a:solidFill>
                <a:latin typeface="Arial" pitchFamily="34" charset="0"/>
                <a:ea typeface="MS PGothic" pitchFamily="34" charset="-128"/>
              </a:defRPr>
            </a:lvl3pPr>
            <a:lvl4pPr marL="1600200" indent="-228600" defTabSz="457200" eaLnBrk="0" hangingPunct="0">
              <a:defRPr>
                <a:solidFill>
                  <a:schemeClr val="tx1"/>
                </a:solidFill>
                <a:latin typeface="Arial" pitchFamily="34" charset="0"/>
                <a:ea typeface="MS PGothic" pitchFamily="34" charset="-128"/>
              </a:defRPr>
            </a:lvl4pPr>
            <a:lvl5pPr marL="2057400" indent="-228600" defTabSz="4572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sz="2000" b="1" i="1">
                <a:solidFill>
                  <a:schemeClr val="folHlink"/>
                </a:solidFill>
              </a:rPr>
              <a:t>LOB and IT efforts are separate</a:t>
            </a:r>
            <a:endParaRPr lang="en-US" sz="2000" b="1">
              <a:solidFill>
                <a:schemeClr val="folHlink"/>
              </a:solidFill>
            </a:endParaRPr>
          </a:p>
          <a:p>
            <a:pPr algn="ctr" eaLnBrk="1" hangingPunct="1"/>
            <a:r>
              <a:rPr lang="en-US" sz="1600" i="1">
                <a:solidFill>
                  <a:schemeClr val="bg2"/>
                </a:solidFill>
              </a:rPr>
              <a:t>How can we expand the scope of projects?</a:t>
            </a:r>
          </a:p>
        </p:txBody>
      </p:sp>
      <p:pic>
        <p:nvPicPr>
          <p:cNvPr id="20487" name="Picture 36" descr="ArrowsAlone"/>
          <p:cNvPicPr>
            <a:picLocks noChangeAspect="1" noChangeArrowheads="1"/>
          </p:cNvPicPr>
          <p:nvPr/>
        </p:nvPicPr>
        <p:blipFill>
          <a:blip r:embed="rId3">
            <a:extLst>
              <a:ext uri="{28A0092B-C50C-407E-A947-70E740481C1C}">
                <a14:useLocalDpi xmlns:a14="http://schemas.microsoft.com/office/drawing/2010/main" val="0"/>
              </a:ext>
            </a:extLst>
          </a:blip>
          <a:srcRect r="29"/>
          <a:stretch>
            <a:fillRect/>
          </a:stretch>
        </p:blipFill>
        <p:spPr bwMode="auto">
          <a:xfrm>
            <a:off x="0" y="1219200"/>
            <a:ext cx="304006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37" descr="ArrowsAlone"/>
          <p:cNvPicPr>
            <a:picLocks noChangeAspect="1" noChangeArrowheads="1"/>
          </p:cNvPicPr>
          <p:nvPr/>
        </p:nvPicPr>
        <p:blipFill>
          <a:blip r:embed="rId4">
            <a:extLst>
              <a:ext uri="{28A0092B-C50C-407E-A947-70E740481C1C}">
                <a14:useLocalDpi xmlns:a14="http://schemas.microsoft.com/office/drawing/2010/main" val="0"/>
              </a:ext>
            </a:extLst>
          </a:blip>
          <a:srcRect r="-78"/>
          <a:stretch>
            <a:fillRect/>
          </a:stretch>
        </p:blipFill>
        <p:spPr bwMode="auto">
          <a:xfrm>
            <a:off x="6100763" y="3873500"/>
            <a:ext cx="3043237" cy="25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Title 1"/>
          <p:cNvSpPr>
            <a:spLocks/>
          </p:cNvSpPr>
          <p:nvPr/>
        </p:nvSpPr>
        <p:spPr bwMode="auto">
          <a:xfrm>
            <a:off x="190500" y="388938"/>
            <a:ext cx="80327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defTabSz="457200" eaLnBrk="0" hangingPunct="0">
              <a:lnSpc>
                <a:spcPct val="84000"/>
              </a:lnSpc>
              <a:buClr>
                <a:srgbClr val="FFFFFF"/>
              </a:buClr>
              <a:buSzPct val="100000"/>
              <a:buFont typeface="Arial" pitchFamily="34" charset="0"/>
              <a:buNone/>
            </a:pPr>
            <a:r>
              <a:rPr lang="en-US" sz="2400">
                <a:solidFill>
                  <a:srgbClr val="753D74"/>
                </a:solidFill>
              </a:rPr>
              <a:t>Business Process Management in 2011:  Where Are We?</a:t>
            </a:r>
          </a:p>
        </p:txBody>
      </p:sp>
      <p:sp>
        <p:nvSpPr>
          <p:cNvPr id="10" name="Slide Number Placeholder 3"/>
          <p:cNvSpPr txBox="1">
            <a:spLocks noGrp="1"/>
          </p:cNvSpPr>
          <p:nvPr/>
        </p:nvSpPr>
        <p:spPr bwMode="auto">
          <a:xfrm>
            <a:off x="0" y="0"/>
            <a:ext cx="1588" cy="114300"/>
          </a:xfrm>
          <a:prstGeom prst="rect">
            <a:avLst/>
          </a:prstGeom>
          <a:noFill/>
          <a:ln>
            <a:miter lim="800000"/>
            <a:headEnd/>
            <a:tailEnd/>
          </a:ln>
        </p:spPr>
        <p:txBody>
          <a:bodyPr lIns="0" tIns="0" rIns="0" bIns="0">
            <a:spAutoFit/>
          </a:bodyPr>
          <a:lstStyle/>
          <a:p>
            <a:pPr defTabSz="457200">
              <a:lnSpc>
                <a:spcPct val="108000"/>
              </a:lnSpc>
              <a:buClr>
                <a:srgbClr val="000000"/>
              </a:buClr>
              <a:buSzPct val="100000"/>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BDE33DA4-4020-4D37-BE5A-F1725D324EB3}" type="slidenum">
              <a:rPr lang="en-GB" sz="700">
                <a:solidFill>
                  <a:srgbClr val="000000"/>
                </a:solidFill>
                <a:latin typeface="Calibri" pitchFamily="34" charset="0"/>
                <a:ea typeface="+mn-ea"/>
                <a:cs typeface="Arial" pitchFamily="34" charset="0"/>
              </a:rPr>
              <a:pPr defTabSz="457200">
                <a:lnSpc>
                  <a:spcPct val="108000"/>
                </a:lnSpc>
                <a:buClr>
                  <a:srgbClr val="000000"/>
                </a:buClr>
                <a:buSzPct val="100000"/>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a:t>
            </a:fld>
            <a:endParaRPr lang="en-GB" sz="700">
              <a:solidFill>
                <a:srgbClr val="000000"/>
              </a:solidFill>
              <a:latin typeface="Calibri" pitchFamily="34" charset="0"/>
              <a:ea typeface="+mn-ea"/>
              <a:cs typeface="Arial" pitchFamily="34" charset="0"/>
            </a:endParaRPr>
          </a:p>
        </p:txBody>
      </p:sp>
      <p:sp>
        <p:nvSpPr>
          <p:cNvPr id="20494" name="Rectangle 14"/>
          <p:cNvSpPr>
            <a:spLocks noChangeArrowheads="1"/>
          </p:cNvSpPr>
          <p:nvPr/>
        </p:nvSpPr>
        <p:spPr bwMode="auto">
          <a:xfrm>
            <a:off x="228600" y="6248400"/>
            <a:ext cx="304800" cy="38100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defRPr/>
            </a:pPr>
            <a:r>
              <a:rPr lang="en-US" sz="1200" dirty="0">
                <a:cs typeface="Arial" pitchFamily="34" charset="0"/>
              </a:rPr>
              <a:t>3</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etwork_connect_server_and_blade"/>
          <p:cNvPicPr>
            <a:picLocks noChangeAspect="1" noChangeArrowheads="1"/>
          </p:cNvPicPr>
          <p:nvPr/>
        </p:nvPicPr>
        <p:blipFill>
          <a:blip r:embed="rId3" cstate="print"/>
          <a:srcRect/>
          <a:stretch>
            <a:fillRect/>
          </a:stretch>
        </p:blipFill>
        <p:spPr bwMode="auto">
          <a:xfrm>
            <a:off x="2646363" y="1303338"/>
            <a:ext cx="3741737" cy="2592387"/>
          </a:xfrm>
          <a:prstGeom prst="rect">
            <a:avLst/>
          </a:prstGeom>
          <a:noFill/>
          <a:ln w="9525">
            <a:noFill/>
            <a:miter lim="800000"/>
            <a:headEnd/>
            <a:tailEnd/>
          </a:ln>
        </p:spPr>
      </p:pic>
      <p:sp>
        <p:nvSpPr>
          <p:cNvPr id="7171" name="Rectangle 3"/>
          <p:cNvSpPr>
            <a:spLocks noGrp="1" noChangeArrowheads="1"/>
          </p:cNvSpPr>
          <p:nvPr>
            <p:ph type="title"/>
          </p:nvPr>
        </p:nvSpPr>
        <p:spPr>
          <a:xfrm>
            <a:off x="228600" y="685800"/>
            <a:ext cx="8766175" cy="442912"/>
          </a:xfrm>
        </p:spPr>
        <p:txBody>
          <a:bodyPr/>
          <a:lstStyle/>
          <a:p>
            <a:r>
              <a:rPr lang="en-GB" sz="2000" dirty="0" smtClean="0"/>
              <a:t>IBM zEnterprise System – Best-in-class systems and software technologies </a:t>
            </a:r>
            <a:br>
              <a:rPr lang="en-GB" sz="2000" dirty="0" smtClean="0"/>
            </a:br>
            <a:r>
              <a:rPr lang="en-US" sz="2000" i="1" dirty="0" smtClean="0"/>
              <a:t>A “System of Systems” that unifies IT for predictable service delivery</a:t>
            </a:r>
          </a:p>
        </p:txBody>
      </p:sp>
      <p:sp>
        <p:nvSpPr>
          <p:cNvPr id="7172" name="Rectangle 4"/>
          <p:cNvSpPr>
            <a:spLocks noChangeArrowheads="1"/>
          </p:cNvSpPr>
          <p:nvPr/>
        </p:nvSpPr>
        <p:spPr bwMode="auto">
          <a:xfrm>
            <a:off x="7713663" y="6453188"/>
            <a:ext cx="1430337" cy="341312"/>
          </a:xfrm>
          <a:prstGeom prst="rect">
            <a:avLst/>
          </a:prstGeom>
          <a:solidFill>
            <a:srgbClr val="FFFFFF"/>
          </a:solidFill>
          <a:ln w="9525">
            <a:noFill/>
            <a:miter lim="800000"/>
            <a:headEnd/>
            <a:tailEnd/>
          </a:ln>
        </p:spPr>
        <p:txBody>
          <a:bodyPr wrap="none" anchor="ctr"/>
          <a:lstStyle/>
          <a:p>
            <a:pPr algn="ctr">
              <a:lnSpc>
                <a:spcPct val="90000"/>
              </a:lnSpc>
            </a:pPr>
            <a:endParaRPr lang="fr-FR" sz="1200" b="1">
              <a:solidFill>
                <a:schemeClr val="hlink"/>
              </a:solidFill>
            </a:endParaRPr>
          </a:p>
        </p:txBody>
      </p:sp>
      <p:sp>
        <p:nvSpPr>
          <p:cNvPr id="299015" name="TextBox 31"/>
          <p:cNvSpPr txBox="1">
            <a:spLocks noChangeArrowheads="1"/>
          </p:cNvSpPr>
          <p:nvPr/>
        </p:nvSpPr>
        <p:spPr bwMode="auto">
          <a:xfrm>
            <a:off x="252413" y="3984625"/>
            <a:ext cx="2776537" cy="581025"/>
          </a:xfrm>
          <a:prstGeom prst="rect">
            <a:avLst/>
          </a:prstGeom>
          <a:gradFill rotWithShape="1">
            <a:gsLst>
              <a:gs pos="0">
                <a:srgbClr val="EAEAEA"/>
              </a:gs>
              <a:gs pos="100000">
                <a:srgbClr val="FFFFFF"/>
              </a:gs>
            </a:gsLst>
            <a:lin ang="5400000" scaled="1"/>
          </a:gradFill>
          <a:ln w="9525">
            <a:noFill/>
            <a:miter lim="800000"/>
            <a:headEnd/>
            <a:tailEnd/>
          </a:ln>
        </p:spPr>
        <p:txBody>
          <a:bodyPr>
            <a:spAutoFit/>
          </a:bodyPr>
          <a:lstStyle/>
          <a:p>
            <a:pPr algn="ctr" defTabSz="914400">
              <a:buClr>
                <a:schemeClr val="tx1"/>
              </a:buClr>
            </a:pPr>
            <a:r>
              <a:rPr lang="en-GB" sz="1600" b="1" i="1">
                <a:ea typeface="ヒラギノ角ゴ Pro W3" charset="-128"/>
              </a:rPr>
              <a:t>IBM zEnterprise 196 (z196) </a:t>
            </a:r>
          </a:p>
          <a:p>
            <a:pPr algn="ctr" defTabSz="914400">
              <a:buClr>
                <a:schemeClr val="tx1"/>
              </a:buClr>
            </a:pPr>
            <a:endParaRPr lang="en-US" sz="1600" b="1" i="1">
              <a:ea typeface="ヒラギノ角ゴ Pro W3" charset="-128"/>
            </a:endParaRPr>
          </a:p>
        </p:txBody>
      </p:sp>
      <p:sp>
        <p:nvSpPr>
          <p:cNvPr id="5683207" name="Rectangle 7"/>
          <p:cNvSpPr>
            <a:spLocks noChangeArrowheads="1"/>
          </p:cNvSpPr>
          <p:nvPr/>
        </p:nvSpPr>
        <p:spPr bwMode="auto">
          <a:xfrm>
            <a:off x="3168650" y="4584700"/>
            <a:ext cx="2800350" cy="1852613"/>
          </a:xfrm>
          <a:prstGeom prst="rect">
            <a:avLst/>
          </a:prstGeom>
          <a:noFill/>
          <a:ln w="9525">
            <a:noFill/>
            <a:miter lim="800000"/>
            <a:headEnd/>
            <a:tailEnd/>
          </a:ln>
        </p:spPr>
        <p:txBody>
          <a:bodyPr lIns="101208" tIns="50804" rIns="101208" bIns="50804"/>
          <a:lstStyle/>
          <a:p>
            <a:pPr marL="174625" indent="-174625" defTabSz="914400">
              <a:lnSpc>
                <a:spcPct val="95000"/>
              </a:lnSpc>
              <a:spcBef>
                <a:spcPct val="10000"/>
              </a:spcBef>
              <a:spcAft>
                <a:spcPct val="20000"/>
              </a:spcAft>
              <a:buClr>
                <a:schemeClr val="tx1"/>
              </a:buClr>
              <a:buFont typeface="Wingdings" pitchFamily="2" charset="2"/>
              <a:buChar char="§"/>
            </a:pPr>
            <a:r>
              <a:rPr lang="en-GB" sz="1400" dirty="0"/>
              <a:t>Unifies management of resources, extending IBM </a:t>
            </a:r>
            <a:r>
              <a:rPr lang="en-GB" sz="1400" dirty="0" smtClean="0"/>
              <a:t>System Z </a:t>
            </a:r>
            <a:r>
              <a:rPr lang="en-GB" sz="1400" dirty="0"/>
              <a:t>qualities of service end-to-end across workloads</a:t>
            </a:r>
          </a:p>
          <a:p>
            <a:pPr marL="174625" indent="-174625" defTabSz="914400">
              <a:lnSpc>
                <a:spcPct val="95000"/>
              </a:lnSpc>
              <a:spcBef>
                <a:spcPct val="10000"/>
              </a:spcBef>
              <a:spcAft>
                <a:spcPct val="20000"/>
              </a:spcAft>
              <a:buClr>
                <a:schemeClr val="tx1"/>
              </a:buClr>
              <a:buFont typeface="Wingdings" pitchFamily="2" charset="2"/>
              <a:buChar char="§"/>
            </a:pPr>
            <a:r>
              <a:rPr lang="en-US" sz="1400" dirty="0"/>
              <a:t>Provides platform, hardware and workload management</a:t>
            </a:r>
            <a:endParaRPr lang="en-GB" sz="1400" i="1" dirty="0">
              <a:ea typeface="SimSun" pitchFamily="2" charset="-122"/>
            </a:endParaRPr>
          </a:p>
        </p:txBody>
      </p:sp>
      <p:sp>
        <p:nvSpPr>
          <p:cNvPr id="5683208" name="Rectangle 20"/>
          <p:cNvSpPr>
            <a:spLocks noChangeArrowheads="1"/>
          </p:cNvSpPr>
          <p:nvPr/>
        </p:nvSpPr>
        <p:spPr bwMode="auto">
          <a:xfrm>
            <a:off x="236538" y="4584700"/>
            <a:ext cx="2719387" cy="1927225"/>
          </a:xfrm>
          <a:prstGeom prst="rect">
            <a:avLst/>
          </a:prstGeom>
          <a:noFill/>
          <a:ln w="9525">
            <a:noFill/>
            <a:miter lim="800000"/>
            <a:headEnd/>
            <a:tailEnd/>
          </a:ln>
        </p:spPr>
        <p:txBody>
          <a:bodyPr lIns="101208" tIns="50804" rIns="101208" bIns="50804"/>
          <a:lstStyle/>
          <a:p>
            <a:pPr marL="176213" indent="-176213" defTabSz="508000">
              <a:lnSpc>
                <a:spcPct val="95000"/>
              </a:lnSpc>
              <a:spcBef>
                <a:spcPct val="5000"/>
              </a:spcBef>
              <a:spcAft>
                <a:spcPct val="5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Optimized to host large-scale database, transaction, and mission-critical applications</a:t>
            </a:r>
          </a:p>
          <a:p>
            <a:pPr marL="176213" indent="-176213" defTabSz="508000">
              <a:lnSpc>
                <a:spcPct val="95000"/>
              </a:lnSpc>
              <a:spcBef>
                <a:spcPct val="5000"/>
              </a:spcBef>
              <a:spcAft>
                <a:spcPct val="5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The most efficient platform </a:t>
            </a:r>
            <a:br>
              <a:rPr lang="en-GB" sz="1400"/>
            </a:br>
            <a:r>
              <a:rPr lang="en-GB" sz="1400"/>
              <a:t>for large-scale Linux consolidation </a:t>
            </a:r>
          </a:p>
          <a:p>
            <a:pPr marL="176213" indent="-176213" defTabSz="508000">
              <a:lnSpc>
                <a:spcPct val="95000"/>
              </a:lnSpc>
              <a:spcBef>
                <a:spcPct val="5000"/>
              </a:spcBef>
              <a:spcAft>
                <a:spcPct val="5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Capable of massive scale-up</a:t>
            </a:r>
          </a:p>
          <a:p>
            <a:pPr marL="176213" indent="-176213" defTabSz="508000">
              <a:lnSpc>
                <a:spcPct val="95000"/>
              </a:lnSpc>
              <a:spcBef>
                <a:spcPct val="5000"/>
              </a:spcBef>
              <a:spcAft>
                <a:spcPct val="5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New easy-to-use z/OS V1.12</a:t>
            </a:r>
            <a:endParaRPr lang="en-GB" sz="1400" i="1">
              <a:ea typeface="ヒラギノ角ゴ Pro W3" charset="-128"/>
            </a:endParaRPr>
          </a:p>
        </p:txBody>
      </p:sp>
      <p:sp>
        <p:nvSpPr>
          <p:cNvPr id="299010" name="Text Box 6"/>
          <p:cNvSpPr txBox="1">
            <a:spLocks noChangeArrowheads="1"/>
          </p:cNvSpPr>
          <p:nvPr/>
        </p:nvSpPr>
        <p:spPr bwMode="auto">
          <a:xfrm>
            <a:off x="3184525" y="3984625"/>
            <a:ext cx="2767013" cy="565150"/>
          </a:xfrm>
          <a:prstGeom prst="rect">
            <a:avLst/>
          </a:prstGeom>
          <a:gradFill rotWithShape="1">
            <a:gsLst>
              <a:gs pos="0">
                <a:srgbClr val="EAEAEA"/>
              </a:gs>
              <a:gs pos="100000">
                <a:srgbClr val="FFFFFF"/>
              </a:gs>
            </a:gsLst>
            <a:lin ang="5400000" scaled="1"/>
          </a:gradFill>
          <a:ln w="9525">
            <a:noFill/>
            <a:miter lim="800000"/>
            <a:headEnd/>
            <a:tailEnd/>
          </a:ln>
        </p:spPr>
        <p:txBody>
          <a:bodyPr lIns="101608" tIns="50804" rIns="101608" bIns="50804">
            <a:spAutoFit/>
          </a:bodyPr>
          <a:lstStyle/>
          <a:p>
            <a:pPr algn="ctr" defTabSz="508000">
              <a:lnSpc>
                <a:spcPct val="95000"/>
              </a:lnSpc>
              <a:buClr>
                <a:schemeClr val="tx1"/>
              </a:buClr>
              <a:buFont typeface="Arial" pitchFamily="34" charset="0"/>
              <a:buNone/>
              <a:tabLst>
                <a:tab pos="0" algn="l"/>
                <a:tab pos="1016000" algn="l"/>
                <a:tab pos="2032000" algn="l"/>
                <a:tab pos="3048000" algn="l"/>
                <a:tab pos="4064000" algn="l"/>
                <a:tab pos="5080000" algn="l"/>
                <a:tab pos="6096000" algn="l"/>
                <a:tab pos="7112000" algn="l"/>
                <a:tab pos="8128000" algn="l"/>
                <a:tab pos="9144000" algn="l"/>
                <a:tab pos="10161588" algn="l"/>
                <a:tab pos="11177588" algn="l"/>
              </a:tabLst>
            </a:pPr>
            <a:r>
              <a:rPr lang="en-US" sz="1600" b="1" i="1">
                <a:ea typeface="SimSun" pitchFamily="2" charset="-122"/>
              </a:rPr>
              <a:t>zEnterprise Unified </a:t>
            </a:r>
            <a:br>
              <a:rPr lang="en-US" sz="1600" b="1" i="1">
                <a:ea typeface="SimSun" pitchFamily="2" charset="-122"/>
              </a:rPr>
            </a:br>
            <a:r>
              <a:rPr lang="en-US" sz="1600" b="1" i="1">
                <a:ea typeface="SimSun" pitchFamily="2" charset="-122"/>
              </a:rPr>
              <a:t>Resource Manager</a:t>
            </a:r>
            <a:endParaRPr lang="en-GB" sz="1600" b="1" i="1">
              <a:ea typeface="SimSun" pitchFamily="2" charset="-122"/>
            </a:endParaRPr>
          </a:p>
        </p:txBody>
      </p:sp>
      <p:sp>
        <p:nvSpPr>
          <p:cNvPr id="2" name="TextBox 31"/>
          <p:cNvSpPr txBox="1">
            <a:spLocks noChangeArrowheads="1"/>
          </p:cNvSpPr>
          <p:nvPr/>
        </p:nvSpPr>
        <p:spPr bwMode="auto">
          <a:xfrm>
            <a:off x="252413" y="3984625"/>
            <a:ext cx="2776537" cy="581025"/>
          </a:xfrm>
          <a:prstGeom prst="rect">
            <a:avLst/>
          </a:prstGeom>
          <a:solidFill>
            <a:srgbClr val="FDB813"/>
          </a:solidFill>
          <a:ln w="9525">
            <a:noFill/>
            <a:miter lim="800000"/>
            <a:headEnd/>
            <a:tailEnd/>
          </a:ln>
        </p:spPr>
        <p:txBody>
          <a:bodyPr>
            <a:spAutoFit/>
          </a:bodyPr>
          <a:lstStyle/>
          <a:p>
            <a:pPr algn="ctr" defTabSz="914400">
              <a:buClr>
                <a:schemeClr val="tx1"/>
              </a:buClr>
            </a:pPr>
            <a:r>
              <a:rPr lang="en-GB" sz="1600" b="1" i="1">
                <a:solidFill>
                  <a:schemeClr val="bg1"/>
                </a:solidFill>
                <a:ea typeface="ヒラギノ角ゴ Pro W3" charset="-128"/>
              </a:rPr>
              <a:t>IBM zEnterprise 196 (z196) </a:t>
            </a:r>
          </a:p>
          <a:p>
            <a:pPr algn="ctr" defTabSz="914400">
              <a:buClr>
                <a:schemeClr val="tx1"/>
              </a:buClr>
            </a:pPr>
            <a:endParaRPr lang="en-US" sz="1600" b="1" i="1">
              <a:solidFill>
                <a:schemeClr val="bg1"/>
              </a:solidFill>
              <a:ea typeface="ヒラギノ角ゴ Pro W3" charset="-128"/>
            </a:endParaRPr>
          </a:p>
        </p:txBody>
      </p:sp>
      <p:sp>
        <p:nvSpPr>
          <p:cNvPr id="5683211" name="Rectangle 16"/>
          <p:cNvSpPr>
            <a:spLocks noChangeArrowheads="1"/>
          </p:cNvSpPr>
          <p:nvPr/>
        </p:nvSpPr>
        <p:spPr bwMode="auto">
          <a:xfrm>
            <a:off x="6103938" y="4584700"/>
            <a:ext cx="2836862" cy="2146300"/>
          </a:xfrm>
          <a:prstGeom prst="rect">
            <a:avLst/>
          </a:prstGeom>
          <a:noFill/>
          <a:ln w="9525">
            <a:noFill/>
            <a:miter lim="800000"/>
            <a:headEnd/>
            <a:tailEnd/>
          </a:ln>
        </p:spPr>
        <p:txBody>
          <a:bodyPr lIns="101208" tIns="50804" rIns="101208" bIns="50804"/>
          <a:lstStyle/>
          <a:p>
            <a:pPr marL="176213" indent="-176213" defTabSz="508000">
              <a:lnSpc>
                <a:spcPct val="95000"/>
              </a:lnSpc>
              <a:spcBef>
                <a:spcPct val="10000"/>
              </a:spcBef>
              <a:spcAft>
                <a:spcPct val="20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Selected IBM POWER7 blades and IBM System x blades* for </a:t>
            </a:r>
            <a:r>
              <a:rPr lang="en-US" sz="1400"/>
              <a:t>deploying applications in a multi-tier architecture</a:t>
            </a:r>
            <a:endParaRPr lang="en-GB" sz="1400"/>
          </a:p>
          <a:p>
            <a:pPr marL="176213" indent="-176213" defTabSz="508000">
              <a:lnSpc>
                <a:spcPct val="95000"/>
              </a:lnSpc>
              <a:spcBef>
                <a:spcPct val="10000"/>
              </a:spcBef>
              <a:spcAft>
                <a:spcPct val="20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High-performance optimizers and appliances to accelerate time to insight and reduce cost </a:t>
            </a:r>
          </a:p>
          <a:p>
            <a:pPr marL="176213" indent="-176213" defTabSz="508000">
              <a:lnSpc>
                <a:spcPct val="95000"/>
              </a:lnSpc>
              <a:spcBef>
                <a:spcPct val="10000"/>
              </a:spcBef>
              <a:spcAft>
                <a:spcPct val="20000"/>
              </a:spcAft>
              <a:buClr>
                <a:schemeClr val="tx1"/>
              </a:buClr>
              <a:buFont typeface="Wingdings" pitchFamily="2" charset="2"/>
              <a:buChar char="§"/>
              <a:tabLst>
                <a:tab pos="176213" algn="l"/>
                <a:tab pos="1192213" algn="l"/>
                <a:tab pos="2208213" algn="l"/>
                <a:tab pos="3224213" algn="l"/>
                <a:tab pos="4240213" algn="l"/>
                <a:tab pos="5256213" algn="l"/>
                <a:tab pos="6272213" algn="l"/>
                <a:tab pos="7288213" algn="l"/>
                <a:tab pos="8305800" algn="l"/>
                <a:tab pos="9321800" algn="l"/>
                <a:tab pos="10337800" algn="l"/>
                <a:tab pos="11353800" algn="l"/>
              </a:tabLst>
            </a:pPr>
            <a:r>
              <a:rPr lang="en-GB" sz="1400"/>
              <a:t>Dedicated high-performance private network</a:t>
            </a:r>
          </a:p>
        </p:txBody>
      </p:sp>
      <p:sp>
        <p:nvSpPr>
          <p:cNvPr id="3" name="Text Box 6"/>
          <p:cNvSpPr txBox="1">
            <a:spLocks noChangeArrowheads="1"/>
          </p:cNvSpPr>
          <p:nvPr/>
        </p:nvSpPr>
        <p:spPr bwMode="auto">
          <a:xfrm>
            <a:off x="3184525" y="3984625"/>
            <a:ext cx="2767013" cy="565150"/>
          </a:xfrm>
          <a:prstGeom prst="rect">
            <a:avLst/>
          </a:prstGeom>
          <a:solidFill>
            <a:srgbClr val="FDB813"/>
          </a:solidFill>
          <a:ln w="9525">
            <a:noFill/>
            <a:miter lim="800000"/>
            <a:headEnd/>
            <a:tailEnd/>
          </a:ln>
        </p:spPr>
        <p:txBody>
          <a:bodyPr lIns="101608" tIns="50804" rIns="101608" bIns="50804">
            <a:spAutoFit/>
          </a:bodyPr>
          <a:lstStyle/>
          <a:p>
            <a:pPr algn="ctr" defTabSz="508000">
              <a:lnSpc>
                <a:spcPct val="95000"/>
              </a:lnSpc>
              <a:buClr>
                <a:schemeClr val="tx1"/>
              </a:buClr>
              <a:buFont typeface="Arial" pitchFamily="34" charset="0"/>
              <a:buNone/>
              <a:tabLst>
                <a:tab pos="0" algn="l"/>
                <a:tab pos="1016000" algn="l"/>
                <a:tab pos="2032000" algn="l"/>
                <a:tab pos="3048000" algn="l"/>
                <a:tab pos="4064000" algn="l"/>
                <a:tab pos="5080000" algn="l"/>
                <a:tab pos="6096000" algn="l"/>
                <a:tab pos="7112000" algn="l"/>
                <a:tab pos="8128000" algn="l"/>
                <a:tab pos="9144000" algn="l"/>
                <a:tab pos="10161588" algn="l"/>
                <a:tab pos="11177588" algn="l"/>
              </a:tabLst>
            </a:pPr>
            <a:r>
              <a:rPr lang="en-US" sz="1600" b="1" i="1">
                <a:solidFill>
                  <a:schemeClr val="bg1"/>
                </a:solidFill>
                <a:ea typeface="SimSun" pitchFamily="2" charset="-122"/>
              </a:rPr>
              <a:t>zEnterprise Unified </a:t>
            </a:r>
            <a:br>
              <a:rPr lang="en-US" sz="1600" b="1" i="1">
                <a:solidFill>
                  <a:schemeClr val="bg1"/>
                </a:solidFill>
                <a:ea typeface="SimSun" pitchFamily="2" charset="-122"/>
              </a:rPr>
            </a:br>
            <a:r>
              <a:rPr lang="en-US" sz="1600" b="1" i="1">
                <a:solidFill>
                  <a:schemeClr val="bg1"/>
                </a:solidFill>
                <a:ea typeface="SimSun" pitchFamily="2" charset="-122"/>
              </a:rPr>
              <a:t>Resource Manager</a:t>
            </a:r>
            <a:endParaRPr lang="en-GB" sz="1600" b="1" i="1">
              <a:solidFill>
                <a:schemeClr val="bg1"/>
              </a:solidFill>
              <a:ea typeface="SimSun" pitchFamily="2" charset="-122"/>
            </a:endParaRPr>
          </a:p>
        </p:txBody>
      </p:sp>
      <p:sp>
        <p:nvSpPr>
          <p:cNvPr id="202764" name="Freeform 12"/>
          <p:cNvSpPr>
            <a:spLocks/>
          </p:cNvSpPr>
          <p:nvPr/>
        </p:nvSpPr>
        <p:spPr bwMode="auto">
          <a:xfrm>
            <a:off x="2671763" y="1314450"/>
            <a:ext cx="1833562" cy="2573338"/>
          </a:xfrm>
          <a:custGeom>
            <a:avLst/>
            <a:gdLst>
              <a:gd name="T0" fmla="*/ 23 w 1155"/>
              <a:gd name="T1" fmla="*/ 111 h 1621"/>
              <a:gd name="T2" fmla="*/ 309 w 1155"/>
              <a:gd name="T3" fmla="*/ 75 h 1621"/>
              <a:gd name="T4" fmla="*/ 312 w 1155"/>
              <a:gd name="T5" fmla="*/ 145 h 1621"/>
              <a:gd name="T6" fmla="*/ 402 w 1155"/>
              <a:gd name="T7" fmla="*/ 133 h 1621"/>
              <a:gd name="T8" fmla="*/ 488 w 1155"/>
              <a:gd name="T9" fmla="*/ 151 h 1621"/>
              <a:gd name="T10" fmla="*/ 540 w 1155"/>
              <a:gd name="T11" fmla="*/ 112 h 1621"/>
              <a:gd name="T12" fmla="*/ 548 w 1155"/>
              <a:gd name="T13" fmla="*/ 43 h 1621"/>
              <a:gd name="T14" fmla="*/ 872 w 1155"/>
              <a:gd name="T15" fmla="*/ 0 h 1621"/>
              <a:gd name="T16" fmla="*/ 888 w 1155"/>
              <a:gd name="T17" fmla="*/ 9 h 1621"/>
              <a:gd name="T18" fmla="*/ 894 w 1155"/>
              <a:gd name="T19" fmla="*/ 72 h 1621"/>
              <a:gd name="T20" fmla="*/ 1043 w 1155"/>
              <a:gd name="T21" fmla="*/ 76 h 1621"/>
              <a:gd name="T22" fmla="*/ 1155 w 1155"/>
              <a:gd name="T23" fmla="*/ 337 h 1621"/>
              <a:gd name="T24" fmla="*/ 1152 w 1155"/>
              <a:gd name="T25" fmla="*/ 1408 h 1621"/>
              <a:gd name="T26" fmla="*/ 1050 w 1155"/>
              <a:gd name="T27" fmla="*/ 1573 h 1621"/>
              <a:gd name="T28" fmla="*/ 887 w 1155"/>
              <a:gd name="T29" fmla="*/ 1575 h 1621"/>
              <a:gd name="T30" fmla="*/ 890 w 1155"/>
              <a:gd name="T31" fmla="*/ 1621 h 1621"/>
              <a:gd name="T32" fmla="*/ 543 w 1155"/>
              <a:gd name="T33" fmla="*/ 1594 h 1621"/>
              <a:gd name="T34" fmla="*/ 543 w 1155"/>
              <a:gd name="T35" fmla="*/ 1551 h 1621"/>
              <a:gd name="T36" fmla="*/ 507 w 1155"/>
              <a:gd name="T37" fmla="*/ 1528 h 1621"/>
              <a:gd name="T38" fmla="*/ 474 w 1155"/>
              <a:gd name="T39" fmla="*/ 1527 h 1621"/>
              <a:gd name="T40" fmla="*/ 408 w 1155"/>
              <a:gd name="T41" fmla="*/ 1534 h 1621"/>
              <a:gd name="T42" fmla="*/ 318 w 1155"/>
              <a:gd name="T43" fmla="*/ 1527 h 1621"/>
              <a:gd name="T44" fmla="*/ 315 w 1155"/>
              <a:gd name="T45" fmla="*/ 1573 h 1621"/>
              <a:gd name="T46" fmla="*/ 18 w 1155"/>
              <a:gd name="T47" fmla="*/ 1555 h 1621"/>
              <a:gd name="T48" fmla="*/ 20 w 1155"/>
              <a:gd name="T49" fmla="*/ 1494 h 1621"/>
              <a:gd name="T50" fmla="*/ 0 w 1155"/>
              <a:gd name="T51" fmla="*/ 1492 h 1621"/>
              <a:gd name="T52" fmla="*/ 3 w 1155"/>
              <a:gd name="T53" fmla="*/ 210 h 1621"/>
              <a:gd name="T54" fmla="*/ 20 w 1155"/>
              <a:gd name="T55" fmla="*/ 195 h 1621"/>
              <a:gd name="T56" fmla="*/ 23 w 1155"/>
              <a:gd name="T57" fmla="*/ 111 h 16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55"/>
              <a:gd name="T88" fmla="*/ 0 h 1621"/>
              <a:gd name="T89" fmla="*/ 1155 w 1155"/>
              <a:gd name="T90" fmla="*/ 1621 h 16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55" h="1621">
                <a:moveTo>
                  <a:pt x="23" y="111"/>
                </a:moveTo>
                <a:lnTo>
                  <a:pt x="309" y="75"/>
                </a:lnTo>
                <a:lnTo>
                  <a:pt x="312" y="145"/>
                </a:lnTo>
                <a:lnTo>
                  <a:pt x="402" y="133"/>
                </a:lnTo>
                <a:lnTo>
                  <a:pt x="488" y="151"/>
                </a:lnTo>
                <a:lnTo>
                  <a:pt x="540" y="112"/>
                </a:lnTo>
                <a:lnTo>
                  <a:pt x="548" y="43"/>
                </a:lnTo>
                <a:lnTo>
                  <a:pt x="872" y="0"/>
                </a:lnTo>
                <a:lnTo>
                  <a:pt x="888" y="9"/>
                </a:lnTo>
                <a:lnTo>
                  <a:pt x="894" y="72"/>
                </a:lnTo>
                <a:lnTo>
                  <a:pt x="1043" y="76"/>
                </a:lnTo>
                <a:lnTo>
                  <a:pt x="1155" y="337"/>
                </a:lnTo>
                <a:lnTo>
                  <a:pt x="1152" y="1408"/>
                </a:lnTo>
                <a:lnTo>
                  <a:pt x="1050" y="1573"/>
                </a:lnTo>
                <a:lnTo>
                  <a:pt x="887" y="1575"/>
                </a:lnTo>
                <a:lnTo>
                  <a:pt x="890" y="1621"/>
                </a:lnTo>
                <a:lnTo>
                  <a:pt x="543" y="1594"/>
                </a:lnTo>
                <a:lnTo>
                  <a:pt x="543" y="1551"/>
                </a:lnTo>
                <a:lnTo>
                  <a:pt x="507" y="1528"/>
                </a:lnTo>
                <a:lnTo>
                  <a:pt x="474" y="1527"/>
                </a:lnTo>
                <a:lnTo>
                  <a:pt x="408" y="1534"/>
                </a:lnTo>
                <a:lnTo>
                  <a:pt x="318" y="1527"/>
                </a:lnTo>
                <a:lnTo>
                  <a:pt x="315" y="1573"/>
                </a:lnTo>
                <a:lnTo>
                  <a:pt x="18" y="1555"/>
                </a:lnTo>
                <a:lnTo>
                  <a:pt x="20" y="1494"/>
                </a:lnTo>
                <a:lnTo>
                  <a:pt x="0" y="1492"/>
                </a:lnTo>
                <a:lnTo>
                  <a:pt x="3" y="210"/>
                </a:lnTo>
                <a:lnTo>
                  <a:pt x="20" y="195"/>
                </a:lnTo>
                <a:lnTo>
                  <a:pt x="23" y="111"/>
                </a:lnTo>
                <a:close/>
              </a:path>
            </a:pathLst>
          </a:custGeom>
          <a:noFill/>
          <a:ln w="57150" cmpd="sng">
            <a:solidFill>
              <a:srgbClr val="FDB813"/>
            </a:solidFill>
            <a:round/>
            <a:headEnd/>
            <a:tailEnd/>
          </a:ln>
        </p:spPr>
        <p:txBody>
          <a:bodyPr/>
          <a:lstStyle/>
          <a:p>
            <a:endParaRPr lang="en-US"/>
          </a:p>
        </p:txBody>
      </p:sp>
      <p:sp>
        <p:nvSpPr>
          <p:cNvPr id="202765" name="Freeform 13"/>
          <p:cNvSpPr>
            <a:spLocks/>
          </p:cNvSpPr>
          <p:nvPr/>
        </p:nvSpPr>
        <p:spPr bwMode="auto">
          <a:xfrm>
            <a:off x="3657600" y="2149475"/>
            <a:ext cx="1865313" cy="1152525"/>
          </a:xfrm>
          <a:custGeom>
            <a:avLst/>
            <a:gdLst>
              <a:gd name="T0" fmla="*/ 1164 w 1175"/>
              <a:gd name="T1" fmla="*/ 17 h 726"/>
              <a:gd name="T2" fmla="*/ 767 w 1175"/>
              <a:gd name="T3" fmla="*/ 17 h 726"/>
              <a:gd name="T4" fmla="*/ 768 w 1175"/>
              <a:gd name="T5" fmla="*/ 78 h 726"/>
              <a:gd name="T6" fmla="*/ 3 w 1175"/>
              <a:gd name="T7" fmla="*/ 80 h 726"/>
              <a:gd name="T8" fmla="*/ 0 w 1175"/>
              <a:gd name="T9" fmla="*/ 726 h 726"/>
              <a:gd name="T10" fmla="*/ 683 w 1175"/>
              <a:gd name="T11" fmla="*/ 723 h 726"/>
              <a:gd name="T12" fmla="*/ 683 w 1175"/>
              <a:gd name="T13" fmla="*/ 665 h 726"/>
              <a:gd name="T14" fmla="*/ 1175 w 1175"/>
              <a:gd name="T15" fmla="*/ 667 h 726"/>
              <a:gd name="T16" fmla="*/ 1169 w 1175"/>
              <a:gd name="T17" fmla="*/ 0 h 7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5"/>
              <a:gd name="T28" fmla="*/ 0 h 726"/>
              <a:gd name="T29" fmla="*/ 1175 w 1175"/>
              <a:gd name="T30" fmla="*/ 726 h 7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5" h="726">
                <a:moveTo>
                  <a:pt x="1164" y="17"/>
                </a:moveTo>
                <a:lnTo>
                  <a:pt x="767" y="17"/>
                </a:lnTo>
                <a:lnTo>
                  <a:pt x="768" y="78"/>
                </a:lnTo>
                <a:lnTo>
                  <a:pt x="3" y="80"/>
                </a:lnTo>
                <a:lnTo>
                  <a:pt x="0" y="726"/>
                </a:lnTo>
                <a:lnTo>
                  <a:pt x="683" y="723"/>
                </a:lnTo>
                <a:lnTo>
                  <a:pt x="683" y="665"/>
                </a:lnTo>
                <a:lnTo>
                  <a:pt x="1175" y="667"/>
                </a:lnTo>
                <a:lnTo>
                  <a:pt x="1169" y="0"/>
                </a:lnTo>
              </a:path>
            </a:pathLst>
          </a:custGeom>
          <a:noFill/>
          <a:ln w="57150" cmpd="sng">
            <a:solidFill>
              <a:srgbClr val="FDB813"/>
            </a:solidFill>
            <a:round/>
            <a:headEnd/>
            <a:tailEnd/>
          </a:ln>
        </p:spPr>
        <p:txBody>
          <a:bodyPr/>
          <a:lstStyle/>
          <a:p>
            <a:endParaRPr lang="en-US"/>
          </a:p>
        </p:txBody>
      </p:sp>
      <p:sp>
        <p:nvSpPr>
          <p:cNvPr id="202766" name="Freeform 14"/>
          <p:cNvSpPr>
            <a:spLocks/>
          </p:cNvSpPr>
          <p:nvPr/>
        </p:nvSpPr>
        <p:spPr bwMode="auto">
          <a:xfrm>
            <a:off x="5348288" y="1320800"/>
            <a:ext cx="941387" cy="2500313"/>
          </a:xfrm>
          <a:custGeom>
            <a:avLst/>
            <a:gdLst>
              <a:gd name="T0" fmla="*/ 14 w 593"/>
              <a:gd name="T1" fmla="*/ 44 h 1575"/>
              <a:gd name="T2" fmla="*/ 93 w 593"/>
              <a:gd name="T3" fmla="*/ 35 h 1575"/>
              <a:gd name="T4" fmla="*/ 146 w 593"/>
              <a:gd name="T5" fmla="*/ 42 h 1575"/>
              <a:gd name="T6" fmla="*/ 170 w 593"/>
              <a:gd name="T7" fmla="*/ 36 h 1575"/>
              <a:gd name="T8" fmla="*/ 185 w 593"/>
              <a:gd name="T9" fmla="*/ 23 h 1575"/>
              <a:gd name="T10" fmla="*/ 420 w 593"/>
              <a:gd name="T11" fmla="*/ 0 h 1575"/>
              <a:gd name="T12" fmla="*/ 438 w 593"/>
              <a:gd name="T13" fmla="*/ 15 h 1575"/>
              <a:gd name="T14" fmla="*/ 486 w 593"/>
              <a:gd name="T15" fmla="*/ 9 h 1575"/>
              <a:gd name="T16" fmla="*/ 593 w 593"/>
              <a:gd name="T17" fmla="*/ 170 h 1575"/>
              <a:gd name="T18" fmla="*/ 591 w 593"/>
              <a:gd name="T19" fmla="*/ 1377 h 1575"/>
              <a:gd name="T20" fmla="*/ 483 w 593"/>
              <a:gd name="T21" fmla="*/ 1559 h 1575"/>
              <a:gd name="T22" fmla="*/ 459 w 593"/>
              <a:gd name="T23" fmla="*/ 1566 h 1575"/>
              <a:gd name="T24" fmla="*/ 435 w 593"/>
              <a:gd name="T25" fmla="*/ 1562 h 1575"/>
              <a:gd name="T26" fmla="*/ 411 w 593"/>
              <a:gd name="T27" fmla="*/ 1575 h 1575"/>
              <a:gd name="T28" fmla="*/ 90 w 593"/>
              <a:gd name="T29" fmla="*/ 1545 h 1575"/>
              <a:gd name="T30" fmla="*/ 75 w 593"/>
              <a:gd name="T31" fmla="*/ 1527 h 1575"/>
              <a:gd name="T32" fmla="*/ 57 w 593"/>
              <a:gd name="T33" fmla="*/ 1523 h 1575"/>
              <a:gd name="T34" fmla="*/ 41 w 593"/>
              <a:gd name="T35" fmla="*/ 1527 h 1575"/>
              <a:gd name="T36" fmla="*/ 20 w 593"/>
              <a:gd name="T37" fmla="*/ 1526 h 1575"/>
              <a:gd name="T38" fmla="*/ 0 w 593"/>
              <a:gd name="T39" fmla="*/ 1518 h 1575"/>
              <a:gd name="T40" fmla="*/ 2 w 593"/>
              <a:gd name="T41" fmla="*/ 51 h 1575"/>
              <a:gd name="T42" fmla="*/ 14 w 593"/>
              <a:gd name="T43" fmla="*/ 44 h 15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93"/>
              <a:gd name="T67" fmla="*/ 0 h 1575"/>
              <a:gd name="T68" fmla="*/ 593 w 593"/>
              <a:gd name="T69" fmla="*/ 1575 h 157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93" h="1575">
                <a:moveTo>
                  <a:pt x="14" y="44"/>
                </a:moveTo>
                <a:lnTo>
                  <a:pt x="93" y="35"/>
                </a:lnTo>
                <a:lnTo>
                  <a:pt x="146" y="42"/>
                </a:lnTo>
                <a:lnTo>
                  <a:pt x="170" y="36"/>
                </a:lnTo>
                <a:lnTo>
                  <a:pt x="185" y="23"/>
                </a:lnTo>
                <a:lnTo>
                  <a:pt x="420" y="0"/>
                </a:lnTo>
                <a:lnTo>
                  <a:pt x="438" y="15"/>
                </a:lnTo>
                <a:lnTo>
                  <a:pt x="486" y="9"/>
                </a:lnTo>
                <a:lnTo>
                  <a:pt x="593" y="170"/>
                </a:lnTo>
                <a:lnTo>
                  <a:pt x="591" y="1377"/>
                </a:lnTo>
                <a:lnTo>
                  <a:pt x="483" y="1559"/>
                </a:lnTo>
                <a:lnTo>
                  <a:pt x="459" y="1566"/>
                </a:lnTo>
                <a:lnTo>
                  <a:pt x="435" y="1562"/>
                </a:lnTo>
                <a:lnTo>
                  <a:pt x="411" y="1575"/>
                </a:lnTo>
                <a:lnTo>
                  <a:pt x="90" y="1545"/>
                </a:lnTo>
                <a:lnTo>
                  <a:pt x="75" y="1527"/>
                </a:lnTo>
                <a:lnTo>
                  <a:pt x="57" y="1523"/>
                </a:lnTo>
                <a:lnTo>
                  <a:pt x="41" y="1527"/>
                </a:lnTo>
                <a:lnTo>
                  <a:pt x="20" y="1526"/>
                </a:lnTo>
                <a:lnTo>
                  <a:pt x="0" y="1518"/>
                </a:lnTo>
                <a:lnTo>
                  <a:pt x="2" y="51"/>
                </a:lnTo>
                <a:lnTo>
                  <a:pt x="14" y="44"/>
                </a:lnTo>
                <a:close/>
              </a:path>
            </a:pathLst>
          </a:custGeom>
          <a:noFill/>
          <a:ln w="57150" cmpd="sng">
            <a:solidFill>
              <a:srgbClr val="FDB813"/>
            </a:solidFill>
            <a:round/>
            <a:headEnd/>
            <a:tailEnd/>
          </a:ln>
        </p:spPr>
        <p:txBody>
          <a:bodyPr/>
          <a:lstStyle/>
          <a:p>
            <a:endParaRPr lang="en-US"/>
          </a:p>
        </p:txBody>
      </p:sp>
      <p:sp>
        <p:nvSpPr>
          <p:cNvPr id="7183" name="Text Box 15"/>
          <p:cNvSpPr txBox="1">
            <a:spLocks noChangeArrowheads="1"/>
          </p:cNvSpPr>
          <p:nvPr/>
        </p:nvSpPr>
        <p:spPr bwMode="auto">
          <a:xfrm>
            <a:off x="525463" y="6392863"/>
            <a:ext cx="5291137" cy="311150"/>
          </a:xfrm>
          <a:prstGeom prst="rect">
            <a:avLst/>
          </a:prstGeom>
          <a:noFill/>
          <a:ln w="9525">
            <a:noFill/>
            <a:miter lim="800000"/>
            <a:headEnd/>
            <a:tailEnd/>
          </a:ln>
        </p:spPr>
        <p:txBody>
          <a:bodyPr>
            <a:spAutoFit/>
          </a:bodyPr>
          <a:lstStyle/>
          <a:p>
            <a:pPr marL="107950" indent="-107950" defTabSz="914400">
              <a:lnSpc>
                <a:spcPct val="90000"/>
              </a:lnSpc>
              <a:buClr>
                <a:schemeClr val="tx1"/>
              </a:buClr>
            </a:pPr>
            <a:r>
              <a:rPr lang="en-US" sz="800"/>
              <a:t>* 	All statements regarding IBM future direction and intent are subject to change or withdrawal without notice, </a:t>
            </a:r>
            <a:br>
              <a:rPr lang="en-US" sz="800"/>
            </a:br>
            <a:r>
              <a:rPr lang="en-US" sz="800"/>
              <a:t>and represents goals and objectives only.</a:t>
            </a:r>
          </a:p>
        </p:txBody>
      </p:sp>
      <p:sp>
        <p:nvSpPr>
          <p:cNvPr id="299013" name="Text Box 6"/>
          <p:cNvSpPr txBox="1">
            <a:spLocks noChangeArrowheads="1"/>
          </p:cNvSpPr>
          <p:nvPr/>
        </p:nvSpPr>
        <p:spPr bwMode="auto">
          <a:xfrm>
            <a:off x="6115050" y="3984625"/>
            <a:ext cx="2760663" cy="542925"/>
          </a:xfrm>
          <a:prstGeom prst="rect">
            <a:avLst/>
          </a:prstGeom>
          <a:gradFill rotWithShape="1">
            <a:gsLst>
              <a:gs pos="0">
                <a:srgbClr val="EAEAEA"/>
              </a:gs>
              <a:gs pos="100000">
                <a:srgbClr val="FFFFFF"/>
              </a:gs>
            </a:gsLst>
            <a:lin ang="5400000" scaled="1"/>
          </a:gradFill>
          <a:ln w="9525">
            <a:noFill/>
            <a:miter lim="800000"/>
            <a:headEnd/>
            <a:tailEnd/>
          </a:ln>
        </p:spPr>
        <p:txBody>
          <a:bodyPr lIns="101608" tIns="50804" rIns="101608" bIns="50804">
            <a:spAutoFit/>
          </a:bodyPr>
          <a:lstStyle/>
          <a:p>
            <a:pPr algn="ctr" defTabSz="508000">
              <a:lnSpc>
                <a:spcPct val="90000"/>
              </a:lnSpc>
              <a:buClr>
                <a:schemeClr val="tx1"/>
              </a:buClr>
              <a:buFont typeface="Arial" pitchFamily="34" charset="0"/>
              <a:buNone/>
              <a:tabLst>
                <a:tab pos="0" algn="l"/>
                <a:tab pos="1016000" algn="l"/>
                <a:tab pos="2032000" algn="l"/>
                <a:tab pos="3048000" algn="l"/>
                <a:tab pos="4064000" algn="l"/>
                <a:tab pos="5080000" algn="l"/>
                <a:tab pos="6096000" algn="l"/>
                <a:tab pos="7112000" algn="l"/>
                <a:tab pos="8128000" algn="l"/>
                <a:tab pos="9144000" algn="l"/>
                <a:tab pos="10161588" algn="l"/>
                <a:tab pos="11177588" algn="l"/>
              </a:tabLst>
            </a:pPr>
            <a:r>
              <a:rPr lang="en-US" sz="1600" b="1" i="1">
                <a:ea typeface="SimSun" pitchFamily="2" charset="-122"/>
              </a:rPr>
              <a:t>zEnterprise BladeCenter Extension (zBX)</a:t>
            </a:r>
            <a:endParaRPr lang="en-GB" sz="1600" b="1" i="1">
              <a:ea typeface="SimSun" pitchFamily="2" charset="-122"/>
            </a:endParaRPr>
          </a:p>
        </p:txBody>
      </p:sp>
      <p:sp>
        <p:nvSpPr>
          <p:cNvPr id="4" name="Text Box 6"/>
          <p:cNvSpPr txBox="1">
            <a:spLocks noChangeArrowheads="1"/>
          </p:cNvSpPr>
          <p:nvPr/>
        </p:nvSpPr>
        <p:spPr bwMode="auto">
          <a:xfrm>
            <a:off x="6115050" y="3984625"/>
            <a:ext cx="2760663" cy="542925"/>
          </a:xfrm>
          <a:prstGeom prst="rect">
            <a:avLst/>
          </a:prstGeom>
          <a:solidFill>
            <a:srgbClr val="FDB813"/>
          </a:solidFill>
          <a:ln w="9525">
            <a:noFill/>
            <a:miter lim="800000"/>
            <a:headEnd/>
            <a:tailEnd/>
          </a:ln>
        </p:spPr>
        <p:txBody>
          <a:bodyPr lIns="101608" tIns="50804" rIns="101608" bIns="50804">
            <a:spAutoFit/>
          </a:bodyPr>
          <a:lstStyle/>
          <a:p>
            <a:pPr algn="ctr" defTabSz="508000">
              <a:lnSpc>
                <a:spcPct val="90000"/>
              </a:lnSpc>
              <a:buClr>
                <a:schemeClr val="tx1"/>
              </a:buClr>
              <a:buFont typeface="Arial" pitchFamily="34" charset="0"/>
              <a:buNone/>
              <a:tabLst>
                <a:tab pos="0" algn="l"/>
                <a:tab pos="1016000" algn="l"/>
                <a:tab pos="2032000" algn="l"/>
                <a:tab pos="3048000" algn="l"/>
                <a:tab pos="4064000" algn="l"/>
                <a:tab pos="5080000" algn="l"/>
                <a:tab pos="6096000" algn="l"/>
                <a:tab pos="7112000" algn="l"/>
                <a:tab pos="8128000" algn="l"/>
                <a:tab pos="9144000" algn="l"/>
                <a:tab pos="10161588" algn="l"/>
                <a:tab pos="11177588" algn="l"/>
              </a:tabLst>
            </a:pPr>
            <a:r>
              <a:rPr lang="en-US" sz="1600" b="1" i="1">
                <a:solidFill>
                  <a:schemeClr val="bg1"/>
                </a:solidFill>
                <a:ea typeface="SimSun" pitchFamily="2" charset="-122"/>
              </a:rPr>
              <a:t>zEnterprise BladeCenter Extension (zBX)</a:t>
            </a:r>
            <a:endParaRPr lang="en-GB" sz="1600" b="1" i="1">
              <a:solidFill>
                <a:schemeClr val="bg1"/>
              </a:solidFill>
              <a:ea typeface="SimSun"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83208"/>
                                        </p:tgtEl>
                                        <p:attrNameLst>
                                          <p:attrName>style.visibility</p:attrName>
                                        </p:attrNameLst>
                                      </p:cBhvr>
                                      <p:to>
                                        <p:strVal val="visible"/>
                                      </p:to>
                                    </p:set>
                                    <p:animEffect transition="in" filter="fade">
                                      <p:cBhvr>
                                        <p:cTn id="10" dur="1000"/>
                                        <p:tgtEl>
                                          <p:spTgt spid="568320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9015"/>
                                        </p:tgtEl>
                                        <p:attrNameLst>
                                          <p:attrName>style.visibility</p:attrName>
                                        </p:attrNameLst>
                                      </p:cBhvr>
                                      <p:to>
                                        <p:strVal val="visible"/>
                                      </p:to>
                                    </p:set>
                                    <p:animEffect transition="in" filter="fade">
                                      <p:cBhvr>
                                        <p:cTn id="13" dur="1000"/>
                                        <p:tgtEl>
                                          <p:spTgt spid="2990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2764"/>
                                        </p:tgtEl>
                                        <p:attrNameLst>
                                          <p:attrName>style.visibility</p:attrName>
                                        </p:attrNameLst>
                                      </p:cBhvr>
                                      <p:to>
                                        <p:strVal val="visible"/>
                                      </p:to>
                                    </p:set>
                                    <p:animEffect transition="in" filter="fade">
                                      <p:cBhvr>
                                        <p:cTn id="16" dur="1000"/>
                                        <p:tgtEl>
                                          <p:spTgt spid="20276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1000"/>
                                        <p:tgtEl>
                                          <p:spTgt spid="2"/>
                                        </p:tgtEl>
                                      </p:cBhvr>
                                    </p:animEffect>
                                    <p:set>
                                      <p:cBhvr>
                                        <p:cTn id="21" dur="1" fill="hold">
                                          <p:stCondLst>
                                            <p:cond delay="999"/>
                                          </p:stCondLst>
                                        </p:cTn>
                                        <p:tgtEl>
                                          <p:spTgt spid="2"/>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683211"/>
                                        </p:tgtEl>
                                        <p:attrNameLst>
                                          <p:attrName>style.visibility</p:attrName>
                                        </p:attrNameLst>
                                      </p:cBhvr>
                                      <p:to>
                                        <p:strVal val="visible"/>
                                      </p:to>
                                    </p:set>
                                    <p:animEffect transition="in" filter="fade">
                                      <p:cBhvr>
                                        <p:cTn id="27" dur="1000"/>
                                        <p:tgtEl>
                                          <p:spTgt spid="56832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2766"/>
                                        </p:tgtEl>
                                        <p:attrNameLst>
                                          <p:attrName>style.visibility</p:attrName>
                                        </p:attrNameLst>
                                      </p:cBhvr>
                                      <p:to>
                                        <p:strVal val="visible"/>
                                      </p:to>
                                    </p:set>
                                    <p:animEffect transition="in" filter="fade">
                                      <p:cBhvr>
                                        <p:cTn id="30" dur="1000"/>
                                        <p:tgtEl>
                                          <p:spTgt spid="202766"/>
                                        </p:tgtEl>
                                      </p:cBhvr>
                                    </p:animEffect>
                                  </p:childTnLst>
                                </p:cTn>
                              </p:par>
                              <p:par>
                                <p:cTn id="31" presetID="10" presetClass="exit" presetSubtype="0" fill="hold" grpId="1" nodeType="withEffect">
                                  <p:stCondLst>
                                    <p:cond delay="0"/>
                                  </p:stCondLst>
                                  <p:childTnLst>
                                    <p:animEffect transition="out" filter="fade">
                                      <p:cBhvr>
                                        <p:cTn id="32" dur="1000"/>
                                        <p:tgtEl>
                                          <p:spTgt spid="202764"/>
                                        </p:tgtEl>
                                      </p:cBhvr>
                                    </p:animEffect>
                                    <p:set>
                                      <p:cBhvr>
                                        <p:cTn id="33" dur="1" fill="hold">
                                          <p:stCondLst>
                                            <p:cond delay="999"/>
                                          </p:stCondLst>
                                        </p:cTn>
                                        <p:tgtEl>
                                          <p:spTgt spid="20276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9013"/>
                                        </p:tgtEl>
                                        <p:attrNameLst>
                                          <p:attrName>style.visibility</p:attrName>
                                        </p:attrNameLst>
                                      </p:cBhvr>
                                      <p:to>
                                        <p:strVal val="visible"/>
                                      </p:to>
                                    </p:set>
                                    <p:animEffect transition="in" filter="fade">
                                      <p:cBhvr>
                                        <p:cTn id="41" dur="1000"/>
                                        <p:tgtEl>
                                          <p:spTgt spid="2990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2765"/>
                                        </p:tgtEl>
                                        <p:attrNameLst>
                                          <p:attrName>style.visibility</p:attrName>
                                        </p:attrNameLst>
                                      </p:cBhvr>
                                      <p:to>
                                        <p:strVal val="visible"/>
                                      </p:to>
                                    </p:set>
                                    <p:animEffect transition="in" filter="fade">
                                      <p:cBhvr>
                                        <p:cTn id="44" dur="1000"/>
                                        <p:tgtEl>
                                          <p:spTgt spid="202765"/>
                                        </p:tgtEl>
                                      </p:cBhvr>
                                    </p:animEffect>
                                  </p:childTnLst>
                                </p:cTn>
                              </p:par>
                              <p:par>
                                <p:cTn id="45" presetID="10" presetClass="exit" presetSubtype="0" fill="hold" grpId="1" nodeType="withEffect">
                                  <p:stCondLst>
                                    <p:cond delay="0"/>
                                  </p:stCondLst>
                                  <p:childTnLst>
                                    <p:animEffect transition="out" filter="fade">
                                      <p:cBhvr>
                                        <p:cTn id="46" dur="1000"/>
                                        <p:tgtEl>
                                          <p:spTgt spid="202766"/>
                                        </p:tgtEl>
                                      </p:cBhvr>
                                    </p:animEffect>
                                    <p:set>
                                      <p:cBhvr>
                                        <p:cTn id="47" dur="1" fill="hold">
                                          <p:stCondLst>
                                            <p:cond delay="999"/>
                                          </p:stCondLst>
                                        </p:cTn>
                                        <p:tgtEl>
                                          <p:spTgt spid="202766"/>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5683207"/>
                                        </p:tgtEl>
                                        <p:attrNameLst>
                                          <p:attrName>style.visibility</p:attrName>
                                        </p:attrNameLst>
                                      </p:cBhvr>
                                      <p:to>
                                        <p:strVal val="visible"/>
                                      </p:to>
                                    </p:set>
                                    <p:animEffect transition="in" filter="fade">
                                      <p:cBhvr>
                                        <p:cTn id="50" dur="1000"/>
                                        <p:tgtEl>
                                          <p:spTgt spid="568320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9010"/>
                                        </p:tgtEl>
                                        <p:attrNameLst>
                                          <p:attrName>style.visibility</p:attrName>
                                        </p:attrNameLst>
                                      </p:cBhvr>
                                      <p:to>
                                        <p:strVal val="visible"/>
                                      </p:to>
                                    </p:set>
                                    <p:animEffect transition="in" filter="fade">
                                      <p:cBhvr>
                                        <p:cTn id="53" dur="1000"/>
                                        <p:tgtEl>
                                          <p:spTgt spid="299010"/>
                                        </p:tgtEl>
                                      </p:cBhvr>
                                    </p:animEffect>
                                  </p:childTnLst>
                                </p:cTn>
                              </p:par>
                              <p:par>
                                <p:cTn id="54" presetID="10" presetClass="exit" presetSubtype="0" fill="hold" grpId="1" nodeType="withEffect">
                                  <p:stCondLst>
                                    <p:cond delay="0"/>
                                  </p:stCondLst>
                                  <p:childTnLst>
                                    <p:animEffect transition="out" filter="fade">
                                      <p:cBhvr>
                                        <p:cTn id="55" dur="1000"/>
                                        <p:tgtEl>
                                          <p:spTgt spid="4"/>
                                        </p:tgtEl>
                                      </p:cBhvr>
                                    </p:animEffect>
                                    <p:set>
                                      <p:cBhvr>
                                        <p:cTn id="56"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5" grpId="0" animBg="1"/>
      <p:bldP spid="5683207" grpId="0"/>
      <p:bldP spid="5683208" grpId="0"/>
      <p:bldP spid="299010" grpId="0" animBg="1"/>
      <p:bldP spid="2" grpId="0" animBg="1"/>
      <p:bldP spid="2" grpId="1" animBg="1"/>
      <p:bldP spid="5683211" grpId="0"/>
      <p:bldP spid="3" grpId="0" animBg="1"/>
      <p:bldP spid="202764" grpId="0" animBg="1"/>
      <p:bldP spid="202764" grpId="1" animBg="1"/>
      <p:bldP spid="202765" grpId="0" animBg="1"/>
      <p:bldP spid="202766" grpId="0" animBg="1"/>
      <p:bldP spid="202766" grpId="1" animBg="1"/>
      <p:bldP spid="299013" grpId="0" animBg="1" autoUpdateAnimBg="0"/>
      <p:bldP spid="4" grpId="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 y="381000"/>
            <a:ext cx="8766175" cy="515937"/>
          </a:xfrm>
        </p:spPr>
        <p:txBody>
          <a:bodyPr/>
          <a:lstStyle/>
          <a:p>
            <a:r>
              <a:rPr lang="en-US" sz="2000" dirty="0" smtClean="0"/>
              <a:t>What every </a:t>
            </a:r>
            <a:r>
              <a:rPr lang="en-US" sz="2000" dirty="0" err="1" smtClean="0"/>
              <a:t>IBMer</a:t>
            </a:r>
            <a:r>
              <a:rPr lang="en-US" sz="2000" dirty="0" smtClean="0"/>
              <a:t> in the WebSphere brand should know about System Z </a:t>
            </a:r>
          </a:p>
        </p:txBody>
      </p:sp>
      <p:sp>
        <p:nvSpPr>
          <p:cNvPr id="8195" name="Rectangle 3"/>
          <p:cNvSpPr>
            <a:spLocks noGrp="1" noChangeArrowheads="1"/>
          </p:cNvSpPr>
          <p:nvPr>
            <p:ph type="body" idx="1"/>
          </p:nvPr>
        </p:nvSpPr>
        <p:spPr>
          <a:xfrm>
            <a:off x="85725" y="993775"/>
            <a:ext cx="8991600" cy="5626100"/>
          </a:xfrm>
        </p:spPr>
        <p:txBody>
          <a:bodyPr/>
          <a:lstStyle/>
          <a:p>
            <a:pPr>
              <a:spcBef>
                <a:spcPct val="100000"/>
              </a:spcBef>
            </a:pPr>
            <a:r>
              <a:rPr lang="en-US" sz="1200" b="1" dirty="0" smtClean="0"/>
              <a:t>What is System Z?</a:t>
            </a:r>
            <a:r>
              <a:rPr lang="en-US" sz="1200" dirty="0" smtClean="0"/>
              <a:t> - The current generation of IBM mainframes are called System Z. It was previously called zSeries and before that System 390. We should avoid using the term zSeries in communications with customers - it gives them the impression we don't know IBM's current product line.</a:t>
            </a:r>
            <a:endParaRPr lang="en-US" sz="1200" b="1" dirty="0" smtClean="0"/>
          </a:p>
          <a:p>
            <a:pPr>
              <a:spcBef>
                <a:spcPct val="100000"/>
              </a:spcBef>
            </a:pPr>
            <a:r>
              <a:rPr lang="en-US" sz="1200" b="1" dirty="0" smtClean="0"/>
              <a:t>What is zEnterprise?</a:t>
            </a:r>
            <a:r>
              <a:rPr lang="en-US" sz="1200" dirty="0" smtClean="0"/>
              <a:t> The current generation of z196 that includes the </a:t>
            </a:r>
            <a:r>
              <a:rPr lang="en-US" sz="1200" dirty="0" err="1" smtClean="0"/>
              <a:t>zBX</a:t>
            </a:r>
            <a:r>
              <a:rPr lang="en-US" sz="1200" dirty="0" smtClean="0"/>
              <a:t> is called a zEnterprise; however, just a System Z System is referred to as a z196.</a:t>
            </a:r>
            <a:endParaRPr lang="en-US" sz="1200" b="1" dirty="0" smtClean="0"/>
          </a:p>
          <a:p>
            <a:pPr>
              <a:spcBef>
                <a:spcPct val="100000"/>
              </a:spcBef>
            </a:pPr>
            <a:r>
              <a:rPr lang="en-US" sz="1200" b="1" dirty="0" smtClean="0"/>
              <a:t>Operating Systems</a:t>
            </a:r>
            <a:r>
              <a:rPr lang="en-US" sz="1200" dirty="0" smtClean="0"/>
              <a:t> - The primary Operating System for System Z is called z/OS (previous version OS/390, which replaced the MVS operating system). This is what the vast majority of applications run on and has evolved over the last 40 years to be the bullet-proof standard that all other systems strive to be, In 2000, the Linux Operating System was ported to System Z and is today referred to as Linux on System Z.  There are several other OS’s that run on System Z - the most important for WebSphere being </a:t>
            </a:r>
            <a:r>
              <a:rPr lang="en-US" sz="1200" dirty="0" err="1" smtClean="0"/>
              <a:t>zVM</a:t>
            </a:r>
            <a:r>
              <a:rPr lang="en-US" sz="1200" dirty="0" smtClean="0"/>
              <a:t> which is similar in concept to VMWare. z/OS and Linux on z can both run under </a:t>
            </a:r>
            <a:r>
              <a:rPr lang="en-US" sz="1200" dirty="0" err="1" smtClean="0"/>
              <a:t>zVM's</a:t>
            </a:r>
            <a:r>
              <a:rPr lang="en-US" sz="1200" dirty="0" smtClean="0"/>
              <a:t> control, </a:t>
            </a:r>
            <a:r>
              <a:rPr lang="en-US" sz="1200" dirty="0" err="1" smtClean="0"/>
              <a:t>virtualizing</a:t>
            </a:r>
            <a:r>
              <a:rPr lang="en-US" sz="1200" dirty="0" smtClean="0"/>
              <a:t> resources for those operating systems.</a:t>
            </a:r>
            <a:endParaRPr lang="en-US" sz="1200" b="1" dirty="0" smtClean="0"/>
          </a:p>
          <a:p>
            <a:pPr>
              <a:spcBef>
                <a:spcPct val="100000"/>
              </a:spcBef>
            </a:pPr>
            <a:r>
              <a:rPr lang="en-US" sz="1200" b="1" dirty="0" smtClean="0"/>
              <a:t>Specialty Processors</a:t>
            </a:r>
            <a:r>
              <a:rPr lang="en-US" sz="1200" dirty="0" smtClean="0"/>
              <a:t> - The traditional inhibitor to adding new applications like WebSphere Application Server (WAS) to the mainframe has been cost. Most z/OS software (from IBM and 3rd parties) is priced based on the size of the machine and the number of machines it runs on. So as new applications are added and the processing capacity (commonly referred to as MIPS - Millions of Instructions Per Second) increases - customers have to pay not only for additional z hardware but also had to pay more for all software installed on the machine - whether it's used as part of the new solution or not!</a:t>
            </a:r>
          </a:p>
          <a:p>
            <a:pPr>
              <a:spcBef>
                <a:spcPct val="100000"/>
              </a:spcBef>
            </a:pPr>
            <a:r>
              <a:rPr lang="en-US" sz="1200" dirty="0" smtClean="0"/>
              <a:t>To alleviate this problem, IBM introduced what are called Specialty Processors that make adding new applications far more economical. The primary ones that matter for WebSphere Application Server and the broader WebSphere portfolio are IFLs (Integrated Facility for Linux) and </a:t>
            </a:r>
            <a:r>
              <a:rPr lang="en-US" sz="1200" dirty="0" err="1" smtClean="0"/>
              <a:t>zAAPs</a:t>
            </a:r>
            <a:r>
              <a:rPr lang="en-US" sz="1200" dirty="0" smtClean="0"/>
              <a:t> (System Z Application Assist Processor). An IFL is a standard mainframe processor dedicated to running Linux on z (</a:t>
            </a:r>
            <a:r>
              <a:rPr lang="en-US" sz="1200" dirty="0" err="1" smtClean="0"/>
              <a:t>SuSe</a:t>
            </a:r>
            <a:r>
              <a:rPr lang="en-US" sz="1200" dirty="0" smtClean="0"/>
              <a:t> and </a:t>
            </a:r>
            <a:r>
              <a:rPr lang="en-US" sz="1200" dirty="0" err="1" smtClean="0"/>
              <a:t>RedHat</a:t>
            </a:r>
            <a:r>
              <a:rPr lang="en-US" sz="1200" dirty="0" smtClean="0"/>
              <a:t> are both certified for Linux on z). IBM also offers versions of the System Z called Enterprise Linux Server that contain only IFLs.  The </a:t>
            </a:r>
            <a:r>
              <a:rPr lang="en-US" sz="1200" dirty="0" err="1" smtClean="0"/>
              <a:t>zAAP</a:t>
            </a:r>
            <a:r>
              <a:rPr lang="en-US" sz="1200" dirty="0" smtClean="0"/>
              <a:t> specialty engine provides an attractively priced execution environment for new web-based applications and SOA-based technologies, such as  * Java™ - for customers who desire the powerful integration advantages and traditional Qualities of Service of the IBM mainframe platform and * XML — for customers who desire cost effective XML parsing services on z/OS, z/OS XML System Services can exploit the </a:t>
            </a:r>
            <a:r>
              <a:rPr lang="en-US" sz="1200" dirty="0" err="1" smtClean="0"/>
              <a:t>zAAP</a:t>
            </a:r>
            <a:r>
              <a:rPr lang="en-US" sz="1200" dirty="0" smtClean="0"/>
              <a:t> for eligible XML workloads.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8600" y="228600"/>
            <a:ext cx="8766175" cy="519112"/>
          </a:xfrm>
        </p:spPr>
        <p:txBody>
          <a:bodyPr/>
          <a:lstStyle/>
          <a:p>
            <a:r>
              <a:rPr lang="en-US" dirty="0" smtClean="0"/>
              <a:t>zEnterprise </a:t>
            </a:r>
          </a:p>
        </p:txBody>
      </p:sp>
      <p:sp>
        <p:nvSpPr>
          <p:cNvPr id="9219" name="Rectangle 3"/>
          <p:cNvSpPr>
            <a:spLocks noGrp="1" noChangeArrowheads="1"/>
          </p:cNvSpPr>
          <p:nvPr>
            <p:ph type="body" idx="1"/>
          </p:nvPr>
        </p:nvSpPr>
        <p:spPr>
          <a:xfrm>
            <a:off x="228600" y="914400"/>
            <a:ext cx="8763000" cy="5318125"/>
          </a:xfrm>
        </p:spPr>
        <p:txBody>
          <a:bodyPr/>
          <a:lstStyle/>
          <a:p>
            <a:r>
              <a:rPr lang="en-US" sz="1600" dirty="0" smtClean="0"/>
              <a:t>Exciting news …. Say Goodbye to Islands of Technology</a:t>
            </a:r>
          </a:p>
          <a:p>
            <a:pPr lvl="1"/>
            <a:r>
              <a:rPr lang="en-US" sz="1400" dirty="0" smtClean="0"/>
              <a:t>On July 12, 2011, IBM made several announcements about ground-breaking hardware, software, and services that are going to redefine the economics of hybrid computing. It’s the new era of Smarter Computing, and it’s all about zEnterprise.</a:t>
            </a:r>
          </a:p>
          <a:p>
            <a:pPr lvl="1"/>
            <a:endParaRPr lang="en-US" sz="1400" dirty="0" smtClean="0"/>
          </a:p>
          <a:p>
            <a:pPr lvl="1"/>
            <a:r>
              <a:rPr lang="en-US" sz="1400" b="1" dirty="0" smtClean="0"/>
              <a:t>Why Does Hybrid Computing Matter?</a:t>
            </a:r>
          </a:p>
          <a:p>
            <a:pPr lvl="1"/>
            <a:r>
              <a:rPr lang="en-US" sz="1400" dirty="0" smtClean="0"/>
              <a:t>With resources spread across too many platforms, software, and networks, most of our customers have no effective way to bridge their overall infrastructures and create a well integrated, agile enterprise. Without deep insight into all enterprise resources, bridges can quickly become bottlenecks that defeat plans for long-term agility. Add to the mix new technologies like BPM and SOA that require multiple platforms, and the value of hybrid computing is clear. </a:t>
            </a:r>
          </a:p>
          <a:p>
            <a:pPr lvl="1"/>
            <a:endParaRPr lang="en-US" sz="1400" dirty="0" smtClean="0"/>
          </a:p>
          <a:p>
            <a:pPr lvl="1"/>
            <a:r>
              <a:rPr lang="en-US" sz="1400" dirty="0" smtClean="0"/>
              <a:t>In its initial launch, zEnterprise addressed hybrid computing by enabling the integration of workloads running on different platforms. Now we’re extending the reach of zEnterprise with new capabilities and a model that gives our mid-sized clients a new entry point for hybrid computing. Innovation in the data center will drive new business opportunities for our customers and for us.</a:t>
            </a:r>
          </a:p>
          <a:p>
            <a:pPr lvl="1"/>
            <a:endParaRPr lang="en-US" sz="1400" dirty="0" smtClean="0"/>
          </a:p>
          <a:p>
            <a:pPr lvl="1"/>
            <a:r>
              <a:rPr lang="en-US" sz="1400" b="1" dirty="0" smtClean="0"/>
              <a:t>Your Call to Action</a:t>
            </a:r>
          </a:p>
          <a:p>
            <a:pPr lvl="1"/>
            <a:r>
              <a:rPr lang="en-US" sz="1400" dirty="0" smtClean="0"/>
              <a:t>Visit the SWG role-based </a:t>
            </a:r>
            <a:r>
              <a:rPr lang="en-US" sz="1400" dirty="0" smtClean="0">
                <a:hlinkClick r:id="rId3"/>
              </a:rPr>
              <a:t>enablement roadmap</a:t>
            </a:r>
            <a:r>
              <a:rPr lang="en-US" sz="1400" dirty="0" smtClean="0"/>
              <a:t> to hear Bob </a:t>
            </a:r>
            <a:r>
              <a:rPr lang="en-US" sz="1400" dirty="0" err="1" smtClean="0"/>
              <a:t>Picciano's</a:t>
            </a:r>
            <a:r>
              <a:rPr lang="en-US" sz="1400" dirty="0" smtClean="0"/>
              <a:t> launch message to all SWG sales resources </a:t>
            </a:r>
            <a:r>
              <a:rPr lang="en-US" sz="1400" b="1" dirty="0" smtClean="0"/>
              <a:t>and</a:t>
            </a:r>
            <a:r>
              <a:rPr lang="en-US" sz="1400" dirty="0" smtClean="0"/>
              <a:t> to access enablement resources that include modules relevant to your job role. Bob will share important details on this launch, including how to position zEnterprise and how all sellers can benefit.</a:t>
            </a:r>
          </a:p>
          <a:p>
            <a:pPr lvl="1"/>
            <a:endParaRPr lang="en-US" sz="14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20638" y="1157288"/>
            <a:ext cx="9090025" cy="1874837"/>
          </a:xfrm>
          <a:prstGeom prst="rect">
            <a:avLst/>
          </a:prstGeom>
          <a:solidFill>
            <a:srgbClr val="7ED3F7">
              <a:alpha val="18039"/>
            </a:srgbClr>
          </a:solidFill>
          <a:ln w="9525" cap="rnd">
            <a:solidFill>
              <a:schemeClr val="bg2"/>
            </a:solidFill>
            <a:prstDash val="sysDot"/>
            <a:miter lim="800000"/>
            <a:headEnd/>
            <a:tailEnd/>
          </a:ln>
        </p:spPr>
        <p:txBody>
          <a:bodyPr wrap="none" lIns="101368" tIns="50702" rIns="101368" bIns="50702" anchor="ctr"/>
          <a:lstStyle/>
          <a:p>
            <a:pPr defTabSz="914400"/>
            <a:endParaRPr lang="en-US" sz="1600" i="1"/>
          </a:p>
        </p:txBody>
      </p:sp>
      <p:sp>
        <p:nvSpPr>
          <p:cNvPr id="10243" name="Rectangle 4"/>
          <p:cNvSpPr>
            <a:spLocks noChangeArrowheads="1"/>
          </p:cNvSpPr>
          <p:nvPr/>
        </p:nvSpPr>
        <p:spPr bwMode="auto">
          <a:xfrm>
            <a:off x="0" y="4471988"/>
            <a:ext cx="9090025" cy="1085850"/>
          </a:xfrm>
          <a:prstGeom prst="rect">
            <a:avLst/>
          </a:prstGeom>
          <a:solidFill>
            <a:srgbClr val="DE731D">
              <a:alpha val="25098"/>
            </a:srgbClr>
          </a:solidFill>
          <a:ln w="9525" cap="rnd">
            <a:solidFill>
              <a:schemeClr val="bg2"/>
            </a:solidFill>
            <a:prstDash val="sysDot"/>
            <a:miter lim="800000"/>
            <a:headEnd/>
            <a:tailEnd/>
          </a:ln>
        </p:spPr>
        <p:txBody>
          <a:bodyPr wrap="none" lIns="101368" tIns="50702" rIns="101368" bIns="50702" anchor="ctr"/>
          <a:lstStyle/>
          <a:p>
            <a:pPr defTabSz="914400"/>
            <a:endParaRPr lang="en-US" sz="1600" i="1"/>
          </a:p>
        </p:txBody>
      </p:sp>
      <p:sp>
        <p:nvSpPr>
          <p:cNvPr id="10244" name="Rectangle 5"/>
          <p:cNvSpPr>
            <a:spLocks noChangeArrowheads="1"/>
          </p:cNvSpPr>
          <p:nvPr/>
        </p:nvSpPr>
        <p:spPr bwMode="auto">
          <a:xfrm>
            <a:off x="26988" y="3067050"/>
            <a:ext cx="9091612" cy="1385888"/>
          </a:xfrm>
          <a:prstGeom prst="rect">
            <a:avLst/>
          </a:prstGeom>
          <a:solidFill>
            <a:srgbClr val="8AA62C">
              <a:alpha val="30196"/>
            </a:srgbClr>
          </a:solidFill>
          <a:ln w="9525" cap="rnd">
            <a:solidFill>
              <a:schemeClr val="bg2"/>
            </a:solidFill>
            <a:prstDash val="sysDot"/>
            <a:miter lim="800000"/>
            <a:headEnd/>
            <a:tailEnd/>
          </a:ln>
        </p:spPr>
        <p:txBody>
          <a:bodyPr wrap="none" lIns="101368" tIns="50702" rIns="101368" bIns="50702" anchor="ctr"/>
          <a:lstStyle/>
          <a:p>
            <a:pPr defTabSz="914400"/>
            <a:endParaRPr lang="en-US" sz="1600" i="1"/>
          </a:p>
        </p:txBody>
      </p:sp>
      <p:sp>
        <p:nvSpPr>
          <p:cNvPr id="181257" name="Freeform 9"/>
          <p:cNvSpPr>
            <a:spLocks/>
          </p:cNvSpPr>
          <p:nvPr/>
        </p:nvSpPr>
        <p:spPr bwMode="auto">
          <a:xfrm>
            <a:off x="2611438" y="4660900"/>
            <a:ext cx="6445250" cy="696913"/>
          </a:xfrm>
          <a:custGeom>
            <a:avLst/>
            <a:gdLst>
              <a:gd name="T0" fmla="*/ 0 w 5126"/>
              <a:gd name="T1" fmla="*/ 119 h 631"/>
              <a:gd name="T2" fmla="*/ 4827 w 5126"/>
              <a:gd name="T3" fmla="*/ 115 h 631"/>
              <a:gd name="T4" fmla="*/ 4827 w 5126"/>
              <a:gd name="T5" fmla="*/ 0 h 631"/>
              <a:gd name="T6" fmla="*/ 5126 w 5126"/>
              <a:gd name="T7" fmla="*/ 328 h 631"/>
              <a:gd name="T8" fmla="*/ 4827 w 5126"/>
              <a:gd name="T9" fmla="*/ 631 h 631"/>
              <a:gd name="T10" fmla="*/ 4827 w 5126"/>
              <a:gd name="T11" fmla="*/ 526 h 631"/>
              <a:gd name="T12" fmla="*/ 0 w 5126"/>
              <a:gd name="T13" fmla="*/ 515 h 631"/>
              <a:gd name="T14" fmla="*/ 0 w 5126"/>
              <a:gd name="T15" fmla="*/ 119 h 631"/>
              <a:gd name="T16" fmla="*/ 0 60000 65536"/>
              <a:gd name="T17" fmla="*/ 0 60000 65536"/>
              <a:gd name="T18" fmla="*/ 0 60000 65536"/>
              <a:gd name="T19" fmla="*/ 0 60000 65536"/>
              <a:gd name="T20" fmla="*/ 0 60000 65536"/>
              <a:gd name="T21" fmla="*/ 0 60000 65536"/>
              <a:gd name="T22" fmla="*/ 0 60000 65536"/>
              <a:gd name="T23" fmla="*/ 0 60000 65536"/>
              <a:gd name="T24" fmla="*/ 0 w 5126"/>
              <a:gd name="T25" fmla="*/ 0 h 631"/>
              <a:gd name="T26" fmla="*/ 5126 w 5126"/>
              <a:gd name="T27" fmla="*/ 631 h 6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26" h="631">
                <a:moveTo>
                  <a:pt x="0" y="119"/>
                </a:moveTo>
                <a:lnTo>
                  <a:pt x="4827" y="115"/>
                </a:lnTo>
                <a:lnTo>
                  <a:pt x="4827" y="0"/>
                </a:lnTo>
                <a:lnTo>
                  <a:pt x="5126" y="328"/>
                </a:lnTo>
                <a:lnTo>
                  <a:pt x="4827" y="631"/>
                </a:lnTo>
                <a:lnTo>
                  <a:pt x="4827" y="526"/>
                </a:lnTo>
                <a:lnTo>
                  <a:pt x="0" y="515"/>
                </a:lnTo>
                <a:lnTo>
                  <a:pt x="0" y="119"/>
                </a:lnTo>
                <a:close/>
              </a:path>
            </a:pathLst>
          </a:custGeom>
          <a:solidFill>
            <a:schemeClr val="bg2"/>
          </a:solidFill>
          <a:ln w="9525">
            <a:solidFill>
              <a:schemeClr val="bg2"/>
            </a:solid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81258" name="Freeform 10"/>
          <p:cNvSpPr>
            <a:spLocks/>
          </p:cNvSpPr>
          <p:nvPr/>
        </p:nvSpPr>
        <p:spPr bwMode="auto">
          <a:xfrm>
            <a:off x="2603500" y="3986213"/>
            <a:ext cx="6254750" cy="698500"/>
          </a:xfrm>
          <a:custGeom>
            <a:avLst/>
            <a:gdLst>
              <a:gd name="T0" fmla="*/ 3 w 4799"/>
              <a:gd name="T1" fmla="*/ 100 h 534"/>
              <a:gd name="T2" fmla="*/ 4500 w 4799"/>
              <a:gd name="T3" fmla="*/ 97 h 534"/>
              <a:gd name="T4" fmla="*/ 4500 w 4799"/>
              <a:gd name="T5" fmla="*/ 0 h 534"/>
              <a:gd name="T6" fmla="*/ 4799 w 4799"/>
              <a:gd name="T7" fmla="*/ 278 h 534"/>
              <a:gd name="T8" fmla="*/ 4500 w 4799"/>
              <a:gd name="T9" fmla="*/ 534 h 534"/>
              <a:gd name="T10" fmla="*/ 4500 w 4799"/>
              <a:gd name="T11" fmla="*/ 445 h 534"/>
              <a:gd name="T12" fmla="*/ 0 w 4799"/>
              <a:gd name="T13" fmla="*/ 433 h 534"/>
              <a:gd name="T14" fmla="*/ 3 w 4799"/>
              <a:gd name="T15" fmla="*/ 100 h 534"/>
              <a:gd name="T16" fmla="*/ 0 60000 65536"/>
              <a:gd name="T17" fmla="*/ 0 60000 65536"/>
              <a:gd name="T18" fmla="*/ 0 60000 65536"/>
              <a:gd name="T19" fmla="*/ 0 60000 65536"/>
              <a:gd name="T20" fmla="*/ 0 60000 65536"/>
              <a:gd name="T21" fmla="*/ 0 60000 65536"/>
              <a:gd name="T22" fmla="*/ 0 60000 65536"/>
              <a:gd name="T23" fmla="*/ 0 60000 65536"/>
              <a:gd name="T24" fmla="*/ 0 w 4799"/>
              <a:gd name="T25" fmla="*/ 0 h 534"/>
              <a:gd name="T26" fmla="*/ 4799 w 4799"/>
              <a:gd name="T27" fmla="*/ 534 h 5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99" h="534">
                <a:moveTo>
                  <a:pt x="3" y="100"/>
                </a:moveTo>
                <a:lnTo>
                  <a:pt x="4500" y="97"/>
                </a:lnTo>
                <a:lnTo>
                  <a:pt x="4500" y="0"/>
                </a:lnTo>
                <a:lnTo>
                  <a:pt x="4799" y="278"/>
                </a:lnTo>
                <a:lnTo>
                  <a:pt x="4500" y="534"/>
                </a:lnTo>
                <a:lnTo>
                  <a:pt x="4500" y="445"/>
                </a:lnTo>
                <a:lnTo>
                  <a:pt x="0" y="433"/>
                </a:lnTo>
                <a:lnTo>
                  <a:pt x="3" y="100"/>
                </a:lnTo>
                <a:close/>
              </a:path>
            </a:pathLst>
          </a:custGeom>
          <a:gradFill rotWithShape="1">
            <a:gsLst>
              <a:gs pos="0">
                <a:srgbClr val="8AA62C"/>
              </a:gs>
              <a:gs pos="100000">
                <a:schemeClr val="bg2"/>
              </a:gs>
            </a:gsLst>
            <a:lin ang="5400000" scaled="1"/>
          </a:gradFill>
          <a:ln w="9525">
            <a:no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81259" name="Freeform 11"/>
          <p:cNvSpPr>
            <a:spLocks/>
          </p:cNvSpPr>
          <p:nvPr/>
        </p:nvSpPr>
        <p:spPr bwMode="auto">
          <a:xfrm>
            <a:off x="2603500" y="3302000"/>
            <a:ext cx="5868988" cy="696913"/>
          </a:xfrm>
          <a:custGeom>
            <a:avLst/>
            <a:gdLst>
              <a:gd name="T0" fmla="*/ 3 w 4466"/>
              <a:gd name="T1" fmla="*/ 96 h 534"/>
              <a:gd name="T2" fmla="*/ 4167 w 4466"/>
              <a:gd name="T3" fmla="*/ 97 h 534"/>
              <a:gd name="T4" fmla="*/ 4167 w 4466"/>
              <a:gd name="T5" fmla="*/ 0 h 534"/>
              <a:gd name="T6" fmla="*/ 4466 w 4466"/>
              <a:gd name="T7" fmla="*/ 278 h 534"/>
              <a:gd name="T8" fmla="*/ 4167 w 4466"/>
              <a:gd name="T9" fmla="*/ 534 h 534"/>
              <a:gd name="T10" fmla="*/ 4167 w 4466"/>
              <a:gd name="T11" fmla="*/ 445 h 534"/>
              <a:gd name="T12" fmla="*/ 0 w 4466"/>
              <a:gd name="T13" fmla="*/ 432 h 534"/>
              <a:gd name="T14" fmla="*/ 3 w 4466"/>
              <a:gd name="T15" fmla="*/ 96 h 534"/>
              <a:gd name="T16" fmla="*/ 0 60000 65536"/>
              <a:gd name="T17" fmla="*/ 0 60000 65536"/>
              <a:gd name="T18" fmla="*/ 0 60000 65536"/>
              <a:gd name="T19" fmla="*/ 0 60000 65536"/>
              <a:gd name="T20" fmla="*/ 0 60000 65536"/>
              <a:gd name="T21" fmla="*/ 0 60000 65536"/>
              <a:gd name="T22" fmla="*/ 0 60000 65536"/>
              <a:gd name="T23" fmla="*/ 0 60000 65536"/>
              <a:gd name="T24" fmla="*/ 0 w 4466"/>
              <a:gd name="T25" fmla="*/ 0 h 534"/>
              <a:gd name="T26" fmla="*/ 4466 w 4466"/>
              <a:gd name="T27" fmla="*/ 534 h 5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66" h="534">
                <a:moveTo>
                  <a:pt x="3" y="96"/>
                </a:moveTo>
                <a:lnTo>
                  <a:pt x="4167" y="97"/>
                </a:lnTo>
                <a:lnTo>
                  <a:pt x="4167" y="0"/>
                </a:lnTo>
                <a:lnTo>
                  <a:pt x="4466" y="278"/>
                </a:lnTo>
                <a:lnTo>
                  <a:pt x="4167" y="534"/>
                </a:lnTo>
                <a:lnTo>
                  <a:pt x="4167" y="445"/>
                </a:lnTo>
                <a:lnTo>
                  <a:pt x="0" y="432"/>
                </a:lnTo>
                <a:lnTo>
                  <a:pt x="3" y="96"/>
                </a:lnTo>
                <a:close/>
              </a:path>
            </a:pathLst>
          </a:custGeom>
          <a:solidFill>
            <a:srgbClr val="8AA62C"/>
          </a:solidFill>
          <a:ln w="9525">
            <a:no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81260" name="Freeform 12"/>
          <p:cNvSpPr>
            <a:spLocks/>
          </p:cNvSpPr>
          <p:nvPr/>
        </p:nvSpPr>
        <p:spPr bwMode="auto">
          <a:xfrm>
            <a:off x="2603500" y="2616200"/>
            <a:ext cx="5473700" cy="700088"/>
          </a:xfrm>
          <a:custGeom>
            <a:avLst/>
            <a:gdLst>
              <a:gd name="T0" fmla="*/ 0 w 4133"/>
              <a:gd name="T1" fmla="*/ 101 h 534"/>
              <a:gd name="T2" fmla="*/ 3834 w 4133"/>
              <a:gd name="T3" fmla="*/ 97 h 534"/>
              <a:gd name="T4" fmla="*/ 3834 w 4133"/>
              <a:gd name="T5" fmla="*/ 0 h 534"/>
              <a:gd name="T6" fmla="*/ 4133 w 4133"/>
              <a:gd name="T7" fmla="*/ 278 h 534"/>
              <a:gd name="T8" fmla="*/ 3834 w 4133"/>
              <a:gd name="T9" fmla="*/ 534 h 534"/>
              <a:gd name="T10" fmla="*/ 3834 w 4133"/>
              <a:gd name="T11" fmla="*/ 445 h 534"/>
              <a:gd name="T12" fmla="*/ 0 w 4133"/>
              <a:gd name="T13" fmla="*/ 437 h 534"/>
              <a:gd name="T14" fmla="*/ 0 w 4133"/>
              <a:gd name="T15" fmla="*/ 101 h 534"/>
              <a:gd name="T16" fmla="*/ 0 60000 65536"/>
              <a:gd name="T17" fmla="*/ 0 60000 65536"/>
              <a:gd name="T18" fmla="*/ 0 60000 65536"/>
              <a:gd name="T19" fmla="*/ 0 60000 65536"/>
              <a:gd name="T20" fmla="*/ 0 60000 65536"/>
              <a:gd name="T21" fmla="*/ 0 60000 65536"/>
              <a:gd name="T22" fmla="*/ 0 60000 65536"/>
              <a:gd name="T23" fmla="*/ 0 60000 65536"/>
              <a:gd name="T24" fmla="*/ 0 w 4133"/>
              <a:gd name="T25" fmla="*/ 0 h 534"/>
              <a:gd name="T26" fmla="*/ 4133 w 4133"/>
              <a:gd name="T27" fmla="*/ 534 h 5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3" h="534">
                <a:moveTo>
                  <a:pt x="0" y="101"/>
                </a:moveTo>
                <a:lnTo>
                  <a:pt x="3834" y="97"/>
                </a:lnTo>
                <a:lnTo>
                  <a:pt x="3834" y="0"/>
                </a:lnTo>
                <a:lnTo>
                  <a:pt x="4133" y="278"/>
                </a:lnTo>
                <a:lnTo>
                  <a:pt x="3834" y="534"/>
                </a:lnTo>
                <a:lnTo>
                  <a:pt x="3834" y="445"/>
                </a:lnTo>
                <a:lnTo>
                  <a:pt x="0" y="437"/>
                </a:lnTo>
                <a:lnTo>
                  <a:pt x="0" y="101"/>
                </a:lnTo>
                <a:close/>
              </a:path>
            </a:pathLst>
          </a:custGeom>
          <a:solidFill>
            <a:schemeClr val="bg2"/>
          </a:solidFill>
          <a:ln w="9525">
            <a:no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81261" name="Freeform 13"/>
          <p:cNvSpPr>
            <a:spLocks/>
          </p:cNvSpPr>
          <p:nvPr/>
        </p:nvSpPr>
        <p:spPr bwMode="auto">
          <a:xfrm>
            <a:off x="2603500" y="1944688"/>
            <a:ext cx="5094288" cy="696912"/>
          </a:xfrm>
          <a:custGeom>
            <a:avLst/>
            <a:gdLst>
              <a:gd name="T0" fmla="*/ 3 w 3463"/>
              <a:gd name="T1" fmla="*/ 98 h 534"/>
              <a:gd name="T2" fmla="*/ 3164 w 3463"/>
              <a:gd name="T3" fmla="*/ 97 h 534"/>
              <a:gd name="T4" fmla="*/ 3164 w 3463"/>
              <a:gd name="T5" fmla="*/ 0 h 534"/>
              <a:gd name="T6" fmla="*/ 3463 w 3463"/>
              <a:gd name="T7" fmla="*/ 278 h 534"/>
              <a:gd name="T8" fmla="*/ 3164 w 3463"/>
              <a:gd name="T9" fmla="*/ 534 h 534"/>
              <a:gd name="T10" fmla="*/ 3164 w 3463"/>
              <a:gd name="T11" fmla="*/ 445 h 534"/>
              <a:gd name="T12" fmla="*/ 0 w 3463"/>
              <a:gd name="T13" fmla="*/ 437 h 534"/>
              <a:gd name="T14" fmla="*/ 3 w 3463"/>
              <a:gd name="T15" fmla="*/ 98 h 534"/>
              <a:gd name="T16" fmla="*/ 0 60000 65536"/>
              <a:gd name="T17" fmla="*/ 0 60000 65536"/>
              <a:gd name="T18" fmla="*/ 0 60000 65536"/>
              <a:gd name="T19" fmla="*/ 0 60000 65536"/>
              <a:gd name="T20" fmla="*/ 0 60000 65536"/>
              <a:gd name="T21" fmla="*/ 0 60000 65536"/>
              <a:gd name="T22" fmla="*/ 0 60000 65536"/>
              <a:gd name="T23" fmla="*/ 0 60000 65536"/>
              <a:gd name="T24" fmla="*/ 0 w 3463"/>
              <a:gd name="T25" fmla="*/ 0 h 534"/>
              <a:gd name="T26" fmla="*/ 3463 w 3463"/>
              <a:gd name="T27" fmla="*/ 534 h 5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3" h="534">
                <a:moveTo>
                  <a:pt x="3" y="98"/>
                </a:moveTo>
                <a:lnTo>
                  <a:pt x="3164" y="97"/>
                </a:lnTo>
                <a:lnTo>
                  <a:pt x="3164" y="0"/>
                </a:lnTo>
                <a:lnTo>
                  <a:pt x="3463" y="278"/>
                </a:lnTo>
                <a:lnTo>
                  <a:pt x="3164" y="534"/>
                </a:lnTo>
                <a:lnTo>
                  <a:pt x="3164" y="445"/>
                </a:lnTo>
                <a:lnTo>
                  <a:pt x="0" y="437"/>
                </a:lnTo>
                <a:lnTo>
                  <a:pt x="3" y="98"/>
                </a:lnTo>
                <a:close/>
              </a:path>
            </a:pathLst>
          </a:custGeom>
          <a:solidFill>
            <a:schemeClr val="bg2"/>
          </a:solidFill>
          <a:ln w="9525">
            <a:no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81262" name="Freeform 14"/>
          <p:cNvSpPr>
            <a:spLocks/>
          </p:cNvSpPr>
          <p:nvPr/>
        </p:nvSpPr>
        <p:spPr bwMode="auto">
          <a:xfrm>
            <a:off x="2603500" y="1255713"/>
            <a:ext cx="4657725" cy="698500"/>
          </a:xfrm>
          <a:custGeom>
            <a:avLst/>
            <a:gdLst>
              <a:gd name="T0" fmla="*/ 3 w 3124"/>
              <a:gd name="T1" fmla="*/ 96 h 534"/>
              <a:gd name="T2" fmla="*/ 2825 w 3124"/>
              <a:gd name="T3" fmla="*/ 97 h 534"/>
              <a:gd name="T4" fmla="*/ 2825 w 3124"/>
              <a:gd name="T5" fmla="*/ 0 h 534"/>
              <a:gd name="T6" fmla="*/ 3124 w 3124"/>
              <a:gd name="T7" fmla="*/ 278 h 534"/>
              <a:gd name="T8" fmla="*/ 2825 w 3124"/>
              <a:gd name="T9" fmla="*/ 534 h 534"/>
              <a:gd name="T10" fmla="*/ 2825 w 3124"/>
              <a:gd name="T11" fmla="*/ 445 h 534"/>
              <a:gd name="T12" fmla="*/ 0 w 3124"/>
              <a:gd name="T13" fmla="*/ 438 h 534"/>
              <a:gd name="T14" fmla="*/ 3 w 3124"/>
              <a:gd name="T15" fmla="*/ 96 h 534"/>
              <a:gd name="T16" fmla="*/ 0 60000 65536"/>
              <a:gd name="T17" fmla="*/ 0 60000 65536"/>
              <a:gd name="T18" fmla="*/ 0 60000 65536"/>
              <a:gd name="T19" fmla="*/ 0 60000 65536"/>
              <a:gd name="T20" fmla="*/ 0 60000 65536"/>
              <a:gd name="T21" fmla="*/ 0 60000 65536"/>
              <a:gd name="T22" fmla="*/ 0 60000 65536"/>
              <a:gd name="T23" fmla="*/ 0 60000 65536"/>
              <a:gd name="T24" fmla="*/ 0 w 3124"/>
              <a:gd name="T25" fmla="*/ 0 h 534"/>
              <a:gd name="T26" fmla="*/ 3124 w 3124"/>
              <a:gd name="T27" fmla="*/ 534 h 5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24" h="534">
                <a:moveTo>
                  <a:pt x="3" y="96"/>
                </a:moveTo>
                <a:lnTo>
                  <a:pt x="2825" y="97"/>
                </a:lnTo>
                <a:lnTo>
                  <a:pt x="2825" y="0"/>
                </a:lnTo>
                <a:lnTo>
                  <a:pt x="3124" y="278"/>
                </a:lnTo>
                <a:lnTo>
                  <a:pt x="2825" y="534"/>
                </a:lnTo>
                <a:lnTo>
                  <a:pt x="2825" y="445"/>
                </a:lnTo>
                <a:lnTo>
                  <a:pt x="0" y="438"/>
                </a:lnTo>
                <a:lnTo>
                  <a:pt x="3" y="96"/>
                </a:lnTo>
                <a:close/>
              </a:path>
            </a:pathLst>
          </a:custGeom>
          <a:solidFill>
            <a:schemeClr val="bg2"/>
          </a:solidFill>
          <a:ln w="9525">
            <a:noFill/>
            <a:round/>
            <a:headEnd/>
            <a:tailEnd/>
          </a:ln>
          <a:effectLst>
            <a:outerShdw blurRad="63500" dist="38099" dir="2700000" algn="ctr" rotWithShape="0">
              <a:schemeClr val="bg2">
                <a:alpha val="74998"/>
              </a:schemeClr>
            </a:outerShdw>
          </a:effectLst>
        </p:spPr>
        <p:txBody>
          <a:bodyPr/>
          <a:lstStyle/>
          <a:p>
            <a:pPr defTabSz="914400">
              <a:defRPr/>
            </a:pPr>
            <a:endParaRPr lang="en-US" sz="1600" i="1"/>
          </a:p>
        </p:txBody>
      </p:sp>
      <p:sp>
        <p:nvSpPr>
          <p:cNvPr id="10251" name="Text Box 15"/>
          <p:cNvSpPr txBox="1">
            <a:spLocks noChangeArrowheads="1"/>
          </p:cNvSpPr>
          <p:nvPr/>
        </p:nvSpPr>
        <p:spPr bwMode="auto">
          <a:xfrm>
            <a:off x="2647950" y="4189413"/>
            <a:ext cx="6313488" cy="306387"/>
          </a:xfrm>
          <a:prstGeom prst="rect">
            <a:avLst/>
          </a:prstGeom>
          <a:noFill/>
          <a:ln w="9525">
            <a:noFill/>
            <a:miter lim="800000"/>
            <a:headEnd/>
            <a:tailEnd/>
          </a:ln>
        </p:spPr>
        <p:txBody>
          <a:bodyPr lIns="91218" tIns="45626" rIns="91218" bIns="45626">
            <a:spAutoFit/>
          </a:bodyPr>
          <a:lstStyle/>
          <a:p>
            <a:pPr algn="ctr" defTabSz="822325">
              <a:spcBef>
                <a:spcPct val="50000"/>
              </a:spcBef>
            </a:pPr>
            <a:r>
              <a:rPr lang="en-US" sz="1400" i="1">
                <a:solidFill>
                  <a:schemeClr val="bg1"/>
                </a:solidFill>
              </a:rPr>
              <a:t>FIRMWARE</a:t>
            </a:r>
          </a:p>
        </p:txBody>
      </p:sp>
      <p:sp>
        <p:nvSpPr>
          <p:cNvPr id="10252" name="Rectangle 16"/>
          <p:cNvSpPr>
            <a:spLocks noChangeArrowheads="1"/>
          </p:cNvSpPr>
          <p:nvPr/>
        </p:nvSpPr>
        <p:spPr bwMode="auto">
          <a:xfrm>
            <a:off x="5949950" y="1384300"/>
            <a:ext cx="592138" cy="450850"/>
          </a:xfrm>
          <a:prstGeom prst="rect">
            <a:avLst/>
          </a:prstGeom>
          <a:solidFill>
            <a:srgbClr val="FFCF01"/>
          </a:solidFill>
          <a:ln w="9525">
            <a:noFill/>
            <a:miter lim="800000"/>
            <a:headEnd/>
            <a:tailEnd/>
          </a:ln>
        </p:spPr>
        <p:txBody>
          <a:bodyPr wrap="none" anchor="ctr"/>
          <a:lstStyle/>
          <a:p>
            <a:pPr defTabSz="914400"/>
            <a:endParaRPr lang="en-US" sz="1600" i="1"/>
          </a:p>
        </p:txBody>
      </p:sp>
      <p:sp>
        <p:nvSpPr>
          <p:cNvPr id="10253" name="Rectangle 17"/>
          <p:cNvSpPr>
            <a:spLocks noChangeArrowheads="1"/>
          </p:cNvSpPr>
          <p:nvPr/>
        </p:nvSpPr>
        <p:spPr bwMode="auto">
          <a:xfrm>
            <a:off x="5283200" y="1384300"/>
            <a:ext cx="590550" cy="450850"/>
          </a:xfrm>
          <a:prstGeom prst="rect">
            <a:avLst/>
          </a:prstGeom>
          <a:solidFill>
            <a:srgbClr val="FFCF01"/>
          </a:solidFill>
          <a:ln w="9525">
            <a:noFill/>
            <a:miter lim="800000"/>
            <a:headEnd/>
            <a:tailEnd/>
          </a:ln>
        </p:spPr>
        <p:txBody>
          <a:bodyPr wrap="none" anchor="ctr"/>
          <a:lstStyle/>
          <a:p>
            <a:pPr defTabSz="914400"/>
            <a:endParaRPr lang="en-US" sz="1600" i="1"/>
          </a:p>
        </p:txBody>
      </p:sp>
      <p:sp>
        <p:nvSpPr>
          <p:cNvPr id="10254" name="Rectangle 18"/>
          <p:cNvSpPr>
            <a:spLocks noChangeArrowheads="1"/>
          </p:cNvSpPr>
          <p:nvPr/>
        </p:nvSpPr>
        <p:spPr bwMode="auto">
          <a:xfrm>
            <a:off x="4613275" y="1389063"/>
            <a:ext cx="592138" cy="442912"/>
          </a:xfrm>
          <a:prstGeom prst="rect">
            <a:avLst/>
          </a:prstGeom>
          <a:solidFill>
            <a:srgbClr val="007670"/>
          </a:solidFill>
          <a:ln w="9525">
            <a:noFill/>
            <a:miter lim="800000"/>
            <a:headEnd/>
            <a:tailEnd/>
          </a:ln>
        </p:spPr>
        <p:txBody>
          <a:bodyPr wrap="none" anchor="ctr"/>
          <a:lstStyle/>
          <a:p>
            <a:pPr defTabSz="914400"/>
            <a:endParaRPr lang="en-US" sz="1600" i="1"/>
          </a:p>
        </p:txBody>
      </p:sp>
      <p:sp>
        <p:nvSpPr>
          <p:cNvPr id="10255" name="Rectangle 19"/>
          <p:cNvSpPr>
            <a:spLocks noChangeArrowheads="1"/>
          </p:cNvSpPr>
          <p:nvPr/>
        </p:nvSpPr>
        <p:spPr bwMode="auto">
          <a:xfrm>
            <a:off x="3946525" y="1384300"/>
            <a:ext cx="590550" cy="447675"/>
          </a:xfrm>
          <a:prstGeom prst="rect">
            <a:avLst/>
          </a:prstGeom>
          <a:solidFill>
            <a:srgbClr val="8AA62C"/>
          </a:solidFill>
          <a:ln w="9525">
            <a:noFill/>
            <a:miter lim="800000"/>
            <a:headEnd/>
            <a:tailEnd/>
          </a:ln>
        </p:spPr>
        <p:txBody>
          <a:bodyPr wrap="none" anchor="ctr"/>
          <a:lstStyle/>
          <a:p>
            <a:pPr defTabSz="914400"/>
            <a:endParaRPr lang="en-US" sz="1600" i="1"/>
          </a:p>
        </p:txBody>
      </p:sp>
      <p:sp>
        <p:nvSpPr>
          <p:cNvPr id="10256" name="Rectangle 20"/>
          <p:cNvSpPr>
            <a:spLocks noChangeArrowheads="1"/>
          </p:cNvSpPr>
          <p:nvPr/>
        </p:nvSpPr>
        <p:spPr bwMode="auto">
          <a:xfrm>
            <a:off x="3275013" y="1384300"/>
            <a:ext cx="590550" cy="442913"/>
          </a:xfrm>
          <a:prstGeom prst="rect">
            <a:avLst/>
          </a:prstGeom>
          <a:solidFill>
            <a:srgbClr val="8AA62C"/>
          </a:solidFill>
          <a:ln w="9525">
            <a:noFill/>
            <a:miter lim="800000"/>
            <a:headEnd/>
            <a:tailEnd/>
          </a:ln>
        </p:spPr>
        <p:txBody>
          <a:bodyPr wrap="none" anchor="ctr"/>
          <a:lstStyle/>
          <a:p>
            <a:pPr defTabSz="914400"/>
            <a:endParaRPr lang="en-US" sz="1600" i="1"/>
          </a:p>
        </p:txBody>
      </p:sp>
      <p:sp>
        <p:nvSpPr>
          <p:cNvPr id="10257" name="Rectangle 21"/>
          <p:cNvSpPr>
            <a:spLocks noChangeArrowheads="1"/>
          </p:cNvSpPr>
          <p:nvPr/>
        </p:nvSpPr>
        <p:spPr bwMode="auto">
          <a:xfrm>
            <a:off x="2606675" y="1384300"/>
            <a:ext cx="592138" cy="442913"/>
          </a:xfrm>
          <a:prstGeom prst="rect">
            <a:avLst/>
          </a:prstGeom>
          <a:solidFill>
            <a:srgbClr val="8AA62C"/>
          </a:solidFill>
          <a:ln w="9525">
            <a:noFill/>
            <a:miter lim="800000"/>
            <a:headEnd/>
            <a:tailEnd/>
          </a:ln>
        </p:spPr>
        <p:txBody>
          <a:bodyPr wrap="none" anchor="ctr"/>
          <a:lstStyle/>
          <a:p>
            <a:pPr defTabSz="914400"/>
            <a:endParaRPr lang="en-US" sz="1600" i="1"/>
          </a:p>
        </p:txBody>
      </p:sp>
      <p:sp>
        <p:nvSpPr>
          <p:cNvPr id="10258" name="Rectangle 22"/>
          <p:cNvSpPr>
            <a:spLocks noChangeArrowheads="1"/>
          </p:cNvSpPr>
          <p:nvPr/>
        </p:nvSpPr>
        <p:spPr bwMode="auto">
          <a:xfrm>
            <a:off x="5283200" y="2076450"/>
            <a:ext cx="1263650" cy="447675"/>
          </a:xfrm>
          <a:prstGeom prst="rect">
            <a:avLst/>
          </a:prstGeom>
          <a:solidFill>
            <a:srgbClr val="FFCF01"/>
          </a:solidFill>
          <a:ln w="9525">
            <a:noFill/>
            <a:miter lim="800000"/>
            <a:headEnd/>
            <a:tailEnd/>
          </a:ln>
        </p:spPr>
        <p:txBody>
          <a:bodyPr wrap="none" anchor="ctr"/>
          <a:lstStyle/>
          <a:p>
            <a:pPr defTabSz="914400"/>
            <a:endParaRPr lang="en-US" sz="1600" i="1"/>
          </a:p>
        </p:txBody>
      </p:sp>
      <p:sp>
        <p:nvSpPr>
          <p:cNvPr id="10259" name="Rectangle 23"/>
          <p:cNvSpPr>
            <a:spLocks noChangeArrowheads="1"/>
          </p:cNvSpPr>
          <p:nvPr/>
        </p:nvSpPr>
        <p:spPr bwMode="auto">
          <a:xfrm>
            <a:off x="4613275" y="2076450"/>
            <a:ext cx="592138" cy="442913"/>
          </a:xfrm>
          <a:prstGeom prst="rect">
            <a:avLst/>
          </a:prstGeom>
          <a:solidFill>
            <a:srgbClr val="007670"/>
          </a:solidFill>
          <a:ln w="9525">
            <a:noFill/>
            <a:miter lim="800000"/>
            <a:headEnd/>
            <a:tailEnd/>
          </a:ln>
        </p:spPr>
        <p:txBody>
          <a:bodyPr wrap="none" anchor="ctr"/>
          <a:lstStyle/>
          <a:p>
            <a:pPr defTabSz="914400"/>
            <a:endParaRPr lang="en-US" sz="1600" i="1"/>
          </a:p>
        </p:txBody>
      </p:sp>
      <p:sp>
        <p:nvSpPr>
          <p:cNvPr id="10260" name="Rectangle 24"/>
          <p:cNvSpPr>
            <a:spLocks noChangeArrowheads="1"/>
          </p:cNvSpPr>
          <p:nvPr/>
        </p:nvSpPr>
        <p:spPr bwMode="auto">
          <a:xfrm>
            <a:off x="2606675" y="2076450"/>
            <a:ext cx="1936750" cy="442913"/>
          </a:xfrm>
          <a:prstGeom prst="rect">
            <a:avLst/>
          </a:prstGeom>
          <a:solidFill>
            <a:srgbClr val="8AA62C"/>
          </a:solidFill>
          <a:ln w="9525">
            <a:noFill/>
            <a:miter lim="800000"/>
            <a:headEnd/>
            <a:tailEnd/>
          </a:ln>
        </p:spPr>
        <p:txBody>
          <a:bodyPr wrap="none" anchor="ctr"/>
          <a:lstStyle/>
          <a:p>
            <a:pPr defTabSz="914400"/>
            <a:endParaRPr lang="en-US" sz="1600" i="1"/>
          </a:p>
        </p:txBody>
      </p:sp>
      <p:sp>
        <p:nvSpPr>
          <p:cNvPr id="10261" name="Rectangle 25"/>
          <p:cNvSpPr>
            <a:spLocks noChangeArrowheads="1"/>
          </p:cNvSpPr>
          <p:nvPr/>
        </p:nvSpPr>
        <p:spPr bwMode="auto">
          <a:xfrm>
            <a:off x="5283200" y="2752725"/>
            <a:ext cx="1557338" cy="439738"/>
          </a:xfrm>
          <a:prstGeom prst="rect">
            <a:avLst/>
          </a:prstGeom>
          <a:solidFill>
            <a:srgbClr val="FFCF01"/>
          </a:solidFill>
          <a:ln w="9525">
            <a:noFill/>
            <a:miter lim="800000"/>
            <a:headEnd/>
            <a:tailEnd/>
          </a:ln>
        </p:spPr>
        <p:txBody>
          <a:bodyPr wrap="none" anchor="ctr"/>
          <a:lstStyle/>
          <a:p>
            <a:pPr defTabSz="914400"/>
            <a:endParaRPr lang="en-US" sz="1600" i="1"/>
          </a:p>
        </p:txBody>
      </p:sp>
      <p:sp>
        <p:nvSpPr>
          <p:cNvPr id="10262" name="Rectangle 26"/>
          <p:cNvSpPr>
            <a:spLocks noChangeArrowheads="1"/>
          </p:cNvSpPr>
          <p:nvPr/>
        </p:nvSpPr>
        <p:spPr bwMode="auto">
          <a:xfrm>
            <a:off x="4613275" y="2752725"/>
            <a:ext cx="592138" cy="439738"/>
          </a:xfrm>
          <a:prstGeom prst="rect">
            <a:avLst/>
          </a:prstGeom>
          <a:solidFill>
            <a:srgbClr val="007670"/>
          </a:solidFill>
          <a:ln w="9525">
            <a:noFill/>
            <a:miter lim="800000"/>
            <a:headEnd/>
            <a:tailEnd/>
          </a:ln>
        </p:spPr>
        <p:txBody>
          <a:bodyPr wrap="none" anchor="ctr"/>
          <a:lstStyle/>
          <a:p>
            <a:pPr defTabSz="914400"/>
            <a:endParaRPr lang="en-US" sz="1600" i="1"/>
          </a:p>
        </p:txBody>
      </p:sp>
      <p:sp>
        <p:nvSpPr>
          <p:cNvPr id="10263" name="Rectangle 27"/>
          <p:cNvSpPr>
            <a:spLocks noChangeArrowheads="1"/>
          </p:cNvSpPr>
          <p:nvPr/>
        </p:nvSpPr>
        <p:spPr bwMode="auto">
          <a:xfrm>
            <a:off x="2606675" y="2752725"/>
            <a:ext cx="1936750" cy="439738"/>
          </a:xfrm>
          <a:prstGeom prst="rect">
            <a:avLst/>
          </a:prstGeom>
          <a:solidFill>
            <a:srgbClr val="8AA62C"/>
          </a:solidFill>
          <a:ln w="9525">
            <a:noFill/>
            <a:miter lim="800000"/>
            <a:headEnd/>
            <a:tailEnd/>
          </a:ln>
        </p:spPr>
        <p:txBody>
          <a:bodyPr wrap="none" anchor="ctr"/>
          <a:lstStyle/>
          <a:p>
            <a:pPr defTabSz="914400"/>
            <a:endParaRPr lang="en-US" sz="1600" i="1"/>
          </a:p>
        </p:txBody>
      </p:sp>
      <p:sp>
        <p:nvSpPr>
          <p:cNvPr id="10264" name="Text Box 28"/>
          <p:cNvSpPr txBox="1">
            <a:spLocks noChangeArrowheads="1"/>
          </p:cNvSpPr>
          <p:nvPr/>
        </p:nvSpPr>
        <p:spPr bwMode="auto">
          <a:xfrm>
            <a:off x="2551612" y="2732088"/>
            <a:ext cx="2043701" cy="507641"/>
          </a:xfrm>
          <a:prstGeom prst="rect">
            <a:avLst/>
          </a:prstGeom>
          <a:noFill/>
          <a:ln w="9525">
            <a:noFill/>
            <a:miter lim="800000"/>
            <a:headEnd/>
            <a:tailEnd/>
          </a:ln>
        </p:spPr>
        <p:txBody>
          <a:bodyPr wrap="none" lIns="91218" tIns="45626" rIns="91218" bIns="45626">
            <a:spAutoFit/>
          </a:bodyPr>
          <a:lstStyle/>
          <a:p>
            <a:pPr algn="ctr" defTabSz="822325"/>
            <a:r>
              <a:rPr lang="en-US" sz="900" i="1" dirty="0">
                <a:solidFill>
                  <a:schemeClr val="bg1"/>
                </a:solidFill>
              </a:rPr>
              <a:t>MULTIPLE OPERATING SYSTEMS</a:t>
            </a:r>
          </a:p>
          <a:p>
            <a:pPr algn="ctr" defTabSz="822325"/>
            <a:r>
              <a:rPr lang="en-US" sz="900" i="1" dirty="0">
                <a:solidFill>
                  <a:schemeClr val="bg1"/>
                </a:solidFill>
              </a:rPr>
              <a:t>e.g., z/OS, z/TPF, z/VSE, z/VM, </a:t>
            </a:r>
            <a:br>
              <a:rPr lang="en-US" sz="900" i="1" dirty="0">
                <a:solidFill>
                  <a:schemeClr val="bg1"/>
                </a:solidFill>
              </a:rPr>
            </a:br>
            <a:r>
              <a:rPr lang="en-US" sz="900" i="1" dirty="0">
                <a:solidFill>
                  <a:schemeClr val="bg1"/>
                </a:solidFill>
              </a:rPr>
              <a:t>Linux on </a:t>
            </a:r>
            <a:r>
              <a:rPr lang="en-US" sz="900" i="1" dirty="0" smtClean="0">
                <a:solidFill>
                  <a:schemeClr val="bg1"/>
                </a:solidFill>
              </a:rPr>
              <a:t>System Z</a:t>
            </a:r>
            <a:endParaRPr lang="en-US" sz="900" i="1" dirty="0">
              <a:solidFill>
                <a:schemeClr val="bg1"/>
              </a:solidFill>
            </a:endParaRPr>
          </a:p>
        </p:txBody>
      </p:sp>
      <p:sp>
        <p:nvSpPr>
          <p:cNvPr id="10265" name="Text Box 29"/>
          <p:cNvSpPr txBox="1">
            <a:spLocks noChangeArrowheads="1"/>
          </p:cNvSpPr>
          <p:nvPr/>
        </p:nvSpPr>
        <p:spPr bwMode="auto">
          <a:xfrm>
            <a:off x="4621213" y="2844800"/>
            <a:ext cx="568325" cy="260350"/>
          </a:xfrm>
          <a:prstGeom prst="rect">
            <a:avLst/>
          </a:prstGeom>
          <a:noFill/>
          <a:ln w="9525">
            <a:noFill/>
            <a:miter lim="800000"/>
            <a:headEnd/>
            <a:tailEnd/>
          </a:ln>
        </p:spPr>
        <p:txBody>
          <a:bodyPr lIns="91218" tIns="45626" rIns="91218" bIns="45626">
            <a:spAutoFit/>
          </a:bodyPr>
          <a:lstStyle/>
          <a:p>
            <a:pPr algn="ctr" defTabSz="822325">
              <a:spcBef>
                <a:spcPct val="50000"/>
              </a:spcBef>
            </a:pPr>
            <a:r>
              <a:rPr lang="en-US" sz="1100" i="1">
                <a:solidFill>
                  <a:schemeClr val="bg1"/>
                </a:solidFill>
              </a:rPr>
              <a:t>AIX</a:t>
            </a:r>
          </a:p>
        </p:txBody>
      </p:sp>
      <p:sp>
        <p:nvSpPr>
          <p:cNvPr id="10266" name="Text Box 30"/>
          <p:cNvSpPr txBox="1">
            <a:spLocks noChangeArrowheads="1"/>
          </p:cNvSpPr>
          <p:nvPr/>
        </p:nvSpPr>
        <p:spPr bwMode="auto">
          <a:xfrm>
            <a:off x="2635250" y="2152650"/>
            <a:ext cx="1893888" cy="290513"/>
          </a:xfrm>
          <a:prstGeom prst="rect">
            <a:avLst/>
          </a:prstGeom>
          <a:noFill/>
          <a:ln w="9525">
            <a:noFill/>
            <a:miter lim="800000"/>
            <a:headEnd/>
            <a:tailEnd/>
          </a:ln>
        </p:spPr>
        <p:txBody>
          <a:bodyPr lIns="91218" tIns="45626" rIns="91218" bIns="45626">
            <a:spAutoFit/>
          </a:bodyPr>
          <a:lstStyle/>
          <a:p>
            <a:pPr algn="ctr" defTabSz="822325"/>
            <a:r>
              <a:rPr lang="en-US" sz="1300" i="1">
                <a:solidFill>
                  <a:schemeClr val="bg1"/>
                </a:solidFill>
              </a:rPr>
              <a:t>MIDDLEWARE</a:t>
            </a:r>
          </a:p>
        </p:txBody>
      </p:sp>
      <p:sp>
        <p:nvSpPr>
          <p:cNvPr id="10267" name="Text Box 31"/>
          <p:cNvSpPr txBox="1">
            <a:spLocks noChangeArrowheads="1"/>
          </p:cNvSpPr>
          <p:nvPr/>
        </p:nvSpPr>
        <p:spPr bwMode="auto">
          <a:xfrm>
            <a:off x="2625725" y="1476375"/>
            <a:ext cx="558800" cy="260350"/>
          </a:xfrm>
          <a:prstGeom prst="rect">
            <a:avLst/>
          </a:prstGeom>
          <a:noFill/>
          <a:ln w="9525">
            <a:noFill/>
            <a:miter lim="800000"/>
            <a:headEnd/>
            <a:tailEnd/>
          </a:ln>
        </p:spPr>
        <p:txBody>
          <a:bodyPr lIns="91218" tIns="45626" rIns="91218" bIns="45626">
            <a:spAutoFit/>
          </a:bodyPr>
          <a:lstStyle/>
          <a:p>
            <a:pPr algn="ctr" defTabSz="822325"/>
            <a:r>
              <a:rPr lang="en-US" sz="1100" i="1">
                <a:solidFill>
                  <a:schemeClr val="bg1"/>
                </a:solidFill>
              </a:rPr>
              <a:t>APP</a:t>
            </a:r>
          </a:p>
        </p:txBody>
      </p:sp>
      <p:sp>
        <p:nvSpPr>
          <p:cNvPr id="10268" name="Text Box 32"/>
          <p:cNvSpPr txBox="1">
            <a:spLocks noChangeArrowheads="1"/>
          </p:cNvSpPr>
          <p:nvPr/>
        </p:nvSpPr>
        <p:spPr bwMode="auto">
          <a:xfrm>
            <a:off x="3289300" y="1476375"/>
            <a:ext cx="558800" cy="260350"/>
          </a:xfrm>
          <a:prstGeom prst="rect">
            <a:avLst/>
          </a:prstGeom>
          <a:noFill/>
          <a:ln w="9525">
            <a:noFill/>
            <a:miter lim="800000"/>
            <a:headEnd/>
            <a:tailEnd/>
          </a:ln>
        </p:spPr>
        <p:txBody>
          <a:bodyPr lIns="91218" tIns="45626" rIns="91218" bIns="45626">
            <a:spAutoFit/>
          </a:bodyPr>
          <a:lstStyle/>
          <a:p>
            <a:pPr algn="ctr" defTabSz="822325"/>
            <a:r>
              <a:rPr lang="en-US" sz="1100" i="1">
                <a:solidFill>
                  <a:schemeClr val="bg1"/>
                </a:solidFill>
              </a:rPr>
              <a:t>APP</a:t>
            </a:r>
          </a:p>
        </p:txBody>
      </p:sp>
      <p:sp>
        <p:nvSpPr>
          <p:cNvPr id="10269" name="Text Box 33"/>
          <p:cNvSpPr txBox="1">
            <a:spLocks noChangeArrowheads="1"/>
          </p:cNvSpPr>
          <p:nvPr/>
        </p:nvSpPr>
        <p:spPr bwMode="auto">
          <a:xfrm>
            <a:off x="3975100" y="1476375"/>
            <a:ext cx="557213" cy="260350"/>
          </a:xfrm>
          <a:prstGeom prst="rect">
            <a:avLst/>
          </a:prstGeom>
          <a:noFill/>
          <a:ln w="9525">
            <a:noFill/>
            <a:miter lim="800000"/>
            <a:headEnd/>
            <a:tailEnd/>
          </a:ln>
        </p:spPr>
        <p:txBody>
          <a:bodyPr lIns="91218" tIns="45626" rIns="91218" bIns="45626">
            <a:spAutoFit/>
          </a:bodyPr>
          <a:lstStyle/>
          <a:p>
            <a:pPr algn="ctr" defTabSz="822325"/>
            <a:r>
              <a:rPr lang="en-US" sz="1100" i="1">
                <a:solidFill>
                  <a:schemeClr val="bg1"/>
                </a:solidFill>
              </a:rPr>
              <a:t>APP</a:t>
            </a:r>
          </a:p>
        </p:txBody>
      </p:sp>
      <p:sp>
        <p:nvSpPr>
          <p:cNvPr id="10270" name="Text Box 34"/>
          <p:cNvSpPr txBox="1">
            <a:spLocks noChangeArrowheads="1"/>
          </p:cNvSpPr>
          <p:nvPr/>
        </p:nvSpPr>
        <p:spPr bwMode="auto">
          <a:xfrm>
            <a:off x="4638675" y="1476375"/>
            <a:ext cx="557213" cy="260350"/>
          </a:xfrm>
          <a:prstGeom prst="rect">
            <a:avLst/>
          </a:prstGeom>
          <a:noFill/>
          <a:ln w="9525">
            <a:noFill/>
            <a:miter lim="800000"/>
            <a:headEnd/>
            <a:tailEnd/>
          </a:ln>
        </p:spPr>
        <p:txBody>
          <a:bodyPr lIns="91218" tIns="45626" rIns="91218" bIns="45626">
            <a:spAutoFit/>
          </a:bodyPr>
          <a:lstStyle/>
          <a:p>
            <a:pPr algn="ctr" defTabSz="822325"/>
            <a:r>
              <a:rPr lang="en-US" sz="1100" i="1">
                <a:solidFill>
                  <a:schemeClr val="bg1"/>
                </a:solidFill>
              </a:rPr>
              <a:t>APP</a:t>
            </a:r>
          </a:p>
        </p:txBody>
      </p:sp>
      <p:sp>
        <p:nvSpPr>
          <p:cNvPr id="10271" name="Text Box 35"/>
          <p:cNvSpPr txBox="1">
            <a:spLocks noChangeArrowheads="1"/>
          </p:cNvSpPr>
          <p:nvPr/>
        </p:nvSpPr>
        <p:spPr bwMode="auto">
          <a:xfrm>
            <a:off x="5302250" y="1473200"/>
            <a:ext cx="557213" cy="260350"/>
          </a:xfrm>
          <a:prstGeom prst="rect">
            <a:avLst/>
          </a:prstGeom>
          <a:noFill/>
          <a:ln w="9525">
            <a:noFill/>
            <a:miter lim="800000"/>
            <a:headEnd/>
            <a:tailEnd/>
          </a:ln>
        </p:spPr>
        <p:txBody>
          <a:bodyPr lIns="91218" tIns="45626" rIns="91218" bIns="45626">
            <a:spAutoFit/>
          </a:bodyPr>
          <a:lstStyle/>
          <a:p>
            <a:pPr algn="ctr" defTabSz="822325"/>
            <a:r>
              <a:rPr lang="en-US" sz="1100" i="1"/>
              <a:t>APP</a:t>
            </a:r>
          </a:p>
        </p:txBody>
      </p:sp>
      <p:sp>
        <p:nvSpPr>
          <p:cNvPr id="10272" name="Text Box 36"/>
          <p:cNvSpPr txBox="1">
            <a:spLocks noChangeArrowheads="1"/>
          </p:cNvSpPr>
          <p:nvPr/>
        </p:nvSpPr>
        <p:spPr bwMode="auto">
          <a:xfrm>
            <a:off x="5965825" y="1473200"/>
            <a:ext cx="557213" cy="260350"/>
          </a:xfrm>
          <a:prstGeom prst="rect">
            <a:avLst/>
          </a:prstGeom>
          <a:noFill/>
          <a:ln w="9525">
            <a:noFill/>
            <a:miter lim="800000"/>
            <a:headEnd/>
            <a:tailEnd/>
          </a:ln>
        </p:spPr>
        <p:txBody>
          <a:bodyPr lIns="91218" tIns="45626" rIns="91218" bIns="45626">
            <a:spAutoFit/>
          </a:bodyPr>
          <a:lstStyle/>
          <a:p>
            <a:pPr algn="ctr" defTabSz="822325"/>
            <a:r>
              <a:rPr lang="en-US" sz="1100" i="1"/>
              <a:t>APP</a:t>
            </a:r>
          </a:p>
        </p:txBody>
      </p:sp>
      <p:sp>
        <p:nvSpPr>
          <p:cNvPr id="10273" name="Text Box 37"/>
          <p:cNvSpPr txBox="1">
            <a:spLocks noChangeArrowheads="1"/>
          </p:cNvSpPr>
          <p:nvPr/>
        </p:nvSpPr>
        <p:spPr bwMode="auto">
          <a:xfrm>
            <a:off x="5338763" y="2782888"/>
            <a:ext cx="1476375" cy="412750"/>
          </a:xfrm>
          <a:prstGeom prst="rect">
            <a:avLst/>
          </a:prstGeom>
          <a:noFill/>
          <a:ln w="9525">
            <a:noFill/>
            <a:miter lim="800000"/>
            <a:headEnd/>
            <a:tailEnd/>
          </a:ln>
        </p:spPr>
        <p:txBody>
          <a:bodyPr lIns="91218" tIns="45626" rIns="91218" bIns="45626">
            <a:spAutoFit/>
          </a:bodyPr>
          <a:lstStyle/>
          <a:p>
            <a:pPr algn="ctr" defTabSz="822325">
              <a:lnSpc>
                <a:spcPct val="95000"/>
              </a:lnSpc>
              <a:spcBef>
                <a:spcPct val="50000"/>
              </a:spcBef>
            </a:pPr>
            <a:r>
              <a:rPr lang="en-US" sz="1100" i="1"/>
              <a:t>Linux on System x</a:t>
            </a:r>
            <a:r>
              <a:rPr lang="en-US" sz="1100" i="1" baseline="30000"/>
              <a:t>1</a:t>
            </a:r>
            <a:r>
              <a:rPr lang="en-US" sz="1100" i="1"/>
              <a:t> or Windows</a:t>
            </a:r>
            <a:r>
              <a:rPr lang="en-US" sz="1100" i="1" baseline="30000"/>
              <a:t>1</a:t>
            </a:r>
          </a:p>
        </p:txBody>
      </p:sp>
      <p:sp>
        <p:nvSpPr>
          <p:cNvPr id="10274" name="Rectangle 38"/>
          <p:cNvSpPr>
            <a:spLocks noChangeArrowheads="1"/>
          </p:cNvSpPr>
          <p:nvPr/>
        </p:nvSpPr>
        <p:spPr bwMode="auto">
          <a:xfrm>
            <a:off x="2606675" y="3167063"/>
            <a:ext cx="1935163" cy="695325"/>
          </a:xfrm>
          <a:prstGeom prst="rect">
            <a:avLst/>
          </a:prstGeom>
          <a:solidFill>
            <a:srgbClr val="8AA62C">
              <a:alpha val="59999"/>
            </a:srgbClr>
          </a:solidFill>
          <a:ln w="9525">
            <a:noFill/>
            <a:miter lim="800000"/>
            <a:headEnd/>
            <a:tailEnd/>
          </a:ln>
        </p:spPr>
        <p:txBody>
          <a:bodyPr wrap="none" anchor="ctr"/>
          <a:lstStyle/>
          <a:p>
            <a:pPr defTabSz="914400"/>
            <a:endParaRPr lang="en-US" sz="1600" i="1"/>
          </a:p>
        </p:txBody>
      </p:sp>
      <p:sp>
        <p:nvSpPr>
          <p:cNvPr id="10275" name="Rectangle 39"/>
          <p:cNvSpPr>
            <a:spLocks noChangeArrowheads="1"/>
          </p:cNvSpPr>
          <p:nvPr/>
        </p:nvSpPr>
        <p:spPr bwMode="auto">
          <a:xfrm>
            <a:off x="4611688" y="3187700"/>
            <a:ext cx="590550" cy="684213"/>
          </a:xfrm>
          <a:prstGeom prst="rect">
            <a:avLst/>
          </a:prstGeom>
          <a:gradFill rotWithShape="1">
            <a:gsLst>
              <a:gs pos="0">
                <a:srgbClr val="007670">
                  <a:alpha val="60001"/>
                </a:srgbClr>
              </a:gs>
              <a:gs pos="100000">
                <a:srgbClr val="8AA62C">
                  <a:alpha val="60001"/>
                </a:srgbClr>
              </a:gs>
            </a:gsLst>
            <a:lin ang="5400000" scaled="1"/>
          </a:gradFill>
          <a:ln w="9525">
            <a:noFill/>
            <a:miter lim="800000"/>
            <a:headEnd/>
            <a:tailEnd/>
          </a:ln>
        </p:spPr>
        <p:txBody>
          <a:bodyPr wrap="none" anchor="ctr"/>
          <a:lstStyle/>
          <a:p>
            <a:pPr defTabSz="914400"/>
            <a:endParaRPr lang="en-US" sz="1600" i="1"/>
          </a:p>
        </p:txBody>
      </p:sp>
      <p:sp>
        <p:nvSpPr>
          <p:cNvPr id="10276" name="Rectangle 40"/>
          <p:cNvSpPr>
            <a:spLocks noChangeArrowheads="1"/>
          </p:cNvSpPr>
          <p:nvPr/>
        </p:nvSpPr>
        <p:spPr bwMode="auto">
          <a:xfrm>
            <a:off x="5281613" y="3187700"/>
            <a:ext cx="1550987" cy="684213"/>
          </a:xfrm>
          <a:prstGeom prst="rect">
            <a:avLst/>
          </a:prstGeom>
          <a:gradFill rotWithShape="1">
            <a:gsLst>
              <a:gs pos="0">
                <a:srgbClr val="FFCF01">
                  <a:alpha val="60001"/>
                </a:srgbClr>
              </a:gs>
              <a:gs pos="100000">
                <a:srgbClr val="8AA62C"/>
              </a:gs>
            </a:gsLst>
            <a:lin ang="5400000" scaled="1"/>
          </a:gradFill>
          <a:ln w="9525">
            <a:noFill/>
            <a:miter lim="800000"/>
            <a:headEnd/>
            <a:tailEnd/>
          </a:ln>
        </p:spPr>
        <p:txBody>
          <a:bodyPr wrap="none" anchor="ctr"/>
          <a:lstStyle/>
          <a:p>
            <a:pPr defTabSz="914400"/>
            <a:endParaRPr lang="en-US" sz="1600" i="1"/>
          </a:p>
        </p:txBody>
      </p:sp>
      <p:sp>
        <p:nvSpPr>
          <p:cNvPr id="10277" name="Text Box 41"/>
          <p:cNvSpPr txBox="1">
            <a:spLocks noChangeArrowheads="1"/>
          </p:cNvSpPr>
          <p:nvPr/>
        </p:nvSpPr>
        <p:spPr bwMode="auto">
          <a:xfrm>
            <a:off x="2381250" y="3503613"/>
            <a:ext cx="6269038" cy="304800"/>
          </a:xfrm>
          <a:prstGeom prst="rect">
            <a:avLst/>
          </a:prstGeom>
          <a:noFill/>
          <a:ln w="9525">
            <a:noFill/>
            <a:miter lim="800000"/>
            <a:headEnd/>
            <a:tailEnd/>
          </a:ln>
        </p:spPr>
        <p:txBody>
          <a:bodyPr lIns="91218" tIns="45626" rIns="91218" bIns="45626">
            <a:spAutoFit/>
          </a:bodyPr>
          <a:lstStyle/>
          <a:p>
            <a:pPr algn="ctr" defTabSz="822325">
              <a:spcBef>
                <a:spcPct val="50000"/>
              </a:spcBef>
            </a:pPr>
            <a:r>
              <a:rPr lang="en-US" sz="1400" i="1">
                <a:solidFill>
                  <a:schemeClr val="bg1"/>
                </a:solidFill>
              </a:rPr>
              <a:t>VIRTUALIZATION – PR/SM</a:t>
            </a:r>
            <a:r>
              <a:rPr lang="en-US" sz="1400" i="1" baseline="30000">
                <a:solidFill>
                  <a:schemeClr val="bg1"/>
                </a:solidFill>
              </a:rPr>
              <a:t>™</a:t>
            </a:r>
            <a:r>
              <a:rPr lang="en-US" sz="1400" i="1">
                <a:solidFill>
                  <a:schemeClr val="bg1"/>
                </a:solidFill>
              </a:rPr>
              <a:t>, z/VM, PowerVM</a:t>
            </a:r>
            <a:r>
              <a:rPr lang="en-US" sz="1400" i="1" baseline="30000">
                <a:solidFill>
                  <a:schemeClr val="bg1"/>
                </a:solidFill>
              </a:rPr>
              <a:t>™</a:t>
            </a:r>
            <a:r>
              <a:rPr lang="en-US" sz="1400" i="1">
                <a:solidFill>
                  <a:schemeClr val="bg1"/>
                </a:solidFill>
              </a:rPr>
              <a:t>, System x Hypervisor</a:t>
            </a:r>
          </a:p>
        </p:txBody>
      </p:sp>
      <p:sp>
        <p:nvSpPr>
          <p:cNvPr id="10278" name="Text Box 42"/>
          <p:cNvSpPr txBox="1">
            <a:spLocks noChangeArrowheads="1"/>
          </p:cNvSpPr>
          <p:nvPr/>
        </p:nvSpPr>
        <p:spPr bwMode="auto">
          <a:xfrm>
            <a:off x="2703513" y="4856163"/>
            <a:ext cx="1612900" cy="306387"/>
          </a:xfrm>
          <a:prstGeom prst="rect">
            <a:avLst/>
          </a:prstGeom>
          <a:noFill/>
          <a:ln w="9525">
            <a:noFill/>
            <a:miter lim="800000"/>
            <a:headEnd/>
            <a:tailEnd/>
          </a:ln>
        </p:spPr>
        <p:txBody>
          <a:bodyPr lIns="91218" tIns="45626" rIns="91218" bIns="45626">
            <a:spAutoFit/>
          </a:bodyPr>
          <a:lstStyle/>
          <a:p>
            <a:pPr algn="ctr" defTabSz="822325"/>
            <a:r>
              <a:rPr lang="en-US" sz="1400" i="1" dirty="0" smtClean="0">
                <a:solidFill>
                  <a:schemeClr val="bg1"/>
                </a:solidFill>
              </a:rPr>
              <a:t>System Z</a:t>
            </a:r>
            <a:endParaRPr lang="en-US" sz="1400" i="1" dirty="0">
              <a:solidFill>
                <a:schemeClr val="bg1"/>
              </a:solidFill>
            </a:endParaRPr>
          </a:p>
        </p:txBody>
      </p:sp>
      <p:sp>
        <p:nvSpPr>
          <p:cNvPr id="10279" name="Text Box 43"/>
          <p:cNvSpPr txBox="1">
            <a:spLocks noChangeArrowheads="1"/>
          </p:cNvSpPr>
          <p:nvPr/>
        </p:nvSpPr>
        <p:spPr bwMode="auto">
          <a:xfrm>
            <a:off x="4257675" y="4856163"/>
            <a:ext cx="1014413" cy="304800"/>
          </a:xfrm>
          <a:prstGeom prst="rect">
            <a:avLst/>
          </a:prstGeom>
          <a:noFill/>
          <a:ln w="9525">
            <a:noFill/>
            <a:miter lim="800000"/>
            <a:headEnd/>
            <a:tailEnd/>
          </a:ln>
        </p:spPr>
        <p:txBody>
          <a:bodyPr lIns="91218" tIns="45626" rIns="91218" bIns="45626">
            <a:spAutoFit/>
          </a:bodyPr>
          <a:lstStyle/>
          <a:p>
            <a:pPr algn="ctr" defTabSz="822325"/>
            <a:r>
              <a:rPr lang="en-US" sz="1400" i="1">
                <a:solidFill>
                  <a:schemeClr val="bg1"/>
                </a:solidFill>
              </a:rPr>
              <a:t>POWER7</a:t>
            </a:r>
          </a:p>
        </p:txBody>
      </p:sp>
      <p:sp>
        <p:nvSpPr>
          <p:cNvPr id="10280" name="Text Box 44"/>
          <p:cNvSpPr txBox="1">
            <a:spLocks noChangeArrowheads="1"/>
          </p:cNvSpPr>
          <p:nvPr/>
        </p:nvSpPr>
        <p:spPr bwMode="auto">
          <a:xfrm>
            <a:off x="5213350" y="4856163"/>
            <a:ext cx="1482725" cy="304800"/>
          </a:xfrm>
          <a:prstGeom prst="rect">
            <a:avLst/>
          </a:prstGeom>
          <a:noFill/>
          <a:ln w="9525">
            <a:noFill/>
            <a:miter lim="800000"/>
            <a:headEnd/>
            <a:tailEnd/>
          </a:ln>
        </p:spPr>
        <p:txBody>
          <a:bodyPr lIns="91218" tIns="45626" rIns="91218" bIns="45626">
            <a:spAutoFit/>
          </a:bodyPr>
          <a:lstStyle/>
          <a:p>
            <a:pPr algn="ctr" defTabSz="822325"/>
            <a:r>
              <a:rPr lang="en-US" sz="1400" i="1">
                <a:solidFill>
                  <a:schemeClr val="bg1"/>
                </a:solidFill>
              </a:rPr>
              <a:t>IBM System x</a:t>
            </a:r>
            <a:r>
              <a:rPr lang="en-US" sz="1400" i="1" baseline="30000">
                <a:solidFill>
                  <a:schemeClr val="bg1"/>
                </a:solidFill>
              </a:rPr>
              <a:t>1</a:t>
            </a:r>
          </a:p>
        </p:txBody>
      </p:sp>
      <p:sp>
        <p:nvSpPr>
          <p:cNvPr id="10281" name="Text Box 45"/>
          <p:cNvSpPr txBox="1">
            <a:spLocks noChangeArrowheads="1"/>
          </p:cNvSpPr>
          <p:nvPr/>
        </p:nvSpPr>
        <p:spPr bwMode="auto">
          <a:xfrm>
            <a:off x="6637338" y="4856163"/>
            <a:ext cx="1673225" cy="304800"/>
          </a:xfrm>
          <a:prstGeom prst="rect">
            <a:avLst/>
          </a:prstGeom>
          <a:noFill/>
          <a:ln w="9525">
            <a:noFill/>
            <a:miter lim="800000"/>
            <a:headEnd/>
            <a:tailEnd/>
          </a:ln>
        </p:spPr>
        <p:txBody>
          <a:bodyPr lIns="91218" tIns="45626" rIns="91218" bIns="45626">
            <a:spAutoFit/>
          </a:bodyPr>
          <a:lstStyle/>
          <a:p>
            <a:pPr algn="ctr" defTabSz="822325"/>
            <a:r>
              <a:rPr lang="en-US" sz="1400" i="1">
                <a:solidFill>
                  <a:schemeClr val="bg1"/>
                </a:solidFill>
              </a:rPr>
              <a:t>IBM Optimizers</a:t>
            </a:r>
          </a:p>
        </p:txBody>
      </p:sp>
      <p:sp>
        <p:nvSpPr>
          <p:cNvPr id="10282" name="Rectangle 46"/>
          <p:cNvSpPr>
            <a:spLocks noGrp="1" noChangeArrowheads="1"/>
          </p:cNvSpPr>
          <p:nvPr>
            <p:ph type="title" idx="4294967295"/>
          </p:nvPr>
        </p:nvSpPr>
        <p:spPr>
          <a:xfrm>
            <a:off x="304800" y="119063"/>
            <a:ext cx="8080375" cy="871537"/>
          </a:xfrm>
        </p:spPr>
        <p:txBody>
          <a:bodyPr lIns="91440" tIns="45720" rIns="91440" bIns="45720"/>
          <a:lstStyle/>
          <a:p>
            <a:r>
              <a:rPr lang="en-US" sz="2000" dirty="0" smtClean="0"/>
              <a:t>zEnterprise Extends Service Management for Improved Governance </a:t>
            </a:r>
          </a:p>
        </p:txBody>
      </p:sp>
      <p:sp>
        <p:nvSpPr>
          <p:cNvPr id="10283" name="Rectangle 7"/>
          <p:cNvSpPr>
            <a:spLocks/>
          </p:cNvSpPr>
          <p:nvPr/>
        </p:nvSpPr>
        <p:spPr bwMode="auto">
          <a:xfrm>
            <a:off x="0" y="5708650"/>
            <a:ext cx="9144000" cy="746125"/>
          </a:xfrm>
          <a:prstGeom prst="rect">
            <a:avLst/>
          </a:prstGeom>
          <a:noFill/>
          <a:ln w="12700">
            <a:noFill/>
            <a:miter lim="800000"/>
            <a:headEnd/>
            <a:tailEnd/>
          </a:ln>
        </p:spPr>
        <p:txBody>
          <a:bodyPr lIns="0" tIns="0" rIns="36570" bIns="0"/>
          <a:lstStyle/>
          <a:p>
            <a:pPr marL="34925" algn="ctr" defTabSz="822325">
              <a:spcBef>
                <a:spcPct val="20000"/>
              </a:spcBef>
            </a:pPr>
            <a:r>
              <a:rPr lang="en-US" sz="1600" i="1">
                <a:solidFill>
                  <a:srgbClr val="000000"/>
                </a:solidFill>
                <a:sym typeface="Arial" pitchFamily="34" charset="0"/>
              </a:rPr>
              <a:t>Focused, collaborative innovation</a:t>
            </a:r>
          </a:p>
          <a:p>
            <a:pPr marL="34925" algn="ctr" defTabSz="822325">
              <a:spcBef>
                <a:spcPct val="20000"/>
              </a:spcBef>
            </a:pPr>
            <a:r>
              <a:rPr lang="en-US" sz="1600" i="1">
                <a:solidFill>
                  <a:srgbClr val="000000"/>
                </a:solidFill>
                <a:sym typeface="Arial" pitchFamily="34" charset="0"/>
              </a:rPr>
              <a:t>A “complete systems” approach</a:t>
            </a:r>
          </a:p>
        </p:txBody>
      </p:sp>
      <p:sp>
        <p:nvSpPr>
          <p:cNvPr id="10284" name="Text Box 48"/>
          <p:cNvSpPr txBox="1">
            <a:spLocks noChangeArrowheads="1"/>
          </p:cNvSpPr>
          <p:nvPr/>
        </p:nvSpPr>
        <p:spPr bwMode="auto">
          <a:xfrm>
            <a:off x="0" y="6459538"/>
            <a:ext cx="9144000" cy="327025"/>
          </a:xfrm>
          <a:prstGeom prst="rect">
            <a:avLst/>
          </a:prstGeom>
          <a:noFill/>
          <a:ln w="25400">
            <a:noFill/>
            <a:miter lim="800000"/>
            <a:headEnd/>
            <a:tailEnd/>
          </a:ln>
        </p:spPr>
        <p:txBody>
          <a:bodyPr lIns="82284" tIns="41142" rIns="82284" bIns="41142">
            <a:spAutoFit/>
          </a:bodyPr>
          <a:lstStyle/>
          <a:p>
            <a:pPr algn="ctr" defTabSz="822325">
              <a:spcAft>
                <a:spcPct val="15000"/>
              </a:spcAft>
            </a:pPr>
            <a:r>
              <a:rPr lang="en-US" sz="800" i="1" baseline="30000"/>
              <a:t>1 </a:t>
            </a:r>
            <a:r>
              <a:rPr lang="en-US" sz="800" i="1"/>
              <a:t>All statements regarding IBM future direction and intent are subject to change or withdrawal without notice,</a:t>
            </a:r>
            <a:br>
              <a:rPr lang="en-US" sz="800" i="1"/>
            </a:br>
            <a:r>
              <a:rPr lang="en-US" sz="800" i="1"/>
              <a:t> and represents goals and objectives only.</a:t>
            </a:r>
          </a:p>
        </p:txBody>
      </p:sp>
      <p:sp>
        <p:nvSpPr>
          <p:cNvPr id="181299" name="Text Box 51"/>
          <p:cNvSpPr txBox="1">
            <a:spLocks noChangeArrowheads="1"/>
          </p:cNvSpPr>
          <p:nvPr/>
        </p:nvSpPr>
        <p:spPr bwMode="auto">
          <a:xfrm>
            <a:off x="0" y="3113088"/>
            <a:ext cx="1743075" cy="555625"/>
          </a:xfrm>
          <a:prstGeom prst="rect">
            <a:avLst/>
          </a:prstGeom>
          <a:noFill/>
          <a:ln w="9525">
            <a:noFill/>
            <a:miter lim="800000"/>
            <a:headEnd/>
            <a:tailEnd/>
          </a:ln>
          <a:effectLst>
            <a:outerShdw blurRad="63500" dist="17961" dir="2700000" algn="ctr" rotWithShape="0">
              <a:schemeClr val="tx1">
                <a:alpha val="74998"/>
              </a:schemeClr>
            </a:outerShdw>
          </a:effectLst>
        </p:spPr>
        <p:txBody>
          <a:bodyPr lIns="91221" tIns="45627" rIns="91221" bIns="45627">
            <a:spAutoFit/>
          </a:bodyPr>
          <a:lstStyle/>
          <a:p>
            <a:pPr defTabSz="822325">
              <a:lnSpc>
                <a:spcPct val="95000"/>
              </a:lnSpc>
              <a:defRPr/>
            </a:pPr>
            <a:r>
              <a:rPr lang="en-US" sz="1600" i="1">
                <a:solidFill>
                  <a:srgbClr val="62771F"/>
                </a:solidFill>
              </a:rPr>
              <a:t>Platform Management</a:t>
            </a:r>
          </a:p>
        </p:txBody>
      </p:sp>
      <p:sp>
        <p:nvSpPr>
          <p:cNvPr id="181300" name="Text Box 52"/>
          <p:cNvSpPr txBox="1">
            <a:spLocks noChangeArrowheads="1"/>
          </p:cNvSpPr>
          <p:nvPr/>
        </p:nvSpPr>
        <p:spPr bwMode="auto">
          <a:xfrm>
            <a:off x="0" y="1514475"/>
            <a:ext cx="1558925" cy="555625"/>
          </a:xfrm>
          <a:prstGeom prst="rect">
            <a:avLst/>
          </a:prstGeom>
          <a:noFill/>
          <a:ln w="9525">
            <a:noFill/>
            <a:miter lim="800000"/>
            <a:headEnd/>
            <a:tailEnd/>
          </a:ln>
          <a:effectLst>
            <a:outerShdw blurRad="63500" dist="17961" dir="2700000" algn="ctr" rotWithShape="0">
              <a:schemeClr val="tx1">
                <a:alpha val="74998"/>
              </a:schemeClr>
            </a:outerShdw>
          </a:effectLst>
        </p:spPr>
        <p:txBody>
          <a:bodyPr lIns="91221" tIns="45627" rIns="91221" bIns="45627">
            <a:spAutoFit/>
          </a:bodyPr>
          <a:lstStyle/>
          <a:p>
            <a:pPr defTabSz="822325">
              <a:lnSpc>
                <a:spcPct val="95000"/>
              </a:lnSpc>
              <a:defRPr/>
            </a:pPr>
            <a:r>
              <a:rPr lang="en-US" sz="1600" i="1">
                <a:solidFill>
                  <a:srgbClr val="0D95CB"/>
                </a:solidFill>
              </a:rPr>
              <a:t>Service Management</a:t>
            </a:r>
          </a:p>
        </p:txBody>
      </p:sp>
      <p:sp>
        <p:nvSpPr>
          <p:cNvPr id="181301" name="Text Box 53"/>
          <p:cNvSpPr txBox="1">
            <a:spLocks noChangeArrowheads="1"/>
          </p:cNvSpPr>
          <p:nvPr/>
        </p:nvSpPr>
        <p:spPr bwMode="auto">
          <a:xfrm>
            <a:off x="39688" y="4468813"/>
            <a:ext cx="1741487" cy="555625"/>
          </a:xfrm>
          <a:prstGeom prst="rect">
            <a:avLst/>
          </a:prstGeom>
          <a:noFill/>
          <a:ln w="9525">
            <a:noFill/>
            <a:miter lim="800000"/>
            <a:headEnd/>
            <a:tailEnd/>
          </a:ln>
          <a:effectLst>
            <a:outerShdw blurRad="63500" dist="17961" dir="2700000" algn="ctr" rotWithShape="0">
              <a:schemeClr val="tx1">
                <a:alpha val="74998"/>
              </a:schemeClr>
            </a:outerShdw>
          </a:effectLst>
        </p:spPr>
        <p:txBody>
          <a:bodyPr lIns="91221" tIns="45627" rIns="91221" bIns="45627">
            <a:spAutoFit/>
          </a:bodyPr>
          <a:lstStyle/>
          <a:p>
            <a:pPr defTabSz="822325">
              <a:lnSpc>
                <a:spcPct val="95000"/>
              </a:lnSpc>
              <a:defRPr/>
            </a:pPr>
            <a:r>
              <a:rPr lang="en-US" sz="1600" i="1">
                <a:solidFill>
                  <a:srgbClr val="DE731D"/>
                </a:solidFill>
              </a:rPr>
              <a:t>Hardware Management</a:t>
            </a:r>
          </a:p>
        </p:txBody>
      </p:sp>
      <p:grpSp>
        <p:nvGrpSpPr>
          <p:cNvPr id="2" name="Group 65"/>
          <p:cNvGrpSpPr>
            <a:grpSpLocks/>
          </p:cNvGrpSpPr>
          <p:nvPr/>
        </p:nvGrpSpPr>
        <p:grpSpPr bwMode="auto">
          <a:xfrm>
            <a:off x="8064500" y="4502150"/>
            <a:ext cx="982663" cy="974725"/>
            <a:chOff x="4960" y="3558"/>
            <a:chExt cx="619" cy="614"/>
          </a:xfrm>
        </p:grpSpPr>
        <p:grpSp>
          <p:nvGrpSpPr>
            <p:cNvPr id="3" name="Group 63"/>
            <p:cNvGrpSpPr>
              <a:grpSpLocks/>
            </p:cNvGrpSpPr>
            <p:nvPr/>
          </p:nvGrpSpPr>
          <p:grpSpPr bwMode="auto">
            <a:xfrm>
              <a:off x="4961" y="3558"/>
              <a:ext cx="615" cy="612"/>
              <a:chOff x="5822" y="3596"/>
              <a:chExt cx="615" cy="612"/>
            </a:xfrm>
          </p:grpSpPr>
          <p:sp>
            <p:nvSpPr>
              <p:cNvPr id="10294" name="Oval 61"/>
              <p:cNvSpPr>
                <a:spLocks noChangeArrowheads="1"/>
              </p:cNvSpPr>
              <p:nvPr/>
            </p:nvSpPr>
            <p:spPr bwMode="auto">
              <a:xfrm>
                <a:off x="5827" y="3598"/>
                <a:ext cx="605" cy="608"/>
              </a:xfrm>
              <a:prstGeom prst="ellipse">
                <a:avLst/>
              </a:prstGeom>
              <a:solidFill>
                <a:schemeClr val="bg1"/>
              </a:solidFill>
              <a:ln w="9525">
                <a:noFill/>
                <a:round/>
                <a:headEnd/>
                <a:tailEnd/>
              </a:ln>
            </p:spPr>
            <p:txBody>
              <a:bodyPr wrap="none" anchor="ctr"/>
              <a:lstStyle/>
              <a:p>
                <a:pPr defTabSz="914400"/>
                <a:endParaRPr lang="en-US" sz="1600" i="1"/>
              </a:p>
            </p:txBody>
          </p:sp>
          <p:pic>
            <p:nvPicPr>
              <p:cNvPr id="10295" name="Picture 55" descr="URM_pie_slice_01"/>
              <p:cNvPicPr>
                <a:picLocks noChangeAspect="1" noChangeArrowheads="1"/>
              </p:cNvPicPr>
              <p:nvPr/>
            </p:nvPicPr>
            <p:blipFill>
              <a:blip r:embed="rId3" cstate="print"/>
              <a:srcRect/>
              <a:stretch>
                <a:fillRect/>
              </a:stretch>
            </p:blipFill>
            <p:spPr bwMode="auto">
              <a:xfrm>
                <a:off x="5870" y="3596"/>
                <a:ext cx="255" cy="292"/>
              </a:xfrm>
              <a:prstGeom prst="rect">
                <a:avLst/>
              </a:prstGeom>
              <a:noFill/>
              <a:ln w="9525">
                <a:noFill/>
                <a:miter lim="800000"/>
                <a:headEnd/>
                <a:tailEnd/>
              </a:ln>
            </p:spPr>
          </p:pic>
          <p:pic>
            <p:nvPicPr>
              <p:cNvPr id="10296" name="Picture 56" descr="URM_pie_slice_02"/>
              <p:cNvPicPr>
                <a:picLocks noChangeAspect="1" noChangeArrowheads="1"/>
              </p:cNvPicPr>
              <p:nvPr/>
            </p:nvPicPr>
            <p:blipFill>
              <a:blip r:embed="rId4" cstate="print"/>
              <a:srcRect/>
              <a:stretch>
                <a:fillRect/>
              </a:stretch>
            </p:blipFill>
            <p:spPr bwMode="auto">
              <a:xfrm>
                <a:off x="6131" y="3597"/>
                <a:ext cx="262" cy="297"/>
              </a:xfrm>
              <a:prstGeom prst="rect">
                <a:avLst/>
              </a:prstGeom>
              <a:noFill/>
              <a:ln w="9525">
                <a:noFill/>
                <a:miter lim="800000"/>
                <a:headEnd/>
                <a:tailEnd/>
              </a:ln>
            </p:spPr>
          </p:pic>
          <p:pic>
            <p:nvPicPr>
              <p:cNvPr id="10297" name="Picture 57" descr="URM_pie_slice_05"/>
              <p:cNvPicPr>
                <a:picLocks noChangeAspect="1" noChangeArrowheads="1"/>
              </p:cNvPicPr>
              <p:nvPr/>
            </p:nvPicPr>
            <p:blipFill>
              <a:blip r:embed="rId5" cstate="print"/>
              <a:srcRect/>
              <a:stretch>
                <a:fillRect/>
              </a:stretch>
            </p:blipFill>
            <p:spPr bwMode="auto">
              <a:xfrm>
                <a:off x="5860" y="3908"/>
                <a:ext cx="262" cy="297"/>
              </a:xfrm>
              <a:prstGeom prst="rect">
                <a:avLst/>
              </a:prstGeom>
              <a:noFill/>
              <a:ln w="9525">
                <a:noFill/>
                <a:miter lim="800000"/>
                <a:headEnd/>
                <a:tailEnd/>
              </a:ln>
            </p:spPr>
          </p:pic>
          <p:pic>
            <p:nvPicPr>
              <p:cNvPr id="10298" name="Picture 58" descr="URM_pie_slice_03"/>
              <p:cNvPicPr>
                <a:picLocks noChangeAspect="1" noChangeArrowheads="1"/>
              </p:cNvPicPr>
              <p:nvPr/>
            </p:nvPicPr>
            <p:blipFill>
              <a:blip r:embed="rId6" cstate="print"/>
              <a:srcRect/>
              <a:stretch>
                <a:fillRect/>
              </a:stretch>
            </p:blipFill>
            <p:spPr bwMode="auto">
              <a:xfrm>
                <a:off x="6141" y="3756"/>
                <a:ext cx="296" cy="292"/>
              </a:xfrm>
              <a:prstGeom prst="rect">
                <a:avLst/>
              </a:prstGeom>
              <a:noFill/>
              <a:ln w="9525">
                <a:noFill/>
                <a:miter lim="800000"/>
                <a:headEnd/>
                <a:tailEnd/>
              </a:ln>
            </p:spPr>
          </p:pic>
          <p:pic>
            <p:nvPicPr>
              <p:cNvPr id="10299" name="Picture 59" descr="URM_pie_slice_04"/>
              <p:cNvPicPr>
                <a:picLocks noChangeAspect="1" noChangeArrowheads="1"/>
              </p:cNvPicPr>
              <p:nvPr/>
            </p:nvPicPr>
            <p:blipFill>
              <a:blip r:embed="rId7" cstate="print"/>
              <a:srcRect/>
              <a:stretch>
                <a:fillRect/>
              </a:stretch>
            </p:blipFill>
            <p:spPr bwMode="auto">
              <a:xfrm>
                <a:off x="6128" y="3909"/>
                <a:ext cx="261" cy="299"/>
              </a:xfrm>
              <a:prstGeom prst="rect">
                <a:avLst/>
              </a:prstGeom>
              <a:noFill/>
              <a:ln w="9525">
                <a:noFill/>
                <a:miter lim="800000"/>
                <a:headEnd/>
                <a:tailEnd/>
              </a:ln>
            </p:spPr>
          </p:pic>
          <p:pic>
            <p:nvPicPr>
              <p:cNvPr id="10300" name="Picture 60" descr="URM_pie_slice_06"/>
              <p:cNvPicPr>
                <a:picLocks noChangeAspect="1" noChangeArrowheads="1"/>
              </p:cNvPicPr>
              <p:nvPr/>
            </p:nvPicPr>
            <p:blipFill>
              <a:blip r:embed="rId8" cstate="print"/>
              <a:srcRect/>
              <a:stretch>
                <a:fillRect/>
              </a:stretch>
            </p:blipFill>
            <p:spPr bwMode="auto">
              <a:xfrm>
                <a:off x="5822" y="3747"/>
                <a:ext cx="299" cy="297"/>
              </a:xfrm>
              <a:prstGeom prst="rect">
                <a:avLst/>
              </a:prstGeom>
              <a:noFill/>
              <a:ln w="9525">
                <a:noFill/>
                <a:miter lim="800000"/>
                <a:headEnd/>
                <a:tailEnd/>
              </a:ln>
            </p:spPr>
          </p:pic>
        </p:grpSp>
        <p:sp>
          <p:nvSpPr>
            <p:cNvPr id="10293" name="Oval 64"/>
            <p:cNvSpPr>
              <a:spLocks noChangeArrowheads="1"/>
            </p:cNvSpPr>
            <p:nvPr/>
          </p:nvSpPr>
          <p:spPr bwMode="auto">
            <a:xfrm>
              <a:off x="4960" y="3559"/>
              <a:ext cx="619" cy="613"/>
            </a:xfrm>
            <a:prstGeom prst="ellipse">
              <a:avLst/>
            </a:prstGeom>
            <a:solidFill>
              <a:schemeClr val="bg1">
                <a:alpha val="41176"/>
              </a:schemeClr>
            </a:solidFill>
            <a:ln w="9525">
              <a:noFill/>
              <a:round/>
              <a:headEnd/>
              <a:tailEnd/>
            </a:ln>
          </p:spPr>
          <p:txBody>
            <a:bodyPr wrap="none" anchor="ctr"/>
            <a:lstStyle/>
            <a:p>
              <a:pPr defTabSz="914400"/>
              <a:endParaRPr lang="en-US" sz="1600" i="1"/>
            </a:p>
          </p:txBody>
        </p:sp>
      </p:grpSp>
      <p:pic>
        <p:nvPicPr>
          <p:cNvPr id="10289" name="Picture 2" descr="zGryphon_to_front_panel"/>
          <p:cNvPicPr>
            <a:picLocks noChangeAspect="1" noChangeArrowheads="1"/>
          </p:cNvPicPr>
          <p:nvPr/>
        </p:nvPicPr>
        <p:blipFill>
          <a:blip r:embed="rId9" cstate="print"/>
          <a:srcRect/>
          <a:stretch>
            <a:fillRect/>
          </a:stretch>
        </p:blipFill>
        <p:spPr bwMode="auto">
          <a:xfrm>
            <a:off x="1633538" y="1009650"/>
            <a:ext cx="1027112" cy="4621213"/>
          </a:xfrm>
          <a:prstGeom prst="rect">
            <a:avLst/>
          </a:prstGeom>
          <a:noFill/>
          <a:ln w="9525">
            <a:noFill/>
            <a:miter lim="800000"/>
            <a:headEnd/>
            <a:tailEnd/>
          </a:ln>
        </p:spPr>
      </p:pic>
      <p:sp>
        <p:nvSpPr>
          <p:cNvPr id="181297" name="Rectangle 49"/>
          <p:cNvSpPr>
            <a:spLocks noChangeArrowheads="1"/>
          </p:cNvSpPr>
          <p:nvPr/>
        </p:nvSpPr>
        <p:spPr bwMode="auto">
          <a:xfrm>
            <a:off x="1712913" y="3041650"/>
            <a:ext cx="7431087" cy="2527300"/>
          </a:xfrm>
          <a:prstGeom prst="rect">
            <a:avLst/>
          </a:prstGeom>
          <a:solidFill>
            <a:srgbClr val="E8D1FF">
              <a:alpha val="39999"/>
            </a:srgbClr>
          </a:solidFill>
          <a:ln w="9525" cap="rnd">
            <a:solidFill>
              <a:schemeClr val="bg2"/>
            </a:solidFill>
            <a:prstDash val="sysDot"/>
            <a:miter lim="800000"/>
            <a:headEnd/>
            <a:tailEnd/>
          </a:ln>
        </p:spPr>
        <p:txBody>
          <a:bodyPr wrap="none" lIns="91218" tIns="45626" rIns="91218" bIns="45626" anchor="ctr"/>
          <a:lstStyle/>
          <a:p>
            <a:pPr algn="ctr" defTabSz="822325"/>
            <a:endParaRPr lang="en-US" sz="1600" i="1"/>
          </a:p>
        </p:txBody>
      </p:sp>
      <p:sp>
        <p:nvSpPr>
          <p:cNvPr id="181298" name="Text Box 50"/>
          <p:cNvSpPr txBox="1">
            <a:spLocks noChangeArrowheads="1"/>
          </p:cNvSpPr>
          <p:nvPr/>
        </p:nvSpPr>
        <p:spPr bwMode="auto">
          <a:xfrm>
            <a:off x="2803525" y="5230813"/>
            <a:ext cx="4772025" cy="396875"/>
          </a:xfrm>
          <a:prstGeom prst="rect">
            <a:avLst/>
          </a:prstGeom>
          <a:noFill/>
          <a:ln w="9525">
            <a:noFill/>
            <a:miter lim="800000"/>
            <a:headEnd/>
            <a:tailEnd/>
          </a:ln>
          <a:effectLst/>
        </p:spPr>
        <p:txBody>
          <a:bodyPr lIns="91218" tIns="45626" rIns="91218" bIns="45626">
            <a:spAutoFit/>
          </a:bodyPr>
          <a:lstStyle/>
          <a:p>
            <a:pPr algn="ctr" defTabSz="822325">
              <a:defRPr/>
            </a:pPr>
            <a:r>
              <a:rPr lang="en-US" sz="2000" i="1">
                <a:solidFill>
                  <a:srgbClr val="825395"/>
                </a:solidFill>
                <a:effectLst>
                  <a:outerShdw blurRad="38100" dist="38100" dir="2700000" algn="tl">
                    <a:srgbClr val="FFFFFF"/>
                  </a:outerShdw>
                </a:effectLst>
              </a:rPr>
              <a:t>Unified Resource Manager</a:t>
            </a:r>
          </a:p>
        </p:txBody>
      </p:sp>
      <p:sp>
        <p:nvSpPr>
          <p:cNvPr id="61" name="Slide Number Placeholder 60"/>
          <p:cNvSpPr>
            <a:spLocks noGrp="1"/>
          </p:cNvSpPr>
          <p:nvPr>
            <p:ph type="sldNum" sz="quarter" idx="10"/>
          </p:nvPr>
        </p:nvSpPr>
        <p:spPr/>
        <p:txBody>
          <a:bodyPr/>
          <a:lstStyle/>
          <a:p>
            <a:pPr>
              <a:defRPr/>
            </a:pPr>
            <a:fld id="{90533456-B67E-4D42-8A8B-0B96F0CA2638}" type="slidenum">
              <a:rPr lang="en-US" smtClean="0"/>
              <a:pPr>
                <a:defRPr/>
              </a:pPr>
              <a:t>33</a:t>
            </a:fld>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1297"/>
                                        </p:tgtEl>
                                        <p:attrNameLst>
                                          <p:attrName>style.visibility</p:attrName>
                                        </p:attrNameLst>
                                      </p:cBhvr>
                                      <p:to>
                                        <p:strVal val="visible"/>
                                      </p:to>
                                    </p:set>
                                    <p:animEffect transition="in" filter="wipe(left)">
                                      <p:cBhvr>
                                        <p:cTn id="7" dur="500"/>
                                        <p:tgtEl>
                                          <p:spTgt spid="18129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1298"/>
                                        </p:tgtEl>
                                        <p:attrNameLst>
                                          <p:attrName>style.visibility</p:attrName>
                                        </p:attrNameLst>
                                      </p:cBhvr>
                                      <p:to>
                                        <p:strVal val="visible"/>
                                      </p:to>
                                    </p:set>
                                    <p:animEffect transition="in" filter="wipe(left)">
                                      <p:cBhvr>
                                        <p:cTn id="10" dur="1000"/>
                                        <p:tgtEl>
                                          <p:spTgt spid="181298"/>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97" grpId="0" animBg="1"/>
      <p:bldP spid="18129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6386513" y="6235700"/>
            <a:ext cx="2757487" cy="622300"/>
          </a:xfrm>
          <a:prstGeom prst="rect">
            <a:avLst/>
          </a:prstGeom>
          <a:solidFill>
            <a:srgbClr val="FFFFFF"/>
          </a:solidFill>
          <a:ln w="9525" algn="ctr">
            <a:noFill/>
            <a:miter lim="800000"/>
            <a:headEnd/>
            <a:tailEnd/>
          </a:ln>
        </p:spPr>
        <p:txBody>
          <a:bodyPr wrap="none" anchor="ctr"/>
          <a:lstStyle/>
          <a:p>
            <a:pPr algn="ctr">
              <a:lnSpc>
                <a:spcPct val="90000"/>
              </a:lnSpc>
            </a:pPr>
            <a:endParaRPr lang="fr-FR" sz="1200" b="1">
              <a:solidFill>
                <a:schemeClr val="hlink"/>
              </a:solidFill>
            </a:endParaRPr>
          </a:p>
        </p:txBody>
      </p:sp>
      <p:sp>
        <p:nvSpPr>
          <p:cNvPr id="11267" name="Rectangle 3"/>
          <p:cNvSpPr>
            <a:spLocks noGrp="1" noChangeArrowheads="1"/>
          </p:cNvSpPr>
          <p:nvPr>
            <p:ph type="title"/>
          </p:nvPr>
        </p:nvSpPr>
        <p:spPr>
          <a:xfrm>
            <a:off x="377825" y="152400"/>
            <a:ext cx="8766175" cy="1143000"/>
          </a:xfrm>
        </p:spPr>
        <p:txBody>
          <a:bodyPr/>
          <a:lstStyle/>
          <a:p>
            <a:r>
              <a:rPr lang="en-GB" dirty="0" smtClean="0"/>
              <a:t>Delivering on the promise of smarter computing</a:t>
            </a:r>
            <a:br>
              <a:rPr lang="en-GB" dirty="0" smtClean="0"/>
            </a:br>
            <a:endParaRPr lang="en-US" i="1" dirty="0" smtClean="0"/>
          </a:p>
        </p:txBody>
      </p:sp>
      <p:sp>
        <p:nvSpPr>
          <p:cNvPr id="11268" name="Rectangle 4"/>
          <p:cNvSpPr>
            <a:spLocks noChangeArrowheads="1"/>
          </p:cNvSpPr>
          <p:nvPr/>
        </p:nvSpPr>
        <p:spPr bwMode="auto">
          <a:xfrm>
            <a:off x="419100" y="1131888"/>
            <a:ext cx="8253413" cy="941387"/>
          </a:xfrm>
          <a:prstGeom prst="rect">
            <a:avLst/>
          </a:prstGeom>
          <a:noFill/>
          <a:ln w="9525">
            <a:noFill/>
            <a:miter lim="800000"/>
            <a:headEnd/>
            <a:tailEnd/>
          </a:ln>
        </p:spPr>
        <p:txBody>
          <a:bodyPr/>
          <a:lstStyle/>
          <a:p>
            <a:pPr algn="ctr" defTabSz="914400" eaLnBrk="0" hangingPunct="0">
              <a:spcBef>
                <a:spcPct val="20000"/>
              </a:spcBef>
              <a:buClr>
                <a:schemeClr val="tx1"/>
              </a:buClr>
              <a:buFont typeface="Wingdings" pitchFamily="2" charset="2"/>
              <a:buNone/>
            </a:pPr>
            <a:r>
              <a:rPr lang="en-GB" b="1"/>
              <a:t>IBM zEnterprise System: Freedom by design </a:t>
            </a:r>
            <a:br>
              <a:rPr lang="en-GB" b="1"/>
            </a:br>
            <a:r>
              <a:rPr lang="en-GB" i="1"/>
              <a:t>The integration of a shared pool of virtualized heterogeneous resources, </a:t>
            </a:r>
            <a:br>
              <a:rPr lang="en-GB" i="1"/>
            </a:br>
            <a:r>
              <a:rPr lang="en-GB" i="1"/>
              <a:t>managed as a single system, that is:</a:t>
            </a:r>
          </a:p>
        </p:txBody>
      </p:sp>
      <p:sp>
        <p:nvSpPr>
          <p:cNvPr id="11269" name="Text Box 6"/>
          <p:cNvSpPr txBox="1">
            <a:spLocks noChangeArrowheads="1"/>
          </p:cNvSpPr>
          <p:nvPr/>
        </p:nvSpPr>
        <p:spPr bwMode="auto">
          <a:xfrm>
            <a:off x="5794375" y="2671763"/>
            <a:ext cx="2960688" cy="733425"/>
          </a:xfrm>
          <a:prstGeom prst="rect">
            <a:avLst/>
          </a:prstGeom>
          <a:noFill/>
          <a:ln w="9525">
            <a:noFill/>
            <a:miter lim="800000"/>
            <a:headEnd/>
            <a:tailEnd/>
          </a:ln>
        </p:spPr>
        <p:txBody>
          <a:bodyPr lIns="0" tIns="0" rIns="0" bIns="0">
            <a:spAutoFit/>
          </a:bodyPr>
          <a:lstStyle/>
          <a:p>
            <a:pPr algn="ctr" defTabSz="914400">
              <a:spcBef>
                <a:spcPct val="10000"/>
              </a:spcBef>
              <a:buClr>
                <a:srgbClr val="801C7D"/>
              </a:buClr>
              <a:buSzPct val="140000"/>
            </a:pPr>
            <a:r>
              <a:rPr lang="en-GB" sz="1600" i="1">
                <a:ea typeface="Geneva" charset="-128"/>
              </a:rPr>
              <a:t>Managed, end-to-end for the flexible delivery of high value services</a:t>
            </a:r>
            <a:endParaRPr lang="en-US" sz="1600" i="1">
              <a:ea typeface="Geneva" charset="-128"/>
            </a:endParaRPr>
          </a:p>
        </p:txBody>
      </p:sp>
      <p:sp>
        <p:nvSpPr>
          <p:cNvPr id="11270" name="Text Box 6"/>
          <p:cNvSpPr txBox="1">
            <a:spLocks noChangeArrowheads="1"/>
          </p:cNvSpPr>
          <p:nvPr/>
        </p:nvSpPr>
        <p:spPr bwMode="auto">
          <a:xfrm>
            <a:off x="328613" y="2673350"/>
            <a:ext cx="2940050" cy="733425"/>
          </a:xfrm>
          <a:prstGeom prst="rect">
            <a:avLst/>
          </a:prstGeom>
          <a:noFill/>
          <a:ln w="9525">
            <a:noFill/>
            <a:miter lim="800000"/>
            <a:headEnd/>
            <a:tailEnd/>
          </a:ln>
        </p:spPr>
        <p:txBody>
          <a:bodyPr lIns="0" tIns="0" rIns="0" bIns="0">
            <a:spAutoFit/>
          </a:bodyPr>
          <a:lstStyle/>
          <a:p>
            <a:pPr algn="ctr" defTabSz="914400">
              <a:spcBef>
                <a:spcPct val="10000"/>
              </a:spcBef>
              <a:buClr>
                <a:srgbClr val="801C7D"/>
              </a:buClr>
              <a:buSzPct val="140000"/>
            </a:pPr>
            <a:r>
              <a:rPr lang="en-US" sz="1600" i="1">
                <a:ea typeface="Geneva" charset="-128"/>
              </a:rPr>
              <a:t>Op</a:t>
            </a:r>
            <a:r>
              <a:rPr lang="en-GB" sz="1600" i="1">
                <a:ea typeface="Geneva" charset="-128"/>
              </a:rPr>
              <a:t>timized across the infrastructure and tuned for every task</a:t>
            </a:r>
            <a:r>
              <a:rPr lang="en-GB" sz="1600">
                <a:ea typeface="Geneva" charset="-128"/>
              </a:rPr>
              <a:t> </a:t>
            </a:r>
            <a:endParaRPr lang="en-US" sz="1600">
              <a:ea typeface="Geneva" charset="-128"/>
            </a:endParaRPr>
          </a:p>
        </p:txBody>
      </p:sp>
      <p:sp>
        <p:nvSpPr>
          <p:cNvPr id="208903" name="AutoShape 7"/>
          <p:cNvSpPr>
            <a:spLocks noChangeArrowheads="1"/>
          </p:cNvSpPr>
          <p:nvPr/>
        </p:nvSpPr>
        <p:spPr bwMode="auto">
          <a:xfrm>
            <a:off x="231775" y="4879975"/>
            <a:ext cx="8734425" cy="1620838"/>
          </a:xfrm>
          <a:prstGeom prst="roundRect">
            <a:avLst>
              <a:gd name="adj" fmla="val 16667"/>
            </a:avLst>
          </a:prstGeom>
          <a:solidFill>
            <a:schemeClr val="bg1"/>
          </a:solidFill>
          <a:ln w="12700" algn="ctr">
            <a:solidFill>
              <a:srgbClr val="DE731D"/>
            </a:solidFill>
            <a:round/>
            <a:headEnd/>
            <a:tailEnd/>
          </a:ln>
          <a:effectLst>
            <a:outerShdw dist="35921" dir="2700000" algn="ctr" rotWithShape="0">
              <a:schemeClr val="bg2"/>
            </a:outerShdw>
          </a:effectLst>
        </p:spPr>
        <p:txBody>
          <a:bodyPr wrap="none" anchor="ctr"/>
          <a:lstStyle/>
          <a:p>
            <a:pPr algn="ctr">
              <a:lnSpc>
                <a:spcPct val="90000"/>
              </a:lnSpc>
              <a:defRPr/>
            </a:pPr>
            <a:endParaRPr lang="fr-FR" sz="1200" b="1">
              <a:solidFill>
                <a:schemeClr val="hlink"/>
              </a:solidFill>
            </a:endParaRPr>
          </a:p>
        </p:txBody>
      </p:sp>
      <p:pic>
        <p:nvPicPr>
          <p:cNvPr id="11272" name="Picture 8" descr="slide_06b"/>
          <p:cNvPicPr>
            <a:picLocks noChangeAspect="1" noChangeArrowheads="1"/>
          </p:cNvPicPr>
          <p:nvPr/>
        </p:nvPicPr>
        <p:blipFill>
          <a:blip r:embed="rId3" cstate="print"/>
          <a:srcRect l="163" r="3441" b="22247"/>
          <a:stretch>
            <a:fillRect/>
          </a:stretch>
        </p:blipFill>
        <p:spPr bwMode="auto">
          <a:xfrm>
            <a:off x="5567363" y="4579938"/>
            <a:ext cx="3013075" cy="1930400"/>
          </a:xfrm>
          <a:prstGeom prst="rect">
            <a:avLst/>
          </a:prstGeom>
          <a:noFill/>
          <a:ln w="9525">
            <a:noFill/>
            <a:miter lim="800000"/>
            <a:headEnd/>
            <a:tailEnd/>
          </a:ln>
        </p:spPr>
      </p:pic>
      <p:sp>
        <p:nvSpPr>
          <p:cNvPr id="11273" name="Text Box 6"/>
          <p:cNvSpPr txBox="1">
            <a:spLocks noChangeArrowheads="1"/>
          </p:cNvSpPr>
          <p:nvPr/>
        </p:nvSpPr>
        <p:spPr bwMode="auto">
          <a:xfrm>
            <a:off x="2420938" y="3965575"/>
            <a:ext cx="4311650" cy="488950"/>
          </a:xfrm>
          <a:prstGeom prst="rect">
            <a:avLst/>
          </a:prstGeom>
          <a:noFill/>
          <a:ln w="9525">
            <a:noFill/>
            <a:miter lim="800000"/>
            <a:headEnd/>
            <a:tailEnd/>
          </a:ln>
        </p:spPr>
        <p:txBody>
          <a:bodyPr lIns="0" tIns="0" rIns="0" bIns="0">
            <a:spAutoFit/>
          </a:bodyPr>
          <a:lstStyle/>
          <a:p>
            <a:pPr algn="ctr" defTabSz="914400">
              <a:spcBef>
                <a:spcPct val="10000"/>
              </a:spcBef>
              <a:buClr>
                <a:srgbClr val="801C7D"/>
              </a:buClr>
              <a:buSzPct val="140000"/>
            </a:pPr>
            <a:r>
              <a:rPr lang="en-GB" sz="1600" i="1">
                <a:ea typeface="Geneva" charset="-128"/>
              </a:rPr>
              <a:t>Designed for enterprise wide real time data modelling to create new business opportunities</a:t>
            </a:r>
            <a:endParaRPr lang="en-US" sz="1600" i="1">
              <a:ea typeface="Geneva" charset="-128"/>
            </a:endParaRPr>
          </a:p>
        </p:txBody>
      </p:sp>
      <p:grpSp>
        <p:nvGrpSpPr>
          <p:cNvPr id="2" name="Group 10"/>
          <p:cNvGrpSpPr>
            <a:grpSpLocks/>
          </p:cNvGrpSpPr>
          <p:nvPr/>
        </p:nvGrpSpPr>
        <p:grpSpPr bwMode="auto">
          <a:xfrm>
            <a:off x="3536950" y="2087563"/>
            <a:ext cx="2073275" cy="1825625"/>
            <a:chOff x="2228" y="1565"/>
            <a:chExt cx="1306" cy="1150"/>
          </a:xfrm>
        </p:grpSpPr>
        <p:pic>
          <p:nvPicPr>
            <p:cNvPr id="11276" name="Picture 7" descr="0331_Cycle_GA-01"/>
            <p:cNvPicPr>
              <a:picLocks noChangeAspect="1" noChangeArrowheads="1"/>
            </p:cNvPicPr>
            <p:nvPr/>
          </p:nvPicPr>
          <p:blipFill>
            <a:blip r:embed="rId4" cstate="print"/>
            <a:srcRect l="13898" t="7605" r="24670" b="50606"/>
            <a:stretch>
              <a:fillRect/>
            </a:stretch>
          </p:blipFill>
          <p:spPr bwMode="auto">
            <a:xfrm>
              <a:off x="2228" y="1565"/>
              <a:ext cx="1306" cy="1150"/>
            </a:xfrm>
            <a:prstGeom prst="rect">
              <a:avLst/>
            </a:prstGeom>
            <a:noFill/>
            <a:ln w="9525">
              <a:noFill/>
              <a:miter lim="800000"/>
              <a:headEnd/>
              <a:tailEnd/>
            </a:ln>
          </p:spPr>
        </p:pic>
        <p:sp>
          <p:nvSpPr>
            <p:cNvPr id="11277" name="Rectangle 12"/>
            <p:cNvSpPr>
              <a:spLocks noChangeArrowheads="1"/>
            </p:cNvSpPr>
            <p:nvPr/>
          </p:nvSpPr>
          <p:spPr bwMode="auto">
            <a:xfrm>
              <a:off x="2234" y="1895"/>
              <a:ext cx="360" cy="133"/>
            </a:xfrm>
            <a:prstGeom prst="rect">
              <a:avLst/>
            </a:prstGeom>
            <a:solidFill>
              <a:srgbClr val="FFFFFF"/>
            </a:solidFill>
            <a:ln w="9525" algn="ctr">
              <a:noFill/>
              <a:miter lim="800000"/>
              <a:headEnd/>
              <a:tailEnd/>
            </a:ln>
          </p:spPr>
          <p:txBody>
            <a:bodyPr wrap="none" anchor="ctr"/>
            <a:lstStyle/>
            <a:p>
              <a:pPr algn="ctr">
                <a:lnSpc>
                  <a:spcPct val="90000"/>
                </a:lnSpc>
              </a:pPr>
              <a:endParaRPr lang="fr-FR" sz="1200" b="1">
                <a:solidFill>
                  <a:schemeClr val="hlink"/>
                </a:solidFill>
              </a:endParaRPr>
            </a:p>
          </p:txBody>
        </p:sp>
        <p:sp>
          <p:nvSpPr>
            <p:cNvPr id="11278" name="Rectangle 13"/>
            <p:cNvSpPr>
              <a:spLocks noChangeArrowheads="1"/>
            </p:cNvSpPr>
            <p:nvPr/>
          </p:nvSpPr>
          <p:spPr bwMode="auto">
            <a:xfrm>
              <a:off x="3218" y="1829"/>
              <a:ext cx="184" cy="73"/>
            </a:xfrm>
            <a:prstGeom prst="rect">
              <a:avLst/>
            </a:prstGeom>
            <a:solidFill>
              <a:srgbClr val="FFFFFF"/>
            </a:solidFill>
            <a:ln w="9525" algn="ctr">
              <a:noFill/>
              <a:miter lim="800000"/>
              <a:headEnd/>
              <a:tailEnd/>
            </a:ln>
          </p:spPr>
          <p:txBody>
            <a:bodyPr wrap="none" anchor="ctr"/>
            <a:lstStyle/>
            <a:p>
              <a:pPr algn="ctr">
                <a:lnSpc>
                  <a:spcPct val="90000"/>
                </a:lnSpc>
              </a:pPr>
              <a:endParaRPr lang="fr-FR" sz="1200" b="1">
                <a:solidFill>
                  <a:schemeClr val="hlink"/>
                </a:solidFill>
              </a:endParaRPr>
            </a:p>
          </p:txBody>
        </p:sp>
        <p:sp>
          <p:nvSpPr>
            <p:cNvPr id="11279" name="Rectangle 14"/>
            <p:cNvSpPr>
              <a:spLocks noChangeArrowheads="1"/>
            </p:cNvSpPr>
            <p:nvPr/>
          </p:nvSpPr>
          <p:spPr bwMode="auto">
            <a:xfrm>
              <a:off x="2832" y="2565"/>
              <a:ext cx="254" cy="77"/>
            </a:xfrm>
            <a:prstGeom prst="rect">
              <a:avLst/>
            </a:prstGeom>
            <a:solidFill>
              <a:srgbClr val="FFFFFF"/>
            </a:solidFill>
            <a:ln w="9525" algn="ctr">
              <a:noFill/>
              <a:miter lim="800000"/>
              <a:headEnd/>
              <a:tailEnd/>
            </a:ln>
          </p:spPr>
          <p:txBody>
            <a:bodyPr wrap="none" anchor="ctr"/>
            <a:lstStyle/>
            <a:p>
              <a:pPr algn="ctr">
                <a:lnSpc>
                  <a:spcPct val="90000"/>
                </a:lnSpc>
              </a:pPr>
              <a:endParaRPr lang="fr-FR" sz="1200" b="1">
                <a:solidFill>
                  <a:schemeClr val="hlink"/>
                </a:solidFill>
              </a:endParaRPr>
            </a:p>
          </p:txBody>
        </p:sp>
      </p:grpSp>
      <p:sp>
        <p:nvSpPr>
          <p:cNvPr id="11275" name="Text Box 15"/>
          <p:cNvSpPr txBox="1">
            <a:spLocks noChangeArrowheads="1"/>
          </p:cNvSpPr>
          <p:nvPr/>
        </p:nvSpPr>
        <p:spPr bwMode="auto">
          <a:xfrm>
            <a:off x="323850" y="4914900"/>
            <a:ext cx="5157788" cy="1465263"/>
          </a:xfrm>
          <a:prstGeom prst="rect">
            <a:avLst/>
          </a:prstGeom>
          <a:noFill/>
          <a:ln w="9525" algn="ctr">
            <a:noFill/>
            <a:miter lim="800000"/>
            <a:headEnd/>
            <a:tailEnd/>
          </a:ln>
        </p:spPr>
        <p:txBody>
          <a:bodyPr>
            <a:spAutoFit/>
          </a:bodyPr>
          <a:lstStyle/>
          <a:p>
            <a:pPr>
              <a:lnSpc>
                <a:spcPct val="90000"/>
              </a:lnSpc>
            </a:pPr>
            <a:r>
              <a:rPr lang="en-GB" sz="2000" dirty="0"/>
              <a:t>Clients are using the strengths of </a:t>
            </a:r>
            <a:r>
              <a:rPr lang="en-GB" sz="2000" dirty="0" smtClean="0"/>
              <a:t>System Z; </a:t>
            </a:r>
            <a:r>
              <a:rPr lang="en-GB" sz="2000" dirty="0"/>
              <a:t>security, availability, resiliency, scalability, virtualization and management as part of their infrastructure transformation for </a:t>
            </a:r>
            <a:r>
              <a:rPr lang="en-GB" sz="2000" b="1" dirty="0"/>
              <a:t>better business outcomes</a:t>
            </a:r>
            <a:endParaRPr lang="en-US" sz="20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04800" y="609600"/>
            <a:ext cx="8839200" cy="762000"/>
          </a:xfrm>
        </p:spPr>
        <p:txBody>
          <a:bodyPr/>
          <a:lstStyle/>
          <a:p>
            <a:r>
              <a:rPr lang="en-US" sz="2000" smtClean="0"/>
              <a:t>On-line Banking Benchmark Demonstrates Performance Advantages of Collocation with Data Subsystems</a:t>
            </a:r>
            <a:endParaRPr lang="en-US" smtClean="0"/>
          </a:p>
        </p:txBody>
      </p:sp>
      <p:sp>
        <p:nvSpPr>
          <p:cNvPr id="13315" name="Text Box 3"/>
          <p:cNvSpPr txBox="1">
            <a:spLocks noChangeArrowheads="1"/>
          </p:cNvSpPr>
          <p:nvPr/>
        </p:nvSpPr>
        <p:spPr bwMode="auto">
          <a:xfrm>
            <a:off x="7396163" y="4305300"/>
            <a:ext cx="910827" cy="276999"/>
          </a:xfrm>
          <a:prstGeom prst="rect">
            <a:avLst/>
          </a:prstGeom>
          <a:noFill/>
          <a:ln w="9525">
            <a:noFill/>
            <a:miter lim="800000"/>
            <a:headEnd/>
            <a:tailEnd/>
          </a:ln>
        </p:spPr>
        <p:txBody>
          <a:bodyPr wrap="none">
            <a:spAutoFit/>
          </a:bodyPr>
          <a:lstStyle/>
          <a:p>
            <a:r>
              <a:rPr lang="en-US" sz="1200" b="1" dirty="0" smtClean="0"/>
              <a:t>System Z </a:t>
            </a:r>
            <a:endParaRPr lang="en-US" sz="1200" b="1" dirty="0"/>
          </a:p>
        </p:txBody>
      </p:sp>
      <p:sp>
        <p:nvSpPr>
          <p:cNvPr id="13316" name="Rectangle 4"/>
          <p:cNvSpPr>
            <a:spLocks noChangeArrowheads="1"/>
          </p:cNvSpPr>
          <p:nvPr/>
        </p:nvSpPr>
        <p:spPr bwMode="auto">
          <a:xfrm>
            <a:off x="603250" y="2655888"/>
            <a:ext cx="1030288" cy="957262"/>
          </a:xfrm>
          <a:prstGeom prst="rect">
            <a:avLst/>
          </a:prstGeom>
          <a:noFill/>
          <a:ln w="9525" algn="ctr">
            <a:solidFill>
              <a:schemeClr val="tx1"/>
            </a:solidFill>
            <a:miter lim="800000"/>
            <a:headEnd/>
            <a:tailEnd/>
          </a:ln>
        </p:spPr>
        <p:txBody>
          <a:bodyPr anchor="ctr">
            <a:spAutoFit/>
          </a:bodyPr>
          <a:lstStyle/>
          <a:p>
            <a:endParaRPr lang="en-US"/>
          </a:p>
        </p:txBody>
      </p:sp>
      <p:sp>
        <p:nvSpPr>
          <p:cNvPr id="13317" name="Text Box 5"/>
          <p:cNvSpPr txBox="1">
            <a:spLocks noChangeArrowheads="1"/>
          </p:cNvSpPr>
          <p:nvPr/>
        </p:nvSpPr>
        <p:spPr bwMode="auto">
          <a:xfrm>
            <a:off x="590550" y="2774950"/>
            <a:ext cx="1085850" cy="915988"/>
          </a:xfrm>
          <a:prstGeom prst="rect">
            <a:avLst/>
          </a:prstGeom>
          <a:noFill/>
          <a:ln w="9525" algn="ctr">
            <a:noFill/>
            <a:miter lim="800000"/>
            <a:headEnd/>
            <a:tailEnd/>
          </a:ln>
        </p:spPr>
        <p:txBody>
          <a:bodyPr wrap="none">
            <a:spAutoFit/>
          </a:bodyPr>
          <a:lstStyle/>
          <a:p>
            <a:pPr algn="ctr"/>
            <a:r>
              <a:rPr lang="en-US" dirty="0"/>
              <a:t>WAS 6.1</a:t>
            </a:r>
          </a:p>
          <a:p>
            <a:pPr algn="ctr"/>
            <a:endParaRPr lang="en-US" dirty="0"/>
          </a:p>
          <a:p>
            <a:pPr algn="ctr"/>
            <a:r>
              <a:rPr lang="en-US" dirty="0"/>
              <a:t>Linux</a:t>
            </a:r>
          </a:p>
        </p:txBody>
      </p:sp>
      <p:sp>
        <p:nvSpPr>
          <p:cNvPr id="13318" name="Text Box 6"/>
          <p:cNvSpPr txBox="1">
            <a:spLocks noChangeArrowheads="1"/>
          </p:cNvSpPr>
          <p:nvPr/>
        </p:nvSpPr>
        <p:spPr bwMode="auto">
          <a:xfrm>
            <a:off x="2159000" y="2774950"/>
            <a:ext cx="1009650" cy="915988"/>
          </a:xfrm>
          <a:prstGeom prst="rect">
            <a:avLst/>
          </a:prstGeom>
          <a:noFill/>
          <a:ln w="9525" algn="ctr">
            <a:noFill/>
            <a:miter lim="800000"/>
            <a:headEnd/>
            <a:tailEnd/>
          </a:ln>
        </p:spPr>
        <p:txBody>
          <a:bodyPr wrap="none">
            <a:spAutoFit/>
          </a:bodyPr>
          <a:lstStyle/>
          <a:p>
            <a:pPr algn="ctr"/>
            <a:r>
              <a:rPr lang="en-US"/>
              <a:t>DB2 8.1</a:t>
            </a:r>
          </a:p>
          <a:p>
            <a:pPr algn="ctr"/>
            <a:endParaRPr lang="en-US"/>
          </a:p>
          <a:p>
            <a:pPr algn="ctr"/>
            <a:r>
              <a:rPr lang="en-US"/>
              <a:t>z/OS</a:t>
            </a:r>
          </a:p>
        </p:txBody>
      </p:sp>
      <p:sp>
        <p:nvSpPr>
          <p:cNvPr id="13319" name="Text Box 7"/>
          <p:cNvSpPr txBox="1">
            <a:spLocks noChangeArrowheads="1"/>
          </p:cNvSpPr>
          <p:nvPr/>
        </p:nvSpPr>
        <p:spPr bwMode="auto">
          <a:xfrm>
            <a:off x="4157663" y="2743200"/>
            <a:ext cx="1085850" cy="915988"/>
          </a:xfrm>
          <a:prstGeom prst="rect">
            <a:avLst/>
          </a:prstGeom>
          <a:noFill/>
          <a:ln w="9525" algn="ctr">
            <a:noFill/>
            <a:miter lim="800000"/>
            <a:headEnd/>
            <a:tailEnd/>
          </a:ln>
        </p:spPr>
        <p:txBody>
          <a:bodyPr wrap="none">
            <a:spAutoFit/>
          </a:bodyPr>
          <a:lstStyle/>
          <a:p>
            <a:pPr algn="ctr"/>
            <a:r>
              <a:rPr lang="en-US"/>
              <a:t>WAS 6.1</a:t>
            </a:r>
          </a:p>
          <a:p>
            <a:pPr algn="ctr"/>
            <a:endParaRPr lang="en-US"/>
          </a:p>
          <a:p>
            <a:pPr algn="ctr"/>
            <a:r>
              <a:rPr lang="en-US"/>
              <a:t>z/OS</a:t>
            </a:r>
          </a:p>
        </p:txBody>
      </p:sp>
      <p:sp>
        <p:nvSpPr>
          <p:cNvPr id="13320" name="Text Box 8"/>
          <p:cNvSpPr txBox="1">
            <a:spLocks noChangeArrowheads="1"/>
          </p:cNvSpPr>
          <p:nvPr/>
        </p:nvSpPr>
        <p:spPr bwMode="auto">
          <a:xfrm>
            <a:off x="5257800" y="2743200"/>
            <a:ext cx="1009650" cy="915988"/>
          </a:xfrm>
          <a:prstGeom prst="rect">
            <a:avLst/>
          </a:prstGeom>
          <a:noFill/>
          <a:ln w="9525" algn="ctr">
            <a:noFill/>
            <a:miter lim="800000"/>
            <a:headEnd/>
            <a:tailEnd/>
          </a:ln>
        </p:spPr>
        <p:txBody>
          <a:bodyPr wrap="none">
            <a:spAutoFit/>
          </a:bodyPr>
          <a:lstStyle/>
          <a:p>
            <a:pPr algn="ctr"/>
            <a:r>
              <a:rPr lang="en-US"/>
              <a:t>DB2 8.1</a:t>
            </a:r>
          </a:p>
          <a:p>
            <a:pPr algn="ctr"/>
            <a:endParaRPr lang="en-US"/>
          </a:p>
          <a:p>
            <a:pPr algn="ctr"/>
            <a:r>
              <a:rPr lang="en-US"/>
              <a:t>z/OS</a:t>
            </a:r>
          </a:p>
        </p:txBody>
      </p:sp>
      <p:sp>
        <p:nvSpPr>
          <p:cNvPr id="13321" name="Text Box 9"/>
          <p:cNvSpPr txBox="1">
            <a:spLocks noChangeArrowheads="1"/>
          </p:cNvSpPr>
          <p:nvPr/>
        </p:nvSpPr>
        <p:spPr bwMode="auto">
          <a:xfrm>
            <a:off x="7234238" y="2635250"/>
            <a:ext cx="1085850" cy="915988"/>
          </a:xfrm>
          <a:prstGeom prst="rect">
            <a:avLst/>
          </a:prstGeom>
          <a:noFill/>
          <a:ln w="9525" algn="ctr">
            <a:noFill/>
            <a:miter lim="800000"/>
            <a:headEnd/>
            <a:tailEnd/>
          </a:ln>
        </p:spPr>
        <p:txBody>
          <a:bodyPr wrap="none">
            <a:spAutoFit/>
          </a:bodyPr>
          <a:lstStyle/>
          <a:p>
            <a:pPr algn="ctr"/>
            <a:r>
              <a:rPr lang="en-US"/>
              <a:t>WAS 6.1</a:t>
            </a:r>
          </a:p>
          <a:p>
            <a:pPr algn="ctr"/>
            <a:r>
              <a:rPr lang="en-US"/>
              <a:t>DB2 8.1</a:t>
            </a:r>
          </a:p>
          <a:p>
            <a:pPr algn="ctr"/>
            <a:r>
              <a:rPr lang="en-US"/>
              <a:t>z/OS</a:t>
            </a:r>
          </a:p>
        </p:txBody>
      </p:sp>
      <p:sp>
        <p:nvSpPr>
          <p:cNvPr id="13322" name="Rectangle 10"/>
          <p:cNvSpPr>
            <a:spLocks noChangeArrowheads="1"/>
          </p:cNvSpPr>
          <p:nvPr/>
        </p:nvSpPr>
        <p:spPr bwMode="auto">
          <a:xfrm>
            <a:off x="2117725" y="2655888"/>
            <a:ext cx="1031875" cy="957262"/>
          </a:xfrm>
          <a:prstGeom prst="rect">
            <a:avLst/>
          </a:prstGeom>
          <a:noFill/>
          <a:ln w="9525" algn="ctr">
            <a:solidFill>
              <a:schemeClr val="tx1"/>
            </a:solidFill>
            <a:miter lim="800000"/>
            <a:headEnd/>
            <a:tailEnd/>
          </a:ln>
        </p:spPr>
        <p:txBody>
          <a:bodyPr anchor="ctr">
            <a:spAutoFit/>
          </a:bodyPr>
          <a:lstStyle/>
          <a:p>
            <a:endParaRPr lang="en-US"/>
          </a:p>
        </p:txBody>
      </p:sp>
      <p:sp>
        <p:nvSpPr>
          <p:cNvPr id="13323" name="Rectangle 11"/>
          <p:cNvSpPr>
            <a:spLocks noChangeArrowheads="1"/>
          </p:cNvSpPr>
          <p:nvPr/>
        </p:nvSpPr>
        <p:spPr bwMode="auto">
          <a:xfrm>
            <a:off x="4202113" y="2624138"/>
            <a:ext cx="1030287" cy="957262"/>
          </a:xfrm>
          <a:prstGeom prst="rect">
            <a:avLst/>
          </a:prstGeom>
          <a:noFill/>
          <a:ln w="9525" algn="ctr">
            <a:solidFill>
              <a:schemeClr val="tx1"/>
            </a:solidFill>
            <a:miter lim="800000"/>
            <a:headEnd/>
            <a:tailEnd/>
          </a:ln>
        </p:spPr>
        <p:txBody>
          <a:bodyPr anchor="ctr">
            <a:spAutoFit/>
          </a:bodyPr>
          <a:lstStyle/>
          <a:p>
            <a:endParaRPr lang="en-US"/>
          </a:p>
        </p:txBody>
      </p:sp>
      <p:sp>
        <p:nvSpPr>
          <p:cNvPr id="13324" name="Rectangle 12"/>
          <p:cNvSpPr>
            <a:spLocks noChangeArrowheads="1"/>
          </p:cNvSpPr>
          <p:nvPr/>
        </p:nvSpPr>
        <p:spPr bwMode="auto">
          <a:xfrm>
            <a:off x="5232400" y="2624138"/>
            <a:ext cx="1030288" cy="957262"/>
          </a:xfrm>
          <a:prstGeom prst="rect">
            <a:avLst/>
          </a:prstGeom>
          <a:noFill/>
          <a:ln w="9525" algn="ctr">
            <a:solidFill>
              <a:schemeClr val="tx1"/>
            </a:solidFill>
            <a:miter lim="800000"/>
            <a:headEnd/>
            <a:tailEnd/>
          </a:ln>
        </p:spPr>
        <p:txBody>
          <a:bodyPr anchor="ctr">
            <a:spAutoFit/>
          </a:bodyPr>
          <a:lstStyle/>
          <a:p>
            <a:endParaRPr lang="en-US"/>
          </a:p>
        </p:txBody>
      </p:sp>
      <p:sp>
        <p:nvSpPr>
          <p:cNvPr id="13325" name="Rectangle 13"/>
          <p:cNvSpPr>
            <a:spLocks noChangeArrowheads="1"/>
          </p:cNvSpPr>
          <p:nvPr/>
        </p:nvSpPr>
        <p:spPr bwMode="auto">
          <a:xfrm>
            <a:off x="7245350" y="2516188"/>
            <a:ext cx="1030288" cy="957262"/>
          </a:xfrm>
          <a:prstGeom prst="rect">
            <a:avLst/>
          </a:prstGeom>
          <a:noFill/>
          <a:ln w="9525" algn="ctr">
            <a:solidFill>
              <a:schemeClr val="tx1"/>
            </a:solidFill>
            <a:miter lim="800000"/>
            <a:headEnd/>
            <a:tailEnd/>
          </a:ln>
        </p:spPr>
        <p:txBody>
          <a:bodyPr anchor="ctr">
            <a:spAutoFit/>
          </a:bodyPr>
          <a:lstStyle/>
          <a:p>
            <a:endParaRPr lang="en-US"/>
          </a:p>
        </p:txBody>
      </p:sp>
      <p:pic>
        <p:nvPicPr>
          <p:cNvPr id="13326" name="Picture 14"/>
          <p:cNvPicPr>
            <a:picLocks noChangeAspect="1" noChangeArrowheads="1"/>
          </p:cNvPicPr>
          <p:nvPr/>
        </p:nvPicPr>
        <p:blipFill>
          <a:blip r:embed="rId3" cstate="print"/>
          <a:srcRect/>
          <a:stretch>
            <a:fillRect/>
          </a:stretch>
        </p:blipFill>
        <p:spPr bwMode="auto">
          <a:xfrm>
            <a:off x="7478713" y="3586163"/>
            <a:ext cx="644525" cy="658812"/>
          </a:xfrm>
          <a:prstGeom prst="rect">
            <a:avLst/>
          </a:prstGeom>
          <a:noFill/>
          <a:ln w="9525" algn="ctr">
            <a:noFill/>
            <a:miter lim="800000"/>
            <a:headEnd/>
            <a:tailEnd/>
          </a:ln>
        </p:spPr>
      </p:pic>
      <p:pic>
        <p:nvPicPr>
          <p:cNvPr id="13327" name="Picture 15"/>
          <p:cNvPicPr>
            <a:picLocks noChangeAspect="1" noChangeArrowheads="1"/>
          </p:cNvPicPr>
          <p:nvPr/>
        </p:nvPicPr>
        <p:blipFill>
          <a:blip r:embed="rId4" cstate="print"/>
          <a:srcRect/>
          <a:stretch>
            <a:fillRect/>
          </a:stretch>
        </p:blipFill>
        <p:spPr bwMode="auto">
          <a:xfrm>
            <a:off x="4889500" y="3694113"/>
            <a:ext cx="646113" cy="658812"/>
          </a:xfrm>
          <a:prstGeom prst="rect">
            <a:avLst/>
          </a:prstGeom>
          <a:noFill/>
          <a:ln w="9525" algn="ctr">
            <a:noFill/>
            <a:miter lim="800000"/>
            <a:headEnd/>
            <a:tailEnd/>
          </a:ln>
        </p:spPr>
      </p:pic>
      <p:pic>
        <p:nvPicPr>
          <p:cNvPr id="13328" name="Picture 16" descr="pSeries_640B80"/>
          <p:cNvPicPr>
            <a:picLocks noChangeAspect="1" noChangeArrowheads="1"/>
          </p:cNvPicPr>
          <p:nvPr/>
        </p:nvPicPr>
        <p:blipFill>
          <a:blip r:embed="rId5" cstate="print"/>
          <a:srcRect/>
          <a:stretch>
            <a:fillRect/>
          </a:stretch>
        </p:blipFill>
        <p:spPr bwMode="auto">
          <a:xfrm>
            <a:off x="792163" y="3757613"/>
            <a:ext cx="700087" cy="577850"/>
          </a:xfrm>
          <a:prstGeom prst="rect">
            <a:avLst/>
          </a:prstGeom>
          <a:noFill/>
          <a:ln w="9525">
            <a:noFill/>
            <a:miter lim="800000"/>
            <a:headEnd/>
            <a:tailEnd/>
          </a:ln>
        </p:spPr>
      </p:pic>
      <p:sp>
        <p:nvSpPr>
          <p:cNvPr id="13329" name="Text Box 17"/>
          <p:cNvSpPr txBox="1">
            <a:spLocks noChangeArrowheads="1"/>
          </p:cNvSpPr>
          <p:nvPr/>
        </p:nvSpPr>
        <p:spPr bwMode="auto">
          <a:xfrm>
            <a:off x="503238" y="4445000"/>
            <a:ext cx="1266825" cy="274638"/>
          </a:xfrm>
          <a:prstGeom prst="rect">
            <a:avLst/>
          </a:prstGeom>
          <a:noFill/>
          <a:ln w="9525">
            <a:noFill/>
            <a:miter lim="800000"/>
            <a:headEnd/>
            <a:tailEnd/>
          </a:ln>
        </p:spPr>
        <p:txBody>
          <a:bodyPr wrap="none">
            <a:spAutoFit/>
          </a:bodyPr>
          <a:lstStyle/>
          <a:p>
            <a:r>
              <a:rPr lang="en-US" sz="1200" b="1"/>
              <a:t>Power System </a:t>
            </a:r>
          </a:p>
        </p:txBody>
      </p:sp>
      <p:sp>
        <p:nvSpPr>
          <p:cNvPr id="13330" name="Text Box 18"/>
          <p:cNvSpPr txBox="1">
            <a:spLocks noChangeArrowheads="1"/>
          </p:cNvSpPr>
          <p:nvPr/>
        </p:nvSpPr>
        <p:spPr bwMode="auto">
          <a:xfrm>
            <a:off x="2236788" y="4445000"/>
            <a:ext cx="910827" cy="276999"/>
          </a:xfrm>
          <a:prstGeom prst="rect">
            <a:avLst/>
          </a:prstGeom>
          <a:noFill/>
          <a:ln w="9525">
            <a:noFill/>
            <a:miter lim="800000"/>
            <a:headEnd/>
            <a:tailEnd/>
          </a:ln>
        </p:spPr>
        <p:txBody>
          <a:bodyPr wrap="none">
            <a:spAutoFit/>
          </a:bodyPr>
          <a:lstStyle/>
          <a:p>
            <a:r>
              <a:rPr lang="en-US" sz="1200" b="1" dirty="0" smtClean="0"/>
              <a:t>System Z </a:t>
            </a:r>
            <a:endParaRPr lang="en-US" sz="1200" b="1" dirty="0"/>
          </a:p>
        </p:txBody>
      </p:sp>
      <p:sp>
        <p:nvSpPr>
          <p:cNvPr id="13331" name="Text Box 19"/>
          <p:cNvSpPr txBox="1">
            <a:spLocks noChangeArrowheads="1"/>
          </p:cNvSpPr>
          <p:nvPr/>
        </p:nvSpPr>
        <p:spPr bwMode="auto">
          <a:xfrm>
            <a:off x="4776788" y="4413250"/>
            <a:ext cx="867545" cy="276999"/>
          </a:xfrm>
          <a:prstGeom prst="rect">
            <a:avLst/>
          </a:prstGeom>
          <a:noFill/>
          <a:ln w="9525">
            <a:noFill/>
            <a:miter lim="800000"/>
            <a:headEnd/>
            <a:tailEnd/>
          </a:ln>
        </p:spPr>
        <p:txBody>
          <a:bodyPr wrap="none">
            <a:spAutoFit/>
          </a:bodyPr>
          <a:lstStyle/>
          <a:p>
            <a:r>
              <a:rPr lang="en-US" sz="1200" b="1" dirty="0" smtClean="0"/>
              <a:t>System Z</a:t>
            </a:r>
            <a:endParaRPr lang="en-US" sz="1200" b="1" dirty="0"/>
          </a:p>
        </p:txBody>
      </p:sp>
      <p:sp>
        <p:nvSpPr>
          <p:cNvPr id="13332" name="Text Box 20"/>
          <p:cNvSpPr txBox="1">
            <a:spLocks noChangeArrowheads="1"/>
          </p:cNvSpPr>
          <p:nvPr/>
        </p:nvSpPr>
        <p:spPr bwMode="auto">
          <a:xfrm>
            <a:off x="990600" y="4724400"/>
            <a:ext cx="1184275" cy="457200"/>
          </a:xfrm>
          <a:prstGeom prst="rect">
            <a:avLst/>
          </a:prstGeom>
          <a:noFill/>
          <a:ln w="9525" algn="ctr">
            <a:noFill/>
            <a:miter lim="800000"/>
            <a:headEnd/>
            <a:tailEnd/>
          </a:ln>
        </p:spPr>
        <p:txBody>
          <a:bodyPr>
            <a:spAutoFit/>
          </a:bodyPr>
          <a:lstStyle/>
          <a:p>
            <a:pPr algn="ctr"/>
            <a:r>
              <a:rPr lang="en-US" sz="2400">
                <a:solidFill>
                  <a:srgbClr val="003399"/>
                </a:solidFill>
              </a:rPr>
              <a:t>150 tps</a:t>
            </a:r>
          </a:p>
        </p:txBody>
      </p:sp>
      <p:sp>
        <p:nvSpPr>
          <p:cNvPr id="13333" name="Text Box 21"/>
          <p:cNvSpPr txBox="1">
            <a:spLocks noChangeArrowheads="1"/>
          </p:cNvSpPr>
          <p:nvPr/>
        </p:nvSpPr>
        <p:spPr bwMode="auto">
          <a:xfrm>
            <a:off x="4572000" y="4724400"/>
            <a:ext cx="1184275" cy="457200"/>
          </a:xfrm>
          <a:prstGeom prst="rect">
            <a:avLst/>
          </a:prstGeom>
          <a:noFill/>
          <a:ln w="9525" algn="ctr">
            <a:noFill/>
            <a:miter lim="800000"/>
            <a:headEnd/>
            <a:tailEnd/>
          </a:ln>
        </p:spPr>
        <p:txBody>
          <a:bodyPr wrap="none">
            <a:spAutoFit/>
          </a:bodyPr>
          <a:lstStyle/>
          <a:p>
            <a:pPr algn="ctr"/>
            <a:r>
              <a:rPr lang="en-US" sz="2400">
                <a:solidFill>
                  <a:srgbClr val="003399"/>
                </a:solidFill>
              </a:rPr>
              <a:t>160 tps</a:t>
            </a:r>
          </a:p>
        </p:txBody>
      </p:sp>
      <p:sp>
        <p:nvSpPr>
          <p:cNvPr id="13334" name="Text Box 22"/>
          <p:cNvSpPr txBox="1">
            <a:spLocks noChangeArrowheads="1"/>
          </p:cNvSpPr>
          <p:nvPr/>
        </p:nvSpPr>
        <p:spPr bwMode="auto">
          <a:xfrm>
            <a:off x="7467600" y="4724400"/>
            <a:ext cx="1184275" cy="457200"/>
          </a:xfrm>
          <a:prstGeom prst="rect">
            <a:avLst/>
          </a:prstGeom>
          <a:noFill/>
          <a:ln w="9525" algn="ctr">
            <a:noFill/>
            <a:miter lim="800000"/>
            <a:headEnd/>
            <a:tailEnd/>
          </a:ln>
        </p:spPr>
        <p:txBody>
          <a:bodyPr wrap="none">
            <a:spAutoFit/>
          </a:bodyPr>
          <a:lstStyle/>
          <a:p>
            <a:pPr algn="ctr"/>
            <a:r>
              <a:rPr lang="en-US" sz="2400">
                <a:solidFill>
                  <a:srgbClr val="003399"/>
                </a:solidFill>
              </a:rPr>
              <a:t>243 tps</a:t>
            </a:r>
          </a:p>
        </p:txBody>
      </p:sp>
      <p:sp>
        <p:nvSpPr>
          <p:cNvPr id="13335" name="Text Box 23"/>
          <p:cNvSpPr txBox="1">
            <a:spLocks noChangeArrowheads="1"/>
          </p:cNvSpPr>
          <p:nvPr/>
        </p:nvSpPr>
        <p:spPr bwMode="auto">
          <a:xfrm>
            <a:off x="604838" y="1905000"/>
            <a:ext cx="2484437" cy="396875"/>
          </a:xfrm>
          <a:prstGeom prst="rect">
            <a:avLst/>
          </a:prstGeom>
          <a:noFill/>
          <a:ln w="9525" algn="ctr">
            <a:noFill/>
            <a:miter lim="800000"/>
            <a:headEnd/>
            <a:tailEnd/>
          </a:ln>
        </p:spPr>
        <p:txBody>
          <a:bodyPr wrap="none">
            <a:spAutoFit/>
          </a:bodyPr>
          <a:lstStyle/>
          <a:p>
            <a:pPr algn="ctr"/>
            <a:r>
              <a:rPr lang="en-US" sz="2000" b="1">
                <a:solidFill>
                  <a:srgbClr val="003399"/>
                </a:solidFill>
              </a:rPr>
              <a:t>Separate Machines</a:t>
            </a:r>
          </a:p>
        </p:txBody>
      </p:sp>
      <p:sp>
        <p:nvSpPr>
          <p:cNvPr id="13336" name="Text Box 24"/>
          <p:cNvSpPr txBox="1">
            <a:spLocks noChangeArrowheads="1"/>
          </p:cNvSpPr>
          <p:nvPr/>
        </p:nvSpPr>
        <p:spPr bwMode="auto">
          <a:xfrm>
            <a:off x="4138613" y="1905000"/>
            <a:ext cx="2162175" cy="396875"/>
          </a:xfrm>
          <a:prstGeom prst="rect">
            <a:avLst/>
          </a:prstGeom>
          <a:noFill/>
          <a:ln w="9525" algn="ctr">
            <a:noFill/>
            <a:miter lim="800000"/>
            <a:headEnd/>
            <a:tailEnd/>
          </a:ln>
        </p:spPr>
        <p:txBody>
          <a:bodyPr wrap="none">
            <a:spAutoFit/>
          </a:bodyPr>
          <a:lstStyle/>
          <a:p>
            <a:pPr algn="ctr"/>
            <a:r>
              <a:rPr lang="en-US" sz="2000" b="1">
                <a:solidFill>
                  <a:srgbClr val="003399"/>
                </a:solidFill>
              </a:rPr>
              <a:t>Separate LPARs</a:t>
            </a:r>
          </a:p>
        </p:txBody>
      </p:sp>
      <p:sp>
        <p:nvSpPr>
          <p:cNvPr id="13337" name="Text Box 25"/>
          <p:cNvSpPr txBox="1">
            <a:spLocks noChangeArrowheads="1"/>
          </p:cNvSpPr>
          <p:nvPr/>
        </p:nvSpPr>
        <p:spPr bwMode="auto">
          <a:xfrm>
            <a:off x="6959600" y="1905000"/>
            <a:ext cx="1625600" cy="396875"/>
          </a:xfrm>
          <a:prstGeom prst="rect">
            <a:avLst/>
          </a:prstGeom>
          <a:noFill/>
          <a:ln w="9525" algn="ctr">
            <a:noFill/>
            <a:miter lim="800000"/>
            <a:headEnd/>
            <a:tailEnd/>
          </a:ln>
        </p:spPr>
        <p:txBody>
          <a:bodyPr wrap="none">
            <a:spAutoFit/>
          </a:bodyPr>
          <a:lstStyle/>
          <a:p>
            <a:pPr algn="ctr"/>
            <a:r>
              <a:rPr lang="en-US" sz="2000" b="1">
                <a:solidFill>
                  <a:srgbClr val="003399"/>
                </a:solidFill>
              </a:rPr>
              <a:t>Same LPAR</a:t>
            </a:r>
          </a:p>
        </p:txBody>
      </p:sp>
      <p:sp>
        <p:nvSpPr>
          <p:cNvPr id="13338" name="Text Box 26"/>
          <p:cNvSpPr txBox="1">
            <a:spLocks noChangeArrowheads="1"/>
          </p:cNvSpPr>
          <p:nvPr/>
        </p:nvSpPr>
        <p:spPr bwMode="auto">
          <a:xfrm>
            <a:off x="1493838" y="3743325"/>
            <a:ext cx="1009650" cy="336550"/>
          </a:xfrm>
          <a:prstGeom prst="rect">
            <a:avLst/>
          </a:prstGeom>
          <a:solidFill>
            <a:srgbClr val="FF0000"/>
          </a:solidFill>
          <a:ln w="9525" algn="ctr">
            <a:noFill/>
            <a:miter lim="800000"/>
            <a:headEnd/>
            <a:tailEnd/>
          </a:ln>
        </p:spPr>
        <p:txBody>
          <a:bodyPr>
            <a:spAutoFit/>
          </a:bodyPr>
          <a:lstStyle/>
          <a:p>
            <a:pPr marL="342900" indent="-342900" defTabSz="914400">
              <a:spcBef>
                <a:spcPct val="20000"/>
              </a:spcBef>
              <a:buClr>
                <a:srgbClr val="3366FF"/>
              </a:buClr>
              <a:buSzPct val="80000"/>
              <a:buFont typeface="Wingdings" pitchFamily="2" charset="2"/>
              <a:buNone/>
            </a:pPr>
            <a:r>
              <a:rPr lang="en-US" sz="1600"/>
              <a:t>Type 4</a:t>
            </a:r>
          </a:p>
        </p:txBody>
      </p:sp>
      <p:sp>
        <p:nvSpPr>
          <p:cNvPr id="13339" name="Rectangle 27"/>
          <p:cNvSpPr>
            <a:spLocks noChangeArrowheads="1"/>
          </p:cNvSpPr>
          <p:nvPr/>
        </p:nvSpPr>
        <p:spPr bwMode="auto">
          <a:xfrm>
            <a:off x="1528763" y="1447800"/>
            <a:ext cx="592137" cy="641350"/>
          </a:xfrm>
          <a:prstGeom prst="rect">
            <a:avLst/>
          </a:prstGeom>
          <a:noFill/>
          <a:ln w="9525">
            <a:noFill/>
            <a:miter lim="800000"/>
            <a:headEnd/>
            <a:tailEnd/>
          </a:ln>
        </p:spPr>
        <p:txBody>
          <a:bodyPr wrap="none">
            <a:spAutoFit/>
          </a:bodyPr>
          <a:lstStyle/>
          <a:p>
            <a:r>
              <a:rPr lang="en-US" sz="3600">
                <a:latin typeface="Wingdings" pitchFamily="2" charset="2"/>
              </a:rPr>
              <a:t></a:t>
            </a:r>
          </a:p>
        </p:txBody>
      </p:sp>
      <p:sp>
        <p:nvSpPr>
          <p:cNvPr id="13340" name="Rectangle 28"/>
          <p:cNvSpPr>
            <a:spLocks noChangeArrowheads="1"/>
          </p:cNvSpPr>
          <p:nvPr/>
        </p:nvSpPr>
        <p:spPr bwMode="auto">
          <a:xfrm>
            <a:off x="7497763" y="1447800"/>
            <a:ext cx="722312" cy="641350"/>
          </a:xfrm>
          <a:prstGeom prst="rect">
            <a:avLst/>
          </a:prstGeom>
          <a:noFill/>
          <a:ln w="9525">
            <a:noFill/>
            <a:miter lim="800000"/>
            <a:headEnd/>
            <a:tailEnd/>
          </a:ln>
        </p:spPr>
        <p:txBody>
          <a:bodyPr>
            <a:spAutoFit/>
          </a:bodyPr>
          <a:lstStyle/>
          <a:p>
            <a:r>
              <a:rPr lang="en-US" sz="3600">
                <a:latin typeface="Wingdings" pitchFamily="2" charset="2"/>
              </a:rPr>
              <a:t>ƒ</a:t>
            </a:r>
          </a:p>
        </p:txBody>
      </p:sp>
      <p:sp>
        <p:nvSpPr>
          <p:cNvPr id="13341" name="Rectangle 29"/>
          <p:cNvSpPr>
            <a:spLocks noChangeArrowheads="1"/>
          </p:cNvSpPr>
          <p:nvPr/>
        </p:nvSpPr>
        <p:spPr bwMode="auto">
          <a:xfrm>
            <a:off x="4949825" y="1447800"/>
            <a:ext cx="592138" cy="641350"/>
          </a:xfrm>
          <a:prstGeom prst="rect">
            <a:avLst/>
          </a:prstGeom>
          <a:noFill/>
          <a:ln w="9525">
            <a:noFill/>
            <a:miter lim="800000"/>
            <a:headEnd/>
            <a:tailEnd/>
          </a:ln>
        </p:spPr>
        <p:txBody>
          <a:bodyPr wrap="none">
            <a:spAutoFit/>
          </a:bodyPr>
          <a:lstStyle/>
          <a:p>
            <a:r>
              <a:rPr lang="en-US" sz="3600">
                <a:latin typeface="Wingdings" pitchFamily="2" charset="2"/>
              </a:rPr>
              <a:t>‚</a:t>
            </a:r>
          </a:p>
        </p:txBody>
      </p:sp>
      <p:pic>
        <p:nvPicPr>
          <p:cNvPr id="13342" name="Picture 30" descr="ZS014716_SS_MR"/>
          <p:cNvPicPr>
            <a:picLocks noChangeAspect="1" noChangeArrowheads="1"/>
          </p:cNvPicPr>
          <p:nvPr/>
        </p:nvPicPr>
        <p:blipFill>
          <a:blip r:embed="rId6" cstate="print">
            <a:lum bright="6000"/>
          </a:blip>
          <a:srcRect/>
          <a:stretch>
            <a:fillRect/>
          </a:stretch>
        </p:blipFill>
        <p:spPr bwMode="auto">
          <a:xfrm>
            <a:off x="2339975" y="3714750"/>
            <a:ext cx="668338" cy="690563"/>
          </a:xfrm>
          <a:prstGeom prst="rect">
            <a:avLst/>
          </a:prstGeom>
          <a:noFill/>
          <a:ln w="9525">
            <a:noFill/>
            <a:miter lim="800000"/>
            <a:headEnd/>
            <a:tailEnd/>
          </a:ln>
        </p:spPr>
      </p:pic>
      <p:pic>
        <p:nvPicPr>
          <p:cNvPr id="13343" name="Picture 31" descr="ZS014716_SS_MR"/>
          <p:cNvPicPr>
            <a:picLocks noChangeAspect="1" noChangeArrowheads="1"/>
          </p:cNvPicPr>
          <p:nvPr/>
        </p:nvPicPr>
        <p:blipFill>
          <a:blip r:embed="rId6" cstate="print">
            <a:lum bright="6000"/>
          </a:blip>
          <a:srcRect/>
          <a:stretch>
            <a:fillRect/>
          </a:stretch>
        </p:blipFill>
        <p:spPr bwMode="auto">
          <a:xfrm>
            <a:off x="4865688" y="3683000"/>
            <a:ext cx="668337" cy="690563"/>
          </a:xfrm>
          <a:prstGeom prst="rect">
            <a:avLst/>
          </a:prstGeom>
          <a:noFill/>
          <a:ln w="9525">
            <a:noFill/>
            <a:miter lim="800000"/>
            <a:headEnd/>
            <a:tailEnd/>
          </a:ln>
        </p:spPr>
      </p:pic>
      <p:pic>
        <p:nvPicPr>
          <p:cNvPr id="13344" name="Picture 32" descr="ZS014716_SS_MR"/>
          <p:cNvPicPr>
            <a:picLocks noChangeAspect="1" noChangeArrowheads="1"/>
          </p:cNvPicPr>
          <p:nvPr/>
        </p:nvPicPr>
        <p:blipFill>
          <a:blip r:embed="rId6" cstate="print">
            <a:lum bright="6000"/>
          </a:blip>
          <a:srcRect/>
          <a:stretch>
            <a:fillRect/>
          </a:stretch>
        </p:blipFill>
        <p:spPr bwMode="auto">
          <a:xfrm>
            <a:off x="7453313" y="3575050"/>
            <a:ext cx="668337" cy="690563"/>
          </a:xfrm>
          <a:prstGeom prst="rect">
            <a:avLst/>
          </a:prstGeom>
          <a:noFill/>
          <a:ln w="9525">
            <a:noFill/>
            <a:miter lim="800000"/>
            <a:headEnd/>
            <a:tailEnd/>
          </a:ln>
        </p:spPr>
      </p:pic>
      <p:sp>
        <p:nvSpPr>
          <p:cNvPr id="13345" name="Line 33"/>
          <p:cNvSpPr>
            <a:spLocks noChangeShapeType="1"/>
          </p:cNvSpPr>
          <p:nvPr/>
        </p:nvSpPr>
        <p:spPr bwMode="auto">
          <a:xfrm>
            <a:off x="1447800" y="4057650"/>
            <a:ext cx="968375" cy="0"/>
          </a:xfrm>
          <a:prstGeom prst="line">
            <a:avLst/>
          </a:prstGeom>
          <a:noFill/>
          <a:ln w="9525">
            <a:solidFill>
              <a:schemeClr val="tx1"/>
            </a:solidFill>
            <a:round/>
            <a:headEnd/>
            <a:tailEnd/>
          </a:ln>
        </p:spPr>
        <p:txBody>
          <a:bodyPr anchor="ctr">
            <a:spAutoFit/>
          </a:bodyPr>
          <a:lstStyle/>
          <a:p>
            <a:endParaRPr lang="en-US"/>
          </a:p>
        </p:txBody>
      </p:sp>
      <p:sp>
        <p:nvSpPr>
          <p:cNvPr id="13346" name="Rectangle 34"/>
          <p:cNvSpPr>
            <a:spLocks noChangeArrowheads="1"/>
          </p:cNvSpPr>
          <p:nvPr/>
        </p:nvSpPr>
        <p:spPr bwMode="auto">
          <a:xfrm>
            <a:off x="4413250" y="2595563"/>
            <a:ext cx="588963" cy="274637"/>
          </a:xfrm>
          <a:prstGeom prst="rect">
            <a:avLst/>
          </a:prstGeom>
          <a:noFill/>
          <a:ln w="9525">
            <a:noFill/>
            <a:miter lim="800000"/>
            <a:headEnd/>
            <a:tailEnd/>
          </a:ln>
        </p:spPr>
        <p:txBody>
          <a:bodyPr wrap="none">
            <a:spAutoFit/>
          </a:bodyPr>
          <a:lstStyle/>
          <a:p>
            <a:r>
              <a:rPr lang="en-US" sz="1200" b="1"/>
              <a:t>(40%)</a:t>
            </a:r>
          </a:p>
        </p:txBody>
      </p:sp>
      <p:sp>
        <p:nvSpPr>
          <p:cNvPr id="13347" name="Rectangle 35"/>
          <p:cNvSpPr>
            <a:spLocks noChangeArrowheads="1"/>
          </p:cNvSpPr>
          <p:nvPr/>
        </p:nvSpPr>
        <p:spPr bwMode="auto">
          <a:xfrm>
            <a:off x="5456238" y="2595563"/>
            <a:ext cx="588962" cy="274637"/>
          </a:xfrm>
          <a:prstGeom prst="rect">
            <a:avLst/>
          </a:prstGeom>
          <a:noFill/>
          <a:ln w="9525">
            <a:noFill/>
            <a:miter lim="800000"/>
            <a:headEnd/>
            <a:tailEnd/>
          </a:ln>
        </p:spPr>
        <p:txBody>
          <a:bodyPr wrap="none">
            <a:spAutoFit/>
          </a:bodyPr>
          <a:lstStyle/>
          <a:p>
            <a:r>
              <a:rPr lang="en-US" sz="1200" b="1"/>
              <a:t>(51%)</a:t>
            </a:r>
          </a:p>
        </p:txBody>
      </p:sp>
      <p:sp>
        <p:nvSpPr>
          <p:cNvPr id="13348" name="Text Box 36"/>
          <p:cNvSpPr txBox="1">
            <a:spLocks noChangeArrowheads="1"/>
          </p:cNvSpPr>
          <p:nvPr/>
        </p:nvSpPr>
        <p:spPr bwMode="auto">
          <a:xfrm>
            <a:off x="5449888" y="3808413"/>
            <a:ext cx="1009650" cy="336550"/>
          </a:xfrm>
          <a:prstGeom prst="rect">
            <a:avLst/>
          </a:prstGeom>
          <a:solidFill>
            <a:srgbClr val="FF0000"/>
          </a:solidFill>
          <a:ln w="9525" algn="ctr">
            <a:noFill/>
            <a:miter lim="800000"/>
            <a:headEnd/>
            <a:tailEnd/>
          </a:ln>
        </p:spPr>
        <p:txBody>
          <a:bodyPr>
            <a:spAutoFit/>
          </a:bodyPr>
          <a:lstStyle/>
          <a:p>
            <a:pPr marL="342900" indent="-342900" defTabSz="914400">
              <a:spcBef>
                <a:spcPct val="20000"/>
              </a:spcBef>
              <a:buClr>
                <a:srgbClr val="3366FF"/>
              </a:buClr>
              <a:buSzPct val="80000"/>
              <a:buFont typeface="Wingdings" pitchFamily="2" charset="2"/>
              <a:buNone/>
            </a:pPr>
            <a:r>
              <a:rPr lang="en-US" sz="1600"/>
              <a:t>Type 4</a:t>
            </a:r>
          </a:p>
        </p:txBody>
      </p:sp>
      <p:sp>
        <p:nvSpPr>
          <p:cNvPr id="13349" name="Text Box 37"/>
          <p:cNvSpPr txBox="1">
            <a:spLocks noChangeArrowheads="1"/>
          </p:cNvSpPr>
          <p:nvPr/>
        </p:nvSpPr>
        <p:spPr bwMode="auto">
          <a:xfrm>
            <a:off x="8010525" y="3698875"/>
            <a:ext cx="815975" cy="336550"/>
          </a:xfrm>
          <a:prstGeom prst="rect">
            <a:avLst/>
          </a:prstGeom>
          <a:solidFill>
            <a:srgbClr val="7889FB"/>
          </a:solidFill>
          <a:ln w="9525" algn="ctr">
            <a:noFill/>
            <a:miter lim="800000"/>
            <a:headEnd/>
            <a:tailEnd/>
          </a:ln>
        </p:spPr>
        <p:txBody>
          <a:bodyPr>
            <a:spAutoFit/>
          </a:bodyPr>
          <a:lstStyle/>
          <a:p>
            <a:pPr marL="342900" indent="-342900" defTabSz="914400">
              <a:spcBef>
                <a:spcPct val="20000"/>
              </a:spcBef>
              <a:buClr>
                <a:srgbClr val="3366FF"/>
              </a:buClr>
              <a:buSzPct val="80000"/>
              <a:buFont typeface="Wingdings" pitchFamily="2" charset="2"/>
              <a:buNone/>
            </a:pPr>
            <a:r>
              <a:rPr lang="en-US" sz="1600"/>
              <a:t>Type 2</a:t>
            </a:r>
          </a:p>
        </p:txBody>
      </p:sp>
      <p:sp>
        <p:nvSpPr>
          <p:cNvPr id="267302" name="AutoShape 38"/>
          <p:cNvSpPr>
            <a:spLocks noChangeArrowheads="1"/>
          </p:cNvSpPr>
          <p:nvPr/>
        </p:nvSpPr>
        <p:spPr bwMode="auto">
          <a:xfrm>
            <a:off x="381000" y="5867400"/>
            <a:ext cx="8458200" cy="533400"/>
          </a:xfrm>
          <a:prstGeom prst="wedgeRoundRectCallout">
            <a:avLst>
              <a:gd name="adj1" fmla="val 35306"/>
              <a:gd name="adj2" fmla="val -192264"/>
              <a:gd name="adj3" fmla="val 16667"/>
            </a:avLst>
          </a:prstGeom>
          <a:solidFill>
            <a:schemeClr val="accent1"/>
          </a:solidFill>
          <a:ln w="12700" algn="ctr">
            <a:solidFill>
              <a:schemeClr val="tx1"/>
            </a:solidFill>
            <a:miter lim="800000"/>
            <a:headEnd/>
            <a:tailEnd/>
          </a:ln>
        </p:spPr>
        <p:txBody>
          <a:bodyPr anchor="ctr"/>
          <a:lstStyle/>
          <a:p>
            <a:pPr eaLnBrk="0" hangingPunct="0">
              <a:spcBef>
                <a:spcPct val="20000"/>
              </a:spcBef>
              <a:buClr>
                <a:srgbClr val="3366FF"/>
              </a:buClr>
              <a:buSzPct val="80000"/>
              <a:buFont typeface="Wingdings" pitchFamily="2" charset="2"/>
              <a:buNone/>
            </a:pPr>
            <a:r>
              <a:rPr lang="en-US" sz="2400" u="sng" dirty="0"/>
              <a:t>52% more throughput with </a:t>
            </a:r>
            <a:r>
              <a:rPr lang="en-US" sz="2400" u="sng" dirty="0" smtClean="0"/>
              <a:t>co-located </a:t>
            </a:r>
            <a:r>
              <a:rPr lang="en-US" sz="2400" u="sng" dirty="0"/>
              <a:t>workload</a:t>
            </a:r>
            <a:endParaRPr lang="en-US" sz="2400" dirty="0"/>
          </a:p>
        </p:txBody>
      </p:sp>
      <p:sp>
        <p:nvSpPr>
          <p:cNvPr id="13351" name="Text Box 39"/>
          <p:cNvSpPr txBox="1">
            <a:spLocks noChangeArrowheads="1"/>
          </p:cNvSpPr>
          <p:nvPr/>
        </p:nvSpPr>
        <p:spPr bwMode="auto">
          <a:xfrm>
            <a:off x="2057400" y="2362200"/>
            <a:ext cx="1163638" cy="274638"/>
          </a:xfrm>
          <a:prstGeom prst="rect">
            <a:avLst/>
          </a:prstGeom>
          <a:noFill/>
          <a:ln w="9525">
            <a:noFill/>
            <a:miter lim="800000"/>
            <a:headEnd/>
            <a:tailEnd/>
          </a:ln>
        </p:spPr>
        <p:txBody>
          <a:bodyPr wrap="none">
            <a:spAutoFit/>
          </a:bodyPr>
          <a:lstStyle/>
          <a:p>
            <a:r>
              <a:rPr lang="en-US" sz="1200" b="1"/>
              <a:t>4 CPUs (98%)</a:t>
            </a:r>
          </a:p>
        </p:txBody>
      </p:sp>
      <p:sp>
        <p:nvSpPr>
          <p:cNvPr id="13352" name="Text Box 40"/>
          <p:cNvSpPr txBox="1">
            <a:spLocks noChangeArrowheads="1"/>
          </p:cNvSpPr>
          <p:nvPr/>
        </p:nvSpPr>
        <p:spPr bwMode="auto">
          <a:xfrm>
            <a:off x="7391400" y="2286000"/>
            <a:ext cx="1163638" cy="274638"/>
          </a:xfrm>
          <a:prstGeom prst="rect">
            <a:avLst/>
          </a:prstGeom>
          <a:noFill/>
          <a:ln w="9525">
            <a:noFill/>
            <a:miter lim="800000"/>
            <a:headEnd/>
            <a:tailEnd/>
          </a:ln>
        </p:spPr>
        <p:txBody>
          <a:bodyPr wrap="none">
            <a:spAutoFit/>
          </a:bodyPr>
          <a:lstStyle/>
          <a:p>
            <a:r>
              <a:rPr lang="en-US" sz="1200" b="1"/>
              <a:t>8 CPUs (91%)</a:t>
            </a:r>
          </a:p>
        </p:txBody>
      </p:sp>
      <p:sp>
        <p:nvSpPr>
          <p:cNvPr id="13353" name="Text Box 41"/>
          <p:cNvSpPr txBox="1">
            <a:spLocks noChangeArrowheads="1"/>
          </p:cNvSpPr>
          <p:nvPr/>
        </p:nvSpPr>
        <p:spPr bwMode="auto">
          <a:xfrm>
            <a:off x="4216400" y="2346325"/>
            <a:ext cx="2251075" cy="274638"/>
          </a:xfrm>
          <a:prstGeom prst="rect">
            <a:avLst/>
          </a:prstGeom>
          <a:noFill/>
          <a:ln w="9525">
            <a:noFill/>
            <a:miter lim="800000"/>
            <a:headEnd/>
            <a:tailEnd/>
          </a:ln>
        </p:spPr>
        <p:txBody>
          <a:bodyPr wrap="none">
            <a:spAutoFit/>
          </a:bodyPr>
          <a:lstStyle/>
          <a:p>
            <a:r>
              <a:rPr lang="en-US" sz="1200" b="1"/>
              <a:t>8 CPUs in shared pool (91%)</a:t>
            </a:r>
          </a:p>
        </p:txBody>
      </p:sp>
      <p:sp>
        <p:nvSpPr>
          <p:cNvPr id="13354" name="Text Box 42"/>
          <p:cNvSpPr txBox="1">
            <a:spLocks noChangeArrowheads="1"/>
          </p:cNvSpPr>
          <p:nvPr/>
        </p:nvSpPr>
        <p:spPr bwMode="auto">
          <a:xfrm>
            <a:off x="382588" y="2362200"/>
            <a:ext cx="1562100" cy="274638"/>
          </a:xfrm>
          <a:prstGeom prst="rect">
            <a:avLst/>
          </a:prstGeom>
          <a:noFill/>
          <a:ln w="9525">
            <a:noFill/>
            <a:miter lim="800000"/>
            <a:headEnd/>
            <a:tailEnd/>
          </a:ln>
        </p:spPr>
        <p:txBody>
          <a:bodyPr wrap="none">
            <a:spAutoFit/>
          </a:bodyPr>
          <a:lstStyle/>
          <a:p>
            <a:r>
              <a:rPr lang="en-US" sz="1200" b="1"/>
              <a:t>4 CPUs (32% busy)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67302"/>
                                        </p:tgtEl>
                                        <p:attrNameLst>
                                          <p:attrName>style.visibility</p:attrName>
                                        </p:attrNameLst>
                                      </p:cBhvr>
                                      <p:to>
                                        <p:strVal val="visible"/>
                                      </p:to>
                                    </p:set>
                                    <p:anim calcmode="lin" valueType="num">
                                      <p:cBhvr additive="base">
                                        <p:cTn id="7" dur="500" fill="hold"/>
                                        <p:tgtEl>
                                          <p:spTgt spid="267302"/>
                                        </p:tgtEl>
                                        <p:attrNameLst>
                                          <p:attrName>ppt_x</p:attrName>
                                        </p:attrNameLst>
                                      </p:cBhvr>
                                      <p:tavLst>
                                        <p:tav tm="0">
                                          <p:val>
                                            <p:strVal val="#ppt_x"/>
                                          </p:val>
                                        </p:tav>
                                        <p:tav tm="100000">
                                          <p:val>
                                            <p:strVal val="#ppt_x"/>
                                          </p:val>
                                        </p:tav>
                                      </p:tavLst>
                                    </p:anim>
                                    <p:anim calcmode="lin" valueType="num">
                                      <p:cBhvr additive="base">
                                        <p:cTn id="8" dur="500" fill="hold"/>
                                        <p:tgtEl>
                                          <p:spTgt spid="2673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30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28600" y="457200"/>
            <a:ext cx="8245475" cy="498475"/>
          </a:xfrm>
        </p:spPr>
        <p:txBody>
          <a:bodyPr/>
          <a:lstStyle/>
          <a:p>
            <a:r>
              <a:rPr lang="en-US" dirty="0" smtClean="0"/>
              <a:t>Operational Benefits of Co-located Applications</a:t>
            </a:r>
          </a:p>
        </p:txBody>
      </p:sp>
      <p:pic>
        <p:nvPicPr>
          <p:cNvPr id="14339" name="Picture 3"/>
          <p:cNvPicPr>
            <a:picLocks noGrp="1" noChangeAspect="1" noChangeArrowheads="1"/>
          </p:cNvPicPr>
          <p:nvPr>
            <p:ph sz="half" idx="2"/>
          </p:nvPr>
        </p:nvPicPr>
        <p:blipFill>
          <a:blip r:embed="rId3" cstate="print"/>
          <a:srcRect/>
          <a:stretch>
            <a:fillRect/>
          </a:stretch>
        </p:blipFill>
        <p:spPr>
          <a:xfrm>
            <a:off x="5105400" y="4724400"/>
            <a:ext cx="4038600" cy="1493838"/>
          </a:xfrm>
          <a:noFill/>
        </p:spPr>
      </p:pic>
      <p:sp>
        <p:nvSpPr>
          <p:cNvPr id="14340" name="Text Box 4"/>
          <p:cNvSpPr txBox="1">
            <a:spLocks noChangeArrowheads="1"/>
          </p:cNvSpPr>
          <p:nvPr/>
        </p:nvSpPr>
        <p:spPr bwMode="auto">
          <a:xfrm>
            <a:off x="457200" y="1371600"/>
            <a:ext cx="3962400" cy="366713"/>
          </a:xfrm>
          <a:prstGeom prst="rect">
            <a:avLst/>
          </a:prstGeom>
          <a:noFill/>
          <a:ln w="9525">
            <a:noFill/>
            <a:miter lim="800000"/>
            <a:headEnd/>
            <a:tailEnd/>
          </a:ln>
        </p:spPr>
        <p:txBody>
          <a:bodyPr>
            <a:spAutoFit/>
          </a:bodyPr>
          <a:lstStyle/>
          <a:p>
            <a:pPr>
              <a:spcBef>
                <a:spcPct val="50000"/>
              </a:spcBef>
            </a:pPr>
            <a:endParaRPr lang="en-US"/>
          </a:p>
        </p:txBody>
      </p:sp>
      <p:sp>
        <p:nvSpPr>
          <p:cNvPr id="14341" name="Rectangle 5"/>
          <p:cNvSpPr>
            <a:spLocks noChangeArrowheads="1"/>
          </p:cNvSpPr>
          <p:nvPr/>
        </p:nvSpPr>
        <p:spPr bwMode="auto">
          <a:xfrm>
            <a:off x="152400" y="1066800"/>
            <a:ext cx="4800600" cy="5105400"/>
          </a:xfrm>
          <a:prstGeom prst="rect">
            <a:avLst/>
          </a:prstGeom>
          <a:noFill/>
          <a:ln w="9525">
            <a:solidFill>
              <a:srgbClr val="0000FF"/>
            </a:solidFill>
            <a:miter lim="800000"/>
            <a:headEnd/>
            <a:tailEnd/>
          </a:ln>
        </p:spPr>
        <p:txBody>
          <a:bodyPr/>
          <a:lstStyle/>
          <a:p>
            <a:pPr marL="381000" indent="-381000" defTabSz="914400" eaLnBrk="0" hangingPunct="0">
              <a:spcBef>
                <a:spcPct val="20000"/>
              </a:spcBef>
              <a:buClr>
                <a:schemeClr val="tx1"/>
              </a:buClr>
              <a:buFont typeface="Wingdings" pitchFamily="2" charset="2"/>
              <a:buChar char="§"/>
            </a:pPr>
            <a:r>
              <a:rPr lang="en-GB" sz="2000"/>
              <a:t>Reduced security overheads eliminates need for encryption and SSL</a:t>
            </a:r>
          </a:p>
          <a:p>
            <a:pPr marL="381000" indent="-381000" defTabSz="914400" eaLnBrk="0" hangingPunct="0">
              <a:spcBef>
                <a:spcPct val="20000"/>
              </a:spcBef>
              <a:buClr>
                <a:schemeClr val="tx1"/>
              </a:buClr>
              <a:buFont typeface="Wingdings" pitchFamily="2" charset="2"/>
              <a:buChar char="§"/>
            </a:pPr>
            <a:r>
              <a:rPr lang="en-US" sz="2000"/>
              <a:t>Easier management of workloads </a:t>
            </a:r>
          </a:p>
          <a:p>
            <a:pPr marL="381000" indent="-381000" defTabSz="914400" eaLnBrk="0" hangingPunct="0">
              <a:spcBef>
                <a:spcPct val="20000"/>
              </a:spcBef>
              <a:buClr>
                <a:schemeClr val="tx1"/>
              </a:buClr>
              <a:buFont typeface="Wingdings" pitchFamily="2" charset="2"/>
              <a:buChar char="§"/>
            </a:pPr>
            <a:r>
              <a:rPr lang="en-US" sz="2000"/>
              <a:t>Enables multiple security options</a:t>
            </a:r>
          </a:p>
          <a:p>
            <a:pPr marL="381000" indent="-381000" defTabSz="914400" eaLnBrk="0" hangingPunct="0">
              <a:spcBef>
                <a:spcPct val="20000"/>
              </a:spcBef>
              <a:buClr>
                <a:schemeClr val="tx1"/>
              </a:buClr>
              <a:buFont typeface="Wingdings" pitchFamily="2" charset="2"/>
              <a:buChar char="§"/>
            </a:pPr>
            <a:r>
              <a:rPr lang="en-US" sz="2000"/>
              <a:t>Extremely high throughput as RRS provides more efficient transaction syncpoint coordination over XA </a:t>
            </a:r>
          </a:p>
          <a:p>
            <a:pPr marL="381000" indent="-381000" defTabSz="914400" eaLnBrk="0" hangingPunct="0">
              <a:spcBef>
                <a:spcPct val="20000"/>
              </a:spcBef>
              <a:buClr>
                <a:schemeClr val="tx1"/>
              </a:buClr>
              <a:buFont typeface="Wingdings" pitchFamily="2" charset="2"/>
              <a:buChar char="§"/>
            </a:pPr>
            <a:r>
              <a:rPr lang="en-US" sz="2000"/>
              <a:t>Reduced complexity with fewer points of failure, fewer monitoring points and reduce overall time to resolution</a:t>
            </a:r>
          </a:p>
        </p:txBody>
      </p:sp>
      <p:sp>
        <p:nvSpPr>
          <p:cNvPr id="14342" name="Oval 6"/>
          <p:cNvSpPr>
            <a:spLocks noChangeArrowheads="1"/>
          </p:cNvSpPr>
          <p:nvPr/>
        </p:nvSpPr>
        <p:spPr bwMode="auto">
          <a:xfrm>
            <a:off x="7086600" y="4724400"/>
            <a:ext cx="2057400" cy="1600200"/>
          </a:xfrm>
          <a:prstGeom prst="ellipse">
            <a:avLst/>
          </a:prstGeom>
          <a:noFill/>
          <a:ln w="9525">
            <a:solidFill>
              <a:srgbClr val="FF0066"/>
            </a:solidFill>
            <a:round/>
            <a:headEnd/>
            <a:tailEnd/>
          </a:ln>
        </p:spPr>
        <p:txBody>
          <a:bodyPr wrap="none" anchor="ctr"/>
          <a:lstStyle/>
          <a:p>
            <a:endParaRPr lang="en-US"/>
          </a:p>
        </p:txBody>
      </p:sp>
      <p:sp>
        <p:nvSpPr>
          <p:cNvPr id="14343" name="AutoShape 7"/>
          <p:cNvSpPr>
            <a:spLocks noChangeArrowheads="1"/>
          </p:cNvSpPr>
          <p:nvPr/>
        </p:nvSpPr>
        <p:spPr bwMode="auto">
          <a:xfrm>
            <a:off x="7010400" y="4267200"/>
            <a:ext cx="304800" cy="457200"/>
          </a:xfrm>
          <a:prstGeom prst="upArrow">
            <a:avLst>
              <a:gd name="adj1" fmla="val 50000"/>
              <a:gd name="adj2" fmla="val 37500"/>
            </a:avLst>
          </a:prstGeom>
          <a:solidFill>
            <a:schemeClr val="accent1"/>
          </a:solidFill>
          <a:ln w="12700" algn="ctr">
            <a:solidFill>
              <a:schemeClr val="tx1"/>
            </a:solidFill>
            <a:miter lim="800000"/>
            <a:headEnd/>
            <a:tailEnd/>
          </a:ln>
        </p:spPr>
        <p:txBody>
          <a:bodyPr wrap="none" anchor="ctr"/>
          <a:lstStyle/>
          <a:p>
            <a:endParaRPr lang="en-US"/>
          </a:p>
        </p:txBody>
      </p:sp>
      <p:sp>
        <p:nvSpPr>
          <p:cNvPr id="14344" name="Rectangle 8"/>
          <p:cNvSpPr>
            <a:spLocks noChangeArrowheads="1"/>
          </p:cNvSpPr>
          <p:nvPr/>
        </p:nvSpPr>
        <p:spPr bwMode="auto">
          <a:xfrm>
            <a:off x="5029200" y="1066800"/>
            <a:ext cx="4114800" cy="3200400"/>
          </a:xfrm>
          <a:prstGeom prst="rect">
            <a:avLst/>
          </a:prstGeom>
          <a:solidFill>
            <a:srgbClr val="EAEAEA"/>
          </a:solidFill>
          <a:ln w="9525" algn="ctr">
            <a:noFill/>
            <a:miter lim="800000"/>
            <a:headEnd/>
            <a:tailEnd/>
          </a:ln>
        </p:spPr>
        <p:txBody>
          <a:bodyPr lIns="0" tIns="0" rIns="0" bIns="0" anchor="ctr">
            <a:spAutoFit/>
          </a:bodyPr>
          <a:lstStyle/>
          <a:p>
            <a:endParaRPr lang="en-US"/>
          </a:p>
        </p:txBody>
      </p:sp>
      <p:sp>
        <p:nvSpPr>
          <p:cNvPr id="14345" name="Rectangle 9"/>
          <p:cNvSpPr>
            <a:spLocks noChangeArrowheads="1"/>
          </p:cNvSpPr>
          <p:nvPr/>
        </p:nvSpPr>
        <p:spPr bwMode="auto">
          <a:xfrm>
            <a:off x="7362825" y="1200150"/>
            <a:ext cx="1641475" cy="2201863"/>
          </a:xfrm>
          <a:prstGeom prst="rect">
            <a:avLst/>
          </a:prstGeom>
          <a:solidFill>
            <a:srgbClr val="FFFFFF"/>
          </a:solidFill>
          <a:ln w="9525" algn="ctr">
            <a:solidFill>
              <a:srgbClr val="000000"/>
            </a:solidFill>
            <a:miter lim="800000"/>
            <a:headEnd/>
            <a:tailEnd/>
          </a:ln>
        </p:spPr>
        <p:txBody>
          <a:bodyPr lIns="0" tIns="0" rIns="0" bIns="0" anchor="ctr">
            <a:spAutoFit/>
          </a:bodyPr>
          <a:lstStyle/>
          <a:p>
            <a:endParaRPr lang="en-US"/>
          </a:p>
        </p:txBody>
      </p:sp>
      <p:sp>
        <p:nvSpPr>
          <p:cNvPr id="14346" name="Rectangle 10"/>
          <p:cNvSpPr>
            <a:spLocks noChangeArrowheads="1"/>
          </p:cNvSpPr>
          <p:nvPr/>
        </p:nvSpPr>
        <p:spPr bwMode="auto">
          <a:xfrm>
            <a:off x="5103813" y="1200150"/>
            <a:ext cx="1643062" cy="2201863"/>
          </a:xfrm>
          <a:prstGeom prst="rect">
            <a:avLst/>
          </a:prstGeom>
          <a:solidFill>
            <a:srgbClr val="FFFFFF"/>
          </a:solidFill>
          <a:ln w="9525" algn="ctr">
            <a:solidFill>
              <a:srgbClr val="000000"/>
            </a:solidFill>
            <a:miter lim="800000"/>
            <a:headEnd/>
            <a:tailEnd/>
          </a:ln>
        </p:spPr>
        <p:txBody>
          <a:bodyPr lIns="0" tIns="0" rIns="0" bIns="0" anchor="ctr">
            <a:spAutoFit/>
          </a:bodyPr>
          <a:lstStyle/>
          <a:p>
            <a:endParaRPr lang="en-US"/>
          </a:p>
        </p:txBody>
      </p:sp>
      <p:sp>
        <p:nvSpPr>
          <p:cNvPr id="14347" name="Text Box 11"/>
          <p:cNvSpPr txBox="1">
            <a:spLocks noChangeArrowheads="1"/>
          </p:cNvSpPr>
          <p:nvPr/>
        </p:nvSpPr>
        <p:spPr bwMode="auto">
          <a:xfrm>
            <a:off x="5213350" y="1241425"/>
            <a:ext cx="1414463" cy="365125"/>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rgbClr val="000000"/>
                </a:solidFill>
              </a:rPr>
              <a:t>WebSphere Application Server</a:t>
            </a:r>
          </a:p>
        </p:txBody>
      </p:sp>
      <p:sp>
        <p:nvSpPr>
          <p:cNvPr id="14348" name="Text Box 12"/>
          <p:cNvSpPr txBox="1">
            <a:spLocks noChangeArrowheads="1"/>
          </p:cNvSpPr>
          <p:nvPr/>
        </p:nvSpPr>
        <p:spPr bwMode="auto">
          <a:xfrm>
            <a:off x="7462838" y="1231900"/>
            <a:ext cx="1414462" cy="334963"/>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rgbClr val="000000"/>
                </a:solidFill>
              </a:rPr>
              <a:t>Data Resource</a:t>
            </a:r>
          </a:p>
          <a:p>
            <a:pPr algn="ctr"/>
            <a:r>
              <a:rPr lang="en-US" sz="1000" b="1">
                <a:solidFill>
                  <a:srgbClr val="0000CC"/>
                </a:solidFill>
              </a:rPr>
              <a:t>(DB2, CICS, IMS)</a:t>
            </a:r>
          </a:p>
        </p:txBody>
      </p:sp>
      <p:grpSp>
        <p:nvGrpSpPr>
          <p:cNvPr id="2" name="Group 13"/>
          <p:cNvGrpSpPr>
            <a:grpSpLocks/>
          </p:cNvGrpSpPr>
          <p:nvPr/>
        </p:nvGrpSpPr>
        <p:grpSpPr bwMode="auto">
          <a:xfrm>
            <a:off x="7843838" y="1997075"/>
            <a:ext cx="652462" cy="747713"/>
            <a:chOff x="3522" y="1494"/>
            <a:chExt cx="432" cy="516"/>
          </a:xfrm>
        </p:grpSpPr>
        <p:sp>
          <p:nvSpPr>
            <p:cNvPr id="14367" name="AutoShape 14"/>
            <p:cNvSpPr>
              <a:spLocks noChangeArrowheads="1"/>
            </p:cNvSpPr>
            <p:nvPr/>
          </p:nvSpPr>
          <p:spPr bwMode="auto">
            <a:xfrm>
              <a:off x="3522" y="1494"/>
              <a:ext cx="432" cy="516"/>
            </a:xfrm>
            <a:prstGeom prst="can">
              <a:avLst>
                <a:gd name="adj" fmla="val 29861"/>
              </a:avLst>
            </a:prstGeom>
            <a:solidFill>
              <a:srgbClr val="EAEAEA"/>
            </a:solidFill>
            <a:ln w="9525">
              <a:solidFill>
                <a:srgbClr val="000000"/>
              </a:solidFill>
              <a:round/>
              <a:headEnd/>
              <a:tailEnd/>
            </a:ln>
          </p:spPr>
          <p:txBody>
            <a:bodyPr wrap="none" lIns="0" tIns="0" rIns="0" bIns="0" anchor="ctr">
              <a:spAutoFit/>
            </a:bodyPr>
            <a:lstStyle/>
            <a:p>
              <a:endParaRPr lang="en-US"/>
            </a:p>
          </p:txBody>
        </p:sp>
        <p:sp>
          <p:nvSpPr>
            <p:cNvPr id="14368" name="Text Box 15"/>
            <p:cNvSpPr txBox="1">
              <a:spLocks noChangeArrowheads="1"/>
            </p:cNvSpPr>
            <p:nvPr/>
          </p:nvSpPr>
          <p:spPr bwMode="auto">
            <a:xfrm>
              <a:off x="3579" y="1728"/>
              <a:ext cx="318" cy="126"/>
            </a:xfrm>
            <a:prstGeom prst="rect">
              <a:avLst/>
            </a:prstGeom>
            <a:solidFill>
              <a:srgbClr val="EAEAEA"/>
            </a:solidFill>
            <a:ln w="9525" algn="ctr">
              <a:noFill/>
              <a:miter lim="800000"/>
              <a:headEnd/>
              <a:tailEnd/>
            </a:ln>
          </p:spPr>
          <p:txBody>
            <a:bodyPr lIns="0" tIns="0" rIns="0" bIns="0">
              <a:spAutoFit/>
            </a:bodyPr>
            <a:lstStyle/>
            <a:p>
              <a:pPr algn="ctr">
                <a:spcBef>
                  <a:spcPct val="50000"/>
                </a:spcBef>
              </a:pPr>
              <a:r>
                <a:rPr lang="en-US" sz="1200" b="1">
                  <a:solidFill>
                    <a:srgbClr val="000000"/>
                  </a:solidFill>
                </a:rPr>
                <a:t>Data</a:t>
              </a:r>
            </a:p>
          </p:txBody>
        </p:sp>
      </p:grpSp>
      <p:grpSp>
        <p:nvGrpSpPr>
          <p:cNvPr id="3" name="Group 16"/>
          <p:cNvGrpSpPr>
            <a:grpSpLocks/>
          </p:cNvGrpSpPr>
          <p:nvPr/>
        </p:nvGrpSpPr>
        <p:grpSpPr bwMode="auto">
          <a:xfrm>
            <a:off x="5340350" y="2044700"/>
            <a:ext cx="1106488" cy="652463"/>
            <a:chOff x="1866" y="1506"/>
            <a:chExt cx="732" cy="450"/>
          </a:xfrm>
        </p:grpSpPr>
        <p:sp>
          <p:nvSpPr>
            <p:cNvPr id="14365" name="AutoShape 17"/>
            <p:cNvSpPr>
              <a:spLocks noChangeArrowheads="1"/>
            </p:cNvSpPr>
            <p:nvPr/>
          </p:nvSpPr>
          <p:spPr bwMode="auto">
            <a:xfrm>
              <a:off x="1866" y="1506"/>
              <a:ext cx="732" cy="450"/>
            </a:xfrm>
            <a:prstGeom prst="roundRect">
              <a:avLst>
                <a:gd name="adj" fmla="val 16667"/>
              </a:avLst>
            </a:prstGeom>
            <a:solidFill>
              <a:srgbClr val="EAEAEA"/>
            </a:solidFill>
            <a:ln w="9525" algn="ctr">
              <a:solidFill>
                <a:srgbClr val="000000"/>
              </a:solidFill>
              <a:round/>
              <a:headEnd/>
              <a:tailEnd/>
            </a:ln>
          </p:spPr>
          <p:txBody>
            <a:bodyPr lIns="0" tIns="0" rIns="0" bIns="0" anchor="ctr">
              <a:spAutoFit/>
            </a:bodyPr>
            <a:lstStyle/>
            <a:p>
              <a:endParaRPr lang="en-US"/>
            </a:p>
          </p:txBody>
        </p:sp>
        <p:sp>
          <p:nvSpPr>
            <p:cNvPr id="14366" name="Text Box 18"/>
            <p:cNvSpPr txBox="1">
              <a:spLocks noChangeArrowheads="1"/>
            </p:cNvSpPr>
            <p:nvPr/>
          </p:nvSpPr>
          <p:spPr bwMode="auto">
            <a:xfrm>
              <a:off x="1956" y="1674"/>
              <a:ext cx="552" cy="125"/>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rgbClr val="000000"/>
                  </a:solidFill>
                </a:rPr>
                <a:t>Application</a:t>
              </a:r>
            </a:p>
          </p:txBody>
        </p:sp>
      </p:grpSp>
      <p:sp>
        <p:nvSpPr>
          <p:cNvPr id="14351" name="Rectangle 19"/>
          <p:cNvSpPr>
            <a:spLocks noChangeArrowheads="1"/>
          </p:cNvSpPr>
          <p:nvPr/>
        </p:nvSpPr>
        <p:spPr bwMode="auto">
          <a:xfrm>
            <a:off x="5103813" y="3492500"/>
            <a:ext cx="3900487" cy="627063"/>
          </a:xfrm>
          <a:prstGeom prst="rect">
            <a:avLst/>
          </a:prstGeom>
          <a:solidFill>
            <a:srgbClr val="FFFFFF"/>
          </a:solidFill>
          <a:ln w="9525" algn="ctr">
            <a:solidFill>
              <a:srgbClr val="000000"/>
            </a:solidFill>
            <a:miter lim="800000"/>
            <a:headEnd/>
            <a:tailEnd/>
          </a:ln>
        </p:spPr>
        <p:txBody>
          <a:bodyPr lIns="0" tIns="0" rIns="0" bIns="0" anchor="ctr">
            <a:spAutoFit/>
          </a:bodyPr>
          <a:lstStyle/>
          <a:p>
            <a:endParaRPr lang="en-US"/>
          </a:p>
        </p:txBody>
      </p:sp>
      <p:sp>
        <p:nvSpPr>
          <p:cNvPr id="14352" name="AutoShape 20"/>
          <p:cNvSpPr>
            <a:spLocks noChangeArrowheads="1"/>
          </p:cNvSpPr>
          <p:nvPr/>
        </p:nvSpPr>
        <p:spPr bwMode="auto">
          <a:xfrm>
            <a:off x="5765800" y="3292475"/>
            <a:ext cx="336550" cy="304800"/>
          </a:xfrm>
          <a:prstGeom prst="upDownArrow">
            <a:avLst>
              <a:gd name="adj1" fmla="val 50000"/>
              <a:gd name="adj2" fmla="val 20000"/>
            </a:avLst>
          </a:prstGeom>
          <a:solidFill>
            <a:srgbClr val="FFFFFF"/>
          </a:solidFill>
          <a:ln w="9525" algn="ctr">
            <a:solidFill>
              <a:srgbClr val="000000"/>
            </a:solidFill>
            <a:miter lim="800000"/>
            <a:headEnd/>
            <a:tailEnd/>
          </a:ln>
        </p:spPr>
        <p:txBody>
          <a:bodyPr wrap="none" lIns="0" tIns="0" rIns="0" bIns="0" anchor="ctr">
            <a:spAutoFit/>
          </a:bodyPr>
          <a:lstStyle/>
          <a:p>
            <a:endParaRPr lang="en-US"/>
          </a:p>
        </p:txBody>
      </p:sp>
      <p:sp>
        <p:nvSpPr>
          <p:cNvPr id="14353" name="AutoShape 21"/>
          <p:cNvSpPr>
            <a:spLocks noChangeArrowheads="1"/>
          </p:cNvSpPr>
          <p:nvPr/>
        </p:nvSpPr>
        <p:spPr bwMode="auto">
          <a:xfrm>
            <a:off x="8007350" y="3292475"/>
            <a:ext cx="334963" cy="304800"/>
          </a:xfrm>
          <a:prstGeom prst="upDownArrow">
            <a:avLst>
              <a:gd name="adj1" fmla="val 50000"/>
              <a:gd name="adj2" fmla="val 20000"/>
            </a:avLst>
          </a:prstGeom>
          <a:solidFill>
            <a:srgbClr val="FFFFFF"/>
          </a:solidFill>
          <a:ln w="9525" algn="ctr">
            <a:solidFill>
              <a:srgbClr val="000000"/>
            </a:solidFill>
            <a:miter lim="800000"/>
            <a:headEnd/>
            <a:tailEnd/>
          </a:ln>
        </p:spPr>
        <p:txBody>
          <a:bodyPr wrap="none" lIns="0" tIns="0" rIns="0" bIns="0" anchor="ctr">
            <a:spAutoFit/>
          </a:bodyPr>
          <a:lstStyle/>
          <a:p>
            <a:endParaRPr lang="en-US"/>
          </a:p>
        </p:txBody>
      </p:sp>
      <p:sp>
        <p:nvSpPr>
          <p:cNvPr id="14354" name="Text Box 22"/>
          <p:cNvSpPr txBox="1">
            <a:spLocks noChangeArrowheads="1"/>
          </p:cNvSpPr>
          <p:nvPr/>
        </p:nvSpPr>
        <p:spPr bwMode="auto">
          <a:xfrm>
            <a:off x="5222875" y="3640138"/>
            <a:ext cx="3663950" cy="365125"/>
          </a:xfrm>
          <a:prstGeom prst="rect">
            <a:avLst/>
          </a:prstGeom>
          <a:noFill/>
          <a:ln w="9525" algn="ctr">
            <a:noFill/>
            <a:miter lim="800000"/>
            <a:headEnd/>
            <a:tailEnd/>
          </a:ln>
        </p:spPr>
        <p:txBody>
          <a:bodyPr lIns="0" tIns="0" rIns="0" bIns="0">
            <a:spAutoFit/>
          </a:bodyPr>
          <a:lstStyle/>
          <a:p>
            <a:pPr algn="ctr">
              <a:spcBef>
                <a:spcPct val="50000"/>
              </a:spcBef>
            </a:pPr>
            <a:r>
              <a:rPr lang="en-US" sz="1400" b="1">
                <a:solidFill>
                  <a:srgbClr val="000000"/>
                </a:solidFill>
              </a:rPr>
              <a:t>RRS - Resource Recovery Services</a:t>
            </a:r>
          </a:p>
          <a:p>
            <a:pPr algn="ctr"/>
            <a:r>
              <a:rPr lang="en-US" sz="1000" b="1">
                <a:solidFill>
                  <a:srgbClr val="0000CC"/>
                </a:solidFill>
              </a:rPr>
              <a:t>(Global Syncpoint Manager)</a:t>
            </a:r>
          </a:p>
        </p:txBody>
      </p:sp>
      <p:sp>
        <p:nvSpPr>
          <p:cNvPr id="14355" name="Line 23"/>
          <p:cNvSpPr>
            <a:spLocks noChangeShapeType="1"/>
          </p:cNvSpPr>
          <p:nvPr/>
        </p:nvSpPr>
        <p:spPr bwMode="auto">
          <a:xfrm>
            <a:off x="6569075" y="1989138"/>
            <a:ext cx="998538" cy="0"/>
          </a:xfrm>
          <a:prstGeom prst="line">
            <a:avLst/>
          </a:prstGeom>
          <a:noFill/>
          <a:ln w="9525">
            <a:solidFill>
              <a:srgbClr val="000000"/>
            </a:solidFill>
            <a:round/>
            <a:headEnd type="triangle" w="med" len="med"/>
            <a:tailEnd type="triangle" w="med" len="med"/>
          </a:ln>
        </p:spPr>
        <p:txBody>
          <a:bodyPr wrap="none" lIns="0" tIns="0" rIns="0" bIns="0" anchor="ctr">
            <a:spAutoFit/>
          </a:bodyPr>
          <a:lstStyle/>
          <a:p>
            <a:endParaRPr lang="en-US"/>
          </a:p>
        </p:txBody>
      </p:sp>
      <p:sp>
        <p:nvSpPr>
          <p:cNvPr id="14356" name="Text Box 24"/>
          <p:cNvSpPr txBox="1">
            <a:spLocks noChangeArrowheads="1"/>
          </p:cNvSpPr>
          <p:nvPr/>
        </p:nvSpPr>
        <p:spPr bwMode="auto">
          <a:xfrm>
            <a:off x="6858000" y="1828800"/>
            <a:ext cx="436563" cy="152400"/>
          </a:xfrm>
          <a:prstGeom prst="rect">
            <a:avLst/>
          </a:prstGeom>
          <a:noFill/>
          <a:ln w="9525" algn="ctr">
            <a:noFill/>
            <a:miter lim="800000"/>
            <a:headEnd/>
            <a:tailEnd/>
          </a:ln>
        </p:spPr>
        <p:txBody>
          <a:bodyPr lIns="0" tIns="0" rIns="0" bIns="0">
            <a:spAutoFit/>
          </a:bodyPr>
          <a:lstStyle/>
          <a:p>
            <a:pPr algn="ctr">
              <a:spcBef>
                <a:spcPct val="50000"/>
              </a:spcBef>
            </a:pPr>
            <a:r>
              <a:rPr lang="en-US" sz="1000" b="1">
                <a:solidFill>
                  <a:srgbClr val="000000"/>
                </a:solidFill>
              </a:rPr>
              <a:t>Query</a:t>
            </a:r>
          </a:p>
        </p:txBody>
      </p:sp>
      <p:sp>
        <p:nvSpPr>
          <p:cNvPr id="14357" name="Line 25"/>
          <p:cNvSpPr>
            <a:spLocks noChangeShapeType="1"/>
          </p:cNvSpPr>
          <p:nvPr/>
        </p:nvSpPr>
        <p:spPr bwMode="auto">
          <a:xfrm>
            <a:off x="6569075" y="2336800"/>
            <a:ext cx="998538" cy="0"/>
          </a:xfrm>
          <a:prstGeom prst="line">
            <a:avLst/>
          </a:prstGeom>
          <a:noFill/>
          <a:ln w="9525">
            <a:solidFill>
              <a:srgbClr val="000000"/>
            </a:solidFill>
            <a:round/>
            <a:headEnd type="triangle" w="med" len="med"/>
            <a:tailEnd type="triangle" w="med" len="med"/>
          </a:ln>
        </p:spPr>
        <p:txBody>
          <a:bodyPr lIns="0" tIns="0" rIns="0" bIns="0" anchor="ctr">
            <a:spAutoFit/>
          </a:bodyPr>
          <a:lstStyle/>
          <a:p>
            <a:endParaRPr lang="en-US"/>
          </a:p>
        </p:txBody>
      </p:sp>
      <p:sp>
        <p:nvSpPr>
          <p:cNvPr id="14358" name="Text Box 26"/>
          <p:cNvSpPr txBox="1">
            <a:spLocks noChangeArrowheads="1"/>
          </p:cNvSpPr>
          <p:nvPr/>
        </p:nvSpPr>
        <p:spPr bwMode="auto">
          <a:xfrm>
            <a:off x="6781800" y="2133600"/>
            <a:ext cx="490538" cy="152400"/>
          </a:xfrm>
          <a:prstGeom prst="rect">
            <a:avLst/>
          </a:prstGeom>
          <a:noFill/>
          <a:ln w="9525" algn="ctr">
            <a:noFill/>
            <a:miter lim="800000"/>
            <a:headEnd/>
            <a:tailEnd/>
          </a:ln>
        </p:spPr>
        <p:txBody>
          <a:bodyPr lIns="0" tIns="0" rIns="0" bIns="0">
            <a:spAutoFit/>
          </a:bodyPr>
          <a:lstStyle/>
          <a:p>
            <a:pPr algn="ctr">
              <a:spcBef>
                <a:spcPct val="50000"/>
              </a:spcBef>
            </a:pPr>
            <a:r>
              <a:rPr lang="en-US" sz="1000" b="1">
                <a:solidFill>
                  <a:srgbClr val="000000"/>
                </a:solidFill>
              </a:rPr>
              <a:t>Thread</a:t>
            </a:r>
          </a:p>
        </p:txBody>
      </p:sp>
      <p:sp>
        <p:nvSpPr>
          <p:cNvPr id="14359" name="Line 27"/>
          <p:cNvSpPr>
            <a:spLocks noChangeShapeType="1"/>
          </p:cNvSpPr>
          <p:nvPr/>
        </p:nvSpPr>
        <p:spPr bwMode="auto">
          <a:xfrm>
            <a:off x="6569075" y="1619250"/>
            <a:ext cx="998538" cy="0"/>
          </a:xfrm>
          <a:prstGeom prst="line">
            <a:avLst/>
          </a:prstGeom>
          <a:noFill/>
          <a:ln w="9525">
            <a:solidFill>
              <a:srgbClr val="000000"/>
            </a:solidFill>
            <a:round/>
            <a:headEnd type="triangle" w="med" len="med"/>
            <a:tailEnd type="triangle" w="med" len="med"/>
          </a:ln>
        </p:spPr>
        <p:txBody>
          <a:bodyPr wrap="none" lIns="0" tIns="0" rIns="0" bIns="0" anchor="ctr">
            <a:spAutoFit/>
          </a:bodyPr>
          <a:lstStyle/>
          <a:p>
            <a:endParaRPr lang="en-US"/>
          </a:p>
        </p:txBody>
      </p:sp>
      <p:sp>
        <p:nvSpPr>
          <p:cNvPr id="14360" name="Text Box 28"/>
          <p:cNvSpPr txBox="1">
            <a:spLocks noChangeArrowheads="1"/>
          </p:cNvSpPr>
          <p:nvPr/>
        </p:nvSpPr>
        <p:spPr bwMode="auto">
          <a:xfrm>
            <a:off x="6858000" y="1447800"/>
            <a:ext cx="436563" cy="152400"/>
          </a:xfrm>
          <a:prstGeom prst="rect">
            <a:avLst/>
          </a:prstGeom>
          <a:noFill/>
          <a:ln w="9525" algn="ctr">
            <a:noFill/>
            <a:miter lim="800000"/>
            <a:headEnd/>
            <a:tailEnd/>
          </a:ln>
        </p:spPr>
        <p:txBody>
          <a:bodyPr lIns="0" tIns="0" rIns="0" bIns="0">
            <a:spAutoFit/>
          </a:bodyPr>
          <a:lstStyle/>
          <a:p>
            <a:pPr algn="ctr">
              <a:spcBef>
                <a:spcPct val="50000"/>
              </a:spcBef>
            </a:pPr>
            <a:r>
              <a:rPr lang="en-US" sz="1000" b="1">
                <a:solidFill>
                  <a:srgbClr val="000000"/>
                </a:solidFill>
              </a:rPr>
              <a:t>Comm</a:t>
            </a:r>
          </a:p>
        </p:txBody>
      </p:sp>
      <p:sp>
        <p:nvSpPr>
          <p:cNvPr id="14361" name="Line 29"/>
          <p:cNvSpPr>
            <a:spLocks noChangeShapeType="1"/>
          </p:cNvSpPr>
          <p:nvPr/>
        </p:nvSpPr>
        <p:spPr bwMode="auto">
          <a:xfrm>
            <a:off x="6570663" y="2692400"/>
            <a:ext cx="998537" cy="0"/>
          </a:xfrm>
          <a:prstGeom prst="line">
            <a:avLst/>
          </a:prstGeom>
          <a:noFill/>
          <a:ln w="9525">
            <a:solidFill>
              <a:srgbClr val="000000"/>
            </a:solidFill>
            <a:round/>
            <a:headEnd type="triangle" w="med" len="med"/>
            <a:tailEnd type="triangle" w="med" len="med"/>
          </a:ln>
        </p:spPr>
        <p:txBody>
          <a:bodyPr wrap="none" lIns="0" tIns="0" rIns="0" bIns="0" anchor="ctr">
            <a:spAutoFit/>
          </a:bodyPr>
          <a:lstStyle/>
          <a:p>
            <a:endParaRPr lang="en-US"/>
          </a:p>
        </p:txBody>
      </p:sp>
      <p:sp>
        <p:nvSpPr>
          <p:cNvPr id="14362" name="Text Box 30"/>
          <p:cNvSpPr txBox="1">
            <a:spLocks noChangeArrowheads="1"/>
          </p:cNvSpPr>
          <p:nvPr/>
        </p:nvSpPr>
        <p:spPr bwMode="auto">
          <a:xfrm>
            <a:off x="6823075" y="2555875"/>
            <a:ext cx="490538" cy="152400"/>
          </a:xfrm>
          <a:prstGeom prst="rect">
            <a:avLst/>
          </a:prstGeom>
          <a:noFill/>
          <a:ln w="9525" algn="ctr">
            <a:noFill/>
            <a:miter lim="800000"/>
            <a:headEnd/>
            <a:tailEnd/>
          </a:ln>
        </p:spPr>
        <p:txBody>
          <a:bodyPr lIns="0" tIns="0" rIns="0" bIns="0">
            <a:spAutoFit/>
          </a:bodyPr>
          <a:lstStyle/>
          <a:p>
            <a:pPr algn="ctr">
              <a:spcBef>
                <a:spcPct val="50000"/>
              </a:spcBef>
            </a:pPr>
            <a:r>
              <a:rPr lang="en-US" sz="1000" b="1">
                <a:solidFill>
                  <a:srgbClr val="000000"/>
                </a:solidFill>
              </a:rPr>
              <a:t>WLM</a:t>
            </a:r>
          </a:p>
        </p:txBody>
      </p:sp>
      <p:sp>
        <p:nvSpPr>
          <p:cNvPr id="14363" name="Line 31"/>
          <p:cNvSpPr>
            <a:spLocks noChangeShapeType="1"/>
          </p:cNvSpPr>
          <p:nvPr/>
        </p:nvSpPr>
        <p:spPr bwMode="auto">
          <a:xfrm>
            <a:off x="6570663" y="3082925"/>
            <a:ext cx="998537" cy="0"/>
          </a:xfrm>
          <a:prstGeom prst="line">
            <a:avLst/>
          </a:prstGeom>
          <a:noFill/>
          <a:ln w="9525">
            <a:solidFill>
              <a:srgbClr val="000000"/>
            </a:solidFill>
            <a:round/>
            <a:headEnd type="triangle" w="med" len="med"/>
            <a:tailEnd type="triangle" w="med" len="med"/>
          </a:ln>
        </p:spPr>
        <p:txBody>
          <a:bodyPr wrap="none" lIns="0" tIns="0" rIns="0" bIns="0" anchor="ctr">
            <a:spAutoFit/>
          </a:bodyPr>
          <a:lstStyle/>
          <a:p>
            <a:endParaRPr lang="en-US"/>
          </a:p>
        </p:txBody>
      </p:sp>
      <p:sp>
        <p:nvSpPr>
          <p:cNvPr id="14364" name="Text Box 32"/>
          <p:cNvSpPr txBox="1">
            <a:spLocks noChangeArrowheads="1"/>
          </p:cNvSpPr>
          <p:nvPr/>
        </p:nvSpPr>
        <p:spPr bwMode="auto">
          <a:xfrm>
            <a:off x="6781800" y="2895600"/>
            <a:ext cx="644525" cy="152400"/>
          </a:xfrm>
          <a:prstGeom prst="rect">
            <a:avLst/>
          </a:prstGeom>
          <a:noFill/>
          <a:ln w="9525" algn="ctr">
            <a:noFill/>
            <a:miter lim="800000"/>
            <a:headEnd/>
            <a:tailEnd/>
          </a:ln>
        </p:spPr>
        <p:txBody>
          <a:bodyPr lIns="0" tIns="0" rIns="0" bIns="0">
            <a:spAutoFit/>
          </a:bodyPr>
          <a:lstStyle/>
          <a:p>
            <a:pPr algn="ctr">
              <a:spcBef>
                <a:spcPct val="50000"/>
              </a:spcBef>
            </a:pPr>
            <a:r>
              <a:rPr lang="en-US" sz="1000" b="1">
                <a:solidFill>
                  <a:srgbClr val="000000"/>
                </a:solidFill>
              </a:rPr>
              <a:t>Security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589463" y="1639888"/>
            <a:ext cx="1820862" cy="2020887"/>
            <a:chOff x="4789" y="975"/>
            <a:chExt cx="1835" cy="1528"/>
          </a:xfrm>
        </p:grpSpPr>
        <p:graphicFrame>
          <p:nvGraphicFramePr>
            <p:cNvPr id="1027" name="Object 3"/>
            <p:cNvGraphicFramePr>
              <a:graphicFrameLocks noChangeAspect="1"/>
            </p:cNvGraphicFramePr>
            <p:nvPr/>
          </p:nvGraphicFramePr>
          <p:xfrm>
            <a:off x="4789" y="975"/>
            <a:ext cx="1836" cy="1529"/>
          </p:xfrm>
          <a:graphic>
            <a:graphicData uri="http://schemas.openxmlformats.org/presentationml/2006/ole">
              <mc:AlternateContent xmlns:mc="http://schemas.openxmlformats.org/markup-compatibility/2006">
                <mc:Choice xmlns:v="urn:schemas-microsoft-com:vml" Requires="v">
                  <p:oleObj spid="_x0000_s172132" r:id="rId4" imgW="5086440" imgH="3819600" progId="">
                    <p:embed/>
                  </p:oleObj>
                </mc:Choice>
                <mc:Fallback>
                  <p:oleObj r:id="rId4" imgW="5086440" imgH="3819600" progId="">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9" y="975"/>
                          <a:ext cx="1836" cy="1529"/>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84" name="Picture 4" descr="woman-headset"/>
            <p:cNvPicPr>
              <a:picLocks noChangeAspect="1" noChangeArrowheads="1"/>
            </p:cNvPicPr>
            <p:nvPr/>
          </p:nvPicPr>
          <p:blipFill>
            <a:blip r:embed="rId6" cstate="print">
              <a:lum bright="-40000"/>
            </a:blip>
            <a:srcRect/>
            <a:stretch>
              <a:fillRect/>
            </a:stretch>
          </p:blipFill>
          <p:spPr bwMode="auto">
            <a:xfrm>
              <a:off x="5224" y="1401"/>
              <a:ext cx="146" cy="250"/>
            </a:xfrm>
            <a:prstGeom prst="rect">
              <a:avLst/>
            </a:prstGeom>
            <a:noFill/>
            <a:ln w="9525">
              <a:noFill/>
              <a:miter lim="800000"/>
              <a:headEnd/>
              <a:tailEnd/>
            </a:ln>
          </p:spPr>
        </p:pic>
        <p:pic>
          <p:nvPicPr>
            <p:cNvPr id="1085" name="Picture 5" descr="p"/>
            <p:cNvPicPr>
              <a:picLocks noChangeAspect="1" noChangeArrowheads="1"/>
            </p:cNvPicPr>
            <p:nvPr/>
          </p:nvPicPr>
          <p:blipFill>
            <a:blip r:embed="rId7" cstate="print"/>
            <a:srcRect/>
            <a:stretch>
              <a:fillRect/>
            </a:stretch>
          </p:blipFill>
          <p:spPr bwMode="auto">
            <a:xfrm>
              <a:off x="5457" y="975"/>
              <a:ext cx="148" cy="241"/>
            </a:xfrm>
            <a:prstGeom prst="rect">
              <a:avLst/>
            </a:prstGeom>
            <a:noFill/>
            <a:ln w="9525">
              <a:noFill/>
              <a:miter lim="800000"/>
              <a:headEnd/>
              <a:tailEnd/>
            </a:ln>
          </p:spPr>
        </p:pic>
        <p:pic>
          <p:nvPicPr>
            <p:cNvPr id="1086" name="Picture 6" descr="p"/>
            <p:cNvPicPr>
              <a:picLocks noChangeAspect="1" noChangeArrowheads="1"/>
            </p:cNvPicPr>
            <p:nvPr/>
          </p:nvPicPr>
          <p:blipFill>
            <a:blip r:embed="rId8" cstate="print">
              <a:lum bright="-12000"/>
            </a:blip>
            <a:srcRect/>
            <a:stretch>
              <a:fillRect/>
            </a:stretch>
          </p:blipFill>
          <p:spPr bwMode="auto">
            <a:xfrm>
              <a:off x="6018" y="1401"/>
              <a:ext cx="160" cy="236"/>
            </a:xfrm>
            <a:prstGeom prst="rect">
              <a:avLst/>
            </a:prstGeom>
            <a:noFill/>
            <a:ln w="9525">
              <a:noFill/>
              <a:miter lim="800000"/>
              <a:headEnd/>
              <a:tailEnd/>
            </a:ln>
          </p:spPr>
        </p:pic>
      </p:grpSp>
      <p:sp>
        <p:nvSpPr>
          <p:cNvPr id="1029" name="Rectangle 7"/>
          <p:cNvSpPr>
            <a:spLocks noGrp="1" noChangeArrowheads="1"/>
          </p:cNvSpPr>
          <p:nvPr>
            <p:ph type="title"/>
          </p:nvPr>
        </p:nvSpPr>
        <p:spPr>
          <a:xfrm>
            <a:off x="228600" y="304800"/>
            <a:ext cx="8685212" cy="639763"/>
          </a:xfrm>
          <a:noFill/>
        </p:spPr>
        <p:txBody>
          <a:bodyPr lIns="64008" tIns="32004" rIns="64008" bIns="32004"/>
          <a:lstStyle/>
          <a:p>
            <a:pPr>
              <a:lnSpc>
                <a:spcPct val="95000"/>
              </a:lnSpc>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 pos="6588125" algn="l"/>
                <a:tab pos="7094538" algn="l"/>
                <a:tab pos="7600950" algn="l"/>
                <a:tab pos="8107363" algn="l"/>
                <a:tab pos="8613775" algn="l"/>
                <a:tab pos="9121775" algn="l"/>
                <a:tab pos="9628188" algn="l"/>
              </a:tabLst>
            </a:pPr>
            <a:r>
              <a:rPr lang="en-GB" b="1" dirty="0" smtClean="0"/>
              <a:t>Increasing Business Agility with System Z Software</a:t>
            </a:r>
          </a:p>
        </p:txBody>
      </p:sp>
      <p:sp>
        <p:nvSpPr>
          <p:cNvPr id="246792" name="Text Box 8"/>
          <p:cNvSpPr txBox="1">
            <a:spLocks noChangeArrowheads="1"/>
          </p:cNvSpPr>
          <p:nvPr/>
        </p:nvSpPr>
        <p:spPr bwMode="auto">
          <a:xfrm>
            <a:off x="1571625" y="3086100"/>
            <a:ext cx="933450" cy="601663"/>
          </a:xfrm>
          <a:prstGeom prst="rect">
            <a:avLst/>
          </a:prstGeom>
          <a:noFill/>
          <a:ln w="9525">
            <a:noFill/>
            <a:miter lim="800000"/>
            <a:headEnd/>
            <a:tailEnd/>
          </a:ln>
        </p:spPr>
        <p:txBody>
          <a:bodyPr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dirty="0">
                <a:solidFill>
                  <a:srgbClr val="6699FF"/>
                </a:solidFill>
              </a:rPr>
              <a:t>Web Portal</a:t>
            </a:r>
            <a:br>
              <a:rPr lang="en-GB" sz="1300" b="1" dirty="0">
                <a:solidFill>
                  <a:srgbClr val="6699FF"/>
                </a:solidFill>
              </a:rPr>
            </a:br>
            <a:r>
              <a:rPr lang="en-GB" sz="1300" b="1" dirty="0">
                <a:solidFill>
                  <a:srgbClr val="6699FF"/>
                </a:solidFill>
              </a:rPr>
              <a:t>&amp; Mobile</a:t>
            </a:r>
          </a:p>
        </p:txBody>
      </p:sp>
      <p:sp>
        <p:nvSpPr>
          <p:cNvPr id="246793" name="Text Box 9"/>
          <p:cNvSpPr txBox="1">
            <a:spLocks noChangeArrowheads="1"/>
          </p:cNvSpPr>
          <p:nvPr/>
        </p:nvSpPr>
        <p:spPr bwMode="auto">
          <a:xfrm>
            <a:off x="1524000" y="3851275"/>
            <a:ext cx="1315244" cy="422275"/>
          </a:xfrm>
          <a:prstGeom prst="rect">
            <a:avLst/>
          </a:prstGeom>
          <a:noFill/>
          <a:ln w="9525">
            <a:noFill/>
            <a:miter lim="800000"/>
            <a:headEnd/>
            <a:tailEnd/>
          </a:ln>
        </p:spPr>
        <p:txBody>
          <a:bodyPr wrap="square"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dirty="0">
                <a:solidFill>
                  <a:srgbClr val="6699FF"/>
                </a:solidFill>
              </a:rPr>
              <a:t>Application Infrastructure</a:t>
            </a:r>
          </a:p>
        </p:txBody>
      </p:sp>
      <p:sp>
        <p:nvSpPr>
          <p:cNvPr id="246794" name="Text Box 10"/>
          <p:cNvSpPr txBox="1">
            <a:spLocks noChangeArrowheads="1"/>
          </p:cNvSpPr>
          <p:nvPr/>
        </p:nvSpPr>
        <p:spPr bwMode="auto">
          <a:xfrm>
            <a:off x="6135688" y="1062038"/>
            <a:ext cx="1176337" cy="601662"/>
          </a:xfrm>
          <a:prstGeom prst="rect">
            <a:avLst/>
          </a:prstGeom>
          <a:noFill/>
          <a:ln w="9525">
            <a:noFill/>
            <a:miter lim="800000"/>
            <a:headEnd/>
            <a:tailEnd/>
          </a:ln>
        </p:spPr>
        <p:txBody>
          <a:bodyPr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solidFill>
                  <a:srgbClr val="6699FF"/>
                </a:solidFill>
              </a:rPr>
              <a:t>Business Process Management</a:t>
            </a:r>
          </a:p>
        </p:txBody>
      </p:sp>
      <p:sp>
        <p:nvSpPr>
          <p:cNvPr id="246795" name="Text Box 11"/>
          <p:cNvSpPr txBox="1">
            <a:spLocks noChangeArrowheads="1"/>
          </p:cNvSpPr>
          <p:nvPr/>
        </p:nvSpPr>
        <p:spPr bwMode="auto">
          <a:xfrm>
            <a:off x="4713288" y="5037138"/>
            <a:ext cx="1636712" cy="422275"/>
          </a:xfrm>
          <a:prstGeom prst="rect">
            <a:avLst/>
          </a:prstGeom>
          <a:noFill/>
          <a:ln w="9525">
            <a:noFill/>
            <a:miter lim="800000"/>
            <a:headEnd/>
            <a:tailEnd/>
          </a:ln>
        </p:spPr>
        <p:txBody>
          <a:bodyPr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solidFill>
                  <a:srgbClr val="6699FF"/>
                </a:solidFill>
              </a:rPr>
              <a:t>Connectivity &amp; SOA</a:t>
            </a:r>
          </a:p>
        </p:txBody>
      </p:sp>
      <p:sp>
        <p:nvSpPr>
          <p:cNvPr id="1034" name="Text Box 12"/>
          <p:cNvSpPr txBox="1">
            <a:spLocks noChangeArrowheads="1"/>
          </p:cNvSpPr>
          <p:nvPr/>
        </p:nvSpPr>
        <p:spPr bwMode="auto">
          <a:xfrm>
            <a:off x="3719513" y="1208088"/>
            <a:ext cx="1385887" cy="242887"/>
          </a:xfrm>
          <a:prstGeom prst="rect">
            <a:avLst/>
          </a:prstGeom>
          <a:noFill/>
          <a:ln w="9525">
            <a:noFill/>
            <a:miter lim="800000"/>
            <a:headEnd/>
            <a:tailEnd/>
          </a:ln>
        </p:spPr>
        <p:txBody>
          <a:bodyPr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solidFill>
                  <a:srgbClr val="6699FF"/>
                </a:solidFill>
              </a:rPr>
              <a:t>Commerce</a:t>
            </a:r>
          </a:p>
        </p:txBody>
      </p:sp>
      <p:pic>
        <p:nvPicPr>
          <p:cNvPr id="1035" name="Picture 13" descr="Untitasdpy"/>
          <p:cNvPicPr>
            <a:picLocks noChangeAspect="1" noChangeArrowheads="1"/>
          </p:cNvPicPr>
          <p:nvPr/>
        </p:nvPicPr>
        <p:blipFill>
          <a:blip r:embed="rId9" cstate="print"/>
          <a:srcRect/>
          <a:stretch>
            <a:fillRect/>
          </a:stretch>
        </p:blipFill>
        <p:spPr bwMode="auto">
          <a:xfrm>
            <a:off x="3340100" y="4152900"/>
            <a:ext cx="42863" cy="650875"/>
          </a:xfrm>
          <a:prstGeom prst="rect">
            <a:avLst/>
          </a:prstGeom>
          <a:noFill/>
          <a:ln w="9525">
            <a:noFill/>
            <a:miter lim="800000"/>
            <a:headEnd/>
            <a:tailEnd/>
          </a:ln>
        </p:spPr>
      </p:pic>
      <p:sp>
        <p:nvSpPr>
          <p:cNvPr id="1036" name="Line 14"/>
          <p:cNvSpPr>
            <a:spLocks noChangeShapeType="1"/>
          </p:cNvSpPr>
          <p:nvPr/>
        </p:nvSpPr>
        <p:spPr bwMode="auto">
          <a:xfrm flipV="1">
            <a:off x="3524250" y="2898775"/>
            <a:ext cx="1457325" cy="982663"/>
          </a:xfrm>
          <a:prstGeom prst="line">
            <a:avLst/>
          </a:prstGeom>
          <a:noFill/>
          <a:ln w="38160" cap="rnd">
            <a:solidFill>
              <a:srgbClr val="808080"/>
            </a:solidFill>
            <a:prstDash val="sysDot"/>
            <a:round/>
            <a:headEnd/>
            <a:tailEnd/>
          </a:ln>
        </p:spPr>
        <p:txBody>
          <a:bodyPr/>
          <a:lstStyle/>
          <a:p>
            <a:endParaRPr lang="en-US"/>
          </a:p>
        </p:txBody>
      </p:sp>
      <p:pic>
        <p:nvPicPr>
          <p:cNvPr id="1037" name="Picture 15" descr="Untitasdpy"/>
          <p:cNvPicPr>
            <a:picLocks noChangeAspect="1" noChangeArrowheads="1"/>
          </p:cNvPicPr>
          <p:nvPr/>
        </p:nvPicPr>
        <p:blipFill>
          <a:blip r:embed="rId9" cstate="print"/>
          <a:srcRect/>
          <a:stretch>
            <a:fillRect/>
          </a:stretch>
        </p:blipFill>
        <p:spPr bwMode="auto">
          <a:xfrm>
            <a:off x="4721225" y="4410075"/>
            <a:ext cx="42863" cy="388938"/>
          </a:xfrm>
          <a:prstGeom prst="rect">
            <a:avLst/>
          </a:prstGeom>
          <a:noFill/>
          <a:ln w="9525">
            <a:noFill/>
            <a:miter lim="800000"/>
            <a:headEnd/>
            <a:tailEnd/>
          </a:ln>
        </p:spPr>
      </p:pic>
      <p:pic>
        <p:nvPicPr>
          <p:cNvPr id="1038" name="Picture 16" descr="Untitasdpy"/>
          <p:cNvPicPr>
            <a:picLocks noChangeAspect="1" noChangeArrowheads="1"/>
          </p:cNvPicPr>
          <p:nvPr/>
        </p:nvPicPr>
        <p:blipFill>
          <a:blip r:embed="rId9" cstate="print"/>
          <a:srcRect/>
          <a:stretch>
            <a:fillRect/>
          </a:stretch>
        </p:blipFill>
        <p:spPr bwMode="auto">
          <a:xfrm>
            <a:off x="6102350" y="4400550"/>
            <a:ext cx="42863" cy="388938"/>
          </a:xfrm>
          <a:prstGeom prst="rect">
            <a:avLst/>
          </a:prstGeom>
          <a:noFill/>
          <a:ln w="9525">
            <a:noFill/>
            <a:miter lim="800000"/>
            <a:headEnd/>
            <a:tailEnd/>
          </a:ln>
        </p:spPr>
      </p:pic>
      <p:pic>
        <p:nvPicPr>
          <p:cNvPr id="1039" name="Picture 17" descr="Untitasdpy"/>
          <p:cNvPicPr>
            <a:picLocks noChangeAspect="1" noChangeArrowheads="1"/>
          </p:cNvPicPr>
          <p:nvPr/>
        </p:nvPicPr>
        <p:blipFill>
          <a:blip r:embed="rId9" cstate="print"/>
          <a:srcRect/>
          <a:stretch>
            <a:fillRect/>
          </a:stretch>
        </p:blipFill>
        <p:spPr bwMode="auto">
          <a:xfrm>
            <a:off x="6692900" y="4841875"/>
            <a:ext cx="41275" cy="596900"/>
          </a:xfrm>
          <a:prstGeom prst="rect">
            <a:avLst/>
          </a:prstGeom>
          <a:noFill/>
          <a:ln w="9525">
            <a:noFill/>
            <a:miter lim="800000"/>
            <a:headEnd/>
            <a:tailEnd/>
          </a:ln>
        </p:spPr>
      </p:pic>
      <p:pic>
        <p:nvPicPr>
          <p:cNvPr id="1040" name="Picture 18" descr="Untitasdpy"/>
          <p:cNvPicPr>
            <a:picLocks noChangeAspect="1" noChangeArrowheads="1"/>
          </p:cNvPicPr>
          <p:nvPr/>
        </p:nvPicPr>
        <p:blipFill>
          <a:blip r:embed="rId9" cstate="print"/>
          <a:srcRect/>
          <a:stretch>
            <a:fillRect/>
          </a:stretch>
        </p:blipFill>
        <p:spPr bwMode="auto">
          <a:xfrm>
            <a:off x="4271963" y="4848225"/>
            <a:ext cx="42862" cy="595313"/>
          </a:xfrm>
          <a:prstGeom prst="rect">
            <a:avLst/>
          </a:prstGeom>
          <a:noFill/>
          <a:ln w="9525">
            <a:noFill/>
            <a:miter lim="800000"/>
            <a:headEnd/>
            <a:tailEnd/>
          </a:ln>
        </p:spPr>
      </p:pic>
      <p:grpSp>
        <p:nvGrpSpPr>
          <p:cNvPr id="3" name="Group 19"/>
          <p:cNvGrpSpPr>
            <a:grpSpLocks/>
          </p:cNvGrpSpPr>
          <p:nvPr/>
        </p:nvGrpSpPr>
        <p:grpSpPr bwMode="auto">
          <a:xfrm>
            <a:off x="4124325" y="5249863"/>
            <a:ext cx="322263" cy="569912"/>
            <a:chOff x="4320" y="3841"/>
            <a:chExt cx="325" cy="431"/>
          </a:xfrm>
        </p:grpSpPr>
        <p:pic>
          <p:nvPicPr>
            <p:cNvPr id="1082" name="Picture 20" descr="server"/>
            <p:cNvPicPr>
              <a:picLocks noChangeAspect="1" noChangeArrowheads="1"/>
            </p:cNvPicPr>
            <p:nvPr/>
          </p:nvPicPr>
          <p:blipFill>
            <a:blip r:embed="rId10" cstate="print"/>
            <a:srcRect/>
            <a:stretch>
              <a:fillRect/>
            </a:stretch>
          </p:blipFill>
          <p:spPr bwMode="auto">
            <a:xfrm>
              <a:off x="4320" y="3841"/>
              <a:ext cx="326" cy="432"/>
            </a:xfrm>
            <a:prstGeom prst="rect">
              <a:avLst/>
            </a:prstGeom>
            <a:noFill/>
            <a:ln w="9525">
              <a:noFill/>
              <a:miter lim="800000"/>
              <a:headEnd/>
              <a:tailEnd/>
            </a:ln>
          </p:spPr>
        </p:pic>
        <p:sp>
          <p:nvSpPr>
            <p:cNvPr id="1083" name="WordArt 21"/>
            <p:cNvSpPr>
              <a:spLocks noChangeArrowheads="1" noChangeShapeType="1" noTextEdit="1"/>
            </p:cNvSpPr>
            <p:nvPr/>
          </p:nvSpPr>
          <p:spPr bwMode="auto">
            <a:xfrm>
              <a:off x="4478" y="4010"/>
              <a:ext cx="145" cy="129"/>
            </a:xfrm>
            <a:prstGeom prst="rect">
              <a:avLst/>
            </a:prstGeom>
          </p:spPr>
          <p:txBody>
            <a:bodyPr wrap="none" fromWordArt="1">
              <a:prstTxWarp prst="textSlantUp">
                <a:avLst>
                  <a:gd name="adj" fmla="val 40190"/>
                </a:avLst>
              </a:prstTxWarp>
            </a:bodyPr>
            <a:lstStyle/>
            <a:p>
              <a:pPr algn="ctr"/>
              <a:r>
                <a:rPr lang="en-US" sz="1200" kern="10">
                  <a:ln w="9525">
                    <a:noFill/>
                    <a:round/>
                    <a:headEnd/>
                    <a:tailEnd/>
                  </a:ln>
                  <a:solidFill>
                    <a:srgbClr val="000000"/>
                  </a:solidFill>
                  <a:latin typeface="Arial Black"/>
                </a:rPr>
                <a:t>Imaging</a:t>
              </a:r>
            </a:p>
          </p:txBody>
        </p:sp>
      </p:grpSp>
      <p:pic>
        <p:nvPicPr>
          <p:cNvPr id="1042" name="Picture 22" descr="server"/>
          <p:cNvPicPr>
            <a:picLocks noChangeAspect="1" noChangeArrowheads="1"/>
          </p:cNvPicPr>
          <p:nvPr/>
        </p:nvPicPr>
        <p:blipFill>
          <a:blip r:embed="rId11" cstate="print"/>
          <a:srcRect/>
          <a:stretch>
            <a:fillRect/>
          </a:stretch>
        </p:blipFill>
        <p:spPr bwMode="auto">
          <a:xfrm>
            <a:off x="3068638" y="3497263"/>
            <a:ext cx="547687" cy="1003300"/>
          </a:xfrm>
          <a:prstGeom prst="rect">
            <a:avLst/>
          </a:prstGeom>
          <a:noFill/>
          <a:ln w="9525">
            <a:noFill/>
            <a:miter lim="800000"/>
            <a:headEnd/>
            <a:tailEnd/>
          </a:ln>
        </p:spPr>
      </p:pic>
      <p:pic>
        <p:nvPicPr>
          <p:cNvPr id="1043" name="Picture 23" descr="monitor"/>
          <p:cNvPicPr>
            <a:picLocks noChangeAspect="1" noChangeArrowheads="1"/>
          </p:cNvPicPr>
          <p:nvPr/>
        </p:nvPicPr>
        <p:blipFill>
          <a:blip r:embed="rId12" cstate="print"/>
          <a:srcRect/>
          <a:stretch>
            <a:fillRect/>
          </a:stretch>
        </p:blipFill>
        <p:spPr bwMode="auto">
          <a:xfrm>
            <a:off x="3106738" y="3051175"/>
            <a:ext cx="455612" cy="581025"/>
          </a:xfrm>
          <a:prstGeom prst="rect">
            <a:avLst/>
          </a:prstGeom>
          <a:noFill/>
          <a:ln w="9525">
            <a:noFill/>
            <a:miter lim="800000"/>
            <a:headEnd/>
            <a:tailEnd/>
          </a:ln>
        </p:spPr>
      </p:pic>
      <p:sp>
        <p:nvSpPr>
          <p:cNvPr id="1044" name="Line 24"/>
          <p:cNvSpPr>
            <a:spLocks noChangeShapeType="1"/>
          </p:cNvSpPr>
          <p:nvPr/>
        </p:nvSpPr>
        <p:spPr bwMode="auto">
          <a:xfrm flipV="1">
            <a:off x="4787900" y="3343275"/>
            <a:ext cx="622300" cy="820738"/>
          </a:xfrm>
          <a:prstGeom prst="line">
            <a:avLst/>
          </a:prstGeom>
          <a:noFill/>
          <a:ln w="38160" cap="rnd">
            <a:solidFill>
              <a:srgbClr val="808080"/>
            </a:solidFill>
            <a:prstDash val="sysDot"/>
            <a:round/>
            <a:headEnd/>
            <a:tailEnd/>
          </a:ln>
        </p:spPr>
        <p:txBody>
          <a:bodyPr/>
          <a:lstStyle/>
          <a:p>
            <a:endParaRPr lang="en-US"/>
          </a:p>
        </p:txBody>
      </p:sp>
      <p:sp>
        <p:nvSpPr>
          <p:cNvPr id="1045" name="Line 25"/>
          <p:cNvSpPr>
            <a:spLocks noChangeShapeType="1"/>
          </p:cNvSpPr>
          <p:nvPr/>
        </p:nvSpPr>
        <p:spPr bwMode="auto">
          <a:xfrm flipH="1" flipV="1">
            <a:off x="5886450" y="2898775"/>
            <a:ext cx="234950" cy="1106488"/>
          </a:xfrm>
          <a:prstGeom prst="line">
            <a:avLst/>
          </a:prstGeom>
          <a:noFill/>
          <a:ln w="38160" cap="rnd">
            <a:solidFill>
              <a:srgbClr val="808080"/>
            </a:solidFill>
            <a:prstDash val="sysDot"/>
            <a:round/>
            <a:headEnd/>
            <a:tailEnd/>
          </a:ln>
        </p:spPr>
        <p:txBody>
          <a:bodyPr/>
          <a:lstStyle/>
          <a:p>
            <a:endParaRPr lang="en-US"/>
          </a:p>
        </p:txBody>
      </p:sp>
      <p:grpSp>
        <p:nvGrpSpPr>
          <p:cNvPr id="4" name="Group 26"/>
          <p:cNvGrpSpPr>
            <a:grpSpLocks/>
          </p:cNvGrpSpPr>
          <p:nvPr/>
        </p:nvGrpSpPr>
        <p:grpSpPr bwMode="auto">
          <a:xfrm>
            <a:off x="4586288" y="3997325"/>
            <a:ext cx="319087" cy="571500"/>
            <a:chOff x="4786" y="2895"/>
            <a:chExt cx="321" cy="431"/>
          </a:xfrm>
        </p:grpSpPr>
        <p:pic>
          <p:nvPicPr>
            <p:cNvPr id="1080" name="Picture 27" descr="server"/>
            <p:cNvPicPr>
              <a:picLocks noChangeAspect="1" noChangeArrowheads="1"/>
            </p:cNvPicPr>
            <p:nvPr/>
          </p:nvPicPr>
          <p:blipFill>
            <a:blip r:embed="rId10" cstate="print"/>
            <a:srcRect/>
            <a:stretch>
              <a:fillRect/>
            </a:stretch>
          </p:blipFill>
          <p:spPr bwMode="auto">
            <a:xfrm>
              <a:off x="4786" y="2895"/>
              <a:ext cx="322" cy="432"/>
            </a:xfrm>
            <a:prstGeom prst="rect">
              <a:avLst/>
            </a:prstGeom>
            <a:noFill/>
            <a:ln w="9525">
              <a:noFill/>
              <a:miter lim="800000"/>
              <a:headEnd/>
              <a:tailEnd/>
            </a:ln>
          </p:spPr>
        </p:pic>
        <p:sp>
          <p:nvSpPr>
            <p:cNvPr id="1081" name="WordArt 28"/>
            <p:cNvSpPr>
              <a:spLocks noChangeArrowheads="1" noChangeShapeType="1" noTextEdit="1"/>
            </p:cNvSpPr>
            <p:nvPr/>
          </p:nvSpPr>
          <p:spPr bwMode="auto">
            <a:xfrm>
              <a:off x="4953" y="3097"/>
              <a:ext cx="112" cy="100"/>
            </a:xfrm>
            <a:prstGeom prst="rect">
              <a:avLst/>
            </a:prstGeom>
          </p:spPr>
          <p:txBody>
            <a:bodyPr wrap="none" fromWordArt="1">
              <a:prstTxWarp prst="textSlantUp">
                <a:avLst>
                  <a:gd name="adj" fmla="val 40995"/>
                </a:avLst>
              </a:prstTxWarp>
            </a:bodyPr>
            <a:lstStyle/>
            <a:p>
              <a:pPr algn="ctr"/>
              <a:r>
                <a:rPr lang="en-US" sz="1200" kern="10">
                  <a:ln w="9525">
                    <a:noFill/>
                    <a:round/>
                    <a:headEnd/>
                    <a:tailEnd/>
                  </a:ln>
                  <a:solidFill>
                    <a:srgbClr val="000000"/>
                  </a:solidFill>
                  <a:latin typeface="Arial Black"/>
                </a:rPr>
                <a:t>CRM</a:t>
              </a:r>
            </a:p>
          </p:txBody>
        </p:sp>
      </p:grpSp>
      <p:grpSp>
        <p:nvGrpSpPr>
          <p:cNvPr id="5" name="Group 29"/>
          <p:cNvGrpSpPr>
            <a:grpSpLocks/>
          </p:cNvGrpSpPr>
          <p:nvPr/>
        </p:nvGrpSpPr>
        <p:grpSpPr bwMode="auto">
          <a:xfrm>
            <a:off x="5956300" y="3963988"/>
            <a:ext cx="320675" cy="569912"/>
            <a:chOff x="6166" y="2869"/>
            <a:chExt cx="324" cy="431"/>
          </a:xfrm>
        </p:grpSpPr>
        <p:pic>
          <p:nvPicPr>
            <p:cNvPr id="1078" name="Picture 30" descr="server"/>
            <p:cNvPicPr>
              <a:picLocks noChangeAspect="1" noChangeArrowheads="1"/>
            </p:cNvPicPr>
            <p:nvPr/>
          </p:nvPicPr>
          <p:blipFill>
            <a:blip r:embed="rId10" cstate="print"/>
            <a:srcRect/>
            <a:stretch>
              <a:fillRect/>
            </a:stretch>
          </p:blipFill>
          <p:spPr bwMode="auto">
            <a:xfrm>
              <a:off x="6166" y="2869"/>
              <a:ext cx="325" cy="432"/>
            </a:xfrm>
            <a:prstGeom prst="rect">
              <a:avLst/>
            </a:prstGeom>
            <a:noFill/>
            <a:ln w="9525">
              <a:noFill/>
              <a:miter lim="800000"/>
              <a:headEnd/>
              <a:tailEnd/>
            </a:ln>
          </p:spPr>
        </p:pic>
        <p:sp>
          <p:nvSpPr>
            <p:cNvPr id="1079" name="WordArt 31"/>
            <p:cNvSpPr>
              <a:spLocks noChangeArrowheads="1" noChangeShapeType="1" noTextEdit="1"/>
            </p:cNvSpPr>
            <p:nvPr/>
          </p:nvSpPr>
          <p:spPr bwMode="auto">
            <a:xfrm>
              <a:off x="6314" y="3063"/>
              <a:ext cx="144" cy="130"/>
            </a:xfrm>
            <a:prstGeom prst="rect">
              <a:avLst/>
            </a:prstGeom>
          </p:spPr>
          <p:txBody>
            <a:bodyPr wrap="none" fromWordArt="1">
              <a:prstTxWarp prst="textSlantUp">
                <a:avLst>
                  <a:gd name="adj" fmla="val 40190"/>
                </a:avLst>
              </a:prstTxWarp>
            </a:bodyPr>
            <a:lstStyle/>
            <a:p>
              <a:pPr algn="ctr"/>
              <a:r>
                <a:rPr lang="en-US" sz="1200" kern="10">
                  <a:ln w="9525">
                    <a:noFill/>
                    <a:round/>
                    <a:headEnd/>
                    <a:tailEnd/>
                  </a:ln>
                  <a:solidFill>
                    <a:srgbClr val="000000"/>
                  </a:solidFill>
                  <a:latin typeface="Arial Black"/>
                </a:rPr>
                <a:t>Billing</a:t>
              </a:r>
            </a:p>
          </p:txBody>
        </p:sp>
      </p:grpSp>
      <p:pic>
        <p:nvPicPr>
          <p:cNvPr id="1048" name="Picture 32" descr="Untitasdpy"/>
          <p:cNvPicPr>
            <a:picLocks noChangeAspect="1" noChangeArrowheads="1"/>
          </p:cNvPicPr>
          <p:nvPr/>
        </p:nvPicPr>
        <p:blipFill>
          <a:blip r:embed="rId13" cstate="print"/>
          <a:srcRect/>
          <a:stretch>
            <a:fillRect/>
          </a:stretch>
        </p:blipFill>
        <p:spPr bwMode="auto">
          <a:xfrm>
            <a:off x="2373313" y="4799013"/>
            <a:ext cx="5141912" cy="111125"/>
          </a:xfrm>
          <a:prstGeom prst="rect">
            <a:avLst/>
          </a:prstGeom>
          <a:noFill/>
          <a:ln w="9525">
            <a:noFill/>
            <a:miter lim="800000"/>
            <a:headEnd/>
            <a:tailEnd/>
          </a:ln>
        </p:spPr>
      </p:pic>
      <p:grpSp>
        <p:nvGrpSpPr>
          <p:cNvPr id="6" name="Group 33"/>
          <p:cNvGrpSpPr>
            <a:grpSpLocks/>
          </p:cNvGrpSpPr>
          <p:nvPr/>
        </p:nvGrpSpPr>
        <p:grpSpPr bwMode="auto">
          <a:xfrm>
            <a:off x="6572250" y="5194300"/>
            <a:ext cx="319088" cy="568325"/>
            <a:chOff x="7166" y="3799"/>
            <a:chExt cx="321" cy="430"/>
          </a:xfrm>
        </p:grpSpPr>
        <p:pic>
          <p:nvPicPr>
            <p:cNvPr id="1076" name="Picture 34" descr="server"/>
            <p:cNvPicPr>
              <a:picLocks noChangeAspect="1" noChangeArrowheads="1"/>
            </p:cNvPicPr>
            <p:nvPr/>
          </p:nvPicPr>
          <p:blipFill>
            <a:blip r:embed="rId10" cstate="print"/>
            <a:srcRect/>
            <a:stretch>
              <a:fillRect/>
            </a:stretch>
          </p:blipFill>
          <p:spPr bwMode="auto">
            <a:xfrm>
              <a:off x="7166" y="3799"/>
              <a:ext cx="322" cy="431"/>
            </a:xfrm>
            <a:prstGeom prst="rect">
              <a:avLst/>
            </a:prstGeom>
            <a:noFill/>
            <a:ln w="9525">
              <a:noFill/>
              <a:miter lim="800000"/>
              <a:headEnd/>
              <a:tailEnd/>
            </a:ln>
          </p:spPr>
        </p:pic>
        <p:sp>
          <p:nvSpPr>
            <p:cNvPr id="1077" name="WordArt 35"/>
            <p:cNvSpPr>
              <a:spLocks noChangeArrowheads="1" noChangeShapeType="1" noTextEdit="1"/>
            </p:cNvSpPr>
            <p:nvPr/>
          </p:nvSpPr>
          <p:spPr bwMode="auto">
            <a:xfrm>
              <a:off x="7332" y="3954"/>
              <a:ext cx="132" cy="120"/>
            </a:xfrm>
            <a:prstGeom prst="rect">
              <a:avLst/>
            </a:prstGeom>
          </p:spPr>
          <p:txBody>
            <a:bodyPr wrap="none" fromWordArt="1">
              <a:prstTxWarp prst="textSlantUp">
                <a:avLst>
                  <a:gd name="adj" fmla="val 40995"/>
                </a:avLst>
              </a:prstTxWarp>
            </a:bodyPr>
            <a:lstStyle/>
            <a:p>
              <a:pPr algn="ctr"/>
              <a:r>
                <a:rPr lang="en-US" sz="1200" kern="10">
                  <a:ln w="9525">
                    <a:noFill/>
                    <a:round/>
                    <a:headEnd/>
                    <a:tailEnd/>
                  </a:ln>
                  <a:solidFill>
                    <a:srgbClr val="000000"/>
                  </a:solidFill>
                  <a:latin typeface="Arial Black"/>
                </a:rPr>
                <a:t>ERP</a:t>
              </a:r>
            </a:p>
          </p:txBody>
        </p:sp>
      </p:grpSp>
      <p:pic>
        <p:nvPicPr>
          <p:cNvPr id="1050" name="Picture 36" descr="Untitasdpy"/>
          <p:cNvPicPr>
            <a:picLocks noChangeAspect="1" noChangeArrowheads="1"/>
          </p:cNvPicPr>
          <p:nvPr/>
        </p:nvPicPr>
        <p:blipFill>
          <a:blip r:embed="rId9" cstate="print"/>
          <a:srcRect/>
          <a:stretch>
            <a:fillRect/>
          </a:stretch>
        </p:blipFill>
        <p:spPr bwMode="auto">
          <a:xfrm>
            <a:off x="3048000" y="4884738"/>
            <a:ext cx="42863" cy="595312"/>
          </a:xfrm>
          <a:prstGeom prst="rect">
            <a:avLst/>
          </a:prstGeom>
          <a:noFill/>
          <a:ln w="9525">
            <a:noFill/>
            <a:miter lim="800000"/>
            <a:headEnd/>
            <a:tailEnd/>
          </a:ln>
        </p:spPr>
      </p:pic>
      <p:pic>
        <p:nvPicPr>
          <p:cNvPr id="1051" name="Picture 37"/>
          <p:cNvPicPr>
            <a:picLocks noChangeAspect="1" noChangeArrowheads="1"/>
          </p:cNvPicPr>
          <p:nvPr/>
        </p:nvPicPr>
        <p:blipFill>
          <a:blip r:embed="rId14" cstate="print"/>
          <a:srcRect/>
          <a:stretch>
            <a:fillRect/>
          </a:stretch>
        </p:blipFill>
        <p:spPr bwMode="auto">
          <a:xfrm>
            <a:off x="2339975" y="5172075"/>
            <a:ext cx="1376363" cy="838200"/>
          </a:xfrm>
          <a:prstGeom prst="rect">
            <a:avLst/>
          </a:prstGeom>
          <a:noFill/>
          <a:ln w="9525">
            <a:noFill/>
            <a:miter lim="800000"/>
            <a:headEnd/>
            <a:tailEnd/>
          </a:ln>
        </p:spPr>
      </p:pic>
      <p:pic>
        <p:nvPicPr>
          <p:cNvPr id="1052" name="Picture 38"/>
          <p:cNvPicPr>
            <a:picLocks noChangeAspect="1" noChangeArrowheads="1"/>
          </p:cNvPicPr>
          <p:nvPr/>
        </p:nvPicPr>
        <p:blipFill>
          <a:blip r:embed="rId15" cstate="print"/>
          <a:srcRect/>
          <a:stretch>
            <a:fillRect/>
          </a:stretch>
        </p:blipFill>
        <p:spPr bwMode="auto">
          <a:xfrm>
            <a:off x="2600325" y="3033713"/>
            <a:ext cx="477838" cy="663575"/>
          </a:xfrm>
          <a:prstGeom prst="rect">
            <a:avLst/>
          </a:prstGeom>
          <a:noFill/>
          <a:ln w="9525">
            <a:noFill/>
            <a:miter lim="800000"/>
            <a:headEnd/>
            <a:tailEnd/>
          </a:ln>
        </p:spPr>
      </p:pic>
      <p:pic>
        <p:nvPicPr>
          <p:cNvPr id="1053" name="Picture 39"/>
          <p:cNvPicPr>
            <a:picLocks noChangeAspect="1" noChangeArrowheads="1"/>
          </p:cNvPicPr>
          <p:nvPr/>
        </p:nvPicPr>
        <p:blipFill>
          <a:blip r:embed="rId16" cstate="print"/>
          <a:srcRect/>
          <a:stretch>
            <a:fillRect/>
          </a:stretch>
        </p:blipFill>
        <p:spPr bwMode="auto">
          <a:xfrm>
            <a:off x="3914775" y="1501775"/>
            <a:ext cx="481013" cy="749300"/>
          </a:xfrm>
          <a:prstGeom prst="rect">
            <a:avLst/>
          </a:prstGeom>
          <a:noFill/>
          <a:ln w="9525">
            <a:noFill/>
            <a:miter lim="800000"/>
            <a:headEnd/>
            <a:tailEnd/>
          </a:ln>
        </p:spPr>
      </p:pic>
      <p:pic>
        <p:nvPicPr>
          <p:cNvPr id="1054" name="Picture 40" descr="asdsdsa"/>
          <p:cNvPicPr>
            <a:picLocks noChangeAspect="1" noChangeArrowheads="1"/>
          </p:cNvPicPr>
          <p:nvPr/>
        </p:nvPicPr>
        <p:blipFill>
          <a:blip r:embed="rId17" cstate="print"/>
          <a:srcRect/>
          <a:stretch>
            <a:fillRect/>
          </a:stretch>
        </p:blipFill>
        <p:spPr bwMode="auto">
          <a:xfrm>
            <a:off x="2362200" y="4740275"/>
            <a:ext cx="369888" cy="277813"/>
          </a:xfrm>
          <a:prstGeom prst="rect">
            <a:avLst/>
          </a:prstGeom>
          <a:noFill/>
          <a:ln w="9525">
            <a:noFill/>
            <a:miter lim="800000"/>
            <a:headEnd/>
            <a:tailEnd/>
          </a:ln>
        </p:spPr>
      </p:pic>
      <p:pic>
        <p:nvPicPr>
          <p:cNvPr id="1055" name="Picture 41" descr="asdsdsa"/>
          <p:cNvPicPr>
            <a:picLocks noChangeAspect="1" noChangeArrowheads="1"/>
          </p:cNvPicPr>
          <p:nvPr/>
        </p:nvPicPr>
        <p:blipFill>
          <a:blip r:embed="rId18" cstate="print"/>
          <a:srcRect/>
          <a:stretch>
            <a:fillRect/>
          </a:stretch>
        </p:blipFill>
        <p:spPr bwMode="auto">
          <a:xfrm>
            <a:off x="7232650" y="4676775"/>
            <a:ext cx="368300" cy="277813"/>
          </a:xfrm>
          <a:prstGeom prst="rect">
            <a:avLst/>
          </a:prstGeom>
          <a:noFill/>
          <a:ln w="9525">
            <a:noFill/>
            <a:miter lim="800000"/>
            <a:headEnd/>
            <a:tailEnd/>
          </a:ln>
        </p:spPr>
      </p:pic>
      <p:grpSp>
        <p:nvGrpSpPr>
          <p:cNvPr id="7" name="Group 42"/>
          <p:cNvGrpSpPr>
            <a:grpSpLocks/>
          </p:cNvGrpSpPr>
          <p:nvPr/>
        </p:nvGrpSpPr>
        <p:grpSpPr bwMode="auto">
          <a:xfrm>
            <a:off x="762000" y="4318000"/>
            <a:ext cx="1857375" cy="2032000"/>
            <a:chOff x="672" y="3216"/>
            <a:chExt cx="1776" cy="1536"/>
          </a:xfrm>
        </p:grpSpPr>
        <p:pic>
          <p:nvPicPr>
            <p:cNvPr id="1074" name="Picture 43" descr="asffag copy"/>
            <p:cNvPicPr>
              <a:picLocks noChangeAspect="1" noChangeArrowheads="1"/>
            </p:cNvPicPr>
            <p:nvPr/>
          </p:nvPicPr>
          <p:blipFill>
            <a:blip r:embed="rId19" cstate="print"/>
            <a:srcRect/>
            <a:stretch>
              <a:fillRect/>
            </a:stretch>
          </p:blipFill>
          <p:spPr bwMode="auto">
            <a:xfrm>
              <a:off x="672" y="3216"/>
              <a:ext cx="1728" cy="1536"/>
            </a:xfrm>
            <a:prstGeom prst="rect">
              <a:avLst/>
            </a:prstGeom>
            <a:noFill/>
            <a:ln w="9525">
              <a:noFill/>
              <a:miter lim="800000"/>
              <a:headEnd/>
              <a:tailEnd/>
            </a:ln>
          </p:spPr>
        </p:pic>
        <p:sp>
          <p:nvSpPr>
            <p:cNvPr id="1075" name="Text Box 44"/>
            <p:cNvSpPr txBox="1">
              <a:spLocks noChangeArrowheads="1"/>
            </p:cNvSpPr>
            <p:nvPr/>
          </p:nvSpPr>
          <p:spPr bwMode="auto">
            <a:xfrm>
              <a:off x="768" y="3408"/>
              <a:ext cx="1680" cy="490"/>
            </a:xfrm>
            <a:prstGeom prst="rect">
              <a:avLst/>
            </a:prstGeom>
            <a:noFill/>
            <a:ln w="9525">
              <a:noFill/>
              <a:miter lim="800000"/>
              <a:headEnd/>
              <a:tailEnd/>
            </a:ln>
          </p:spPr>
          <p:txBody>
            <a:bodyPr lIns="64008" tIns="32004" rIns="64008" bIns="32004">
              <a:spAutoFit/>
            </a:bodyPr>
            <a:lstStyle/>
            <a:p>
              <a:pPr marL="79375" indent="-79375" defTabSz="320675">
                <a:lnSpc>
                  <a:spcPct val="94000"/>
                </a:lnSpc>
                <a:buClr>
                  <a:schemeClr val="tx1"/>
                </a:buClr>
                <a:buFontTx/>
                <a:buChar char="•"/>
                <a:tabLst>
                  <a:tab pos="39688"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CICS</a:t>
              </a:r>
            </a:p>
            <a:p>
              <a:pPr marL="79375" indent="-79375" defTabSz="320675">
                <a:buClr>
                  <a:schemeClr val="tx1"/>
                </a:buClr>
                <a:buFontTx/>
                <a:buChar char="•"/>
                <a:tabLst>
                  <a:tab pos="39688"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Application Server on z/OS</a:t>
              </a:r>
            </a:p>
          </p:txBody>
        </p:sp>
        <p:graphicFrame>
          <p:nvGraphicFramePr>
            <p:cNvPr id="1026" name="Object 45"/>
            <p:cNvGraphicFramePr>
              <a:graphicFrameLocks noChangeAspect="1"/>
            </p:cNvGraphicFramePr>
            <p:nvPr/>
          </p:nvGraphicFramePr>
          <p:xfrm>
            <a:off x="960" y="4279"/>
            <a:ext cx="1056" cy="281"/>
          </p:xfrm>
          <a:graphic>
            <a:graphicData uri="http://schemas.openxmlformats.org/presentationml/2006/ole">
              <mc:AlternateContent xmlns:mc="http://schemas.openxmlformats.org/markup-compatibility/2006">
                <mc:Choice xmlns:v="urn:schemas-microsoft-com:vml" Requires="v">
                  <p:oleObj spid="_x0000_s172133" r:id="rId20" imgW="3629160" imgH="981000" progId="">
                    <p:embed/>
                  </p:oleObj>
                </mc:Choice>
                <mc:Fallback>
                  <p:oleObj r:id="rId20" imgW="3629160" imgH="981000" progId="">
                    <p:embed/>
                    <p:pic>
                      <p:nvPicPr>
                        <p:cNvPr id="0" name="Object 4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60" y="4279"/>
                          <a:ext cx="1056" cy="281"/>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grpSp>
      <p:grpSp>
        <p:nvGrpSpPr>
          <p:cNvPr id="8" name="Group 46"/>
          <p:cNvGrpSpPr>
            <a:grpSpLocks/>
          </p:cNvGrpSpPr>
          <p:nvPr/>
        </p:nvGrpSpPr>
        <p:grpSpPr bwMode="auto">
          <a:xfrm>
            <a:off x="6248400" y="4572000"/>
            <a:ext cx="2895600" cy="2032000"/>
            <a:chOff x="4080" y="1640"/>
            <a:chExt cx="1560" cy="1280"/>
          </a:xfrm>
        </p:grpSpPr>
        <p:pic>
          <p:nvPicPr>
            <p:cNvPr id="1068" name="Picture 47" descr="asffag copy"/>
            <p:cNvPicPr>
              <a:picLocks noChangeAspect="1" noChangeArrowheads="1"/>
            </p:cNvPicPr>
            <p:nvPr/>
          </p:nvPicPr>
          <p:blipFill>
            <a:blip r:embed="rId19" cstate="print"/>
            <a:srcRect/>
            <a:stretch>
              <a:fillRect/>
            </a:stretch>
          </p:blipFill>
          <p:spPr bwMode="auto">
            <a:xfrm>
              <a:off x="4080" y="1640"/>
              <a:ext cx="1560" cy="1280"/>
            </a:xfrm>
            <a:prstGeom prst="rect">
              <a:avLst/>
            </a:prstGeom>
            <a:noFill/>
            <a:ln w="9525">
              <a:noFill/>
              <a:miter lim="800000"/>
              <a:headEnd/>
              <a:tailEnd/>
            </a:ln>
          </p:spPr>
        </p:pic>
        <p:sp>
          <p:nvSpPr>
            <p:cNvPr id="1069" name="Text Box 48"/>
            <p:cNvSpPr txBox="1">
              <a:spLocks noChangeArrowheads="1"/>
            </p:cNvSpPr>
            <p:nvPr/>
          </p:nvSpPr>
          <p:spPr bwMode="auto">
            <a:xfrm>
              <a:off x="4200" y="1720"/>
              <a:ext cx="896" cy="644"/>
            </a:xfrm>
            <a:prstGeom prst="rect">
              <a:avLst/>
            </a:prstGeom>
            <a:noFill/>
            <a:ln w="9525">
              <a:noFill/>
              <a:miter lim="800000"/>
              <a:headEnd/>
              <a:tailEnd/>
            </a:ln>
          </p:spPr>
          <p:txBody>
            <a:bodyPr lIns="64008" tIns="32004" rIns="64008" bIns="32004">
              <a:spAutoFit/>
            </a:bodyPr>
            <a:lstStyle/>
            <a:p>
              <a:pPr marL="79375" indent="-79375" defTabSz="320675">
                <a:lnSpc>
                  <a:spcPct val="94000"/>
                </a:lnSpc>
                <a:buClr>
                  <a:schemeClr val="tx1"/>
                </a:buClr>
                <a:buFontTx/>
                <a:buChar char="•"/>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MQ on z/OS</a:t>
              </a:r>
            </a:p>
            <a:p>
              <a:pPr marL="79375" indent="-79375" defTabSz="320675">
                <a:lnSpc>
                  <a:spcPct val="94000"/>
                </a:lnSpc>
                <a:buClr>
                  <a:schemeClr val="tx1"/>
                </a:buClr>
                <a:buFontTx/>
                <a:buChar char="•"/>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Message Broker on z/OS</a:t>
              </a:r>
            </a:p>
            <a:p>
              <a:pPr marL="79375" indent="-79375" defTabSz="320675">
                <a:buClr>
                  <a:schemeClr val="tx1"/>
                </a:buClr>
                <a:buFontTx/>
                <a:buChar char="•"/>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ESB on z/OS</a:t>
              </a:r>
            </a:p>
            <a:p>
              <a:pPr marL="79375" indent="-79375" defTabSz="320675">
                <a:buClr>
                  <a:schemeClr val="tx1"/>
                </a:buClr>
                <a:buFontTx/>
                <a:buChar char="•"/>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Datapower</a:t>
              </a:r>
            </a:p>
          </p:txBody>
        </p:sp>
        <p:sp>
          <p:nvSpPr>
            <p:cNvPr id="1070" name="Text Box 49"/>
            <p:cNvSpPr txBox="1">
              <a:spLocks noChangeArrowheads="1"/>
            </p:cNvSpPr>
            <p:nvPr/>
          </p:nvSpPr>
          <p:spPr bwMode="auto">
            <a:xfrm>
              <a:off x="5010" y="1723"/>
              <a:ext cx="570" cy="415"/>
            </a:xfrm>
            <a:prstGeom prst="rect">
              <a:avLst/>
            </a:prstGeom>
            <a:noFill/>
            <a:ln w="9525">
              <a:noFill/>
              <a:miter lim="800000"/>
              <a:headEnd/>
              <a:tailEnd/>
            </a:ln>
          </p:spPr>
          <p:txBody>
            <a:bodyPr lIns="64008" tIns="32004" rIns="64008" bIns="32004">
              <a:spAutoFit/>
            </a:bodyPr>
            <a:lstStyle/>
            <a:p>
              <a:pPr marL="79375" indent="-79375" defTabSz="320675">
                <a:buClr>
                  <a:schemeClr val="tx1"/>
                </a:buClr>
                <a:buFontTx/>
                <a:buChar char="•"/>
                <a:tabLst>
                  <a:tab pos="160338"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Adapters</a:t>
              </a:r>
            </a:p>
            <a:p>
              <a:pPr marL="79375" indent="-79375" defTabSz="320675">
                <a:buClr>
                  <a:schemeClr val="tx1"/>
                </a:buClr>
                <a:buFontTx/>
                <a:buChar char="•"/>
                <a:tabLst>
                  <a:tab pos="160338"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t>Transform Extender</a:t>
              </a:r>
            </a:p>
          </p:txBody>
        </p:sp>
        <p:pic>
          <p:nvPicPr>
            <p:cNvPr id="1071" name="Picture 50" descr="castiron"/>
            <p:cNvPicPr>
              <a:picLocks noChangeAspect="1" noChangeArrowheads="1"/>
            </p:cNvPicPr>
            <p:nvPr/>
          </p:nvPicPr>
          <p:blipFill>
            <a:blip r:embed="rId22" cstate="print"/>
            <a:srcRect/>
            <a:stretch>
              <a:fillRect/>
            </a:stretch>
          </p:blipFill>
          <p:spPr bwMode="auto">
            <a:xfrm>
              <a:off x="5130" y="2440"/>
              <a:ext cx="360" cy="381"/>
            </a:xfrm>
            <a:prstGeom prst="rect">
              <a:avLst/>
            </a:prstGeom>
            <a:noFill/>
            <a:ln w="9525">
              <a:noFill/>
              <a:miter lim="800000"/>
              <a:headEnd/>
              <a:tailEnd/>
            </a:ln>
          </p:spPr>
        </p:pic>
        <p:pic>
          <p:nvPicPr>
            <p:cNvPr id="1072" name="Picture 51" descr="dp"/>
            <p:cNvPicPr>
              <a:picLocks noChangeAspect="1" noChangeArrowheads="1"/>
            </p:cNvPicPr>
            <p:nvPr/>
          </p:nvPicPr>
          <p:blipFill>
            <a:blip r:embed="rId23" cstate="print"/>
            <a:srcRect/>
            <a:stretch>
              <a:fillRect/>
            </a:stretch>
          </p:blipFill>
          <p:spPr bwMode="auto">
            <a:xfrm>
              <a:off x="4800" y="2280"/>
              <a:ext cx="743" cy="140"/>
            </a:xfrm>
            <a:prstGeom prst="rect">
              <a:avLst/>
            </a:prstGeom>
            <a:noFill/>
            <a:ln w="9525">
              <a:noFill/>
              <a:miter lim="800000"/>
              <a:headEnd/>
              <a:tailEnd/>
            </a:ln>
          </p:spPr>
        </p:pic>
        <p:pic>
          <p:nvPicPr>
            <p:cNvPr id="1073" name="Picture 52" descr="Untitled-6 copy"/>
            <p:cNvPicPr>
              <a:picLocks noChangeAspect="1" noChangeArrowheads="1"/>
            </p:cNvPicPr>
            <p:nvPr/>
          </p:nvPicPr>
          <p:blipFill>
            <a:blip r:embed="rId24" cstate="print"/>
            <a:srcRect/>
            <a:stretch>
              <a:fillRect/>
            </a:stretch>
          </p:blipFill>
          <p:spPr bwMode="auto">
            <a:xfrm>
              <a:off x="4350" y="2480"/>
              <a:ext cx="480" cy="263"/>
            </a:xfrm>
            <a:prstGeom prst="rect">
              <a:avLst/>
            </a:prstGeom>
            <a:noFill/>
            <a:ln w="9525">
              <a:noFill/>
              <a:miter lim="800000"/>
              <a:headEnd/>
              <a:tailEnd/>
            </a:ln>
          </p:spPr>
        </p:pic>
      </p:grpSp>
      <p:grpSp>
        <p:nvGrpSpPr>
          <p:cNvPr id="9" name="Group 53"/>
          <p:cNvGrpSpPr>
            <a:grpSpLocks/>
          </p:cNvGrpSpPr>
          <p:nvPr/>
        </p:nvGrpSpPr>
        <p:grpSpPr bwMode="auto">
          <a:xfrm>
            <a:off x="228600" y="2362200"/>
            <a:ext cx="1714500" cy="593725"/>
            <a:chOff x="810" y="2426"/>
            <a:chExt cx="1080" cy="374"/>
          </a:xfrm>
        </p:grpSpPr>
        <p:sp>
          <p:nvSpPr>
            <p:cNvPr id="1064" name="Text Box 54"/>
            <p:cNvSpPr txBox="1">
              <a:spLocks noChangeArrowheads="1"/>
            </p:cNvSpPr>
            <p:nvPr/>
          </p:nvSpPr>
          <p:spPr bwMode="auto">
            <a:xfrm>
              <a:off x="960" y="2426"/>
              <a:ext cx="758" cy="266"/>
            </a:xfrm>
            <a:prstGeom prst="rect">
              <a:avLst/>
            </a:prstGeom>
            <a:noFill/>
            <a:ln w="9525">
              <a:noFill/>
              <a:miter lim="800000"/>
              <a:headEnd/>
              <a:tailEnd/>
            </a:ln>
          </p:spPr>
          <p:txBody>
            <a:bodyPr lIns="64008" tIns="32004" rIns="64008" bIns="32004">
              <a:spAutoFit/>
            </a:bodyPr>
            <a:lstStyle/>
            <a:p>
              <a:pPr defTabSz="320675">
                <a:lnSpc>
                  <a:spcPct val="90000"/>
                </a:lnSpc>
                <a:buClr>
                  <a:srgbClr val="000000"/>
                </a:buClr>
                <a:buSzPct val="45000"/>
                <a:buFont typeface="Arial" pitchFamily="34" charset="0"/>
                <a:buNone/>
                <a:tabLst>
                  <a:tab pos="0" algn="l"/>
                  <a:tab pos="320675" algn="l"/>
                  <a:tab pos="639763" algn="l"/>
                  <a:tab pos="960438" algn="l"/>
                  <a:tab pos="1279525" algn="l"/>
                  <a:tab pos="1600200" algn="l"/>
                  <a:tab pos="1920875" algn="l"/>
                  <a:tab pos="2239963" algn="l"/>
                  <a:tab pos="2560638" algn="l"/>
                  <a:tab pos="2879725" algn="l"/>
                  <a:tab pos="3200400" algn="l"/>
                  <a:tab pos="3521075" algn="l"/>
                  <a:tab pos="3840163" algn="l"/>
                  <a:tab pos="4160838" algn="l"/>
                  <a:tab pos="4479925" algn="l"/>
                  <a:tab pos="4800600" algn="l"/>
                  <a:tab pos="5121275" algn="l"/>
                  <a:tab pos="5440363" algn="l"/>
                  <a:tab pos="5761038" algn="l"/>
                  <a:tab pos="6080125" algn="l"/>
                  <a:tab pos="6400800" algn="l"/>
                </a:tabLst>
              </a:pPr>
              <a:r>
                <a:rPr lang="en-GB" sz="1300" b="1">
                  <a:solidFill>
                    <a:srgbClr val="6699FF"/>
                  </a:solidFill>
                </a:rPr>
                <a:t>Application Infrastructure</a:t>
              </a:r>
            </a:p>
          </p:txBody>
        </p:sp>
        <p:grpSp>
          <p:nvGrpSpPr>
            <p:cNvPr id="10" name="Group 55"/>
            <p:cNvGrpSpPr>
              <a:grpSpLocks/>
            </p:cNvGrpSpPr>
            <p:nvPr/>
          </p:nvGrpSpPr>
          <p:grpSpPr bwMode="auto">
            <a:xfrm>
              <a:off x="810" y="2440"/>
              <a:ext cx="1080" cy="360"/>
              <a:chOff x="8208" y="672"/>
              <a:chExt cx="1728" cy="432"/>
            </a:xfrm>
          </p:grpSpPr>
          <p:pic>
            <p:nvPicPr>
              <p:cNvPr id="1066" name="Picture 56" descr="asffag copy"/>
              <p:cNvPicPr>
                <a:picLocks noChangeAspect="1" noChangeArrowheads="1"/>
              </p:cNvPicPr>
              <p:nvPr/>
            </p:nvPicPr>
            <p:blipFill>
              <a:blip r:embed="rId19" cstate="print"/>
              <a:srcRect/>
              <a:stretch>
                <a:fillRect/>
              </a:stretch>
            </p:blipFill>
            <p:spPr bwMode="auto">
              <a:xfrm>
                <a:off x="8208" y="672"/>
                <a:ext cx="1728" cy="432"/>
              </a:xfrm>
              <a:prstGeom prst="rect">
                <a:avLst/>
              </a:prstGeom>
              <a:noFill/>
              <a:ln w="9525">
                <a:noFill/>
                <a:miter lim="800000"/>
                <a:headEnd/>
                <a:tailEnd/>
              </a:ln>
            </p:spPr>
          </p:pic>
          <p:sp>
            <p:nvSpPr>
              <p:cNvPr id="1067" name="Rectangle 57"/>
              <p:cNvSpPr>
                <a:spLocks noChangeArrowheads="1"/>
              </p:cNvSpPr>
              <p:nvPr/>
            </p:nvSpPr>
            <p:spPr bwMode="auto">
              <a:xfrm>
                <a:off x="8304" y="768"/>
                <a:ext cx="1488" cy="331"/>
              </a:xfrm>
              <a:prstGeom prst="rect">
                <a:avLst/>
              </a:prstGeom>
              <a:noFill/>
              <a:ln w="9525">
                <a:noFill/>
                <a:miter lim="800000"/>
                <a:headEnd/>
                <a:tailEnd/>
              </a:ln>
            </p:spPr>
            <p:txBody>
              <a:bodyPr lIns="64008" tIns="32004" rIns="64008" bIns="32004">
                <a:spAutoFit/>
              </a:bodyPr>
              <a:lstStyle/>
              <a:p>
                <a:pPr defTabSz="639763">
                  <a:lnSpc>
                    <a:spcPct val="94000"/>
                  </a:lnSpc>
                  <a:buClr>
                    <a:schemeClr val="tx1"/>
                  </a:buClr>
                </a:pPr>
                <a:r>
                  <a:rPr lang="en-GB" sz="1300" b="1"/>
                  <a:t>WebSphere Portal</a:t>
                </a:r>
              </a:p>
            </p:txBody>
          </p:sp>
        </p:grpSp>
      </p:grpSp>
      <p:grpSp>
        <p:nvGrpSpPr>
          <p:cNvPr id="11" name="Group 58"/>
          <p:cNvGrpSpPr>
            <a:grpSpLocks/>
          </p:cNvGrpSpPr>
          <p:nvPr/>
        </p:nvGrpSpPr>
        <p:grpSpPr bwMode="auto">
          <a:xfrm>
            <a:off x="6629400" y="1676401"/>
            <a:ext cx="2514600" cy="1272910"/>
            <a:chOff x="4050" y="1320"/>
            <a:chExt cx="1440" cy="1483"/>
          </a:xfrm>
        </p:grpSpPr>
        <p:pic>
          <p:nvPicPr>
            <p:cNvPr id="1060" name="Picture 59" descr="asffag copy"/>
            <p:cNvPicPr>
              <a:picLocks noChangeAspect="1" noChangeArrowheads="1"/>
            </p:cNvPicPr>
            <p:nvPr/>
          </p:nvPicPr>
          <p:blipFill>
            <a:blip r:embed="rId19" cstate="print"/>
            <a:srcRect/>
            <a:stretch>
              <a:fillRect/>
            </a:stretch>
          </p:blipFill>
          <p:spPr bwMode="auto">
            <a:xfrm>
              <a:off x="4050" y="1320"/>
              <a:ext cx="1440" cy="1483"/>
            </a:xfrm>
            <a:prstGeom prst="rect">
              <a:avLst/>
            </a:prstGeom>
            <a:noFill/>
            <a:ln w="9525">
              <a:noFill/>
              <a:miter lim="800000"/>
              <a:headEnd/>
              <a:tailEnd/>
            </a:ln>
          </p:spPr>
        </p:pic>
        <p:sp>
          <p:nvSpPr>
            <p:cNvPr id="1061" name="Rectangle 60"/>
            <p:cNvSpPr>
              <a:spLocks noChangeArrowheads="1"/>
            </p:cNvSpPr>
            <p:nvPr/>
          </p:nvSpPr>
          <p:spPr bwMode="auto">
            <a:xfrm>
              <a:off x="4080" y="1440"/>
              <a:ext cx="1350" cy="512"/>
            </a:xfrm>
            <a:prstGeom prst="rect">
              <a:avLst/>
            </a:prstGeom>
            <a:noFill/>
            <a:ln w="9525">
              <a:noFill/>
              <a:miter lim="800000"/>
              <a:headEnd/>
              <a:tailEnd/>
            </a:ln>
          </p:spPr>
          <p:txBody>
            <a:bodyPr lIns="64008" tIns="32004" rIns="64008" bIns="32004">
              <a:spAutoFit/>
            </a:bodyPr>
            <a:lstStyle/>
            <a:p>
              <a:pPr defTabSz="639763">
                <a:lnSpc>
                  <a:spcPct val="94000"/>
                </a:lnSpc>
                <a:buClr>
                  <a:schemeClr val="tx1"/>
                </a:buClr>
                <a:buFontTx/>
                <a:buChar char="•"/>
              </a:pPr>
              <a:r>
                <a:rPr lang="en-GB" sz="1300" b="1" dirty="0" smtClean="0"/>
                <a:t>Business Process Manager</a:t>
              </a:r>
              <a:endParaRPr lang="en-GB" sz="1300" b="1" dirty="0"/>
            </a:p>
            <a:p>
              <a:pPr defTabSz="639763">
                <a:lnSpc>
                  <a:spcPct val="94000"/>
                </a:lnSpc>
                <a:buClr>
                  <a:schemeClr val="tx1"/>
                </a:buClr>
                <a:buFontTx/>
                <a:buChar char="•"/>
              </a:pPr>
              <a:r>
                <a:rPr lang="en-GB" sz="1300" b="1" dirty="0" smtClean="0"/>
                <a:t>Business Monitor </a:t>
              </a:r>
              <a:r>
                <a:rPr lang="en-GB" sz="1300" b="1" dirty="0"/>
                <a:t>for z/OS</a:t>
              </a:r>
            </a:p>
            <a:p>
              <a:pPr defTabSz="639763">
                <a:lnSpc>
                  <a:spcPct val="94000"/>
                </a:lnSpc>
                <a:buClr>
                  <a:schemeClr val="tx1"/>
                </a:buClr>
                <a:buFontTx/>
                <a:buChar char="•"/>
              </a:pPr>
              <a:r>
                <a:rPr lang="en-GB" sz="1300" b="1" dirty="0"/>
                <a:t>Business Events for z/OS</a:t>
              </a:r>
            </a:p>
            <a:p>
              <a:pPr defTabSz="639763">
                <a:lnSpc>
                  <a:spcPct val="94000"/>
                </a:lnSpc>
                <a:buClr>
                  <a:schemeClr val="tx1"/>
                </a:buClr>
                <a:buFontTx/>
                <a:buChar char="•"/>
              </a:pPr>
              <a:r>
                <a:rPr lang="en-GB" sz="1300" b="1" dirty="0" smtClean="0"/>
                <a:t>BRMS </a:t>
              </a:r>
              <a:r>
                <a:rPr lang="en-GB" sz="1300" b="1" dirty="0"/>
                <a:t>for z/OS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46793"/>
                                        </p:tgtEl>
                                      </p:cBhvr>
                                      <p:by x="150000" y="150000"/>
                                    </p:animScale>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grpId="0" nodeType="clickEffect">
                                  <p:stCondLst>
                                    <p:cond delay="0"/>
                                  </p:stCondLst>
                                  <p:childTnLst>
                                    <p:animScale>
                                      <p:cBhvr>
                                        <p:cTn id="13" dur="2000" fill="hold"/>
                                        <p:tgtEl>
                                          <p:spTgt spid="246795"/>
                                        </p:tgtEl>
                                      </p:cBhvr>
                                      <p:by x="150000" y="150000"/>
                                    </p:animScale>
                                  </p:childTnLst>
                                </p:cTn>
                              </p:par>
                            </p:childTnLst>
                          </p:cTn>
                        </p:par>
                        <p:par>
                          <p:cTn id="14" fill="hold">
                            <p:stCondLst>
                              <p:cond delay="2000"/>
                            </p:stCondLst>
                            <p:childTnLst>
                              <p:par>
                                <p:cTn id="15" presetID="1"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0" nodeType="clickEffect">
                                  <p:stCondLst>
                                    <p:cond delay="0"/>
                                  </p:stCondLst>
                                  <p:childTnLst>
                                    <p:animScale>
                                      <p:cBhvr>
                                        <p:cTn id="20" dur="2000" fill="hold"/>
                                        <p:tgtEl>
                                          <p:spTgt spid="246792"/>
                                        </p:tgtEl>
                                      </p:cBhvr>
                                      <p:by x="150000" y="150000"/>
                                    </p:animScale>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6" presetClass="emph" presetSubtype="0" fill="hold" grpId="0" nodeType="clickEffect">
                                  <p:stCondLst>
                                    <p:cond delay="0"/>
                                  </p:stCondLst>
                                  <p:childTnLst>
                                    <p:animScale>
                                      <p:cBhvr>
                                        <p:cTn id="27" dur="2000" fill="hold"/>
                                        <p:tgtEl>
                                          <p:spTgt spid="246794"/>
                                        </p:tgtEl>
                                      </p:cBhvr>
                                      <p:by x="150000" y="150000"/>
                                    </p:animScale>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92" grpId="0"/>
      <p:bldP spid="246793" grpId="0"/>
      <p:bldP spid="246794" grpId="0"/>
      <p:bldP spid="24679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772400" cy="490537"/>
          </a:xfrm>
        </p:spPr>
        <p:txBody>
          <a:bodyPr/>
          <a:lstStyle/>
          <a:p>
            <a:r>
              <a:rPr lang="en-US" dirty="0" smtClean="0"/>
              <a:t>Banking Environment on z/OS, 1 of 2</a:t>
            </a:r>
            <a:endParaRPr lang="en-US" dirty="0"/>
          </a:p>
        </p:txBody>
      </p:sp>
      <p:sp>
        <p:nvSpPr>
          <p:cNvPr id="3" name="Slide Number Placeholder 2"/>
          <p:cNvSpPr>
            <a:spLocks noGrp="1"/>
          </p:cNvSpPr>
          <p:nvPr>
            <p:ph type="sldNum" idx="10"/>
          </p:nvPr>
        </p:nvSpPr>
        <p:spPr>
          <a:xfrm>
            <a:off x="457200" y="6172200"/>
            <a:ext cx="457200" cy="304800"/>
          </a:xfrm>
        </p:spPr>
        <p:txBody>
          <a:bodyPr/>
          <a:lstStyle/>
          <a:p>
            <a:fld id="{73E8E0ED-BFD6-4E5C-A75A-B171CB81755A}" type="slidenum">
              <a:rPr lang="en-GB" smtClean="0"/>
              <a:pPr/>
              <a:t>38</a:t>
            </a:fld>
            <a:endParaRPr lang="en-GB" dirty="0"/>
          </a:p>
        </p:txBody>
      </p:sp>
      <p:pic>
        <p:nvPicPr>
          <p:cNvPr id="329730" name="Picture 2" descr="C:\DOCUME~1\ADMINI~1\LOCALS~1\Temp\HS6ClipImage_4e39b111.png"/>
          <p:cNvPicPr>
            <a:picLocks noChangeAspect="1" noChangeArrowheads="1"/>
          </p:cNvPicPr>
          <p:nvPr/>
        </p:nvPicPr>
        <p:blipFill>
          <a:blip r:embed="rId3" cstate="print"/>
          <a:srcRect/>
          <a:stretch>
            <a:fillRect/>
          </a:stretch>
        </p:blipFill>
        <p:spPr bwMode="auto">
          <a:xfrm>
            <a:off x="106960" y="533400"/>
            <a:ext cx="8808440" cy="5749222"/>
          </a:xfrm>
          <a:prstGeom prst="rect">
            <a:avLst/>
          </a:prstGeom>
          <a:noFill/>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7772400" cy="490537"/>
          </a:xfrm>
        </p:spPr>
        <p:txBody>
          <a:bodyPr/>
          <a:lstStyle/>
          <a:p>
            <a:r>
              <a:rPr lang="en-US" dirty="0" smtClean="0"/>
              <a:t>Banking Environment on z/OS, 2 of 2</a:t>
            </a:r>
            <a:endParaRPr lang="en-US" dirty="0"/>
          </a:p>
        </p:txBody>
      </p:sp>
      <p:sp>
        <p:nvSpPr>
          <p:cNvPr id="3" name="Slide Number Placeholder 2"/>
          <p:cNvSpPr>
            <a:spLocks noGrp="1"/>
          </p:cNvSpPr>
          <p:nvPr>
            <p:ph type="sldNum" idx="10"/>
          </p:nvPr>
        </p:nvSpPr>
        <p:spPr>
          <a:xfrm>
            <a:off x="457200" y="6172200"/>
            <a:ext cx="457200" cy="304800"/>
          </a:xfrm>
        </p:spPr>
        <p:txBody>
          <a:bodyPr/>
          <a:lstStyle/>
          <a:p>
            <a:fld id="{73E8E0ED-BFD6-4E5C-A75A-B171CB81755A}" type="slidenum">
              <a:rPr lang="en-GB" smtClean="0"/>
              <a:pPr/>
              <a:t>39</a:t>
            </a:fld>
            <a:endParaRPr lang="en-GB" dirty="0"/>
          </a:p>
        </p:txBody>
      </p:sp>
      <p:pic>
        <p:nvPicPr>
          <p:cNvPr id="329730" name="Picture 2" descr="C:\DOCUME~1\ADMINI~1\LOCALS~1\Temp\HS6ClipImage_4e39b111.png"/>
          <p:cNvPicPr>
            <a:picLocks noChangeAspect="1" noChangeArrowheads="1"/>
          </p:cNvPicPr>
          <p:nvPr/>
        </p:nvPicPr>
        <p:blipFill>
          <a:blip r:embed="rId3" cstate="print"/>
          <a:srcRect/>
          <a:stretch>
            <a:fillRect/>
          </a:stretch>
        </p:blipFill>
        <p:spPr bwMode="auto">
          <a:xfrm>
            <a:off x="106960" y="533400"/>
            <a:ext cx="8808440" cy="5749222"/>
          </a:xfrm>
          <a:prstGeom prst="rect">
            <a:avLst/>
          </a:prstGeom>
          <a:noFill/>
          <a:effectLst/>
        </p:spPr>
      </p:pic>
      <p:sp>
        <p:nvSpPr>
          <p:cNvPr id="4" name="Rectangle 3"/>
          <p:cNvSpPr/>
          <p:nvPr/>
        </p:nvSpPr>
        <p:spPr bwMode="auto">
          <a:xfrm>
            <a:off x="106960" y="533400"/>
            <a:ext cx="9007456" cy="5749222"/>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endParaRPr>
          </a:p>
        </p:txBody>
      </p:sp>
      <p:pic>
        <p:nvPicPr>
          <p:cNvPr id="1740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9168" y="4038600"/>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144" y="4171826"/>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145" y="3732089"/>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8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145" y="3292352"/>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5044" y="2057400"/>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5078058"/>
            <a:ext cx="407987" cy="37782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8150" y="1679575"/>
            <a:ext cx="407987" cy="37782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2"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7813" y="2044401"/>
            <a:ext cx="407987" cy="37782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3"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2145" y="700320"/>
            <a:ext cx="439737"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4"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3374" y="2100262"/>
            <a:ext cx="512763" cy="39687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5"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2587" y="1679575"/>
            <a:ext cx="633413" cy="4635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6"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44286" y="5791200"/>
            <a:ext cx="377825"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7"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1761" y="2865315"/>
            <a:ext cx="377825"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8"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2848" y="3763547"/>
            <a:ext cx="377825"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99" name="Picture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5181" y="2143125"/>
            <a:ext cx="401637"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0"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2800" y="1806276"/>
            <a:ext cx="401637"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1" name="Picture 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65591" y="2100262"/>
            <a:ext cx="414337" cy="4079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2" name="Picture 2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82474" y="5088762"/>
            <a:ext cx="414337" cy="4079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3"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3600" y="2356643"/>
            <a:ext cx="414337" cy="4079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4" name="Picture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10000" y="5022495"/>
            <a:ext cx="427037"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5" name="Picture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67956" y="5101785"/>
            <a:ext cx="427037" cy="4270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6" name="Picture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14932" y="714288"/>
            <a:ext cx="523875" cy="4397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7" name="Picture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80468" y="3207192"/>
            <a:ext cx="476250" cy="40163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9" name="Picture 2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43000" y="6108790"/>
            <a:ext cx="420687" cy="34766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0" name="Picture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55631" y="5111309"/>
            <a:ext cx="407987" cy="4079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61446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2913"/>
            <a:ext cx="9144000" cy="597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0" y="1043464"/>
            <a:ext cx="9144000" cy="5281136"/>
          </a:xfrm>
          <a:prstGeom prst="rect">
            <a:avLst/>
          </a:prstGeom>
          <a:solidFill>
            <a:schemeClr val="bg1">
              <a:alpha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smtClean="0">
              <a:solidFill>
                <a:srgbClr val="000000"/>
              </a:solidFill>
              <a:ea typeface="ＭＳ Ｐゴシック" pitchFamily="96" charset="-128"/>
            </a:endParaRPr>
          </a:p>
        </p:txBody>
      </p:sp>
      <p:sp>
        <p:nvSpPr>
          <p:cNvPr id="4100" name="Rectangle 3"/>
          <p:cNvSpPr>
            <a:spLocks noChangeArrowheads="1"/>
          </p:cNvSpPr>
          <p:nvPr/>
        </p:nvSpPr>
        <p:spPr bwMode="auto">
          <a:xfrm>
            <a:off x="336255" y="1524000"/>
            <a:ext cx="2332038"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b="1" dirty="0">
                <a:solidFill>
                  <a:srgbClr val="000000"/>
                </a:solidFill>
              </a:rPr>
              <a:t>Process Integrity </a:t>
            </a:r>
            <a:r>
              <a:rPr lang="en-US" sz="1400" dirty="0">
                <a:solidFill>
                  <a:srgbClr val="000000"/>
                </a:solidFill>
              </a:rPr>
              <a:t>Reliable execution of distributed business activity</a:t>
            </a:r>
            <a:endParaRPr lang="en-US" dirty="0">
              <a:solidFill>
                <a:srgbClr val="000000"/>
              </a:solidFill>
            </a:endParaRPr>
          </a:p>
        </p:txBody>
      </p:sp>
      <p:sp>
        <p:nvSpPr>
          <p:cNvPr id="4101" name="Rectangle 4"/>
          <p:cNvSpPr>
            <a:spLocks noChangeArrowheads="1"/>
          </p:cNvSpPr>
          <p:nvPr/>
        </p:nvSpPr>
        <p:spPr bwMode="auto">
          <a:xfrm>
            <a:off x="6535106" y="4861641"/>
            <a:ext cx="23260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20000"/>
              </a:spcBef>
            </a:pPr>
            <a:r>
              <a:rPr lang="en-US" sz="2000" b="1" dirty="0">
                <a:solidFill>
                  <a:srgbClr val="000000"/>
                </a:solidFill>
              </a:rPr>
              <a:t>High Availability </a:t>
            </a:r>
            <a:r>
              <a:rPr lang="en-US" sz="1400" dirty="0">
                <a:solidFill>
                  <a:srgbClr val="000000"/>
                </a:solidFill>
              </a:rPr>
              <a:t>Processes execute even when one system is down</a:t>
            </a:r>
          </a:p>
        </p:txBody>
      </p:sp>
      <p:sp>
        <p:nvSpPr>
          <p:cNvPr id="4103" name="Rectangle 6"/>
          <p:cNvSpPr>
            <a:spLocks noChangeArrowheads="1"/>
          </p:cNvSpPr>
          <p:nvPr/>
        </p:nvSpPr>
        <p:spPr bwMode="auto">
          <a:xfrm>
            <a:off x="270896" y="3224826"/>
            <a:ext cx="198120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000" b="1" dirty="0">
                <a:solidFill>
                  <a:srgbClr val="000000"/>
                </a:solidFill>
              </a:rPr>
              <a:t>Scalability </a:t>
            </a:r>
            <a:br>
              <a:rPr lang="en-US" sz="2000" b="1" dirty="0">
                <a:solidFill>
                  <a:srgbClr val="000000"/>
                </a:solidFill>
              </a:rPr>
            </a:br>
            <a:r>
              <a:rPr lang="en-US" sz="1400" dirty="0">
                <a:solidFill>
                  <a:srgbClr val="000000"/>
                </a:solidFill>
              </a:rPr>
              <a:t>To billions of transactions per </a:t>
            </a:r>
            <a:r>
              <a:rPr lang="en-US" sz="1400" dirty="0" smtClean="0">
                <a:solidFill>
                  <a:srgbClr val="000000"/>
                </a:solidFill>
              </a:rPr>
              <a:t>day with high utilization rates</a:t>
            </a:r>
            <a:endParaRPr lang="en-US" sz="1400" dirty="0">
              <a:solidFill>
                <a:srgbClr val="000000"/>
              </a:solidFill>
            </a:endParaRPr>
          </a:p>
        </p:txBody>
      </p:sp>
      <p:sp>
        <p:nvSpPr>
          <p:cNvPr id="4104" name="Rectangle 7"/>
          <p:cNvSpPr>
            <a:spLocks noChangeArrowheads="1"/>
          </p:cNvSpPr>
          <p:nvPr/>
        </p:nvSpPr>
        <p:spPr bwMode="auto">
          <a:xfrm>
            <a:off x="251616" y="304800"/>
            <a:ext cx="817324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buClr>
                <a:srgbClr val="000000"/>
              </a:buClr>
              <a:buSzPct val="100000"/>
              <a:buFont typeface="Arial" pitchFamily="34" charset="0"/>
              <a:buNone/>
            </a:pPr>
            <a:r>
              <a:rPr lang="en-US" sz="2400" dirty="0" smtClean="0">
                <a:solidFill>
                  <a:srgbClr val="000000"/>
                </a:solidFill>
              </a:rPr>
              <a:t>Robust </a:t>
            </a:r>
            <a:r>
              <a:rPr lang="en-US" sz="2400" dirty="0">
                <a:solidFill>
                  <a:srgbClr val="000000"/>
                </a:solidFill>
              </a:rPr>
              <a:t>BPM Solutions to Meet Today’s </a:t>
            </a:r>
            <a:r>
              <a:rPr lang="en-US" sz="2400" dirty="0" smtClean="0">
                <a:solidFill>
                  <a:srgbClr val="000000"/>
                </a:solidFill>
              </a:rPr>
              <a:t>Requirements … and </a:t>
            </a:r>
            <a:r>
              <a:rPr lang="en-US" sz="2400" dirty="0">
                <a:solidFill>
                  <a:srgbClr val="000000"/>
                </a:solidFill>
              </a:rPr>
              <a:t>Tomorrow’s</a:t>
            </a:r>
          </a:p>
        </p:txBody>
      </p:sp>
      <p:sp>
        <p:nvSpPr>
          <p:cNvPr id="4105" name="Rectangle 8"/>
          <p:cNvSpPr>
            <a:spLocks noChangeArrowheads="1"/>
          </p:cNvSpPr>
          <p:nvPr/>
        </p:nvSpPr>
        <p:spPr bwMode="auto">
          <a:xfrm>
            <a:off x="6713863" y="3263374"/>
            <a:ext cx="1968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pPr>
            <a:r>
              <a:rPr lang="en-US" sz="2000" b="1" dirty="0">
                <a:solidFill>
                  <a:srgbClr val="000000"/>
                </a:solidFill>
              </a:rPr>
              <a:t>Dependability </a:t>
            </a:r>
            <a:r>
              <a:rPr lang="en-US" sz="1400" dirty="0">
                <a:solidFill>
                  <a:srgbClr val="000000"/>
                </a:solidFill>
              </a:rPr>
              <a:t>Through a robust </a:t>
            </a:r>
            <a:r>
              <a:rPr lang="en-US" sz="1400" dirty="0" smtClean="0">
                <a:solidFill>
                  <a:srgbClr val="000000"/>
                </a:solidFill>
              </a:rPr>
              <a:t>and resilient infrastructure</a:t>
            </a:r>
            <a:endParaRPr lang="en-US" sz="1400" dirty="0">
              <a:solidFill>
                <a:srgbClr val="000000"/>
              </a:solidFill>
            </a:endParaRPr>
          </a:p>
        </p:txBody>
      </p:sp>
      <p:sp>
        <p:nvSpPr>
          <p:cNvPr id="4106" name="Rectangle 9"/>
          <p:cNvSpPr>
            <a:spLocks noChangeArrowheads="1"/>
          </p:cNvSpPr>
          <p:nvPr/>
        </p:nvSpPr>
        <p:spPr bwMode="auto">
          <a:xfrm>
            <a:off x="205536" y="4861641"/>
            <a:ext cx="2397397"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20000"/>
              </a:spcBef>
            </a:pPr>
            <a:r>
              <a:rPr lang="en-US" sz="2000" b="1" dirty="0" smtClean="0">
                <a:solidFill>
                  <a:srgbClr val="000000"/>
                </a:solidFill>
              </a:rPr>
              <a:t>Interconnected </a:t>
            </a:r>
          </a:p>
          <a:p>
            <a:pPr algn="ctr">
              <a:spcBef>
                <a:spcPct val="20000"/>
              </a:spcBef>
            </a:pPr>
            <a:r>
              <a:rPr lang="en-US" sz="1400" dirty="0" smtClean="0">
                <a:solidFill>
                  <a:srgbClr val="000000"/>
                </a:solidFill>
              </a:rPr>
              <a:t>Throughout  enterprise with high speed cross-memory communications</a:t>
            </a:r>
            <a:endParaRPr lang="en-US" sz="1400" dirty="0">
              <a:solidFill>
                <a:srgbClr val="000000"/>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3971" y="2368748"/>
            <a:ext cx="3765860" cy="249289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8" name="Rectangle 3"/>
          <p:cNvSpPr>
            <a:spLocks noChangeArrowheads="1"/>
          </p:cNvSpPr>
          <p:nvPr/>
        </p:nvSpPr>
        <p:spPr bwMode="auto">
          <a:xfrm>
            <a:off x="2668293" y="5367010"/>
            <a:ext cx="3698130"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smtClean="0">
                <a:solidFill>
                  <a:srgbClr val="000000"/>
                </a:solidFill>
              </a:rPr>
              <a:t>Dynamic Infrastructure</a:t>
            </a:r>
          </a:p>
          <a:p>
            <a:pPr algn="ctr"/>
            <a:r>
              <a:rPr lang="en-US" sz="1400" dirty="0" smtClean="0">
                <a:solidFill>
                  <a:srgbClr val="000000"/>
                </a:solidFill>
              </a:rPr>
              <a:t>IT must adapt to changing infrastructure cost pressures, contention for limited resources, and changing business priorities</a:t>
            </a:r>
            <a:endParaRPr lang="en-US" dirty="0">
              <a:solidFill>
                <a:srgbClr val="000000"/>
              </a:solidFill>
            </a:endParaRPr>
          </a:p>
        </p:txBody>
      </p:sp>
      <p:sp>
        <p:nvSpPr>
          <p:cNvPr id="39" name="Rectangle 3"/>
          <p:cNvSpPr>
            <a:spLocks noChangeArrowheads="1"/>
          </p:cNvSpPr>
          <p:nvPr/>
        </p:nvSpPr>
        <p:spPr bwMode="auto">
          <a:xfrm>
            <a:off x="6397799" y="1549451"/>
            <a:ext cx="250033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smtClean="0">
                <a:solidFill>
                  <a:srgbClr val="000000"/>
                </a:solidFill>
              </a:rPr>
              <a:t>Co-location</a:t>
            </a:r>
          </a:p>
          <a:p>
            <a:pPr algn="ctr"/>
            <a:r>
              <a:rPr lang="en-US" sz="1400" dirty="0" smtClean="0">
                <a:solidFill>
                  <a:srgbClr val="000000"/>
                </a:solidFill>
              </a:rPr>
              <a:t>Mission-critical applications and processes co-located for performance</a:t>
            </a:r>
            <a:endParaRPr lang="en-US" dirty="0">
              <a:solidFill>
                <a:srgbClr val="000000"/>
              </a:solidFill>
            </a:endParaRPr>
          </a:p>
        </p:txBody>
      </p:sp>
      <p:sp>
        <p:nvSpPr>
          <p:cNvPr id="40" name="Rectangle 3"/>
          <p:cNvSpPr>
            <a:spLocks noChangeArrowheads="1"/>
          </p:cNvSpPr>
          <p:nvPr/>
        </p:nvSpPr>
        <p:spPr bwMode="auto">
          <a:xfrm>
            <a:off x="3017368" y="1322308"/>
            <a:ext cx="2999980"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smtClean="0">
                <a:solidFill>
                  <a:srgbClr val="000000"/>
                </a:solidFill>
              </a:rPr>
              <a:t>Transactional Strength</a:t>
            </a:r>
          </a:p>
          <a:p>
            <a:pPr algn="ctr"/>
            <a:r>
              <a:rPr lang="en-US" sz="1400" dirty="0" smtClean="0">
                <a:solidFill>
                  <a:srgbClr val="000000"/>
                </a:solidFill>
              </a:rPr>
              <a:t>Robust applications demonstrate resilience and scalability in the face of workload challenges</a:t>
            </a:r>
            <a:endParaRPr lang="en-US" dirty="0">
              <a:solidFill>
                <a:srgbClr val="000000"/>
              </a:solidFill>
            </a:endParaRPr>
          </a:p>
        </p:txBody>
      </p:sp>
      <p:sp>
        <p:nvSpPr>
          <p:cNvPr id="7" name="Slide Number Placeholder 6"/>
          <p:cNvSpPr>
            <a:spLocks noGrp="1"/>
          </p:cNvSpPr>
          <p:nvPr>
            <p:ph type="sldNum" sz="quarter" idx="10"/>
          </p:nvPr>
        </p:nvSpPr>
        <p:spPr/>
        <p:txBody>
          <a:bodyPr/>
          <a:lstStyle/>
          <a:p>
            <a:pPr>
              <a:defRPr/>
            </a:pPr>
            <a:fld id="{4B6AF82B-E728-4E58-8A7B-3DF98CE9DCC1}" type="slidenum">
              <a:rPr lang="en-US" smtClean="0"/>
              <a:pPr>
                <a:defRPr/>
              </a:pPr>
              <a:t>4</a:t>
            </a:fld>
            <a:endParaRPr lang="en-US"/>
          </a:p>
        </p:txBody>
      </p:sp>
    </p:spTree>
    <p:extLst>
      <p:ext uri="{BB962C8B-B14F-4D97-AF65-F5344CB8AC3E}">
        <p14:creationId xmlns:p14="http://schemas.microsoft.com/office/powerpoint/2010/main" val="183226746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380999"/>
          </a:xfrm>
        </p:spPr>
        <p:txBody>
          <a:bodyPr/>
          <a:lstStyle/>
          <a:p>
            <a:r>
              <a:rPr lang="en-US" dirty="0" smtClean="0"/>
              <a:t>What is the “Right” System Z Topology for BPM?</a:t>
            </a:r>
            <a:endParaRPr lang="en-US" sz="1800" i="1" dirty="0"/>
          </a:p>
        </p:txBody>
      </p:sp>
      <p:sp>
        <p:nvSpPr>
          <p:cNvPr id="3" name="Content Placeholder 2"/>
          <p:cNvSpPr>
            <a:spLocks noGrp="1"/>
          </p:cNvSpPr>
          <p:nvPr>
            <p:ph idx="1"/>
          </p:nvPr>
        </p:nvSpPr>
        <p:spPr>
          <a:xfrm>
            <a:off x="283028" y="685800"/>
            <a:ext cx="8556172" cy="609600"/>
          </a:xfrm>
        </p:spPr>
        <p:txBody>
          <a:bodyPr/>
          <a:lstStyle/>
          <a:p>
            <a:pPr marL="0" indent="0">
              <a:buNone/>
            </a:pPr>
            <a:r>
              <a:rPr lang="en-US" sz="1600" b="1" i="1" dirty="0" smtClean="0"/>
              <a:t>Running the Process Server component of BPM on z/OS provides the following differentiating benefits &amp; business drivers:</a:t>
            </a:r>
            <a:endParaRPr lang="en-US" sz="1600" b="1"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20190FFF-7149-4673-AFAA-68729FAB5A2D}" type="slidenum">
              <a:rPr lang="en-US" smtClean="0"/>
              <a:pPr>
                <a:defRPr/>
              </a:pPr>
              <a:t>40</a:t>
            </a:fld>
            <a:endParaRPr lang="en-US"/>
          </a:p>
        </p:txBody>
      </p:sp>
      <p:pic>
        <p:nvPicPr>
          <p:cNvPr id="173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9560" y="1388567"/>
            <a:ext cx="3140674"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89288" y="1173123"/>
            <a:ext cx="3041217" cy="215444"/>
          </a:xfrm>
          <a:prstGeom prst="rect">
            <a:avLst/>
          </a:prstGeom>
          <a:noFill/>
        </p:spPr>
        <p:txBody>
          <a:bodyPr wrap="none" rtlCol="0">
            <a:spAutoFit/>
          </a:bodyPr>
          <a:lstStyle/>
          <a:p>
            <a:r>
              <a:rPr lang="en-US" sz="800" dirty="0" smtClean="0"/>
              <a:t>WebSphere Application Server runtime configurations on z/OS</a:t>
            </a:r>
            <a:endParaRPr lang="en-US" sz="800" dirty="0"/>
          </a:p>
        </p:txBody>
      </p:sp>
      <p:sp>
        <p:nvSpPr>
          <p:cNvPr id="10" name="Content Placeholder 2"/>
          <p:cNvSpPr txBox="1">
            <a:spLocks/>
          </p:cNvSpPr>
          <p:nvPr/>
        </p:nvSpPr>
        <p:spPr bwMode="auto">
          <a:xfrm>
            <a:off x="283028" y="1424107"/>
            <a:ext cx="5404221" cy="10764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sz="1000" b="1" i="1" dirty="0" smtClean="0"/>
              <a:t>Resiliency of BPM on z/OS:</a:t>
            </a:r>
          </a:p>
          <a:p>
            <a:pPr marL="182880" indent="-182880">
              <a:spcBef>
                <a:spcPts val="0"/>
              </a:spcBef>
            </a:pPr>
            <a:r>
              <a:rPr lang="en-US" sz="900" dirty="0" smtClean="0"/>
              <a:t>Middleware on z/OS plugs into the underlying OS core capabilities; by installing BPM on WAS, the z/OS Workload Manager provides prioritized queuing between the controller and servant to handle critical work according to service level agreements by which it is governed</a:t>
            </a:r>
          </a:p>
          <a:p>
            <a:pPr marL="182880" indent="-182880">
              <a:spcBef>
                <a:spcPts val="0"/>
              </a:spcBef>
            </a:pPr>
            <a:r>
              <a:rPr lang="en-US" sz="900" dirty="0" smtClean="0"/>
              <a:t>Middleware on z/OS is self-optimizing, with additional servants dynamically started with greater workloads</a:t>
            </a:r>
          </a:p>
          <a:p>
            <a:pPr marL="182880" indent="-182880">
              <a:spcBef>
                <a:spcPts val="0"/>
              </a:spcBef>
            </a:pPr>
            <a:r>
              <a:rPr lang="en-US" sz="900" dirty="0" smtClean="0"/>
              <a:t>Middleware on z/OS is self-healing, with servants being recoverable entities</a:t>
            </a:r>
          </a:p>
          <a:p>
            <a:endParaRPr lang="en-US" sz="800" dirty="0">
              <a:latin typeface="Arial" pitchFamily="34" charset="0"/>
              <a:cs typeface="Arial" pitchFamily="34" charset="0"/>
            </a:endParaRPr>
          </a:p>
        </p:txBody>
      </p:sp>
      <p:sp>
        <p:nvSpPr>
          <p:cNvPr id="11" name="Content Placeholder 2"/>
          <p:cNvSpPr txBox="1">
            <a:spLocks/>
          </p:cNvSpPr>
          <p:nvPr/>
        </p:nvSpPr>
        <p:spPr bwMode="auto">
          <a:xfrm>
            <a:off x="283028" y="2522796"/>
            <a:ext cx="5404221" cy="10571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sz="1000" b="1" i="1" dirty="0" smtClean="0"/>
              <a:t>Reducing enterprise &amp; process complexity with BPM on z/OS:</a:t>
            </a:r>
          </a:p>
          <a:p>
            <a:pPr marL="182880" indent="-182880">
              <a:spcBef>
                <a:spcPts val="0"/>
              </a:spcBef>
            </a:pPr>
            <a:r>
              <a:rPr lang="en-US" sz="900" dirty="0" smtClean="0"/>
              <a:t>Utilization is a significant complexity factor; while distributed servers are often cheaper than other options, you are really only able to leverage a portion of them</a:t>
            </a:r>
          </a:p>
          <a:p>
            <a:pPr marL="182880" indent="-182880">
              <a:spcBef>
                <a:spcPts val="0"/>
              </a:spcBef>
            </a:pPr>
            <a:r>
              <a:rPr lang="en-US" sz="900" dirty="0" smtClean="0"/>
              <a:t>z/OS provides significant utilization rates, often near 100%; therefore running the BPM process server on z/OS provides high-performance process automation and dynamic response</a:t>
            </a:r>
          </a:p>
          <a:p>
            <a:pPr marL="182880" indent="-182880">
              <a:spcBef>
                <a:spcPts val="0"/>
              </a:spcBef>
            </a:pPr>
            <a:r>
              <a:rPr lang="en-US" sz="900" dirty="0" smtClean="0"/>
              <a:t>z/OS is designed to run mixed workloads effectively and efficiently</a:t>
            </a:r>
            <a:endParaRPr lang="en-US" sz="900" dirty="0">
              <a:latin typeface="Arial" pitchFamily="34" charset="0"/>
              <a:cs typeface="Arial" pitchFamily="34" charset="0"/>
            </a:endParaRPr>
          </a:p>
        </p:txBody>
      </p:sp>
      <p:sp>
        <p:nvSpPr>
          <p:cNvPr id="12" name="Content Placeholder 2"/>
          <p:cNvSpPr txBox="1">
            <a:spLocks/>
          </p:cNvSpPr>
          <p:nvPr/>
        </p:nvSpPr>
        <p:spPr bwMode="auto">
          <a:xfrm>
            <a:off x="283028" y="3528655"/>
            <a:ext cx="5404221" cy="1181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sz="1000" b="1" i="1" dirty="0" smtClean="0"/>
              <a:t>Securing the enterprise &amp; process assets on z/OS:</a:t>
            </a:r>
          </a:p>
          <a:p>
            <a:pPr marL="182880" indent="-182880">
              <a:spcBef>
                <a:spcPts val="0"/>
              </a:spcBef>
            </a:pPr>
            <a:r>
              <a:rPr lang="en-US" sz="900" dirty="0" smtClean="0"/>
              <a:t>Centralized process assets, data, and enterprise services on z/OS provides a clear security advantage</a:t>
            </a:r>
          </a:p>
          <a:p>
            <a:pPr marL="182880" indent="-182880">
              <a:spcBef>
                <a:spcPts val="0"/>
              </a:spcBef>
            </a:pPr>
            <a:r>
              <a:rPr lang="en-US" sz="900" dirty="0" smtClean="0">
                <a:latin typeface="Arial" pitchFamily="34" charset="0"/>
                <a:cs typeface="Arial" pitchFamily="34" charset="0"/>
              </a:rPr>
              <a:t>The application environment layer delivers security in a variety of ways; On one hand, you have a core systems security aspect that encompasses BPM, CICS, IMS, DB2, and MQ.  </a:t>
            </a:r>
          </a:p>
          <a:p>
            <a:pPr marL="182880" indent="-182880">
              <a:spcBef>
                <a:spcPts val="0"/>
              </a:spcBef>
            </a:pPr>
            <a:r>
              <a:rPr lang="en-US" sz="900" dirty="0" smtClean="0">
                <a:latin typeface="Arial" pitchFamily="34" charset="0"/>
                <a:cs typeface="Arial" pitchFamily="34" charset="0"/>
              </a:rPr>
              <a:t>On the other hand, you have the open environments supported by WebSphere products, with WebSphere Application Server acting as the core runtime for the entire WebSphere software stack</a:t>
            </a:r>
            <a:endParaRPr lang="en-US" sz="900" dirty="0">
              <a:latin typeface="Arial" pitchFamily="34" charset="0"/>
              <a:cs typeface="Arial" pitchFamily="34" charset="0"/>
            </a:endParaRPr>
          </a:p>
        </p:txBody>
      </p:sp>
      <p:sp>
        <p:nvSpPr>
          <p:cNvPr id="13" name="Content Placeholder 2"/>
          <p:cNvSpPr txBox="1">
            <a:spLocks/>
          </p:cNvSpPr>
          <p:nvPr/>
        </p:nvSpPr>
        <p:spPr bwMode="auto">
          <a:xfrm>
            <a:off x="283028" y="4590625"/>
            <a:ext cx="5404221" cy="152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sz="1000" b="1" i="1" dirty="0" smtClean="0"/>
              <a:t>Controlling the proliferation of assets:</a:t>
            </a:r>
          </a:p>
          <a:p>
            <a:pPr marL="182880" indent="-182880">
              <a:spcBef>
                <a:spcPts val="0"/>
              </a:spcBef>
            </a:pPr>
            <a:r>
              <a:rPr lang="en-US" sz="900" dirty="0"/>
              <a:t>SOA, BPM, and z/OS are a natural fit and provide a sophisticated computing environment across the business with shared and reusable enterprise services   </a:t>
            </a:r>
            <a:endParaRPr lang="en-US" sz="900" dirty="0" smtClean="0"/>
          </a:p>
          <a:p>
            <a:pPr marL="182880" indent="-182880">
              <a:spcBef>
                <a:spcPts val="0"/>
              </a:spcBef>
            </a:pPr>
            <a:r>
              <a:rPr lang="en-US" sz="900" dirty="0"/>
              <a:t>Recentralizing core middleware assets onto z/OS provides simplified operations with a single viewpoint into large system clustering, with advanced workload balancing across all </a:t>
            </a:r>
            <a:r>
              <a:rPr lang="en-US" sz="900" dirty="0" smtClean="0"/>
              <a:t>systems</a:t>
            </a:r>
          </a:p>
          <a:p>
            <a:pPr marL="182880" indent="-182880">
              <a:spcBef>
                <a:spcPts val="0"/>
              </a:spcBef>
            </a:pPr>
            <a:r>
              <a:rPr lang="en-US" sz="900" dirty="0" smtClean="0"/>
              <a:t>WOLA (WebSphere Optimized Local Adapters) for z/OS is </a:t>
            </a:r>
            <a:r>
              <a:rPr lang="en-US" sz="900" dirty="0"/>
              <a:t>a high </a:t>
            </a:r>
            <a:r>
              <a:rPr lang="en-US" sz="900" dirty="0" smtClean="0"/>
              <a:t>speed cross </a:t>
            </a:r>
            <a:r>
              <a:rPr lang="en-US" sz="900" dirty="0"/>
              <a:t>memory exchange mechanism between WAS z/OS </a:t>
            </a:r>
            <a:r>
              <a:rPr lang="en-US" sz="900" dirty="0" smtClean="0"/>
              <a:t>and external </a:t>
            </a:r>
            <a:r>
              <a:rPr lang="en-US" sz="900" dirty="0"/>
              <a:t>address spaces on the same LPAR</a:t>
            </a:r>
            <a:r>
              <a:rPr lang="en-US" sz="900" dirty="0" smtClean="0"/>
              <a:t>.  It </a:t>
            </a:r>
            <a:r>
              <a:rPr lang="en-US" sz="900" dirty="0"/>
              <a:t>allows programs in address spaces outside </a:t>
            </a:r>
            <a:r>
              <a:rPr lang="en-US" sz="900" dirty="0" smtClean="0"/>
              <a:t>the WAS </a:t>
            </a:r>
            <a:r>
              <a:rPr lang="en-US" sz="900" dirty="0"/>
              <a:t>z/OS server </a:t>
            </a:r>
            <a:r>
              <a:rPr lang="en-US" sz="900" dirty="0" smtClean="0"/>
              <a:t>(i.e., BPM process server) to </a:t>
            </a:r>
            <a:r>
              <a:rPr lang="en-US" sz="900" dirty="0"/>
              <a:t>access the cross memory service </a:t>
            </a:r>
            <a:r>
              <a:rPr lang="en-US" sz="900" dirty="0" smtClean="0"/>
              <a:t>and communicate </a:t>
            </a:r>
            <a:r>
              <a:rPr lang="en-US" sz="900" i="1" dirty="0"/>
              <a:t>directly </a:t>
            </a:r>
            <a:r>
              <a:rPr lang="en-US" sz="900" dirty="0"/>
              <a:t>with Java </a:t>
            </a:r>
            <a:r>
              <a:rPr lang="en-US" sz="900" dirty="0" smtClean="0"/>
              <a:t>applications.  WOLA </a:t>
            </a:r>
            <a:r>
              <a:rPr lang="en-US" sz="900" dirty="0"/>
              <a:t>bypasses the overhead of network stacks and </a:t>
            </a:r>
            <a:r>
              <a:rPr lang="en-US" sz="900" dirty="0" smtClean="0"/>
              <a:t>protocol handlers</a:t>
            </a:r>
            <a:r>
              <a:rPr lang="en-US" sz="900" dirty="0"/>
              <a:t>. It's a very fast </a:t>
            </a:r>
            <a:r>
              <a:rPr lang="en-US" sz="900" i="1" dirty="0"/>
              <a:t>bi-directional </a:t>
            </a:r>
            <a:r>
              <a:rPr lang="en-US" sz="900" dirty="0"/>
              <a:t>cross-memory byte </a:t>
            </a:r>
            <a:r>
              <a:rPr lang="en-US" sz="900" dirty="0" smtClean="0"/>
              <a:t>array "</a:t>
            </a:r>
            <a:r>
              <a:rPr lang="en-US" sz="900" dirty="0"/>
              <a:t>pipe." Its objective is to strip as much of the </a:t>
            </a:r>
            <a:r>
              <a:rPr lang="en-US" sz="900" i="1" dirty="0"/>
              <a:t>transport </a:t>
            </a:r>
            <a:r>
              <a:rPr lang="en-US" sz="900" dirty="0" smtClean="0"/>
              <a:t>overhead away </a:t>
            </a:r>
            <a:r>
              <a:rPr lang="en-US" sz="900" dirty="0"/>
              <a:t>so you can realize as much </a:t>
            </a:r>
            <a:r>
              <a:rPr lang="en-US" sz="900" i="1" dirty="0"/>
              <a:t>processing throughput </a:t>
            </a:r>
            <a:r>
              <a:rPr lang="en-US" sz="900" dirty="0"/>
              <a:t>as </a:t>
            </a:r>
            <a:r>
              <a:rPr lang="en-US" sz="900" dirty="0" smtClean="0"/>
              <a:t>your programs </a:t>
            </a:r>
            <a:r>
              <a:rPr lang="en-US" sz="900" dirty="0"/>
              <a:t>and your system will </a:t>
            </a:r>
            <a:r>
              <a:rPr lang="en-US" sz="900" dirty="0" smtClean="0"/>
              <a:t>allow.</a:t>
            </a:r>
            <a:endParaRPr lang="en-US" sz="900" dirty="0"/>
          </a:p>
        </p:txBody>
      </p:sp>
      <p:pic>
        <p:nvPicPr>
          <p:cNvPr id="1730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400550"/>
            <a:ext cx="2475395" cy="190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bwMode="auto">
          <a:xfrm>
            <a:off x="4572000" y="1962337"/>
            <a:ext cx="1267560" cy="0"/>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p:nvPr/>
        </p:nvCxnSpPr>
        <p:spPr bwMode="auto">
          <a:xfrm>
            <a:off x="5538420" y="5562600"/>
            <a:ext cx="633780" cy="0"/>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1041212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ectangle 108"/>
          <p:cNvSpPr>
            <a:spLocks noChangeArrowheads="1"/>
          </p:cNvSpPr>
          <p:nvPr/>
        </p:nvSpPr>
        <p:spPr bwMode="auto">
          <a:xfrm>
            <a:off x="279402" y="292101"/>
            <a:ext cx="8245475"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1" tIns="45705" rIns="91401" bIns="45705"/>
          <a:lstStyle/>
          <a:p>
            <a:pPr defTabSz="914400">
              <a:lnSpc>
                <a:spcPct val="90000"/>
              </a:lnSpc>
              <a:buClrTx/>
              <a:buSzTx/>
              <a:buFontTx/>
              <a:buNone/>
            </a:pPr>
            <a:r>
              <a:rPr lang="en-US" sz="2200" dirty="0" smtClean="0">
                <a:solidFill>
                  <a:srgbClr val="7889FB"/>
                </a:solidFill>
                <a:ea typeface="ＭＳ Ｐゴシック" pitchFamily="34" charset="-128"/>
              </a:rPr>
              <a:t>The zEnterprise Environment</a:t>
            </a:r>
            <a:endParaRPr lang="en-US" sz="2000" dirty="0">
              <a:solidFill>
                <a:schemeClr val="accent1"/>
              </a:solidFill>
              <a:ea typeface="ＭＳ Ｐゴシック" pitchFamily="34" charset="-128"/>
            </a:endParaRPr>
          </a:p>
        </p:txBody>
      </p:sp>
      <p:grpSp>
        <p:nvGrpSpPr>
          <p:cNvPr id="122" name="Group 121"/>
          <p:cNvGrpSpPr/>
          <p:nvPr/>
        </p:nvGrpSpPr>
        <p:grpSpPr>
          <a:xfrm>
            <a:off x="577852" y="1079501"/>
            <a:ext cx="7870825" cy="5116322"/>
            <a:chOff x="577850" y="1079500"/>
            <a:chExt cx="7870825" cy="5116323"/>
          </a:xfrm>
        </p:grpSpPr>
        <p:pic>
          <p:nvPicPr>
            <p:cNvPr id="804867" name="Picture 5" descr="zg_air_ho copy"/>
            <p:cNvPicPr>
              <a:picLocks noChangeAspect="1" noChangeArrowheads="1"/>
            </p:cNvPicPr>
            <p:nvPr/>
          </p:nvPicPr>
          <p:blipFill>
            <a:blip r:embed="rId3" cstate="print"/>
            <a:srcRect l="7399" t="2177" r="9276" b="4355"/>
            <a:stretch>
              <a:fillRect/>
            </a:stretch>
          </p:blipFill>
          <p:spPr bwMode="auto">
            <a:xfrm>
              <a:off x="1443037" y="1158875"/>
              <a:ext cx="2843213" cy="3946525"/>
            </a:xfrm>
            <a:prstGeom prst="rect">
              <a:avLst/>
            </a:prstGeom>
            <a:noFill/>
            <a:ln w="9525">
              <a:noFill/>
              <a:miter lim="800000"/>
              <a:headEnd/>
              <a:tailEnd/>
            </a:ln>
          </p:spPr>
        </p:pic>
        <p:pic>
          <p:nvPicPr>
            <p:cNvPr id="804868" name="Picture 6" descr="blades_03 copy"/>
            <p:cNvPicPr>
              <a:picLocks noChangeAspect="1" noChangeArrowheads="1"/>
            </p:cNvPicPr>
            <p:nvPr/>
          </p:nvPicPr>
          <p:blipFill>
            <a:blip r:embed="rId4" cstate="print"/>
            <a:srcRect/>
            <a:stretch>
              <a:fillRect/>
            </a:stretch>
          </p:blipFill>
          <p:spPr bwMode="auto">
            <a:xfrm>
              <a:off x="4505325" y="1196975"/>
              <a:ext cx="3805237" cy="3938587"/>
            </a:xfrm>
            <a:prstGeom prst="rect">
              <a:avLst/>
            </a:prstGeom>
            <a:noFill/>
            <a:ln w="9525">
              <a:noFill/>
              <a:miter lim="800000"/>
              <a:headEnd/>
              <a:tailEnd/>
            </a:ln>
          </p:spPr>
        </p:pic>
        <p:grpSp>
          <p:nvGrpSpPr>
            <p:cNvPr id="2" name="Group 7"/>
            <p:cNvGrpSpPr>
              <a:grpSpLocks/>
            </p:cNvGrpSpPr>
            <p:nvPr/>
          </p:nvGrpSpPr>
          <p:grpSpPr bwMode="auto">
            <a:xfrm>
              <a:off x="577850" y="1131887"/>
              <a:ext cx="644525" cy="3832225"/>
              <a:chOff x="381" y="912"/>
              <a:chExt cx="406" cy="2414"/>
            </a:xfrm>
          </p:grpSpPr>
          <p:sp>
            <p:nvSpPr>
              <p:cNvPr id="804870" name="Rectangle 948"/>
              <p:cNvSpPr>
                <a:spLocks noChangeArrowheads="1"/>
              </p:cNvSpPr>
              <p:nvPr/>
            </p:nvSpPr>
            <p:spPr bwMode="auto">
              <a:xfrm>
                <a:off x="381" y="912"/>
                <a:ext cx="406" cy="2414"/>
              </a:xfrm>
              <a:prstGeom prst="rect">
                <a:avLst/>
              </a:prstGeom>
              <a:gradFill rotWithShape="1">
                <a:gsLst>
                  <a:gs pos="0">
                    <a:srgbClr val="AB1A7D">
                      <a:alpha val="79999"/>
                    </a:srgbClr>
                  </a:gs>
                  <a:gs pos="100000">
                    <a:srgbClr val="AB1A7D">
                      <a:alpha val="10001"/>
                    </a:srgbClr>
                  </a:gs>
                </a:gsLst>
                <a:lin ang="0" scaled="1"/>
              </a:gradFill>
              <a:ln w="9525">
                <a:solidFill>
                  <a:schemeClr val="bg2"/>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71" name="Rectangle 950"/>
              <p:cNvSpPr>
                <a:spLocks noChangeArrowheads="1"/>
              </p:cNvSpPr>
              <p:nvPr/>
            </p:nvSpPr>
            <p:spPr bwMode="auto">
              <a:xfrm rot="16200000" flipH="1">
                <a:off x="-601" y="2022"/>
                <a:ext cx="2342" cy="192"/>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200" b="1" dirty="0" smtClean="0">
                    <a:ea typeface="SimSun" pitchFamily="2" charset="-122"/>
                  </a:rPr>
                  <a:t>System Z </a:t>
                </a:r>
                <a:r>
                  <a:rPr lang="en-US" sz="1200" b="1" dirty="0">
                    <a:ea typeface="SimSun" pitchFamily="2" charset="-122"/>
                  </a:rPr>
                  <a:t>Hardware Management Console (HMC)</a:t>
                </a:r>
              </a:p>
              <a:p>
                <a:pPr algn="ctr" defTabSz="411163">
                  <a:lnSpc>
                    <a:spcPct val="90000"/>
                  </a:lnSpc>
                  <a:buClrTx/>
                  <a:buSzTx/>
                  <a:buFontTx/>
                  <a:buNone/>
                </a:pPr>
                <a:r>
                  <a:rPr lang="en-US" sz="1000" b="1" dirty="0">
                    <a:ea typeface="SimSun" pitchFamily="2" charset="-122"/>
                  </a:rPr>
                  <a:t>with Unified Resource Manager</a:t>
                </a:r>
              </a:p>
            </p:txBody>
          </p:sp>
        </p:grpSp>
        <p:sp>
          <p:nvSpPr>
            <p:cNvPr id="804872" name="Rectangle 974"/>
            <p:cNvSpPr>
              <a:spLocks noChangeArrowheads="1"/>
            </p:cNvSpPr>
            <p:nvPr/>
          </p:nvSpPr>
          <p:spPr bwMode="auto">
            <a:xfrm>
              <a:off x="1306512" y="1079500"/>
              <a:ext cx="7142163" cy="4530725"/>
            </a:xfrm>
            <a:prstGeom prst="rect">
              <a:avLst/>
            </a:prstGeom>
            <a:solidFill>
              <a:srgbClr val="FFFFFF">
                <a:alpha val="20000"/>
              </a:srgbClr>
            </a:solidFill>
            <a:ln w="25400">
              <a:solidFill>
                <a:schemeClr val="bg2"/>
              </a:solidFill>
              <a:miter lim="800000"/>
              <a:headEnd/>
              <a:tailEnd/>
            </a:ln>
          </p:spPr>
          <p:txBody>
            <a:bodyPr wrap="none" lIns="0" tIns="0" rIns="0" bIns="0" anchor="ctr"/>
            <a:lstStyle/>
            <a:p>
              <a:pPr algn="ctr" defTabSz="411163" hangingPunct="0">
                <a:lnSpc>
                  <a:spcPct val="93000"/>
                </a:lnSpc>
                <a:buSzPct val="45000"/>
                <a:buFont typeface="StarSymbol" charset="0"/>
                <a:buNone/>
              </a:pPr>
              <a:endParaRPr lang="en-US" sz="2200" b="1">
                <a:ea typeface="SimSun" pitchFamily="2" charset="-122"/>
              </a:endParaRPr>
            </a:p>
          </p:txBody>
        </p:sp>
        <p:grpSp>
          <p:nvGrpSpPr>
            <p:cNvPr id="3" name="Group 884"/>
            <p:cNvGrpSpPr>
              <a:grpSpLocks/>
            </p:cNvGrpSpPr>
            <p:nvPr/>
          </p:nvGrpSpPr>
          <p:grpSpPr bwMode="auto">
            <a:xfrm>
              <a:off x="4546600" y="1982787"/>
              <a:ext cx="1081087" cy="1987550"/>
              <a:chOff x="3420" y="1736"/>
              <a:chExt cx="816" cy="1316"/>
            </a:xfrm>
          </p:grpSpPr>
          <p:sp>
            <p:nvSpPr>
              <p:cNvPr id="804874" name="Rectangle 885"/>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a:solidFill>
                  <a:schemeClr val="tx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75" name="Rectangle 886"/>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cap="rnd">
                <a:solidFill>
                  <a:schemeClr val="tx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876" name="Rectangle 895"/>
            <p:cNvSpPr>
              <a:spLocks noChangeArrowheads="1"/>
            </p:cNvSpPr>
            <p:nvPr/>
          </p:nvSpPr>
          <p:spPr bwMode="auto">
            <a:xfrm>
              <a:off x="4551362" y="4678362"/>
              <a:ext cx="3757613" cy="19389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400" b="1">
                  <a:solidFill>
                    <a:schemeClr val="bg1"/>
                  </a:solidFill>
                  <a:ea typeface="SimSun" pitchFamily="2" charset="-122"/>
                </a:rPr>
                <a:t>zBX </a:t>
              </a:r>
            </a:p>
          </p:txBody>
        </p:sp>
        <p:grpSp>
          <p:nvGrpSpPr>
            <p:cNvPr id="4" name="Group 896"/>
            <p:cNvGrpSpPr>
              <a:grpSpLocks/>
            </p:cNvGrpSpPr>
            <p:nvPr/>
          </p:nvGrpSpPr>
          <p:grpSpPr bwMode="auto">
            <a:xfrm>
              <a:off x="5727700" y="1974850"/>
              <a:ext cx="1044575" cy="1987550"/>
              <a:chOff x="3420" y="1736"/>
              <a:chExt cx="816" cy="1316"/>
            </a:xfrm>
          </p:grpSpPr>
          <p:sp>
            <p:nvSpPr>
              <p:cNvPr id="804878" name="Rectangle 897"/>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a:solidFill>
                  <a:schemeClr val="tx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79" name="Rectangle 898"/>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cap="rnd">
                <a:solidFill>
                  <a:schemeClr val="tx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880" name="Rectangle 907"/>
            <p:cNvSpPr>
              <a:spLocks noChangeArrowheads="1"/>
            </p:cNvSpPr>
            <p:nvPr/>
          </p:nvSpPr>
          <p:spPr bwMode="auto">
            <a:xfrm>
              <a:off x="4567237" y="1579363"/>
              <a:ext cx="2238375" cy="243287"/>
            </a:xfrm>
            <a:prstGeom prst="rect">
              <a:avLst/>
            </a:prstGeom>
            <a:gradFill rotWithShape="1">
              <a:gsLst>
                <a:gs pos="0">
                  <a:schemeClr val="bg1">
                    <a:alpha val="89998"/>
                  </a:schemeClr>
                </a:gs>
                <a:gs pos="100000">
                  <a:srgbClr val="FFFFFF">
                    <a:alpha val="29999"/>
                  </a:srgbClr>
                </a:gs>
              </a:gsLst>
              <a:lin ang="5400000" scaled="1"/>
            </a:gradFill>
            <a:ln w="9525">
              <a:solidFill>
                <a:schemeClr val="tx1"/>
              </a:solidFill>
              <a:miter lim="800000"/>
              <a:headEnd/>
              <a:tailEnd/>
            </a:ln>
          </p:spPr>
          <p:txBody>
            <a:bodyPr lIns="16454" tIns="16454" rIns="16454" bIns="16454" anchor="ctr" anchorCtr="1">
              <a:spAutoFit/>
            </a:bodyPr>
            <a:lstStyle/>
            <a:p>
              <a:pPr algn="ctr" defTabSz="411163">
                <a:lnSpc>
                  <a:spcPct val="105000"/>
                </a:lnSpc>
                <a:buClrTx/>
                <a:buSzTx/>
                <a:buFontTx/>
                <a:buNone/>
              </a:pPr>
              <a:r>
                <a:rPr lang="en-US" sz="1300" b="1">
                  <a:ea typeface="SimSun" pitchFamily="2" charset="-122"/>
                </a:rPr>
                <a:t>Select IBM Blades</a:t>
              </a:r>
              <a:endParaRPr lang="en-US" sz="3600" b="1">
                <a:solidFill>
                  <a:schemeClr val="bg1"/>
                </a:solidFill>
                <a:ea typeface="SimSun" pitchFamily="2" charset="-122"/>
              </a:endParaRPr>
            </a:p>
          </p:txBody>
        </p:sp>
        <p:sp>
          <p:nvSpPr>
            <p:cNvPr id="804881" name="Rectangle 909"/>
            <p:cNvSpPr>
              <a:spLocks noChangeArrowheads="1"/>
            </p:cNvSpPr>
            <p:nvPr/>
          </p:nvSpPr>
          <p:spPr bwMode="auto">
            <a:xfrm>
              <a:off x="4559300" y="4208462"/>
              <a:ext cx="3694112" cy="341313"/>
            </a:xfrm>
            <a:prstGeom prst="rect">
              <a:avLst/>
            </a:prstGeom>
            <a:gradFill rotWithShape="1">
              <a:gsLst>
                <a:gs pos="0">
                  <a:schemeClr val="tx1">
                    <a:alpha val="79999"/>
                  </a:schemeClr>
                </a:gs>
                <a:gs pos="100000">
                  <a:schemeClr val="tx1">
                    <a:alpha val="20000"/>
                  </a:scheme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82" name="Rectangle 911"/>
            <p:cNvSpPr>
              <a:spLocks noChangeArrowheads="1"/>
            </p:cNvSpPr>
            <p:nvPr/>
          </p:nvSpPr>
          <p:spPr bwMode="auto">
            <a:xfrm>
              <a:off x="4687887" y="4311650"/>
              <a:ext cx="3435350" cy="15234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100" b="1" dirty="0">
                  <a:solidFill>
                    <a:schemeClr val="bg1"/>
                  </a:solidFill>
                  <a:ea typeface="SimSun" pitchFamily="2" charset="-122"/>
                </a:rPr>
                <a:t>Blade HW Resources</a:t>
              </a:r>
            </a:p>
          </p:txBody>
        </p:sp>
        <p:sp>
          <p:nvSpPr>
            <p:cNvPr id="804883" name="Rectangle 915"/>
            <p:cNvSpPr>
              <a:spLocks noChangeArrowheads="1"/>
            </p:cNvSpPr>
            <p:nvPr/>
          </p:nvSpPr>
          <p:spPr bwMode="auto">
            <a:xfrm>
              <a:off x="7654925" y="1968500"/>
              <a:ext cx="293687" cy="1987550"/>
            </a:xfrm>
            <a:prstGeom prst="rect">
              <a:avLst/>
            </a:prstGeom>
            <a:gradFill rotWithShape="1">
              <a:gsLst>
                <a:gs pos="0">
                  <a:srgbClr val="0065B2">
                    <a:alpha val="89998"/>
                  </a:srgbClr>
                </a:gs>
                <a:gs pos="100000">
                  <a:srgbClr val="0065B2">
                    <a:alpha val="20000"/>
                  </a:srgbClr>
                </a:gs>
              </a:gsLst>
              <a:lin ang="0" scaled="1"/>
            </a:gradFill>
            <a:ln w="7938" cap="rnd">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84" name="Rectangle 916"/>
            <p:cNvSpPr>
              <a:spLocks noChangeArrowheads="1"/>
            </p:cNvSpPr>
            <p:nvPr/>
          </p:nvSpPr>
          <p:spPr bwMode="auto">
            <a:xfrm>
              <a:off x="6873875" y="1579363"/>
              <a:ext cx="1417637" cy="243287"/>
            </a:xfrm>
            <a:prstGeom prst="rect">
              <a:avLst/>
            </a:prstGeom>
            <a:gradFill rotWithShape="1">
              <a:gsLst>
                <a:gs pos="0">
                  <a:schemeClr val="bg1">
                    <a:alpha val="89998"/>
                  </a:schemeClr>
                </a:gs>
                <a:gs pos="100000">
                  <a:srgbClr val="FFFFFF">
                    <a:alpha val="29999"/>
                  </a:srgbClr>
                </a:gs>
              </a:gsLst>
              <a:lin ang="5400000" scaled="1"/>
            </a:gradFill>
            <a:ln w="9525">
              <a:solidFill>
                <a:schemeClr val="tx1"/>
              </a:solidFill>
              <a:miter lim="800000"/>
              <a:headEnd/>
              <a:tailEnd/>
            </a:ln>
          </p:spPr>
          <p:txBody>
            <a:bodyPr lIns="16454" tIns="16454" rIns="16454" bIns="16454" anchor="ctr" anchorCtr="1">
              <a:spAutoFit/>
            </a:bodyPr>
            <a:lstStyle/>
            <a:p>
              <a:pPr algn="ctr" defTabSz="411163">
                <a:lnSpc>
                  <a:spcPct val="105000"/>
                </a:lnSpc>
                <a:buClrTx/>
                <a:buSzTx/>
                <a:buFontTx/>
                <a:buNone/>
              </a:pPr>
              <a:r>
                <a:rPr lang="en-US" sz="1300" b="1">
                  <a:ea typeface="SimSun" pitchFamily="2" charset="-122"/>
                </a:rPr>
                <a:t>Optimizers</a:t>
              </a:r>
              <a:endParaRPr lang="en-US" sz="3600" b="1">
                <a:solidFill>
                  <a:schemeClr val="bg1"/>
                </a:solidFill>
                <a:ea typeface="SimSun" pitchFamily="2" charset="-122"/>
              </a:endParaRPr>
            </a:p>
          </p:txBody>
        </p:sp>
        <p:sp>
          <p:nvSpPr>
            <p:cNvPr id="804885" name="Rectangle 918"/>
            <p:cNvSpPr>
              <a:spLocks noChangeArrowheads="1"/>
            </p:cNvSpPr>
            <p:nvPr/>
          </p:nvSpPr>
          <p:spPr bwMode="auto">
            <a:xfrm>
              <a:off x="7283450" y="1968500"/>
              <a:ext cx="293687" cy="1987550"/>
            </a:xfrm>
            <a:prstGeom prst="rect">
              <a:avLst/>
            </a:prstGeom>
            <a:gradFill rotWithShape="1">
              <a:gsLst>
                <a:gs pos="0">
                  <a:srgbClr val="0065B2">
                    <a:alpha val="89998"/>
                  </a:srgbClr>
                </a:gs>
                <a:gs pos="100000">
                  <a:srgbClr val="0065B2">
                    <a:alpha val="20000"/>
                  </a:srgbClr>
                </a:gs>
              </a:gsLst>
              <a:lin ang="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86" name="Rectangle 921"/>
            <p:cNvSpPr>
              <a:spLocks noChangeArrowheads="1"/>
            </p:cNvSpPr>
            <p:nvPr/>
          </p:nvSpPr>
          <p:spPr bwMode="auto">
            <a:xfrm>
              <a:off x="6894512" y="1968500"/>
              <a:ext cx="293688" cy="1987550"/>
            </a:xfrm>
            <a:prstGeom prst="rect">
              <a:avLst/>
            </a:prstGeom>
            <a:gradFill rotWithShape="1">
              <a:gsLst>
                <a:gs pos="0">
                  <a:srgbClr val="0065B2">
                    <a:alpha val="89998"/>
                  </a:srgbClr>
                </a:gs>
                <a:gs pos="100000">
                  <a:srgbClr val="0065B2">
                    <a:alpha val="20000"/>
                  </a:srgbClr>
                </a:gs>
              </a:gsLst>
              <a:lin ang="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87" name="Rectangle 924"/>
            <p:cNvSpPr>
              <a:spLocks noChangeArrowheads="1"/>
            </p:cNvSpPr>
            <p:nvPr/>
          </p:nvSpPr>
          <p:spPr bwMode="auto">
            <a:xfrm rot="16200000">
              <a:off x="6580797" y="2801526"/>
              <a:ext cx="1679947" cy="1246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900" b="1">
                  <a:solidFill>
                    <a:schemeClr val="bg1"/>
                  </a:solidFill>
                  <a:ea typeface="SimSun" pitchFamily="2" charset="-122"/>
                </a:rPr>
                <a:t>IBM Smart Analytics Optimizer</a:t>
              </a:r>
              <a:endParaRPr lang="en-US" sz="2900" b="1">
                <a:solidFill>
                  <a:schemeClr val="bg1"/>
                </a:solidFill>
                <a:ea typeface="SimSun" pitchFamily="2" charset="-122"/>
              </a:endParaRPr>
            </a:p>
          </p:txBody>
        </p:sp>
        <p:sp>
          <p:nvSpPr>
            <p:cNvPr id="804888" name="Line 991"/>
            <p:cNvSpPr>
              <a:spLocks noChangeShapeType="1"/>
            </p:cNvSpPr>
            <p:nvPr/>
          </p:nvSpPr>
          <p:spPr bwMode="auto">
            <a:xfrm>
              <a:off x="5365750" y="4068762"/>
              <a:ext cx="0" cy="215900"/>
            </a:xfrm>
            <a:prstGeom prst="line">
              <a:avLst/>
            </a:prstGeom>
            <a:noFill/>
            <a:ln w="57150">
              <a:solidFill>
                <a:srgbClr val="AB1A7D"/>
              </a:solidFill>
              <a:round/>
              <a:headEnd/>
              <a:tailEnd/>
            </a:ln>
          </p:spPr>
          <p:txBody>
            <a:bodyPr>
              <a:spAutoFit/>
            </a:bodyPr>
            <a:lstStyle/>
            <a:p>
              <a:endParaRPr lang="en-US"/>
            </a:p>
          </p:txBody>
        </p:sp>
        <p:sp>
          <p:nvSpPr>
            <p:cNvPr id="804889" name="Rectangle 1033"/>
            <p:cNvSpPr>
              <a:spLocks noChangeArrowheads="1"/>
            </p:cNvSpPr>
            <p:nvPr/>
          </p:nvSpPr>
          <p:spPr bwMode="auto">
            <a:xfrm>
              <a:off x="5281612" y="4283075"/>
              <a:ext cx="163513" cy="18732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90" name="Rectangle 914"/>
            <p:cNvSpPr>
              <a:spLocks noChangeArrowheads="1"/>
            </p:cNvSpPr>
            <p:nvPr/>
          </p:nvSpPr>
          <p:spPr bwMode="auto">
            <a:xfrm>
              <a:off x="7978775" y="1976437"/>
              <a:ext cx="280987" cy="1976438"/>
            </a:xfrm>
            <a:prstGeom prst="rect">
              <a:avLst/>
            </a:prstGeom>
            <a:gradFill rotWithShape="1">
              <a:gsLst>
                <a:gs pos="0">
                  <a:srgbClr val="0065B2">
                    <a:alpha val="89998"/>
                  </a:srgbClr>
                </a:gs>
                <a:gs pos="100000">
                  <a:srgbClr val="0065B2">
                    <a:alpha val="20000"/>
                  </a:srgbClr>
                </a:gs>
              </a:gsLst>
              <a:lin ang="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91" name="Line 982"/>
            <p:cNvSpPr>
              <a:spLocks noChangeShapeType="1"/>
            </p:cNvSpPr>
            <p:nvPr/>
          </p:nvSpPr>
          <p:spPr bwMode="auto">
            <a:xfrm flipH="1" flipV="1">
              <a:off x="4383087" y="4062412"/>
              <a:ext cx="3783013" cy="6350"/>
            </a:xfrm>
            <a:prstGeom prst="line">
              <a:avLst/>
            </a:prstGeom>
            <a:noFill/>
            <a:ln w="57150">
              <a:solidFill>
                <a:srgbClr val="AB1A7D"/>
              </a:solidFill>
              <a:round/>
              <a:headEnd/>
              <a:tailEnd/>
            </a:ln>
          </p:spPr>
          <p:txBody>
            <a:bodyPr>
              <a:spAutoFit/>
            </a:bodyPr>
            <a:lstStyle/>
            <a:p>
              <a:endParaRPr lang="en-US"/>
            </a:p>
          </p:txBody>
        </p:sp>
        <p:sp>
          <p:nvSpPr>
            <p:cNvPr id="804892" name="Line 985"/>
            <p:cNvSpPr>
              <a:spLocks noChangeShapeType="1"/>
            </p:cNvSpPr>
            <p:nvPr/>
          </p:nvSpPr>
          <p:spPr bwMode="auto">
            <a:xfrm>
              <a:off x="7040562" y="3844925"/>
              <a:ext cx="0" cy="217487"/>
            </a:xfrm>
            <a:prstGeom prst="line">
              <a:avLst/>
            </a:prstGeom>
            <a:noFill/>
            <a:ln w="57150">
              <a:solidFill>
                <a:srgbClr val="AB1A7D"/>
              </a:solidFill>
              <a:round/>
              <a:headEnd/>
              <a:tailEnd/>
            </a:ln>
          </p:spPr>
          <p:txBody>
            <a:bodyPr>
              <a:spAutoFit/>
            </a:bodyPr>
            <a:lstStyle/>
            <a:p>
              <a:endParaRPr lang="en-US"/>
            </a:p>
          </p:txBody>
        </p:sp>
        <p:sp>
          <p:nvSpPr>
            <p:cNvPr id="804893" name="Line 986"/>
            <p:cNvSpPr>
              <a:spLocks noChangeShapeType="1"/>
            </p:cNvSpPr>
            <p:nvPr/>
          </p:nvSpPr>
          <p:spPr bwMode="auto">
            <a:xfrm>
              <a:off x="7429500" y="3852862"/>
              <a:ext cx="0" cy="215900"/>
            </a:xfrm>
            <a:prstGeom prst="line">
              <a:avLst/>
            </a:prstGeom>
            <a:noFill/>
            <a:ln w="57150">
              <a:solidFill>
                <a:srgbClr val="AB1A7D"/>
              </a:solidFill>
              <a:round/>
              <a:headEnd/>
              <a:tailEnd/>
            </a:ln>
          </p:spPr>
          <p:txBody>
            <a:bodyPr>
              <a:spAutoFit/>
            </a:bodyPr>
            <a:lstStyle/>
            <a:p>
              <a:endParaRPr lang="en-US"/>
            </a:p>
          </p:txBody>
        </p:sp>
        <p:sp>
          <p:nvSpPr>
            <p:cNvPr id="804894" name="Line 987"/>
            <p:cNvSpPr>
              <a:spLocks noChangeShapeType="1"/>
            </p:cNvSpPr>
            <p:nvPr/>
          </p:nvSpPr>
          <p:spPr bwMode="auto">
            <a:xfrm>
              <a:off x="7810500" y="3870325"/>
              <a:ext cx="0" cy="215900"/>
            </a:xfrm>
            <a:prstGeom prst="line">
              <a:avLst/>
            </a:prstGeom>
            <a:noFill/>
            <a:ln w="57150">
              <a:solidFill>
                <a:srgbClr val="AB1A7D"/>
              </a:solidFill>
              <a:round/>
              <a:headEnd/>
              <a:tailEnd/>
            </a:ln>
          </p:spPr>
          <p:txBody>
            <a:bodyPr>
              <a:spAutoFit/>
            </a:bodyPr>
            <a:lstStyle/>
            <a:p>
              <a:endParaRPr lang="en-US"/>
            </a:p>
          </p:txBody>
        </p:sp>
        <p:sp>
          <p:nvSpPr>
            <p:cNvPr id="804895" name="Line 987"/>
            <p:cNvSpPr>
              <a:spLocks noChangeShapeType="1"/>
            </p:cNvSpPr>
            <p:nvPr/>
          </p:nvSpPr>
          <p:spPr bwMode="auto">
            <a:xfrm>
              <a:off x="8132762" y="3879850"/>
              <a:ext cx="0" cy="215900"/>
            </a:xfrm>
            <a:prstGeom prst="line">
              <a:avLst/>
            </a:prstGeom>
            <a:noFill/>
            <a:ln w="57150">
              <a:solidFill>
                <a:srgbClr val="AB1A7D"/>
              </a:solidFill>
              <a:round/>
              <a:headEnd/>
              <a:tailEnd/>
            </a:ln>
          </p:spPr>
          <p:txBody>
            <a:bodyPr>
              <a:spAutoFit/>
            </a:bodyPr>
            <a:lstStyle/>
            <a:p>
              <a:endParaRPr lang="en-US"/>
            </a:p>
          </p:txBody>
        </p:sp>
        <p:sp>
          <p:nvSpPr>
            <p:cNvPr id="804896" name="Rectangle 940"/>
            <p:cNvSpPr>
              <a:spLocks noChangeArrowheads="1"/>
            </p:cNvSpPr>
            <p:nvPr/>
          </p:nvSpPr>
          <p:spPr bwMode="auto">
            <a:xfrm>
              <a:off x="1525587" y="4211637"/>
              <a:ext cx="2576513" cy="341313"/>
            </a:xfrm>
            <a:prstGeom prst="rect">
              <a:avLst/>
            </a:prstGeom>
            <a:gradFill rotWithShape="1">
              <a:gsLst>
                <a:gs pos="0">
                  <a:srgbClr val="004259">
                    <a:alpha val="89998"/>
                  </a:srgbClr>
                </a:gs>
                <a:gs pos="100000">
                  <a:srgbClr val="004259">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897" name="Rectangle 942"/>
            <p:cNvSpPr>
              <a:spLocks noChangeArrowheads="1"/>
            </p:cNvSpPr>
            <p:nvPr/>
          </p:nvSpPr>
          <p:spPr bwMode="auto">
            <a:xfrm>
              <a:off x="1649412" y="4300538"/>
              <a:ext cx="2373313" cy="15234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100" b="1">
                  <a:solidFill>
                    <a:schemeClr val="bg1"/>
                  </a:solidFill>
                  <a:ea typeface="SimSun" pitchFamily="2" charset="-122"/>
                </a:rPr>
                <a:t>z HW Resources</a:t>
              </a:r>
            </a:p>
          </p:txBody>
        </p:sp>
        <p:sp>
          <p:nvSpPr>
            <p:cNvPr id="804898" name="Rectangle 944"/>
            <p:cNvSpPr>
              <a:spLocks noChangeArrowheads="1"/>
            </p:cNvSpPr>
            <p:nvPr/>
          </p:nvSpPr>
          <p:spPr bwMode="auto">
            <a:xfrm>
              <a:off x="1524000" y="3813175"/>
              <a:ext cx="2578100" cy="363537"/>
            </a:xfrm>
            <a:prstGeom prst="rect">
              <a:avLst/>
            </a:prstGeom>
            <a:gradFill rotWithShape="1">
              <a:gsLst>
                <a:gs pos="0">
                  <a:srgbClr val="16AF4B">
                    <a:alpha val="89998"/>
                  </a:srgbClr>
                </a:gs>
                <a:gs pos="100000">
                  <a:srgbClr val="16AF4B">
                    <a:alpha val="29999"/>
                  </a:srgbClr>
                </a:gs>
              </a:gsLst>
              <a:lin ang="5400000" scaled="1"/>
            </a:gradFill>
            <a:ln w="9525">
              <a:solidFill>
                <a:srgbClr val="C0C0C0"/>
              </a:solidFill>
              <a:miter lim="800000"/>
              <a:headEnd/>
              <a:tailEnd/>
            </a:ln>
            <a:effectLst/>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nvGrpSpPr>
            <p:cNvPr id="5" name="Group 952"/>
            <p:cNvGrpSpPr>
              <a:grpSpLocks/>
            </p:cNvGrpSpPr>
            <p:nvPr/>
          </p:nvGrpSpPr>
          <p:grpSpPr bwMode="auto">
            <a:xfrm>
              <a:off x="1492250" y="1917700"/>
              <a:ext cx="839787" cy="1806575"/>
              <a:chOff x="1695" y="1192"/>
              <a:chExt cx="318" cy="1225"/>
            </a:xfrm>
          </p:grpSpPr>
          <p:sp>
            <p:nvSpPr>
              <p:cNvPr id="804900" name="Rectangle 953"/>
              <p:cNvSpPr>
                <a:spLocks noChangeArrowheads="1"/>
              </p:cNvSpPr>
              <p:nvPr/>
            </p:nvSpPr>
            <p:spPr bwMode="auto">
              <a:xfrm>
                <a:off x="1695" y="1192"/>
                <a:ext cx="318" cy="1225"/>
              </a:xfrm>
              <a:prstGeom prst="rect">
                <a:avLst/>
              </a:prstGeom>
              <a:gradFill rotWithShape="1">
                <a:gsLst>
                  <a:gs pos="0">
                    <a:srgbClr val="0083B9">
                      <a:alpha val="60001"/>
                    </a:srgbClr>
                  </a:gs>
                  <a:gs pos="100000">
                    <a:srgbClr val="0083B9">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01" name="Rectangle 954"/>
              <p:cNvSpPr>
                <a:spLocks noChangeArrowheads="1"/>
              </p:cNvSpPr>
              <p:nvPr/>
            </p:nvSpPr>
            <p:spPr bwMode="auto">
              <a:xfrm>
                <a:off x="1695" y="1192"/>
                <a:ext cx="318" cy="1225"/>
              </a:xfrm>
              <a:prstGeom prst="rect">
                <a:avLst/>
              </a:prstGeom>
              <a:gradFill rotWithShape="1">
                <a:gsLst>
                  <a:gs pos="0">
                    <a:srgbClr val="0083B9">
                      <a:alpha val="60001"/>
                    </a:srgbClr>
                  </a:gs>
                  <a:gs pos="100000">
                    <a:srgbClr val="0083B9">
                      <a:alpha val="29999"/>
                    </a:srgbClr>
                  </a:gs>
                </a:gsLst>
                <a:lin ang="5400000" scaled="1"/>
              </a:gradFill>
              <a:ln w="7938" cap="rnd">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902" name="Rectangle 955"/>
            <p:cNvSpPr>
              <a:spLocks noChangeArrowheads="1"/>
            </p:cNvSpPr>
            <p:nvPr/>
          </p:nvSpPr>
          <p:spPr bwMode="auto">
            <a:xfrm>
              <a:off x="1458912" y="1949449"/>
              <a:ext cx="871538" cy="16619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200" b="1">
                  <a:solidFill>
                    <a:schemeClr val="bg1"/>
                  </a:solidFill>
                  <a:ea typeface="SimSun" pitchFamily="2" charset="-122"/>
                </a:rPr>
                <a:t>z/OS</a:t>
              </a:r>
              <a:endParaRPr lang="en-US" sz="1200" b="1" baseline="30000">
                <a:solidFill>
                  <a:schemeClr val="bg1"/>
                </a:solidFill>
                <a:ea typeface="SimSun" pitchFamily="2" charset="-122"/>
              </a:endParaRPr>
            </a:p>
          </p:txBody>
        </p:sp>
        <p:sp>
          <p:nvSpPr>
            <p:cNvPr id="804903" name="Rectangle 968"/>
            <p:cNvSpPr>
              <a:spLocks noChangeArrowheads="1"/>
            </p:cNvSpPr>
            <p:nvPr/>
          </p:nvSpPr>
          <p:spPr bwMode="auto">
            <a:xfrm>
              <a:off x="1525587" y="4592637"/>
              <a:ext cx="2579688" cy="342900"/>
            </a:xfrm>
            <a:prstGeom prst="rect">
              <a:avLst/>
            </a:prstGeom>
            <a:gradFill rotWithShape="1">
              <a:gsLst>
                <a:gs pos="0">
                  <a:srgbClr val="AB1A7D">
                    <a:alpha val="70000"/>
                  </a:srgbClr>
                </a:gs>
                <a:gs pos="100000">
                  <a:srgbClr val="AB1A7D">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04" name="Rectangle 970"/>
            <p:cNvSpPr>
              <a:spLocks noChangeArrowheads="1"/>
            </p:cNvSpPr>
            <p:nvPr/>
          </p:nvSpPr>
          <p:spPr bwMode="auto">
            <a:xfrm>
              <a:off x="1708150" y="4700587"/>
              <a:ext cx="2260600" cy="15234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100" b="1">
                  <a:solidFill>
                    <a:schemeClr val="bg1"/>
                  </a:solidFill>
                  <a:ea typeface="SimSun" pitchFamily="2" charset="-122"/>
                </a:rPr>
                <a:t>Support Element</a:t>
              </a:r>
            </a:p>
          </p:txBody>
        </p:sp>
        <p:sp>
          <p:nvSpPr>
            <p:cNvPr id="804905" name="Line 996"/>
            <p:cNvSpPr>
              <a:spLocks noChangeShapeType="1"/>
            </p:cNvSpPr>
            <p:nvPr/>
          </p:nvSpPr>
          <p:spPr bwMode="auto">
            <a:xfrm flipH="1">
              <a:off x="1216025" y="4768850"/>
              <a:ext cx="369887" cy="0"/>
            </a:xfrm>
            <a:prstGeom prst="line">
              <a:avLst/>
            </a:prstGeom>
            <a:noFill/>
            <a:ln w="76200">
              <a:solidFill>
                <a:srgbClr val="AB1A7D"/>
              </a:solidFill>
              <a:round/>
              <a:headEnd/>
              <a:tailEnd/>
            </a:ln>
          </p:spPr>
          <p:txBody>
            <a:bodyPr>
              <a:spAutoFit/>
            </a:bodyPr>
            <a:lstStyle/>
            <a:p>
              <a:endParaRPr lang="en-US"/>
            </a:p>
          </p:txBody>
        </p:sp>
        <p:sp>
          <p:nvSpPr>
            <p:cNvPr id="804906" name="Line 997"/>
            <p:cNvSpPr>
              <a:spLocks noChangeShapeType="1"/>
            </p:cNvSpPr>
            <p:nvPr/>
          </p:nvSpPr>
          <p:spPr bwMode="auto">
            <a:xfrm>
              <a:off x="3760787" y="4022725"/>
              <a:ext cx="0" cy="830262"/>
            </a:xfrm>
            <a:prstGeom prst="line">
              <a:avLst/>
            </a:prstGeom>
            <a:noFill/>
            <a:ln w="57150">
              <a:solidFill>
                <a:srgbClr val="AB1A7D"/>
              </a:solidFill>
              <a:round/>
              <a:headEnd/>
              <a:tailEnd/>
            </a:ln>
          </p:spPr>
          <p:txBody>
            <a:bodyPr>
              <a:spAutoFit/>
            </a:bodyPr>
            <a:lstStyle/>
            <a:p>
              <a:endParaRPr lang="en-US"/>
            </a:p>
          </p:txBody>
        </p:sp>
        <p:sp>
          <p:nvSpPr>
            <p:cNvPr id="804907" name="Line 999"/>
            <p:cNvSpPr>
              <a:spLocks noChangeShapeType="1"/>
            </p:cNvSpPr>
            <p:nvPr/>
          </p:nvSpPr>
          <p:spPr bwMode="auto">
            <a:xfrm flipH="1" flipV="1">
              <a:off x="3778250" y="4768850"/>
              <a:ext cx="604837" cy="9525"/>
            </a:xfrm>
            <a:prstGeom prst="line">
              <a:avLst/>
            </a:prstGeom>
            <a:noFill/>
            <a:ln w="57150">
              <a:solidFill>
                <a:srgbClr val="AB1A7D"/>
              </a:solidFill>
              <a:round/>
              <a:headEnd/>
              <a:tailEnd/>
            </a:ln>
          </p:spPr>
          <p:txBody>
            <a:bodyPr>
              <a:spAutoFit/>
            </a:bodyPr>
            <a:lstStyle/>
            <a:p>
              <a:endParaRPr lang="en-US"/>
            </a:p>
          </p:txBody>
        </p:sp>
        <p:sp>
          <p:nvSpPr>
            <p:cNvPr id="804908" name="Rectangle 1027"/>
            <p:cNvSpPr>
              <a:spLocks noChangeArrowheads="1"/>
            </p:cNvSpPr>
            <p:nvPr/>
          </p:nvSpPr>
          <p:spPr bwMode="auto">
            <a:xfrm>
              <a:off x="3686175" y="4665662"/>
              <a:ext cx="163512" cy="18732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09" name="Rectangle 957"/>
            <p:cNvSpPr>
              <a:spLocks noChangeArrowheads="1"/>
            </p:cNvSpPr>
            <p:nvPr/>
          </p:nvSpPr>
          <p:spPr bwMode="auto">
            <a:xfrm>
              <a:off x="3384550" y="1917700"/>
              <a:ext cx="752475" cy="1806575"/>
            </a:xfrm>
            <a:prstGeom prst="rect">
              <a:avLst/>
            </a:prstGeom>
            <a:gradFill rotWithShape="1">
              <a:gsLst>
                <a:gs pos="0">
                  <a:srgbClr val="FFCF01">
                    <a:alpha val="89998"/>
                  </a:srgbClr>
                </a:gs>
                <a:gs pos="100000">
                  <a:srgbClr val="FFCF01">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10" name="Rectangle 959"/>
            <p:cNvSpPr>
              <a:spLocks noChangeArrowheads="1"/>
            </p:cNvSpPr>
            <p:nvPr/>
          </p:nvSpPr>
          <p:spPr bwMode="auto">
            <a:xfrm>
              <a:off x="3309937" y="2462212"/>
              <a:ext cx="815975" cy="498598"/>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200" b="1" dirty="0">
                  <a:solidFill>
                    <a:schemeClr val="bg1"/>
                  </a:solidFill>
                  <a:ea typeface="SimSun" pitchFamily="2" charset="-122"/>
                </a:rPr>
                <a:t>Linux</a:t>
              </a:r>
            </a:p>
            <a:p>
              <a:pPr algn="ctr" defTabSz="411163">
                <a:lnSpc>
                  <a:spcPct val="90000"/>
                </a:lnSpc>
                <a:buClrTx/>
                <a:buSzTx/>
                <a:buFontTx/>
                <a:buNone/>
              </a:pPr>
              <a:r>
                <a:rPr lang="en-US" sz="1200" b="1" dirty="0">
                  <a:solidFill>
                    <a:schemeClr val="bg1"/>
                  </a:solidFill>
                  <a:ea typeface="SimSun" pitchFamily="2" charset="-122"/>
                </a:rPr>
                <a:t>on</a:t>
              </a:r>
            </a:p>
            <a:p>
              <a:pPr algn="ctr" defTabSz="411163">
                <a:lnSpc>
                  <a:spcPct val="90000"/>
                </a:lnSpc>
                <a:buClrTx/>
                <a:buSzTx/>
                <a:buFontTx/>
                <a:buNone/>
              </a:pPr>
              <a:r>
                <a:rPr lang="en-US" sz="1200" b="1" dirty="0" smtClean="0">
                  <a:solidFill>
                    <a:schemeClr val="bg1"/>
                  </a:solidFill>
                  <a:ea typeface="SimSun" pitchFamily="2" charset="-122"/>
                </a:rPr>
                <a:t>System Z </a:t>
              </a:r>
              <a:endParaRPr lang="en-US" sz="1200" b="1" dirty="0">
                <a:solidFill>
                  <a:schemeClr val="bg1"/>
                </a:solidFill>
                <a:ea typeface="SimSun" pitchFamily="2" charset="-122"/>
              </a:endParaRPr>
            </a:p>
          </p:txBody>
        </p:sp>
        <p:sp>
          <p:nvSpPr>
            <p:cNvPr id="804911" name="Rectangle 1030"/>
            <p:cNvSpPr>
              <a:spLocks noChangeArrowheads="1"/>
            </p:cNvSpPr>
            <p:nvPr/>
          </p:nvSpPr>
          <p:spPr bwMode="auto">
            <a:xfrm>
              <a:off x="3668712" y="3862387"/>
              <a:ext cx="163513" cy="18732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solidFill>
                  <a:schemeClr val="bg1"/>
                </a:solidFill>
                <a:ea typeface="SimSun" pitchFamily="2" charset="-122"/>
              </a:endParaRPr>
            </a:p>
          </p:txBody>
        </p:sp>
        <p:sp>
          <p:nvSpPr>
            <p:cNvPr id="804912" name="Rectangle 962"/>
            <p:cNvSpPr>
              <a:spLocks noChangeArrowheads="1"/>
            </p:cNvSpPr>
            <p:nvPr/>
          </p:nvSpPr>
          <p:spPr bwMode="auto">
            <a:xfrm>
              <a:off x="3379787" y="3311525"/>
              <a:ext cx="690563" cy="373062"/>
            </a:xfrm>
            <a:prstGeom prst="rect">
              <a:avLst/>
            </a:prstGeom>
            <a:gradFill rotWithShape="1">
              <a:gsLst>
                <a:gs pos="0">
                  <a:srgbClr val="B8471B">
                    <a:alpha val="89998"/>
                  </a:srgbClr>
                </a:gs>
                <a:gs pos="100000">
                  <a:srgbClr val="B8471B">
                    <a:alpha val="39998"/>
                  </a:srgbClr>
                </a:gs>
              </a:gsLst>
              <a:lin ang="5400000" scaled="1"/>
            </a:gradFill>
            <a:ln w="7938" cap="rnd">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13" name="Rectangle 963"/>
            <p:cNvSpPr>
              <a:spLocks noChangeArrowheads="1"/>
            </p:cNvSpPr>
            <p:nvPr/>
          </p:nvSpPr>
          <p:spPr bwMode="auto">
            <a:xfrm>
              <a:off x="3676173" y="3444875"/>
              <a:ext cx="262892" cy="1246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900" b="1">
                  <a:solidFill>
                    <a:schemeClr val="bg1"/>
                  </a:solidFill>
                  <a:ea typeface="SimSun" pitchFamily="2" charset="-122"/>
                </a:rPr>
                <a:t>z/VM</a:t>
              </a:r>
              <a:endParaRPr lang="en-US" sz="2900" b="1">
                <a:solidFill>
                  <a:schemeClr val="bg1"/>
                </a:solidFill>
                <a:ea typeface="SimSun" pitchFamily="2" charset="-122"/>
              </a:endParaRPr>
            </a:p>
          </p:txBody>
        </p:sp>
        <p:sp>
          <p:nvSpPr>
            <p:cNvPr id="804914" name="Line 998"/>
            <p:cNvSpPr>
              <a:spLocks noChangeShapeType="1"/>
            </p:cNvSpPr>
            <p:nvPr/>
          </p:nvSpPr>
          <p:spPr bwMode="auto">
            <a:xfrm flipH="1">
              <a:off x="4356100" y="4038600"/>
              <a:ext cx="9525" cy="755650"/>
            </a:xfrm>
            <a:prstGeom prst="line">
              <a:avLst/>
            </a:prstGeom>
            <a:noFill/>
            <a:ln w="57150">
              <a:solidFill>
                <a:srgbClr val="AB1A7D"/>
              </a:solidFill>
              <a:round/>
              <a:headEnd/>
              <a:tailEnd/>
            </a:ln>
          </p:spPr>
          <p:txBody>
            <a:bodyPr>
              <a:spAutoFit/>
            </a:bodyPr>
            <a:lstStyle/>
            <a:p>
              <a:endParaRPr lang="en-US"/>
            </a:p>
          </p:txBody>
        </p:sp>
        <p:sp>
          <p:nvSpPr>
            <p:cNvPr id="804915" name="Line 975"/>
            <p:cNvSpPr>
              <a:spLocks noChangeShapeType="1"/>
            </p:cNvSpPr>
            <p:nvPr/>
          </p:nvSpPr>
          <p:spPr bwMode="auto">
            <a:xfrm flipH="1">
              <a:off x="4471987" y="5997575"/>
              <a:ext cx="342900" cy="0"/>
            </a:xfrm>
            <a:prstGeom prst="line">
              <a:avLst/>
            </a:prstGeom>
            <a:noFill/>
            <a:ln w="57150">
              <a:solidFill>
                <a:srgbClr val="FF6600"/>
              </a:solidFill>
              <a:round/>
              <a:headEnd/>
              <a:tailEnd/>
            </a:ln>
          </p:spPr>
          <p:txBody>
            <a:bodyPr>
              <a:spAutoFit/>
            </a:bodyPr>
            <a:lstStyle/>
            <a:p>
              <a:endParaRPr lang="en-US"/>
            </a:p>
          </p:txBody>
        </p:sp>
        <p:sp>
          <p:nvSpPr>
            <p:cNvPr id="804916" name="Text Box 980"/>
            <p:cNvSpPr txBox="1">
              <a:spLocks noChangeArrowheads="1"/>
            </p:cNvSpPr>
            <p:nvPr/>
          </p:nvSpPr>
          <p:spPr bwMode="auto">
            <a:xfrm>
              <a:off x="4865687" y="5924550"/>
              <a:ext cx="2270125" cy="207711"/>
            </a:xfrm>
            <a:prstGeom prst="rect">
              <a:avLst/>
            </a:prstGeom>
            <a:noFill/>
            <a:ln w="9525">
              <a:noFill/>
              <a:miter lim="800000"/>
              <a:headEnd/>
              <a:tailEnd/>
            </a:ln>
          </p:spPr>
          <p:txBody>
            <a:bodyPr lIns="82253" tIns="41129" rIns="82253" bIns="41129">
              <a:spAutoFit/>
            </a:bodyPr>
            <a:lstStyle/>
            <a:p>
              <a:pPr algn="ctr" defTabSz="411163">
                <a:lnSpc>
                  <a:spcPct val="90000"/>
                </a:lnSpc>
                <a:spcBef>
                  <a:spcPct val="50000"/>
                </a:spcBef>
                <a:buClrTx/>
                <a:buSzTx/>
                <a:buFontTx/>
                <a:buNone/>
              </a:pPr>
              <a:r>
                <a:rPr lang="en-US" sz="900" b="1">
                  <a:solidFill>
                    <a:schemeClr val="tx1"/>
                  </a:solidFill>
                  <a:ea typeface="SimSun" pitchFamily="2" charset="-122"/>
                </a:rPr>
                <a:t>Private High Speed Data Network</a:t>
              </a:r>
            </a:p>
          </p:txBody>
        </p:sp>
        <p:sp>
          <p:nvSpPr>
            <p:cNvPr id="804917" name="Line 992"/>
            <p:cNvSpPr>
              <a:spLocks noChangeShapeType="1"/>
            </p:cNvSpPr>
            <p:nvPr/>
          </p:nvSpPr>
          <p:spPr bwMode="auto">
            <a:xfrm flipH="1">
              <a:off x="4473575" y="5830887"/>
              <a:ext cx="342900" cy="0"/>
            </a:xfrm>
            <a:prstGeom prst="line">
              <a:avLst/>
            </a:prstGeom>
            <a:noFill/>
            <a:ln w="57150">
              <a:solidFill>
                <a:srgbClr val="AB1A7D"/>
              </a:solidFill>
              <a:round/>
              <a:headEnd/>
              <a:tailEnd/>
            </a:ln>
          </p:spPr>
          <p:txBody>
            <a:bodyPr>
              <a:spAutoFit/>
            </a:bodyPr>
            <a:lstStyle/>
            <a:p>
              <a:endParaRPr lang="en-US"/>
            </a:p>
          </p:txBody>
        </p:sp>
        <p:sp>
          <p:nvSpPr>
            <p:cNvPr id="804918" name="Text Box 993"/>
            <p:cNvSpPr txBox="1">
              <a:spLocks noChangeArrowheads="1"/>
            </p:cNvSpPr>
            <p:nvPr/>
          </p:nvSpPr>
          <p:spPr bwMode="auto">
            <a:xfrm>
              <a:off x="4876800" y="5715001"/>
              <a:ext cx="2066925" cy="207711"/>
            </a:xfrm>
            <a:prstGeom prst="rect">
              <a:avLst/>
            </a:prstGeom>
            <a:noFill/>
            <a:ln w="9525">
              <a:noFill/>
              <a:miter lim="800000"/>
              <a:headEnd/>
              <a:tailEnd/>
            </a:ln>
          </p:spPr>
          <p:txBody>
            <a:bodyPr lIns="82253" tIns="41129" rIns="82253" bIns="41129">
              <a:spAutoFit/>
            </a:bodyPr>
            <a:lstStyle/>
            <a:p>
              <a:pPr algn="ctr" defTabSz="411163">
                <a:lnSpc>
                  <a:spcPct val="90000"/>
                </a:lnSpc>
                <a:spcBef>
                  <a:spcPct val="50000"/>
                </a:spcBef>
                <a:buClrTx/>
                <a:buSzTx/>
                <a:buFontTx/>
                <a:buNone/>
              </a:pPr>
              <a:r>
                <a:rPr lang="en-US" sz="900" b="1">
                  <a:solidFill>
                    <a:schemeClr val="tx1"/>
                  </a:solidFill>
                  <a:ea typeface="SimSun" pitchFamily="2" charset="-122"/>
                </a:rPr>
                <a:t>Private Management Network </a:t>
              </a:r>
            </a:p>
          </p:txBody>
        </p:sp>
        <p:sp>
          <p:nvSpPr>
            <p:cNvPr id="804919" name="Rectangle 1017"/>
            <p:cNvSpPr>
              <a:spLocks noChangeArrowheads="1"/>
            </p:cNvSpPr>
            <p:nvPr/>
          </p:nvSpPr>
          <p:spPr bwMode="auto">
            <a:xfrm>
              <a:off x="3062287" y="5770562"/>
              <a:ext cx="252413" cy="25717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20" name="Text Box 1019"/>
            <p:cNvSpPr txBox="1">
              <a:spLocks noChangeArrowheads="1"/>
            </p:cNvSpPr>
            <p:nvPr/>
          </p:nvSpPr>
          <p:spPr bwMode="auto">
            <a:xfrm>
              <a:off x="3292475" y="5738813"/>
              <a:ext cx="1068387" cy="457010"/>
            </a:xfrm>
            <a:prstGeom prst="rect">
              <a:avLst/>
            </a:prstGeom>
            <a:noFill/>
            <a:ln w="9525">
              <a:noFill/>
              <a:miter lim="800000"/>
              <a:headEnd/>
              <a:tailEnd/>
            </a:ln>
          </p:spPr>
          <p:txBody>
            <a:bodyPr lIns="82253" tIns="41129" rIns="82253" bIns="41129">
              <a:spAutoFit/>
            </a:bodyPr>
            <a:lstStyle/>
            <a:p>
              <a:pPr algn="ctr" defTabSz="411163">
                <a:lnSpc>
                  <a:spcPct val="90000"/>
                </a:lnSpc>
                <a:spcBef>
                  <a:spcPct val="50000"/>
                </a:spcBef>
                <a:buClrTx/>
                <a:buSzTx/>
                <a:buFontTx/>
                <a:buNone/>
              </a:pPr>
              <a:r>
                <a:rPr lang="en-US" sz="900" b="1">
                  <a:solidFill>
                    <a:schemeClr val="tx1"/>
                  </a:solidFill>
                  <a:ea typeface="SimSun" pitchFamily="2" charset="-122"/>
                </a:rPr>
                <a:t>Unified Resource Manager</a:t>
              </a:r>
            </a:p>
          </p:txBody>
        </p:sp>
        <p:grpSp>
          <p:nvGrpSpPr>
            <p:cNvPr id="6" name="Group 62"/>
            <p:cNvGrpSpPr>
              <a:grpSpLocks/>
            </p:cNvGrpSpPr>
            <p:nvPr/>
          </p:nvGrpSpPr>
          <p:grpSpPr bwMode="auto">
            <a:xfrm>
              <a:off x="2887662" y="5111750"/>
              <a:ext cx="3808413" cy="415925"/>
              <a:chOff x="1836" y="3419"/>
              <a:chExt cx="2399" cy="262"/>
            </a:xfrm>
          </p:grpSpPr>
          <p:sp>
            <p:nvSpPr>
              <p:cNvPr id="804922" name="Rectangle 63"/>
              <p:cNvSpPr>
                <a:spLocks noChangeArrowheads="1"/>
              </p:cNvSpPr>
              <p:nvPr/>
            </p:nvSpPr>
            <p:spPr bwMode="auto">
              <a:xfrm>
                <a:off x="1972" y="3550"/>
                <a:ext cx="2177" cy="131"/>
              </a:xfrm>
              <a:prstGeom prst="rect">
                <a:avLst/>
              </a:prstGeom>
              <a:solidFill>
                <a:srgbClr val="DE731D"/>
              </a:solidFill>
              <a:ln w="9525">
                <a:noFill/>
                <a:miter lim="800000"/>
                <a:headEnd/>
                <a:tailEnd/>
              </a:ln>
              <a:effectLst/>
            </p:spPr>
            <p:txBody>
              <a:bodyPr wrap="none" lIns="82271" tIns="41137" rIns="82271" bIns="41137" anchor="ctr"/>
              <a:lstStyle/>
              <a:p>
                <a:pPr algn="ctr" defTabSz="822325" hangingPunct="0">
                  <a:lnSpc>
                    <a:spcPct val="93000"/>
                  </a:lnSpc>
                  <a:buSzPct val="45000"/>
                  <a:buFont typeface="StarSymbol" charset="0"/>
                  <a:buNone/>
                </a:pPr>
                <a:r>
                  <a:rPr lang="en-US" sz="1300" b="1">
                    <a:solidFill>
                      <a:schemeClr val="bg1"/>
                    </a:solidFill>
                    <a:ea typeface="SimSun" pitchFamily="2" charset="-122"/>
                  </a:rPr>
                  <a:t>Private data network (IEDN)</a:t>
                </a:r>
              </a:p>
            </p:txBody>
          </p:sp>
          <p:sp>
            <p:nvSpPr>
              <p:cNvPr id="804923" name="AutoShape 64"/>
              <p:cNvSpPr>
                <a:spLocks noChangeArrowheads="1"/>
              </p:cNvSpPr>
              <p:nvPr/>
            </p:nvSpPr>
            <p:spPr bwMode="auto">
              <a:xfrm>
                <a:off x="1836" y="3419"/>
                <a:ext cx="261" cy="261"/>
              </a:xfrm>
              <a:prstGeom prst="upArrow">
                <a:avLst>
                  <a:gd name="adj1" fmla="val 50000"/>
                  <a:gd name="adj2" fmla="val 37083"/>
                </a:avLst>
              </a:prstGeom>
              <a:solidFill>
                <a:srgbClr val="DE731D"/>
              </a:solidFill>
              <a:ln w="9525">
                <a:noFill/>
                <a:miter lim="800000"/>
                <a:headEnd/>
                <a:tailEnd/>
              </a:ln>
              <a:effectLst/>
            </p:spPr>
            <p:txBody>
              <a:bodyPr wrap="none" anchor="ctr"/>
              <a:lstStyle/>
              <a:p>
                <a:pPr algn="ctr" defTabSz="914400">
                  <a:lnSpc>
                    <a:spcPct val="90000"/>
                  </a:lnSpc>
                  <a:buClrTx/>
                  <a:buSzTx/>
                  <a:buFontTx/>
                  <a:buNone/>
                </a:pPr>
                <a:endParaRPr lang="en-US" sz="800" b="1">
                  <a:solidFill>
                    <a:schemeClr val="bg1"/>
                  </a:solidFill>
                  <a:ea typeface="ＭＳ Ｐゴシック" pitchFamily="34" charset="-128"/>
                </a:endParaRPr>
              </a:p>
            </p:txBody>
          </p:sp>
          <p:sp>
            <p:nvSpPr>
              <p:cNvPr id="804924" name="AutoShape 65"/>
              <p:cNvSpPr>
                <a:spLocks noChangeArrowheads="1"/>
              </p:cNvSpPr>
              <p:nvPr/>
            </p:nvSpPr>
            <p:spPr bwMode="auto">
              <a:xfrm>
                <a:off x="3974" y="3419"/>
                <a:ext cx="261" cy="261"/>
              </a:xfrm>
              <a:prstGeom prst="upArrow">
                <a:avLst>
                  <a:gd name="adj1" fmla="val 50000"/>
                  <a:gd name="adj2" fmla="val 37083"/>
                </a:avLst>
              </a:prstGeom>
              <a:solidFill>
                <a:srgbClr val="DE731D"/>
              </a:solidFill>
              <a:ln w="9525">
                <a:noFill/>
                <a:miter lim="800000"/>
                <a:headEnd/>
                <a:tailEnd/>
              </a:ln>
              <a:effectLst/>
            </p:spPr>
            <p:txBody>
              <a:bodyPr wrap="none" anchor="ctr"/>
              <a:lstStyle/>
              <a:p>
                <a:pPr algn="ctr" defTabSz="914400">
                  <a:lnSpc>
                    <a:spcPct val="90000"/>
                  </a:lnSpc>
                  <a:buClrTx/>
                  <a:buSzTx/>
                  <a:buFontTx/>
                  <a:buNone/>
                </a:pPr>
                <a:endParaRPr lang="en-US" sz="800" b="1">
                  <a:solidFill>
                    <a:schemeClr val="bg1"/>
                  </a:solidFill>
                  <a:ea typeface="ＭＳ Ｐゴシック" pitchFamily="34" charset="-128"/>
                </a:endParaRPr>
              </a:p>
            </p:txBody>
          </p:sp>
        </p:grpSp>
        <p:sp>
          <p:nvSpPr>
            <p:cNvPr id="804925" name="Rectangle 951"/>
            <p:cNvSpPr>
              <a:spLocks noChangeArrowheads="1"/>
            </p:cNvSpPr>
            <p:nvPr/>
          </p:nvSpPr>
          <p:spPr bwMode="auto">
            <a:xfrm>
              <a:off x="1589087" y="1557337"/>
              <a:ext cx="2520950" cy="250068"/>
            </a:xfrm>
            <a:prstGeom prst="rect">
              <a:avLst/>
            </a:prstGeom>
            <a:gradFill rotWithShape="1">
              <a:gsLst>
                <a:gs pos="0">
                  <a:schemeClr val="tx1">
                    <a:alpha val="79999"/>
                  </a:schemeClr>
                </a:gs>
                <a:gs pos="100000">
                  <a:schemeClr val="tx1">
                    <a:alpha val="20000"/>
                  </a:schemeClr>
                </a:gs>
              </a:gsLst>
              <a:lin ang="5400000" scaled="1"/>
            </a:gradFill>
            <a:ln w="9525">
              <a:solidFill>
                <a:srgbClr val="C0C0C0"/>
              </a:solidFill>
              <a:miter lim="800000"/>
              <a:headEnd/>
              <a:tailEnd/>
            </a:ln>
          </p:spPr>
          <p:txBody>
            <a:bodyPr lIns="0" tIns="0" rIns="0" bIns="0">
              <a:spAutoFit/>
            </a:bodyPr>
            <a:lstStyle/>
            <a:p>
              <a:pPr algn="ctr" defTabSz="411163">
                <a:lnSpc>
                  <a:spcPct val="125000"/>
                </a:lnSpc>
                <a:buClrTx/>
                <a:buSzTx/>
                <a:buFontTx/>
                <a:buNone/>
              </a:pPr>
              <a:r>
                <a:rPr lang="en-US" sz="1300" b="1" dirty="0" smtClean="0">
                  <a:solidFill>
                    <a:schemeClr val="bg1"/>
                  </a:solidFill>
                  <a:ea typeface="SimSun" pitchFamily="2" charset="-122"/>
                </a:rPr>
                <a:t>System Z </a:t>
              </a:r>
              <a:r>
                <a:rPr lang="en-US" sz="1300" b="1" dirty="0">
                  <a:solidFill>
                    <a:schemeClr val="bg1"/>
                  </a:solidFill>
                  <a:ea typeface="SimSun" pitchFamily="2" charset="-122"/>
                </a:rPr>
                <a:t>Host</a:t>
              </a:r>
              <a:endParaRPr lang="en-US" sz="3600" b="1" dirty="0">
                <a:solidFill>
                  <a:schemeClr val="bg1"/>
                </a:solidFill>
                <a:ea typeface="SimSun" pitchFamily="2" charset="-122"/>
              </a:endParaRPr>
            </a:p>
          </p:txBody>
        </p:sp>
        <p:sp>
          <p:nvSpPr>
            <p:cNvPr id="804926" name="Rectangle 892"/>
            <p:cNvSpPr>
              <a:spLocks noChangeArrowheads="1"/>
            </p:cNvSpPr>
            <p:nvPr/>
          </p:nvSpPr>
          <p:spPr bwMode="auto">
            <a:xfrm>
              <a:off x="4641850" y="2065337"/>
              <a:ext cx="879475" cy="1233488"/>
            </a:xfrm>
            <a:prstGeom prst="rect">
              <a:avLst/>
            </a:prstGeom>
            <a:gradFill rotWithShape="1">
              <a:gsLst>
                <a:gs pos="0">
                  <a:srgbClr val="FFCF01">
                    <a:alpha val="79999"/>
                  </a:srgbClr>
                </a:gs>
                <a:gs pos="100000">
                  <a:srgbClr val="FFCF01">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27" name="Rectangle 894"/>
            <p:cNvSpPr>
              <a:spLocks noChangeArrowheads="1"/>
            </p:cNvSpPr>
            <p:nvPr/>
          </p:nvSpPr>
          <p:spPr bwMode="auto">
            <a:xfrm>
              <a:off x="4725987" y="2540000"/>
              <a:ext cx="727075" cy="30469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100" b="1">
                  <a:solidFill>
                    <a:schemeClr val="bg1"/>
                  </a:solidFill>
                  <a:ea typeface="SimSun" pitchFamily="2" charset="-122"/>
                </a:rPr>
                <a:t>Linux on System x</a:t>
              </a:r>
              <a:endParaRPr lang="en-US" sz="2900" b="1" baseline="30000">
                <a:solidFill>
                  <a:schemeClr val="bg1"/>
                </a:solidFill>
                <a:ea typeface="SimSun" pitchFamily="2" charset="-122"/>
              </a:endParaRPr>
            </a:p>
          </p:txBody>
        </p:sp>
        <p:sp>
          <p:nvSpPr>
            <p:cNvPr id="804928" name="Rectangle 904"/>
            <p:cNvSpPr>
              <a:spLocks noChangeArrowheads="1"/>
            </p:cNvSpPr>
            <p:nvPr/>
          </p:nvSpPr>
          <p:spPr bwMode="auto">
            <a:xfrm>
              <a:off x="5819775" y="2057400"/>
              <a:ext cx="896937" cy="1233487"/>
            </a:xfrm>
            <a:prstGeom prst="rect">
              <a:avLst/>
            </a:prstGeom>
            <a:gradFill rotWithShape="1">
              <a:gsLst>
                <a:gs pos="0">
                  <a:srgbClr val="007670">
                    <a:alpha val="79999"/>
                  </a:srgbClr>
                </a:gs>
                <a:gs pos="100000">
                  <a:srgbClr val="007670">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solidFill>
                  <a:schemeClr val="bg1"/>
                </a:solidFill>
                <a:ea typeface="SimSun" pitchFamily="2" charset="-122"/>
              </a:endParaRPr>
            </a:p>
          </p:txBody>
        </p:sp>
        <p:sp>
          <p:nvSpPr>
            <p:cNvPr id="804929" name="Rectangle 906"/>
            <p:cNvSpPr>
              <a:spLocks noChangeArrowheads="1"/>
            </p:cNvSpPr>
            <p:nvPr/>
          </p:nvSpPr>
          <p:spPr bwMode="auto">
            <a:xfrm>
              <a:off x="5924764" y="2530475"/>
              <a:ext cx="612347" cy="304699"/>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1100" b="1">
                  <a:solidFill>
                    <a:schemeClr val="bg1"/>
                  </a:solidFill>
                  <a:ea typeface="SimSun" pitchFamily="2" charset="-122"/>
                </a:rPr>
                <a:t>AIX on </a:t>
              </a:r>
            </a:p>
            <a:p>
              <a:pPr algn="ctr" defTabSz="411163">
                <a:lnSpc>
                  <a:spcPct val="90000"/>
                </a:lnSpc>
                <a:buClrTx/>
                <a:buSzTx/>
                <a:buFontTx/>
                <a:buNone/>
              </a:pPr>
              <a:r>
                <a:rPr lang="en-US" sz="1100" b="1">
                  <a:solidFill>
                    <a:schemeClr val="bg1"/>
                  </a:solidFill>
                  <a:ea typeface="SimSun" pitchFamily="2" charset="-122"/>
                </a:rPr>
                <a:t>POWER7</a:t>
              </a:r>
            </a:p>
          </p:txBody>
        </p:sp>
        <p:sp>
          <p:nvSpPr>
            <p:cNvPr id="804930" name="Rectangle 923"/>
            <p:cNvSpPr>
              <a:spLocks noChangeArrowheads="1"/>
            </p:cNvSpPr>
            <p:nvPr/>
          </p:nvSpPr>
          <p:spPr bwMode="auto">
            <a:xfrm rot="16200000">
              <a:off x="6734364" y="2811845"/>
              <a:ext cx="617157" cy="1246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900" b="1">
                  <a:solidFill>
                    <a:schemeClr val="bg1"/>
                  </a:solidFill>
                  <a:ea typeface="SimSun" pitchFamily="2" charset="-122"/>
                </a:rPr>
                <a:t>DataPower</a:t>
              </a:r>
              <a:r>
                <a:rPr lang="en-US" sz="900" b="1" baseline="30000">
                  <a:solidFill>
                    <a:schemeClr val="bg1"/>
                  </a:solidFill>
                  <a:ea typeface="SimSun" pitchFamily="2" charset="-122"/>
                </a:rPr>
                <a:t> </a:t>
              </a:r>
            </a:p>
          </p:txBody>
        </p:sp>
        <p:sp>
          <p:nvSpPr>
            <p:cNvPr id="804931" name="Rectangle 925"/>
            <p:cNvSpPr>
              <a:spLocks noChangeArrowheads="1"/>
            </p:cNvSpPr>
            <p:nvPr/>
          </p:nvSpPr>
          <p:spPr bwMode="auto">
            <a:xfrm rot="16200000">
              <a:off x="7362732" y="2793587"/>
              <a:ext cx="839974" cy="1246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900" b="1">
                  <a:solidFill>
                    <a:schemeClr val="bg1"/>
                  </a:solidFill>
                  <a:ea typeface="SimSun" pitchFamily="2" charset="-122"/>
                </a:rPr>
                <a:t>Future Offering</a:t>
              </a:r>
              <a:endParaRPr lang="en-US" sz="2900" b="1">
                <a:solidFill>
                  <a:schemeClr val="bg1"/>
                </a:solidFill>
                <a:ea typeface="SimSun" pitchFamily="2" charset="-122"/>
              </a:endParaRPr>
            </a:p>
          </p:txBody>
        </p:sp>
        <p:sp>
          <p:nvSpPr>
            <p:cNvPr id="804932" name="Rectangle 925"/>
            <p:cNvSpPr>
              <a:spLocks noChangeArrowheads="1"/>
            </p:cNvSpPr>
            <p:nvPr/>
          </p:nvSpPr>
          <p:spPr bwMode="auto">
            <a:xfrm rot="16200000">
              <a:off x="7689757" y="2806287"/>
              <a:ext cx="839974" cy="1246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900" b="1">
                  <a:solidFill>
                    <a:schemeClr val="bg1"/>
                  </a:solidFill>
                  <a:ea typeface="SimSun" pitchFamily="2" charset="-122"/>
                </a:rPr>
                <a:t>Future Offering</a:t>
              </a:r>
              <a:endParaRPr lang="en-US" sz="2900" b="1">
                <a:solidFill>
                  <a:schemeClr val="bg1"/>
                </a:solidFill>
                <a:ea typeface="SimSun" pitchFamily="2" charset="-122"/>
              </a:endParaRPr>
            </a:p>
          </p:txBody>
        </p:sp>
        <p:sp>
          <p:nvSpPr>
            <p:cNvPr id="804933" name="Rectangle 888"/>
            <p:cNvSpPr>
              <a:spLocks noChangeArrowheads="1"/>
            </p:cNvSpPr>
            <p:nvPr/>
          </p:nvSpPr>
          <p:spPr bwMode="auto">
            <a:xfrm>
              <a:off x="4606925" y="3506787"/>
              <a:ext cx="963612" cy="396875"/>
            </a:xfrm>
            <a:prstGeom prst="rect">
              <a:avLst/>
            </a:prstGeom>
            <a:gradFill rotWithShape="1">
              <a:gsLst>
                <a:gs pos="0">
                  <a:srgbClr val="00A6A0">
                    <a:alpha val="89998"/>
                  </a:srgbClr>
                </a:gs>
                <a:gs pos="100000">
                  <a:srgbClr val="00A6A0">
                    <a:alpha val="20000"/>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34" name="Rectangle 890"/>
            <p:cNvSpPr>
              <a:spLocks noChangeArrowheads="1"/>
            </p:cNvSpPr>
            <p:nvPr/>
          </p:nvSpPr>
          <p:spPr bwMode="auto">
            <a:xfrm>
              <a:off x="4687024" y="3576638"/>
              <a:ext cx="835165" cy="969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700" b="1">
                  <a:solidFill>
                    <a:schemeClr val="bg1"/>
                  </a:solidFill>
                  <a:ea typeface="SimSun" pitchFamily="2" charset="-122"/>
                </a:rPr>
                <a:t>Blade Virtualization</a:t>
              </a:r>
              <a:endParaRPr lang="en-US" sz="2500" b="1">
                <a:solidFill>
                  <a:schemeClr val="bg1"/>
                </a:solidFill>
                <a:ea typeface="SimSun" pitchFamily="2" charset="-122"/>
              </a:endParaRPr>
            </a:p>
          </p:txBody>
        </p:sp>
        <p:sp>
          <p:nvSpPr>
            <p:cNvPr id="804935" name="Rectangle 901"/>
            <p:cNvSpPr>
              <a:spLocks noChangeArrowheads="1"/>
            </p:cNvSpPr>
            <p:nvPr/>
          </p:nvSpPr>
          <p:spPr bwMode="auto">
            <a:xfrm>
              <a:off x="5786437" y="3498850"/>
              <a:ext cx="930275" cy="395287"/>
            </a:xfrm>
            <a:prstGeom prst="rect">
              <a:avLst/>
            </a:prstGeom>
            <a:gradFill rotWithShape="1">
              <a:gsLst>
                <a:gs pos="0">
                  <a:srgbClr val="00A6A0">
                    <a:alpha val="89998"/>
                  </a:srgbClr>
                </a:gs>
                <a:gs pos="100000">
                  <a:srgbClr val="00A6A0">
                    <a:alpha val="20000"/>
                  </a:srgbClr>
                </a:gs>
              </a:gsLst>
              <a:lin ang="5400000" scaled="1"/>
            </a:gradFill>
            <a:ln w="7938" cap="rnd">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36" name="Rectangle 902"/>
            <p:cNvSpPr>
              <a:spLocks noChangeArrowheads="1"/>
            </p:cNvSpPr>
            <p:nvPr/>
          </p:nvSpPr>
          <p:spPr bwMode="auto">
            <a:xfrm>
              <a:off x="5850661" y="3567113"/>
              <a:ext cx="835165" cy="96950"/>
            </a:xfrm>
            <a:prstGeom prst="rect">
              <a:avLst/>
            </a:prstGeom>
            <a:noFill/>
            <a:ln w="9525">
              <a:noFill/>
              <a:miter lim="800000"/>
              <a:headEnd/>
              <a:tailEnd/>
            </a:ln>
          </p:spPr>
          <p:txBody>
            <a:bodyPr wrap="none" lIns="0" tIns="0" rIns="0" bIns="0">
              <a:spAutoFit/>
            </a:bodyPr>
            <a:lstStyle/>
            <a:p>
              <a:pPr algn="ctr" defTabSz="411163">
                <a:lnSpc>
                  <a:spcPct val="90000"/>
                </a:lnSpc>
                <a:buClrTx/>
                <a:buSzTx/>
                <a:buFontTx/>
                <a:buNone/>
              </a:pPr>
              <a:r>
                <a:rPr lang="en-US" sz="700" b="1">
                  <a:solidFill>
                    <a:schemeClr val="bg1"/>
                  </a:solidFill>
                  <a:ea typeface="SimSun" pitchFamily="2" charset="-122"/>
                </a:rPr>
                <a:t>Blade Virtualization</a:t>
              </a:r>
              <a:endParaRPr lang="en-US" sz="2500" b="1">
                <a:solidFill>
                  <a:schemeClr val="bg1"/>
                </a:solidFill>
                <a:ea typeface="SimSun" pitchFamily="2" charset="-122"/>
              </a:endParaRPr>
            </a:p>
          </p:txBody>
        </p:sp>
        <p:grpSp>
          <p:nvGrpSpPr>
            <p:cNvPr id="7" name="Group 1004"/>
            <p:cNvGrpSpPr>
              <a:grpSpLocks/>
            </p:cNvGrpSpPr>
            <p:nvPr/>
          </p:nvGrpSpPr>
          <p:grpSpPr bwMode="auto">
            <a:xfrm>
              <a:off x="7699375" y="3722687"/>
              <a:ext cx="193675" cy="133350"/>
              <a:chOff x="4554" y="1827"/>
              <a:chExt cx="136" cy="55"/>
            </a:xfrm>
          </p:grpSpPr>
          <p:sp>
            <p:nvSpPr>
              <p:cNvPr id="804938" name="Rectangle 1005"/>
              <p:cNvSpPr>
                <a:spLocks noChangeArrowheads="1"/>
              </p:cNvSpPr>
              <p:nvPr/>
            </p:nvSpPr>
            <p:spPr bwMode="auto">
              <a:xfrm>
                <a:off x="4554" y="1827"/>
                <a:ext cx="136" cy="5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39" name="Rectangle 1006"/>
              <p:cNvSpPr>
                <a:spLocks noChangeArrowheads="1"/>
              </p:cNvSpPr>
              <p:nvPr/>
            </p:nvSpPr>
            <p:spPr bwMode="auto">
              <a:xfrm>
                <a:off x="4554" y="1827"/>
                <a:ext cx="136" cy="55"/>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grpSp>
          <p:nvGrpSpPr>
            <p:cNvPr id="8" name="Group 1010"/>
            <p:cNvGrpSpPr>
              <a:grpSpLocks/>
            </p:cNvGrpSpPr>
            <p:nvPr/>
          </p:nvGrpSpPr>
          <p:grpSpPr bwMode="auto">
            <a:xfrm>
              <a:off x="7326312" y="3722687"/>
              <a:ext cx="195263" cy="133350"/>
              <a:chOff x="4554" y="1827"/>
              <a:chExt cx="136" cy="55"/>
            </a:xfrm>
          </p:grpSpPr>
          <p:sp>
            <p:nvSpPr>
              <p:cNvPr id="804941" name="Rectangle 1011"/>
              <p:cNvSpPr>
                <a:spLocks noChangeArrowheads="1"/>
              </p:cNvSpPr>
              <p:nvPr/>
            </p:nvSpPr>
            <p:spPr bwMode="auto">
              <a:xfrm>
                <a:off x="4554" y="1827"/>
                <a:ext cx="136" cy="5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42" name="Rectangle 1012"/>
              <p:cNvSpPr>
                <a:spLocks noChangeArrowheads="1"/>
              </p:cNvSpPr>
              <p:nvPr/>
            </p:nvSpPr>
            <p:spPr bwMode="auto">
              <a:xfrm>
                <a:off x="4554" y="1827"/>
                <a:ext cx="136" cy="55"/>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grpSp>
          <p:nvGrpSpPr>
            <p:cNvPr id="9" name="Group 1013"/>
            <p:cNvGrpSpPr>
              <a:grpSpLocks/>
            </p:cNvGrpSpPr>
            <p:nvPr/>
          </p:nvGrpSpPr>
          <p:grpSpPr bwMode="auto">
            <a:xfrm>
              <a:off x="6937375" y="3722687"/>
              <a:ext cx="195262" cy="133350"/>
              <a:chOff x="4554" y="1827"/>
              <a:chExt cx="136" cy="55"/>
            </a:xfrm>
          </p:grpSpPr>
          <p:sp>
            <p:nvSpPr>
              <p:cNvPr id="804944" name="Rectangle 1014"/>
              <p:cNvSpPr>
                <a:spLocks noChangeArrowheads="1"/>
              </p:cNvSpPr>
              <p:nvPr/>
            </p:nvSpPr>
            <p:spPr bwMode="auto">
              <a:xfrm>
                <a:off x="4554" y="1827"/>
                <a:ext cx="136" cy="5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45" name="Rectangle 1015"/>
              <p:cNvSpPr>
                <a:spLocks noChangeArrowheads="1"/>
              </p:cNvSpPr>
              <p:nvPr/>
            </p:nvSpPr>
            <p:spPr bwMode="auto">
              <a:xfrm>
                <a:off x="4554" y="1827"/>
                <a:ext cx="136" cy="55"/>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grpSp>
          <p:nvGrpSpPr>
            <p:cNvPr id="10" name="Group 1004"/>
            <p:cNvGrpSpPr>
              <a:grpSpLocks/>
            </p:cNvGrpSpPr>
            <p:nvPr/>
          </p:nvGrpSpPr>
          <p:grpSpPr bwMode="auto">
            <a:xfrm>
              <a:off x="8023225" y="3730625"/>
              <a:ext cx="193675" cy="134937"/>
              <a:chOff x="4554" y="1827"/>
              <a:chExt cx="136" cy="55"/>
            </a:xfrm>
          </p:grpSpPr>
          <p:sp>
            <p:nvSpPr>
              <p:cNvPr id="804947" name="Rectangle 1005"/>
              <p:cNvSpPr>
                <a:spLocks noChangeArrowheads="1"/>
              </p:cNvSpPr>
              <p:nvPr/>
            </p:nvSpPr>
            <p:spPr bwMode="auto">
              <a:xfrm>
                <a:off x="4554" y="1827"/>
                <a:ext cx="136" cy="55"/>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48" name="Rectangle 1006"/>
              <p:cNvSpPr>
                <a:spLocks noChangeArrowheads="1"/>
              </p:cNvSpPr>
              <p:nvPr/>
            </p:nvSpPr>
            <p:spPr bwMode="auto">
              <a:xfrm>
                <a:off x="4554" y="1827"/>
                <a:ext cx="136" cy="55"/>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949" name="Rectangle 946"/>
            <p:cNvSpPr>
              <a:spLocks noChangeArrowheads="1"/>
            </p:cNvSpPr>
            <p:nvPr/>
          </p:nvSpPr>
          <p:spPr bwMode="auto">
            <a:xfrm>
              <a:off x="1601787" y="3938587"/>
              <a:ext cx="2360613" cy="152349"/>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100" b="1" dirty="0" smtClean="0">
                  <a:solidFill>
                    <a:schemeClr val="bg1"/>
                  </a:solidFill>
                  <a:ea typeface="SimSun" pitchFamily="2" charset="-122"/>
                </a:rPr>
                <a:t>System Z </a:t>
              </a:r>
              <a:r>
                <a:rPr lang="en-US" sz="1100" b="1" dirty="0">
                  <a:solidFill>
                    <a:schemeClr val="bg1"/>
                  </a:solidFill>
                  <a:ea typeface="SimSun" pitchFamily="2" charset="-122"/>
                </a:rPr>
                <a:t>PR/SM</a:t>
              </a:r>
              <a:endParaRPr lang="en-US" sz="1100" b="1" baseline="30000" dirty="0">
                <a:solidFill>
                  <a:schemeClr val="bg1"/>
                </a:solidFill>
                <a:ea typeface="SimSun" pitchFamily="2" charset="-122"/>
              </a:endParaRPr>
            </a:p>
          </p:txBody>
        </p:sp>
        <p:sp>
          <p:nvSpPr>
            <p:cNvPr id="804950" name="Line 988"/>
            <p:cNvSpPr>
              <a:spLocks noChangeShapeType="1"/>
            </p:cNvSpPr>
            <p:nvPr/>
          </p:nvSpPr>
          <p:spPr bwMode="auto">
            <a:xfrm flipH="1">
              <a:off x="3455987" y="3883025"/>
              <a:ext cx="207963" cy="0"/>
            </a:xfrm>
            <a:prstGeom prst="line">
              <a:avLst/>
            </a:prstGeom>
            <a:noFill/>
            <a:ln w="57150">
              <a:solidFill>
                <a:srgbClr val="AB1A7D"/>
              </a:solidFill>
              <a:round/>
              <a:headEnd/>
              <a:tailEnd/>
            </a:ln>
          </p:spPr>
          <p:txBody>
            <a:bodyPr>
              <a:spAutoFit/>
            </a:bodyPr>
            <a:lstStyle/>
            <a:p>
              <a:endParaRPr lang="en-US"/>
            </a:p>
          </p:txBody>
        </p:sp>
        <p:sp>
          <p:nvSpPr>
            <p:cNvPr id="804951" name="Line 995"/>
            <p:cNvSpPr>
              <a:spLocks noChangeShapeType="1"/>
            </p:cNvSpPr>
            <p:nvPr/>
          </p:nvSpPr>
          <p:spPr bwMode="auto">
            <a:xfrm>
              <a:off x="3486150" y="3575050"/>
              <a:ext cx="0" cy="307975"/>
            </a:xfrm>
            <a:prstGeom prst="line">
              <a:avLst/>
            </a:prstGeom>
            <a:noFill/>
            <a:ln w="57150">
              <a:solidFill>
                <a:srgbClr val="AB1A7D"/>
              </a:solidFill>
              <a:round/>
              <a:headEnd/>
              <a:tailEnd/>
            </a:ln>
          </p:spPr>
          <p:txBody>
            <a:bodyPr>
              <a:spAutoFit/>
            </a:bodyPr>
            <a:lstStyle/>
            <a:p>
              <a:endParaRPr lang="en-US"/>
            </a:p>
          </p:txBody>
        </p:sp>
        <p:sp>
          <p:nvSpPr>
            <p:cNvPr id="804952" name="Freeform 100"/>
            <p:cNvSpPr>
              <a:spLocks/>
            </p:cNvSpPr>
            <p:nvPr/>
          </p:nvSpPr>
          <p:spPr bwMode="auto">
            <a:xfrm>
              <a:off x="1836737" y="2908300"/>
              <a:ext cx="1679575" cy="962025"/>
            </a:xfrm>
            <a:custGeom>
              <a:avLst/>
              <a:gdLst>
                <a:gd name="T0" fmla="*/ 2147483647 w 954"/>
                <a:gd name="T1" fmla="*/ 2147483647 h 633"/>
                <a:gd name="T2" fmla="*/ 2147483647 w 954"/>
                <a:gd name="T3" fmla="*/ 2147483647 h 633"/>
                <a:gd name="T4" fmla="*/ 0 w 954"/>
                <a:gd name="T5" fmla="*/ 0 h 633"/>
                <a:gd name="T6" fmla="*/ 0 60000 65536"/>
                <a:gd name="T7" fmla="*/ 0 60000 65536"/>
                <a:gd name="T8" fmla="*/ 0 60000 65536"/>
              </a:gdLst>
              <a:ahLst/>
              <a:cxnLst>
                <a:cxn ang="T6">
                  <a:pos x="T0" y="T1"/>
                </a:cxn>
                <a:cxn ang="T7">
                  <a:pos x="T2" y="T3"/>
                </a:cxn>
                <a:cxn ang="T8">
                  <a:pos x="T4" y="T5"/>
                </a:cxn>
              </a:cxnLst>
              <a:rect l="0" t="0" r="r" b="b"/>
              <a:pathLst>
                <a:path w="954" h="633">
                  <a:moveTo>
                    <a:pt x="954" y="633"/>
                  </a:moveTo>
                  <a:lnTo>
                    <a:pt x="3" y="633"/>
                  </a:lnTo>
                  <a:lnTo>
                    <a:pt x="0" y="0"/>
                  </a:lnTo>
                </a:path>
              </a:pathLst>
            </a:custGeom>
            <a:noFill/>
            <a:ln w="57150" cap="flat" cmpd="sng">
              <a:solidFill>
                <a:srgbClr val="AB1A7D"/>
              </a:solidFill>
              <a:prstDash val="sysDot"/>
              <a:round/>
              <a:headEnd/>
              <a:tailEnd/>
            </a:ln>
            <a:effectLst/>
          </p:spPr>
          <p:txBody>
            <a:bodyPr/>
            <a:lstStyle/>
            <a:p>
              <a:endParaRPr lang="en-US"/>
            </a:p>
          </p:txBody>
        </p:sp>
        <p:grpSp>
          <p:nvGrpSpPr>
            <p:cNvPr id="11" name="Group 1020"/>
            <p:cNvGrpSpPr>
              <a:grpSpLocks/>
            </p:cNvGrpSpPr>
            <p:nvPr/>
          </p:nvGrpSpPr>
          <p:grpSpPr bwMode="auto">
            <a:xfrm>
              <a:off x="3429000" y="3444875"/>
              <a:ext cx="119062" cy="138112"/>
              <a:chOff x="2149" y="2235"/>
              <a:chExt cx="91" cy="91"/>
            </a:xfrm>
          </p:grpSpPr>
          <p:sp>
            <p:nvSpPr>
              <p:cNvPr id="804954" name="Rectangle 1021"/>
              <p:cNvSpPr>
                <a:spLocks noChangeArrowheads="1"/>
              </p:cNvSpPr>
              <p:nvPr/>
            </p:nvSpPr>
            <p:spPr bwMode="auto">
              <a:xfrm>
                <a:off x="2149" y="2235"/>
                <a:ext cx="91" cy="91"/>
              </a:xfrm>
              <a:prstGeom prst="rect">
                <a:avLst/>
              </a:prstGeom>
              <a:solidFill>
                <a:srgbClr val="AB1A7D"/>
              </a:solidFill>
              <a:ln w="9525">
                <a:solidFill>
                  <a:srgbClr val="FFFFFF"/>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55" name="Rectangle 1022"/>
              <p:cNvSpPr>
                <a:spLocks noChangeArrowheads="1"/>
              </p:cNvSpPr>
              <p:nvPr/>
            </p:nvSpPr>
            <p:spPr bwMode="auto">
              <a:xfrm>
                <a:off x="2149" y="2235"/>
                <a:ext cx="91" cy="91"/>
              </a:xfrm>
              <a:prstGeom prst="rect">
                <a:avLst/>
              </a:prstGeom>
              <a:solidFill>
                <a:srgbClr val="AB1A7D"/>
              </a:solidFill>
              <a:ln w="7938" cap="rnd">
                <a:solidFill>
                  <a:srgbClr val="FFFFFF"/>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956" name="Line 983"/>
            <p:cNvSpPr>
              <a:spLocks noChangeShapeType="1"/>
            </p:cNvSpPr>
            <p:nvPr/>
          </p:nvSpPr>
          <p:spPr bwMode="auto">
            <a:xfrm>
              <a:off x="5080000" y="3844925"/>
              <a:ext cx="0" cy="217487"/>
            </a:xfrm>
            <a:prstGeom prst="line">
              <a:avLst/>
            </a:prstGeom>
            <a:noFill/>
            <a:ln w="57150">
              <a:solidFill>
                <a:srgbClr val="AB1A7D"/>
              </a:solidFill>
              <a:round/>
              <a:headEnd/>
              <a:tailEnd/>
            </a:ln>
          </p:spPr>
          <p:txBody>
            <a:bodyPr>
              <a:spAutoFit/>
            </a:bodyPr>
            <a:lstStyle/>
            <a:p>
              <a:endParaRPr lang="en-US"/>
            </a:p>
          </p:txBody>
        </p:sp>
        <p:sp>
          <p:nvSpPr>
            <p:cNvPr id="804957" name="Line 984"/>
            <p:cNvSpPr>
              <a:spLocks noChangeShapeType="1"/>
            </p:cNvSpPr>
            <p:nvPr/>
          </p:nvSpPr>
          <p:spPr bwMode="auto">
            <a:xfrm>
              <a:off x="6256337" y="3835400"/>
              <a:ext cx="0" cy="214312"/>
            </a:xfrm>
            <a:prstGeom prst="line">
              <a:avLst/>
            </a:prstGeom>
            <a:noFill/>
            <a:ln w="57150">
              <a:solidFill>
                <a:srgbClr val="AB1A7D"/>
              </a:solidFill>
              <a:round/>
              <a:headEnd/>
              <a:tailEnd/>
            </a:ln>
          </p:spPr>
          <p:txBody>
            <a:bodyPr>
              <a:spAutoFit/>
            </a:bodyPr>
            <a:lstStyle/>
            <a:p>
              <a:endParaRPr lang="en-US"/>
            </a:p>
          </p:txBody>
        </p:sp>
        <p:grpSp>
          <p:nvGrpSpPr>
            <p:cNvPr id="12" name="Group 1001"/>
            <p:cNvGrpSpPr>
              <a:grpSpLocks/>
            </p:cNvGrpSpPr>
            <p:nvPr/>
          </p:nvGrpSpPr>
          <p:grpSpPr bwMode="auto">
            <a:xfrm>
              <a:off x="4672012" y="3741737"/>
              <a:ext cx="842963" cy="101600"/>
              <a:chOff x="3510" y="2907"/>
              <a:chExt cx="137" cy="54"/>
            </a:xfrm>
          </p:grpSpPr>
          <p:sp>
            <p:nvSpPr>
              <p:cNvPr id="804959" name="Rectangle 1002"/>
              <p:cNvSpPr>
                <a:spLocks noChangeArrowheads="1"/>
              </p:cNvSpPr>
              <p:nvPr/>
            </p:nvSpPr>
            <p:spPr bwMode="auto">
              <a:xfrm>
                <a:off x="3510" y="2907"/>
                <a:ext cx="137" cy="54"/>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60" name="Rectangle 1003"/>
              <p:cNvSpPr>
                <a:spLocks noChangeArrowheads="1"/>
              </p:cNvSpPr>
              <p:nvPr/>
            </p:nvSpPr>
            <p:spPr bwMode="auto">
              <a:xfrm>
                <a:off x="3510" y="2907"/>
                <a:ext cx="137" cy="54"/>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grpSp>
          <p:nvGrpSpPr>
            <p:cNvPr id="13" name="Group 1007"/>
            <p:cNvGrpSpPr>
              <a:grpSpLocks/>
            </p:cNvGrpSpPr>
            <p:nvPr/>
          </p:nvGrpSpPr>
          <p:grpSpPr bwMode="auto">
            <a:xfrm>
              <a:off x="5849937" y="3733800"/>
              <a:ext cx="814388" cy="101600"/>
              <a:chOff x="3510" y="2907"/>
              <a:chExt cx="137" cy="54"/>
            </a:xfrm>
          </p:grpSpPr>
          <p:sp>
            <p:nvSpPr>
              <p:cNvPr id="804962" name="Rectangle 1008"/>
              <p:cNvSpPr>
                <a:spLocks noChangeArrowheads="1"/>
              </p:cNvSpPr>
              <p:nvPr/>
            </p:nvSpPr>
            <p:spPr bwMode="auto">
              <a:xfrm>
                <a:off x="3510" y="2907"/>
                <a:ext cx="137" cy="54"/>
              </a:xfrm>
              <a:prstGeom prst="rect">
                <a:avLst/>
              </a:prstGeom>
              <a:solidFill>
                <a:srgbClr val="AB1A7D"/>
              </a:solidFill>
              <a:ln w="9525">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63" name="Rectangle 1009"/>
              <p:cNvSpPr>
                <a:spLocks noChangeArrowheads="1"/>
              </p:cNvSpPr>
              <p:nvPr/>
            </p:nvSpPr>
            <p:spPr bwMode="auto">
              <a:xfrm>
                <a:off x="3510" y="2907"/>
                <a:ext cx="137" cy="54"/>
              </a:xfrm>
              <a:prstGeom prst="rect">
                <a:avLst/>
              </a:prstGeom>
              <a:solidFill>
                <a:srgbClr val="AB1A7D"/>
              </a:solidFill>
              <a:ln w="7938" cap="rnd">
                <a:solidFill>
                  <a:schemeClr val="bg1"/>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grpSp>
        <p:sp>
          <p:nvSpPr>
            <p:cNvPr id="804964" name="Rectangle 957"/>
            <p:cNvSpPr>
              <a:spLocks noChangeArrowheads="1"/>
            </p:cNvSpPr>
            <p:nvPr/>
          </p:nvSpPr>
          <p:spPr bwMode="auto">
            <a:xfrm>
              <a:off x="2557462" y="1914525"/>
              <a:ext cx="768350" cy="1806575"/>
            </a:xfrm>
            <a:prstGeom prst="rect">
              <a:avLst/>
            </a:prstGeom>
            <a:gradFill rotWithShape="1">
              <a:gsLst>
                <a:gs pos="0">
                  <a:srgbClr val="FFCF01">
                    <a:alpha val="89998"/>
                  </a:srgbClr>
                </a:gs>
                <a:gs pos="100000">
                  <a:srgbClr val="FFCF01">
                    <a:alpha val="29999"/>
                  </a:srgbClr>
                </a:gs>
              </a:gsLst>
              <a:lin ang="5400000" scaled="1"/>
            </a:gradFill>
            <a:ln w="9525">
              <a:solidFill>
                <a:srgbClr val="C0C0C0"/>
              </a:solidFill>
              <a:miter lim="800000"/>
              <a:headEnd/>
              <a:tailEnd/>
            </a:ln>
          </p:spPr>
          <p:txBody>
            <a:bodyPr lIns="82262" tIns="41133" rIns="82262" bIns="41133"/>
            <a:lstStyle/>
            <a:p>
              <a:pPr algn="ctr" defTabSz="411163" hangingPunct="0">
                <a:lnSpc>
                  <a:spcPct val="93000"/>
                </a:lnSpc>
                <a:buSzPct val="45000"/>
                <a:buFont typeface="StarSymbol" charset="0"/>
                <a:buNone/>
              </a:pPr>
              <a:endParaRPr lang="en-US" sz="2200" b="1">
                <a:ea typeface="SimSun" pitchFamily="2" charset="-122"/>
              </a:endParaRPr>
            </a:p>
          </p:txBody>
        </p:sp>
        <p:sp>
          <p:nvSpPr>
            <p:cNvPr id="804965" name="Rectangle 955"/>
            <p:cNvSpPr>
              <a:spLocks noChangeArrowheads="1"/>
            </p:cNvSpPr>
            <p:nvPr/>
          </p:nvSpPr>
          <p:spPr bwMode="auto">
            <a:xfrm>
              <a:off x="2635250" y="2471738"/>
              <a:ext cx="628650" cy="664797"/>
            </a:xfrm>
            <a:prstGeom prst="rect">
              <a:avLst/>
            </a:prstGeom>
            <a:noFill/>
            <a:ln w="9525">
              <a:noFill/>
              <a:miter lim="800000"/>
              <a:headEnd/>
              <a:tailEnd/>
            </a:ln>
          </p:spPr>
          <p:txBody>
            <a:bodyPr lIns="0" tIns="0" rIns="0" bIns="0">
              <a:spAutoFit/>
            </a:bodyPr>
            <a:lstStyle/>
            <a:p>
              <a:pPr algn="ctr" defTabSz="411163">
                <a:lnSpc>
                  <a:spcPct val="90000"/>
                </a:lnSpc>
                <a:buClrTx/>
                <a:buSzTx/>
                <a:buFontTx/>
                <a:buNone/>
              </a:pPr>
              <a:r>
                <a:rPr lang="en-US" sz="1200" b="1" dirty="0">
                  <a:solidFill>
                    <a:schemeClr val="bg1"/>
                  </a:solidFill>
                  <a:ea typeface="SimSun" pitchFamily="2" charset="-122"/>
                </a:rPr>
                <a:t>Linux on </a:t>
              </a:r>
              <a:r>
                <a:rPr lang="en-US" sz="1200" b="1" dirty="0" smtClean="0">
                  <a:solidFill>
                    <a:schemeClr val="bg1"/>
                  </a:solidFill>
                  <a:ea typeface="SimSun" pitchFamily="2" charset="-122"/>
                </a:rPr>
                <a:t>System Z</a:t>
              </a:r>
              <a:endParaRPr lang="en-US" sz="1200" b="1" baseline="30000" dirty="0">
                <a:solidFill>
                  <a:schemeClr val="bg1"/>
                </a:solidFill>
                <a:ea typeface="SimSun" pitchFamily="2" charset="-122"/>
              </a:endParaRPr>
            </a:p>
          </p:txBody>
        </p:sp>
        <p:sp>
          <p:nvSpPr>
            <p:cNvPr id="804966" name="Freeform 117"/>
            <p:cNvSpPr>
              <a:spLocks/>
            </p:cNvSpPr>
            <p:nvPr/>
          </p:nvSpPr>
          <p:spPr bwMode="auto">
            <a:xfrm>
              <a:off x="3044825" y="3333750"/>
              <a:ext cx="590550" cy="544512"/>
            </a:xfrm>
            <a:custGeom>
              <a:avLst/>
              <a:gdLst>
                <a:gd name="T0" fmla="*/ 2147483647 w 954"/>
                <a:gd name="T1" fmla="*/ 2147483647 h 633"/>
                <a:gd name="T2" fmla="*/ 2147483647 w 954"/>
                <a:gd name="T3" fmla="*/ 2147483647 h 633"/>
                <a:gd name="T4" fmla="*/ 0 w 954"/>
                <a:gd name="T5" fmla="*/ 0 h 633"/>
                <a:gd name="T6" fmla="*/ 0 60000 65536"/>
                <a:gd name="T7" fmla="*/ 0 60000 65536"/>
                <a:gd name="T8" fmla="*/ 0 60000 65536"/>
              </a:gdLst>
              <a:ahLst/>
              <a:cxnLst>
                <a:cxn ang="T6">
                  <a:pos x="T0" y="T1"/>
                </a:cxn>
                <a:cxn ang="T7">
                  <a:pos x="T2" y="T3"/>
                </a:cxn>
                <a:cxn ang="T8">
                  <a:pos x="T4" y="T5"/>
                </a:cxn>
              </a:cxnLst>
              <a:rect l="0" t="0" r="r" b="b"/>
              <a:pathLst>
                <a:path w="954" h="633">
                  <a:moveTo>
                    <a:pt x="954" y="633"/>
                  </a:moveTo>
                  <a:lnTo>
                    <a:pt x="3" y="633"/>
                  </a:lnTo>
                  <a:lnTo>
                    <a:pt x="0" y="0"/>
                  </a:lnTo>
                </a:path>
              </a:pathLst>
            </a:custGeom>
            <a:noFill/>
            <a:ln w="57150" cap="flat" cmpd="sng">
              <a:solidFill>
                <a:srgbClr val="AB1A7D"/>
              </a:solidFill>
              <a:prstDash val="sysDot"/>
              <a:round/>
              <a:headEnd/>
              <a:tailEnd/>
            </a:ln>
            <a:effectLst/>
          </p:spPr>
          <p:txBody>
            <a:bodyPr/>
            <a:lstStyle/>
            <a:p>
              <a:endParaRPr lang="en-US"/>
            </a:p>
          </p:txBody>
        </p:sp>
        <p:sp>
          <p:nvSpPr>
            <p:cNvPr id="804968" name="Rounded Rectangle 2"/>
            <p:cNvSpPr>
              <a:spLocks noChangeArrowheads="1"/>
            </p:cNvSpPr>
            <p:nvPr/>
          </p:nvSpPr>
          <p:spPr bwMode="auto">
            <a:xfrm>
              <a:off x="4659312" y="2196647"/>
              <a:ext cx="831850" cy="224742"/>
            </a:xfrm>
            <a:prstGeom prst="roundRect">
              <a:avLst>
                <a:gd name="adj" fmla="val 16667"/>
              </a:avLst>
            </a:prstGeom>
            <a:solidFill>
              <a:schemeClr val="bg1"/>
            </a:solidFill>
            <a:ln w="9525" algn="ctr">
              <a:noFill/>
              <a:round/>
              <a:headEnd/>
              <a:tailEnd/>
            </a:ln>
            <a:effectLst/>
          </p:spPr>
          <p:txBody>
            <a:bodyPr anchor="ctr">
              <a:spAutoFit/>
            </a:bodyPr>
            <a:lstStyle/>
            <a:p>
              <a:pPr algn="ctr" defTabSz="914400">
                <a:lnSpc>
                  <a:spcPct val="90000"/>
                </a:lnSpc>
                <a:buClrTx/>
                <a:buSzTx/>
                <a:buFontTx/>
                <a:buNone/>
              </a:pPr>
              <a:r>
                <a:rPr lang="en-US" sz="800" dirty="0" smtClean="0">
                  <a:solidFill>
                    <a:schemeClr val="tx1"/>
                  </a:solidFill>
                  <a:ea typeface="ＭＳ Ｐゴシック" pitchFamily="34" charset="-128"/>
                </a:rPr>
                <a:t>Application</a:t>
              </a:r>
              <a:endParaRPr lang="en-US" sz="800" dirty="0">
                <a:solidFill>
                  <a:schemeClr val="tx1"/>
                </a:solidFill>
                <a:ea typeface="ＭＳ Ｐゴシック" pitchFamily="34" charset="-128"/>
              </a:endParaRPr>
            </a:p>
          </p:txBody>
        </p:sp>
        <p:sp>
          <p:nvSpPr>
            <p:cNvPr id="804969" name="Rounded Rectangle 116"/>
            <p:cNvSpPr>
              <a:spLocks noChangeArrowheads="1"/>
            </p:cNvSpPr>
            <p:nvPr/>
          </p:nvSpPr>
          <p:spPr bwMode="auto">
            <a:xfrm>
              <a:off x="5840412" y="2190297"/>
              <a:ext cx="831850" cy="224742"/>
            </a:xfrm>
            <a:prstGeom prst="roundRect">
              <a:avLst>
                <a:gd name="adj" fmla="val 16667"/>
              </a:avLst>
            </a:prstGeom>
            <a:solidFill>
              <a:schemeClr val="bg1"/>
            </a:solidFill>
            <a:ln w="9525" algn="ctr">
              <a:noFill/>
              <a:round/>
              <a:headEnd/>
              <a:tailEnd/>
            </a:ln>
            <a:effectLst/>
          </p:spPr>
          <p:txBody>
            <a:bodyPr anchor="ctr">
              <a:spAutoFit/>
            </a:bodyPr>
            <a:lstStyle/>
            <a:p>
              <a:pPr algn="ctr" defTabSz="914400">
                <a:lnSpc>
                  <a:spcPct val="90000"/>
                </a:lnSpc>
                <a:buClrTx/>
                <a:buSzTx/>
                <a:buFontTx/>
                <a:buNone/>
              </a:pPr>
              <a:r>
                <a:rPr lang="en-US" sz="800" dirty="0" smtClean="0">
                  <a:solidFill>
                    <a:schemeClr val="tx1"/>
                  </a:solidFill>
                  <a:ea typeface="ＭＳ Ｐゴシック" pitchFamily="34" charset="-128"/>
                </a:rPr>
                <a:t>Application</a:t>
              </a:r>
              <a:endParaRPr lang="en-US" sz="800" dirty="0">
                <a:solidFill>
                  <a:schemeClr val="tx1"/>
                </a:solidFill>
                <a:ea typeface="ＭＳ Ｐゴシック" pitchFamily="34" charset="-128"/>
              </a:endParaRPr>
            </a:p>
          </p:txBody>
        </p:sp>
        <p:sp>
          <p:nvSpPr>
            <p:cNvPr id="804970" name="Rounded Rectangle 117"/>
            <p:cNvSpPr>
              <a:spLocks noChangeArrowheads="1"/>
            </p:cNvSpPr>
            <p:nvPr/>
          </p:nvSpPr>
          <p:spPr bwMode="auto">
            <a:xfrm>
              <a:off x="3378200" y="2079172"/>
              <a:ext cx="763587" cy="224742"/>
            </a:xfrm>
            <a:prstGeom prst="roundRect">
              <a:avLst>
                <a:gd name="adj" fmla="val 16667"/>
              </a:avLst>
            </a:prstGeom>
            <a:solidFill>
              <a:schemeClr val="bg1"/>
            </a:solidFill>
            <a:ln w="9525" algn="ctr">
              <a:noFill/>
              <a:round/>
              <a:headEnd/>
              <a:tailEnd/>
            </a:ln>
            <a:effectLst/>
          </p:spPr>
          <p:txBody>
            <a:bodyPr anchor="ctr">
              <a:spAutoFit/>
            </a:bodyPr>
            <a:lstStyle/>
            <a:p>
              <a:pPr algn="ctr" defTabSz="914400">
                <a:lnSpc>
                  <a:spcPct val="90000"/>
                </a:lnSpc>
                <a:buClrTx/>
                <a:buSzTx/>
                <a:buFontTx/>
                <a:buNone/>
              </a:pPr>
              <a:r>
                <a:rPr lang="en-US" sz="800" dirty="0" smtClean="0">
                  <a:solidFill>
                    <a:schemeClr val="tx1"/>
                  </a:solidFill>
                  <a:ea typeface="ＭＳ Ｐゴシック" pitchFamily="34" charset="-128"/>
                </a:rPr>
                <a:t>Application</a:t>
              </a:r>
              <a:endParaRPr lang="en-US" sz="800" dirty="0">
                <a:solidFill>
                  <a:schemeClr val="tx1"/>
                </a:solidFill>
                <a:ea typeface="ＭＳ Ｐゴシック" pitchFamily="34" charset="-128"/>
              </a:endParaRPr>
            </a:p>
          </p:txBody>
        </p:sp>
        <p:sp>
          <p:nvSpPr>
            <p:cNvPr id="804972" name="Rounded Rectangle 119"/>
            <p:cNvSpPr>
              <a:spLocks noChangeArrowheads="1"/>
            </p:cNvSpPr>
            <p:nvPr/>
          </p:nvSpPr>
          <p:spPr bwMode="auto">
            <a:xfrm>
              <a:off x="1485900" y="3473792"/>
              <a:ext cx="885825" cy="224742"/>
            </a:xfrm>
            <a:prstGeom prst="roundRect">
              <a:avLst>
                <a:gd name="adj" fmla="val 16667"/>
              </a:avLst>
            </a:prstGeom>
            <a:solidFill>
              <a:srgbClr val="92D050"/>
            </a:solidFill>
            <a:ln w="9525">
              <a:noFill/>
              <a:round/>
              <a:headEnd/>
              <a:tailEnd/>
            </a:ln>
          </p:spPr>
          <p:txBody>
            <a:bodyPr anchor="ctr">
              <a:spAutoFit/>
            </a:bodyPr>
            <a:lstStyle/>
            <a:p>
              <a:pPr algn="ctr" defTabSz="914400">
                <a:lnSpc>
                  <a:spcPct val="90000"/>
                </a:lnSpc>
                <a:buClrTx/>
                <a:buSzTx/>
                <a:buFontTx/>
                <a:buNone/>
              </a:pPr>
              <a:r>
                <a:rPr lang="en-US" sz="800">
                  <a:solidFill>
                    <a:schemeClr val="tx1"/>
                  </a:solidFill>
                  <a:ea typeface="ＭＳ Ｐゴシック" pitchFamily="34" charset="-128"/>
                </a:rPr>
                <a:t>DB2 V10 z/OS</a:t>
              </a:r>
            </a:p>
          </p:txBody>
        </p:sp>
        <p:sp>
          <p:nvSpPr>
            <p:cNvPr id="804973" name="Rounded Rectangle 120"/>
            <p:cNvSpPr>
              <a:spLocks noChangeArrowheads="1"/>
            </p:cNvSpPr>
            <p:nvPr/>
          </p:nvSpPr>
          <p:spPr bwMode="auto">
            <a:xfrm>
              <a:off x="1501775" y="2521291"/>
              <a:ext cx="865187" cy="224742"/>
            </a:xfrm>
            <a:prstGeom prst="roundRect">
              <a:avLst>
                <a:gd name="adj" fmla="val 16667"/>
              </a:avLst>
            </a:prstGeom>
            <a:solidFill>
              <a:srgbClr val="9999FF"/>
            </a:solidFill>
            <a:ln w="9525">
              <a:noFill/>
              <a:round/>
              <a:headEnd/>
              <a:tailEnd/>
            </a:ln>
          </p:spPr>
          <p:txBody>
            <a:bodyPr anchor="ctr">
              <a:spAutoFit/>
            </a:bodyPr>
            <a:lstStyle/>
            <a:p>
              <a:pPr defTabSz="914400">
                <a:lnSpc>
                  <a:spcPct val="90000"/>
                </a:lnSpc>
                <a:buClrTx/>
                <a:buSzTx/>
                <a:buFontTx/>
                <a:buNone/>
              </a:pPr>
              <a:r>
                <a:rPr lang="en-US" sz="800" dirty="0" smtClean="0">
                  <a:solidFill>
                    <a:schemeClr val="tx1"/>
                  </a:solidFill>
                  <a:ea typeface="ＭＳ Ｐゴシック" pitchFamily="34" charset="-128"/>
                </a:rPr>
                <a:t>DM for z/OS</a:t>
              </a:r>
              <a:endParaRPr lang="en-US" sz="800" dirty="0">
                <a:solidFill>
                  <a:schemeClr val="tx1"/>
                </a:solidFill>
                <a:ea typeface="ＭＳ Ｐゴシック" pitchFamily="34" charset="-128"/>
              </a:endParaRPr>
            </a:p>
          </p:txBody>
        </p:sp>
        <p:sp>
          <p:nvSpPr>
            <p:cNvPr id="804975" name="Rounded Rectangle 120"/>
            <p:cNvSpPr>
              <a:spLocks noChangeArrowheads="1"/>
            </p:cNvSpPr>
            <p:nvPr/>
          </p:nvSpPr>
          <p:spPr bwMode="auto">
            <a:xfrm>
              <a:off x="1497012" y="3026116"/>
              <a:ext cx="923925" cy="224742"/>
            </a:xfrm>
            <a:prstGeom prst="roundRect">
              <a:avLst>
                <a:gd name="adj" fmla="val 16667"/>
              </a:avLst>
            </a:prstGeom>
            <a:solidFill>
              <a:srgbClr val="CC00CC"/>
            </a:solidFill>
            <a:ln w="9525">
              <a:noFill/>
              <a:round/>
              <a:headEnd/>
              <a:tailEnd/>
            </a:ln>
          </p:spPr>
          <p:txBody>
            <a:bodyPr wrap="square" anchor="ctr">
              <a:spAutoFit/>
            </a:bodyPr>
            <a:lstStyle/>
            <a:p>
              <a:pPr defTabSz="914400">
                <a:lnSpc>
                  <a:spcPct val="90000"/>
                </a:lnSpc>
                <a:buClrTx/>
                <a:buSzTx/>
                <a:buFontTx/>
                <a:buNone/>
              </a:pPr>
              <a:r>
                <a:rPr lang="en-US" sz="800" dirty="0">
                  <a:solidFill>
                    <a:schemeClr val="tx1"/>
                  </a:solidFill>
                  <a:ea typeface="ＭＳ Ｐゴシック" pitchFamily="34" charset="-128"/>
                </a:rPr>
                <a:t>WAS </a:t>
              </a:r>
              <a:r>
                <a:rPr lang="en-US" sz="800" dirty="0" smtClean="0">
                  <a:solidFill>
                    <a:schemeClr val="tx1"/>
                  </a:solidFill>
                  <a:ea typeface="ＭＳ Ｐゴシック" pitchFamily="34" charset="-128"/>
                </a:rPr>
                <a:t>for z/OS </a:t>
              </a:r>
              <a:endParaRPr lang="en-US" sz="800" dirty="0">
                <a:solidFill>
                  <a:schemeClr val="tx1"/>
                </a:solidFill>
                <a:ea typeface="ＭＳ Ｐゴシック" pitchFamily="34" charset="-128"/>
              </a:endParaRPr>
            </a:p>
          </p:txBody>
        </p:sp>
        <p:sp>
          <p:nvSpPr>
            <p:cNvPr id="804976" name="Rounded Rectangle 120"/>
            <p:cNvSpPr>
              <a:spLocks noChangeArrowheads="1"/>
            </p:cNvSpPr>
            <p:nvPr/>
          </p:nvSpPr>
          <p:spPr bwMode="auto">
            <a:xfrm>
              <a:off x="1498600" y="2698123"/>
              <a:ext cx="912811" cy="347329"/>
            </a:xfrm>
            <a:prstGeom prst="roundRect">
              <a:avLst>
                <a:gd name="adj" fmla="val 16667"/>
              </a:avLst>
            </a:prstGeom>
            <a:solidFill>
              <a:srgbClr val="FA00FA"/>
            </a:solidFill>
            <a:ln w="9525">
              <a:noFill/>
              <a:round/>
              <a:headEnd/>
              <a:tailEnd/>
            </a:ln>
          </p:spPr>
          <p:txBody>
            <a:bodyPr wrap="square" anchor="ctr">
              <a:spAutoFit/>
            </a:bodyPr>
            <a:lstStyle/>
            <a:p>
              <a:pPr algn="ctr" defTabSz="914400">
                <a:lnSpc>
                  <a:spcPct val="90000"/>
                </a:lnSpc>
                <a:buClrTx/>
                <a:buSzTx/>
                <a:buFontTx/>
                <a:buNone/>
              </a:pPr>
              <a:r>
                <a:rPr lang="en-US" sz="800" dirty="0" smtClean="0">
                  <a:solidFill>
                    <a:schemeClr val="tx1"/>
                  </a:solidFill>
                  <a:ea typeface="ＭＳ Ｐゴシック" pitchFamily="34" charset="-128"/>
                </a:rPr>
                <a:t>BPM Process Server</a:t>
              </a:r>
              <a:endParaRPr lang="en-US" sz="800" dirty="0">
                <a:solidFill>
                  <a:schemeClr val="tx1"/>
                </a:solidFill>
                <a:ea typeface="ＭＳ Ｐゴシック" pitchFamily="34" charset="-128"/>
              </a:endParaRPr>
            </a:p>
          </p:txBody>
        </p:sp>
        <p:sp>
          <p:nvSpPr>
            <p:cNvPr id="804977" name="Rounded Rectangle 120"/>
            <p:cNvSpPr>
              <a:spLocks noChangeArrowheads="1"/>
            </p:cNvSpPr>
            <p:nvPr/>
          </p:nvSpPr>
          <p:spPr bwMode="auto">
            <a:xfrm>
              <a:off x="1492250" y="2286341"/>
              <a:ext cx="865187" cy="224742"/>
            </a:xfrm>
            <a:prstGeom prst="roundRect">
              <a:avLst>
                <a:gd name="adj" fmla="val 16667"/>
              </a:avLst>
            </a:prstGeom>
            <a:solidFill>
              <a:srgbClr val="FFD319"/>
            </a:solidFill>
            <a:ln w="9525">
              <a:noFill/>
              <a:round/>
              <a:headEnd/>
              <a:tailEnd/>
            </a:ln>
          </p:spPr>
          <p:txBody>
            <a:bodyPr anchor="ctr">
              <a:spAutoFit/>
            </a:bodyPr>
            <a:lstStyle/>
            <a:p>
              <a:pPr defTabSz="914400">
                <a:lnSpc>
                  <a:spcPct val="90000"/>
                </a:lnSpc>
                <a:buClrTx/>
                <a:buSzTx/>
                <a:buFontTx/>
                <a:buNone/>
              </a:pPr>
              <a:r>
                <a:rPr lang="en-US" sz="800">
                  <a:solidFill>
                    <a:schemeClr val="tx1"/>
                  </a:solidFill>
                  <a:ea typeface="ＭＳ Ｐゴシック" pitchFamily="34" charset="-128"/>
                </a:rPr>
                <a:t>CBTF content</a:t>
              </a:r>
            </a:p>
          </p:txBody>
        </p:sp>
        <p:sp>
          <p:nvSpPr>
            <p:cNvPr id="804978" name="Rounded Rectangle 120"/>
            <p:cNvSpPr>
              <a:spLocks noChangeArrowheads="1"/>
            </p:cNvSpPr>
            <p:nvPr/>
          </p:nvSpPr>
          <p:spPr bwMode="auto">
            <a:xfrm>
              <a:off x="3406775" y="2931486"/>
              <a:ext cx="762000" cy="347329"/>
            </a:xfrm>
            <a:prstGeom prst="roundRect">
              <a:avLst>
                <a:gd name="adj" fmla="val 16667"/>
              </a:avLst>
            </a:prstGeom>
            <a:solidFill>
              <a:srgbClr val="4DD34D"/>
            </a:solidFill>
            <a:ln w="9525">
              <a:noFill/>
              <a:round/>
              <a:headEnd/>
              <a:tailEnd/>
            </a:ln>
          </p:spPr>
          <p:txBody>
            <a:bodyPr anchor="ctr">
              <a:spAutoFit/>
            </a:bodyPr>
            <a:lstStyle/>
            <a:p>
              <a:pPr defTabSz="914400">
                <a:lnSpc>
                  <a:spcPct val="90000"/>
                </a:lnSpc>
                <a:buClrTx/>
                <a:buSzTx/>
                <a:buFontTx/>
                <a:buNone/>
              </a:pPr>
              <a:r>
                <a:rPr lang="en-US" sz="800">
                  <a:solidFill>
                    <a:schemeClr val="tx1"/>
                  </a:solidFill>
                  <a:ea typeface="ＭＳ Ｐゴシック" pitchFamily="34" charset="-128"/>
                </a:rPr>
                <a:t>MDM    V8.5  </a:t>
              </a:r>
            </a:p>
          </p:txBody>
        </p:sp>
        <p:sp>
          <p:nvSpPr>
            <p:cNvPr id="804979" name="AutoShape 115"/>
            <p:cNvSpPr>
              <a:spLocks noChangeArrowheads="1"/>
            </p:cNvSpPr>
            <p:nvPr/>
          </p:nvSpPr>
          <p:spPr bwMode="auto">
            <a:xfrm>
              <a:off x="1471612" y="2165350"/>
              <a:ext cx="933450" cy="1604962"/>
            </a:xfrm>
            <a:prstGeom prst="roundRect">
              <a:avLst>
                <a:gd name="adj" fmla="val 16667"/>
              </a:avLst>
            </a:prstGeom>
            <a:noFill/>
            <a:ln w="28575" algn="ctr">
              <a:solidFill>
                <a:schemeClr val="bg1"/>
              </a:solidFill>
              <a:prstDash val="dash"/>
              <a:round/>
              <a:headEnd/>
              <a:tailEnd/>
            </a:ln>
            <a:effectLst/>
          </p:spPr>
          <p:txBody>
            <a:bodyPr wrap="none" anchor="ctr"/>
            <a:lstStyle/>
            <a:p>
              <a:endParaRPr lang="en-US"/>
            </a:p>
          </p:txBody>
        </p:sp>
        <p:sp>
          <p:nvSpPr>
            <p:cNvPr id="804980" name="Rounded Rectangle 120"/>
            <p:cNvSpPr>
              <a:spLocks noChangeArrowheads="1"/>
            </p:cNvSpPr>
            <p:nvPr/>
          </p:nvSpPr>
          <p:spPr bwMode="auto">
            <a:xfrm>
              <a:off x="1512887" y="3275354"/>
              <a:ext cx="890588" cy="224742"/>
            </a:xfrm>
            <a:prstGeom prst="roundRect">
              <a:avLst>
                <a:gd name="adj" fmla="val 16667"/>
              </a:avLst>
            </a:prstGeom>
            <a:solidFill>
              <a:schemeClr val="bg1"/>
            </a:solidFill>
            <a:ln w="9525">
              <a:noFill/>
              <a:round/>
              <a:headEnd/>
              <a:tailEnd/>
            </a:ln>
          </p:spPr>
          <p:txBody>
            <a:bodyPr anchor="ctr">
              <a:spAutoFit/>
            </a:bodyPr>
            <a:lstStyle/>
            <a:p>
              <a:pPr algn="ctr" defTabSz="914400">
                <a:lnSpc>
                  <a:spcPct val="90000"/>
                </a:lnSpc>
                <a:buClrTx/>
                <a:buSzTx/>
                <a:buFontTx/>
                <a:buNone/>
              </a:pPr>
              <a:r>
                <a:rPr lang="en-US" sz="800">
                  <a:solidFill>
                    <a:schemeClr val="tx1"/>
                  </a:solidFill>
                  <a:ea typeface="ＭＳ Ｐゴシック" pitchFamily="34" charset="-128"/>
                </a:rPr>
                <a:t>Core  OLTP</a:t>
              </a:r>
            </a:p>
          </p:txBody>
        </p:sp>
        <p:sp>
          <p:nvSpPr>
            <p:cNvPr id="804981" name="AutoShape 117"/>
            <p:cNvSpPr>
              <a:spLocks noChangeArrowheads="1"/>
            </p:cNvSpPr>
            <p:nvPr/>
          </p:nvSpPr>
          <p:spPr bwMode="auto">
            <a:xfrm>
              <a:off x="3302000" y="2938462"/>
              <a:ext cx="876300" cy="327025"/>
            </a:xfrm>
            <a:prstGeom prst="roundRect">
              <a:avLst>
                <a:gd name="adj" fmla="val 16667"/>
              </a:avLst>
            </a:prstGeom>
            <a:noFill/>
            <a:ln w="28575" algn="ctr">
              <a:solidFill>
                <a:schemeClr val="bg1"/>
              </a:solidFill>
              <a:prstDash val="dash"/>
              <a:round/>
              <a:headEnd/>
              <a:tailEnd/>
            </a:ln>
            <a:effectLst/>
          </p:spPr>
          <p:txBody>
            <a:bodyPr wrap="none" anchor="ctr"/>
            <a:lstStyle/>
            <a:p>
              <a:endParaRPr lang="en-US"/>
            </a:p>
          </p:txBody>
        </p:sp>
        <p:sp>
          <p:nvSpPr>
            <p:cNvPr id="804982" name="Line 118"/>
            <p:cNvSpPr>
              <a:spLocks noChangeShapeType="1"/>
            </p:cNvSpPr>
            <p:nvPr/>
          </p:nvSpPr>
          <p:spPr bwMode="auto">
            <a:xfrm flipH="1">
              <a:off x="2330450" y="3132137"/>
              <a:ext cx="1125537" cy="450850"/>
            </a:xfrm>
            <a:prstGeom prst="line">
              <a:avLst/>
            </a:prstGeom>
            <a:noFill/>
            <a:ln w="28575">
              <a:solidFill>
                <a:schemeClr val="bg1"/>
              </a:solidFill>
              <a:prstDash val="dash"/>
              <a:round/>
              <a:headEnd type="triangle" w="med" len="med"/>
              <a:tailEnd type="triangle" w="med" len="med"/>
            </a:ln>
            <a:effectLst/>
          </p:spPr>
          <p:txBody>
            <a:bodyPr/>
            <a:lstStyle/>
            <a:p>
              <a:endParaRPr lang="en-US"/>
            </a:p>
          </p:txBody>
        </p:sp>
        <p:sp>
          <p:nvSpPr>
            <p:cNvPr id="119" name="Line 118"/>
            <p:cNvSpPr>
              <a:spLocks noChangeShapeType="1"/>
            </p:cNvSpPr>
            <p:nvPr/>
          </p:nvSpPr>
          <p:spPr bwMode="auto">
            <a:xfrm flipH="1">
              <a:off x="2259012" y="2338387"/>
              <a:ext cx="457200" cy="527050"/>
            </a:xfrm>
            <a:prstGeom prst="line">
              <a:avLst/>
            </a:prstGeom>
            <a:noFill/>
            <a:ln w="28575">
              <a:solidFill>
                <a:schemeClr val="accent4"/>
              </a:solidFill>
              <a:prstDash val="dash"/>
              <a:round/>
              <a:headEnd type="triangle" w="med" len="med"/>
              <a:tailEnd type="triangle" w="med" len="med"/>
            </a:ln>
            <a:effectLst/>
          </p:spPr>
          <p:txBody>
            <a:bodyPr/>
            <a:lstStyle/>
            <a:p>
              <a:endParaRPr lang="en-US"/>
            </a:p>
          </p:txBody>
        </p:sp>
        <p:sp>
          <p:nvSpPr>
            <p:cNvPr id="120" name="Rounded Rectangle 120"/>
            <p:cNvSpPr>
              <a:spLocks noChangeArrowheads="1"/>
            </p:cNvSpPr>
            <p:nvPr/>
          </p:nvSpPr>
          <p:spPr bwMode="auto">
            <a:xfrm>
              <a:off x="2563813" y="1896094"/>
              <a:ext cx="762000" cy="469916"/>
            </a:xfrm>
            <a:prstGeom prst="roundRect">
              <a:avLst>
                <a:gd name="adj" fmla="val 16667"/>
              </a:avLst>
            </a:prstGeom>
            <a:solidFill>
              <a:srgbClr val="FA00FA"/>
            </a:solidFill>
            <a:ln w="9525">
              <a:noFill/>
              <a:round/>
              <a:headEnd/>
              <a:tailEnd/>
            </a:ln>
          </p:spPr>
          <p:txBody>
            <a:bodyPr wrap="square" anchor="ctr">
              <a:spAutoFit/>
            </a:bodyPr>
            <a:lstStyle/>
            <a:p>
              <a:pPr algn="ctr" defTabSz="914400">
                <a:lnSpc>
                  <a:spcPct val="90000"/>
                </a:lnSpc>
                <a:buClrTx/>
                <a:buSzTx/>
                <a:buFontTx/>
                <a:buNone/>
              </a:pPr>
              <a:r>
                <a:rPr lang="en-US" sz="800" dirty="0" smtClean="0">
                  <a:solidFill>
                    <a:schemeClr val="tx1"/>
                  </a:solidFill>
                  <a:ea typeface="ＭＳ Ｐゴシック" pitchFamily="34" charset="-128"/>
                </a:rPr>
                <a:t>BPM Process Center</a:t>
              </a:r>
              <a:endParaRPr lang="en-US" sz="800" dirty="0">
                <a:solidFill>
                  <a:schemeClr val="tx1"/>
                </a:solidFill>
                <a:ea typeface="ＭＳ Ｐゴシック" pitchFamily="34" charset="-128"/>
              </a:endParaRPr>
            </a:p>
          </p:txBody>
        </p:sp>
      </p:grpSp>
      <p:sp>
        <p:nvSpPr>
          <p:cNvPr id="121" name="Slide Number Placeholder 120"/>
          <p:cNvSpPr>
            <a:spLocks noGrp="1"/>
          </p:cNvSpPr>
          <p:nvPr>
            <p:ph type="sldNum" idx="10"/>
          </p:nvPr>
        </p:nvSpPr>
        <p:spPr/>
        <p:txBody>
          <a:bodyPr/>
          <a:lstStyle/>
          <a:p>
            <a:fld id="{73E8E0ED-BFD6-4E5C-A75A-B171CB81755A}" type="slidenum">
              <a:rPr lang="en-GB" smtClean="0"/>
              <a:pPr/>
              <a:t>41</a:t>
            </a:fld>
            <a:endParaRPr lang="en-GB"/>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52400" y="1054100"/>
            <a:ext cx="8820150" cy="3702050"/>
          </a:xfrm>
          <a:prstGeom prst="rect">
            <a:avLst/>
          </a:prstGeom>
          <a:gradFill rotWithShape="1">
            <a:gsLst>
              <a:gs pos="0">
                <a:srgbClr val="D1DCE3">
                  <a:alpha val="73000"/>
                </a:srgbClr>
              </a:gs>
              <a:gs pos="100000">
                <a:srgbClr val="FFFFFF">
                  <a:alpha val="0"/>
                </a:srgbClr>
              </a:gs>
            </a:gsLst>
            <a:lin ang="5400000" scaled="1"/>
          </a:gradFill>
          <a:ln w="9525">
            <a:noFill/>
            <a:miter lim="800000"/>
            <a:headEnd/>
            <a:tailEnd/>
          </a:ln>
        </p:spPr>
        <p:txBody>
          <a:bodyPr wrap="none" anchor="ctr"/>
          <a:lstStyle/>
          <a:p>
            <a:pPr defTabSz="914400" eaLnBrk="0" hangingPunct="0"/>
            <a:endParaRPr lang="en-US" sz="2400">
              <a:solidFill>
                <a:srgbClr val="000000"/>
              </a:solidFill>
            </a:endParaRPr>
          </a:p>
        </p:txBody>
      </p:sp>
      <p:grpSp>
        <p:nvGrpSpPr>
          <p:cNvPr id="2" name="Group 2"/>
          <p:cNvGrpSpPr>
            <a:grpSpLocks/>
          </p:cNvGrpSpPr>
          <p:nvPr/>
        </p:nvGrpSpPr>
        <p:grpSpPr bwMode="auto">
          <a:xfrm>
            <a:off x="1038225" y="4997450"/>
            <a:ext cx="7092950" cy="1719263"/>
            <a:chOff x="584" y="3035"/>
            <a:chExt cx="4468" cy="1083"/>
          </a:xfrm>
        </p:grpSpPr>
        <p:pic>
          <p:nvPicPr>
            <p:cNvPr id="27683" name="Picture 3" descr="NewBPM Marketecture copy"/>
            <p:cNvPicPr>
              <a:picLocks noChangeAspect="1" noChangeArrowheads="1"/>
            </p:cNvPicPr>
            <p:nvPr/>
          </p:nvPicPr>
          <p:blipFill>
            <a:blip r:embed="rId3" cstate="print"/>
            <a:srcRect t="66408"/>
            <a:stretch>
              <a:fillRect/>
            </a:stretch>
          </p:blipFill>
          <p:spPr bwMode="auto">
            <a:xfrm>
              <a:off x="584" y="3035"/>
              <a:ext cx="4468" cy="1083"/>
            </a:xfrm>
            <a:prstGeom prst="rect">
              <a:avLst/>
            </a:prstGeom>
            <a:noFill/>
            <a:ln w="9525">
              <a:noFill/>
              <a:miter lim="800000"/>
              <a:headEnd/>
              <a:tailEnd/>
            </a:ln>
          </p:spPr>
        </p:pic>
        <p:sp>
          <p:nvSpPr>
            <p:cNvPr id="27684" name="Rectangle 134"/>
            <p:cNvSpPr>
              <a:spLocks noChangeArrowheads="1"/>
            </p:cNvSpPr>
            <p:nvPr/>
          </p:nvSpPr>
          <p:spPr bwMode="auto">
            <a:xfrm>
              <a:off x="1050" y="3717"/>
              <a:ext cx="1066" cy="277"/>
            </a:xfrm>
            <a:prstGeom prst="rect">
              <a:avLst/>
            </a:prstGeom>
            <a:noFill/>
            <a:ln w="9525">
              <a:noFill/>
              <a:miter lim="800000"/>
              <a:headEnd/>
              <a:tailEnd/>
            </a:ln>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Out-of-box </a:t>
              </a:r>
              <a:br>
                <a:rPr lang="en-US" sz="1200">
                  <a:solidFill>
                    <a:srgbClr val="FFFFFF"/>
                  </a:solidFill>
                </a:rPr>
              </a:br>
              <a:r>
                <a:rPr lang="en-US" sz="1200">
                  <a:solidFill>
                    <a:srgbClr val="FFFFFF"/>
                  </a:solidFill>
                </a:rPr>
                <a:t>Process Portal</a:t>
              </a:r>
            </a:p>
          </p:txBody>
        </p:sp>
        <p:sp>
          <p:nvSpPr>
            <p:cNvPr id="27685" name="Rectangle 41"/>
            <p:cNvSpPr>
              <a:spLocks noChangeArrowheads="1"/>
            </p:cNvSpPr>
            <p:nvPr/>
          </p:nvSpPr>
          <p:spPr bwMode="auto">
            <a:xfrm>
              <a:off x="2235" y="3718"/>
              <a:ext cx="1122" cy="277"/>
            </a:xfrm>
            <a:prstGeom prst="rect">
              <a:avLst/>
            </a:prstGeom>
            <a:noFill/>
            <a:ln w="9525">
              <a:noFill/>
              <a:miter lim="800000"/>
              <a:headEnd/>
              <a:tailEnd/>
            </a:ln>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Configurable</a:t>
              </a:r>
              <a:br>
                <a:rPr lang="en-US" sz="1200">
                  <a:solidFill>
                    <a:srgbClr val="FFFFFF"/>
                  </a:solidFill>
                </a:rPr>
              </a:br>
              <a:r>
                <a:rPr lang="en-US" sz="1200">
                  <a:solidFill>
                    <a:srgbClr val="FFFFFF"/>
                  </a:solidFill>
                </a:rPr>
                <a:t>Business Space</a:t>
              </a:r>
            </a:p>
          </p:txBody>
        </p:sp>
        <p:sp>
          <p:nvSpPr>
            <p:cNvPr id="27686" name="Rectangle 42"/>
            <p:cNvSpPr>
              <a:spLocks noChangeArrowheads="1"/>
            </p:cNvSpPr>
            <p:nvPr/>
          </p:nvSpPr>
          <p:spPr bwMode="auto">
            <a:xfrm>
              <a:off x="3480" y="3718"/>
              <a:ext cx="1066" cy="277"/>
            </a:xfrm>
            <a:prstGeom prst="rect">
              <a:avLst/>
            </a:prstGeom>
            <a:noFill/>
            <a:ln w="9525">
              <a:noFill/>
              <a:miter lim="800000"/>
              <a:headEnd/>
              <a:tailEnd/>
            </a:ln>
          </p:spPr>
          <p:txBody>
            <a:bodyPr lIns="91437" tIns="45718" rIns="91437" bIns="45718" anchor="ctr"/>
            <a:lstStyle/>
            <a:p>
              <a:pPr algn="ctr" defTabSz="912813" eaLnBrk="0" hangingPunct="0">
                <a:lnSpc>
                  <a:spcPct val="85000"/>
                </a:lnSpc>
                <a:buFont typeface="Times New Roman" pitchFamily="18" charset="0"/>
                <a:buNone/>
              </a:pPr>
              <a:r>
                <a:rPr lang="en-US" sz="1200">
                  <a:solidFill>
                    <a:srgbClr val="FFFFFF"/>
                  </a:solidFill>
                </a:rPr>
                <a:t>Optional </a:t>
              </a:r>
              <a:br>
                <a:rPr lang="en-US" sz="1200">
                  <a:solidFill>
                    <a:srgbClr val="FFFFFF"/>
                  </a:solidFill>
                </a:rPr>
              </a:br>
              <a:r>
                <a:rPr lang="en-US" sz="1200">
                  <a:solidFill>
                    <a:srgbClr val="FFFFFF"/>
                  </a:solidFill>
                </a:rPr>
                <a:t>Microsoft Add-ons</a:t>
              </a:r>
            </a:p>
          </p:txBody>
        </p:sp>
        <p:sp>
          <p:nvSpPr>
            <p:cNvPr id="27687" name="Rectangle 43"/>
            <p:cNvSpPr>
              <a:spLocks noChangeArrowheads="1"/>
            </p:cNvSpPr>
            <p:nvPr/>
          </p:nvSpPr>
          <p:spPr bwMode="auto">
            <a:xfrm>
              <a:off x="1035" y="3456"/>
              <a:ext cx="617" cy="156"/>
            </a:xfrm>
            <a:prstGeom prst="rect">
              <a:avLst/>
            </a:prstGeom>
            <a:noFill/>
            <a:ln w="9525" algn="ctr">
              <a:noFill/>
              <a:round/>
              <a:headEnd/>
              <a:tailEnd/>
            </a:ln>
          </p:spPr>
          <p:txBody>
            <a:bodyPr anchor="ctr"/>
            <a:lstStyle/>
            <a:p>
              <a:pPr algn="ctr" defTabSz="914400" eaLnBrk="0" hangingPunct="0">
                <a:lnSpc>
                  <a:spcPct val="90000"/>
                </a:lnSpc>
              </a:pPr>
              <a:r>
                <a:rPr lang="en-US" sz="1200">
                  <a:solidFill>
                    <a:srgbClr val="FFFFFF"/>
                  </a:solidFill>
                </a:rPr>
                <a:t>BPMN</a:t>
              </a:r>
            </a:p>
          </p:txBody>
        </p:sp>
        <p:sp>
          <p:nvSpPr>
            <p:cNvPr id="27688" name="Rectangle 46"/>
            <p:cNvSpPr>
              <a:spLocks noChangeArrowheads="1"/>
            </p:cNvSpPr>
            <p:nvPr/>
          </p:nvSpPr>
          <p:spPr bwMode="auto">
            <a:xfrm>
              <a:off x="1764" y="3456"/>
              <a:ext cx="617" cy="156"/>
            </a:xfrm>
            <a:prstGeom prst="rect">
              <a:avLst/>
            </a:prstGeom>
            <a:noFill/>
            <a:ln w="9525" algn="ctr">
              <a:noFill/>
              <a:round/>
              <a:headEnd/>
              <a:tailEnd/>
            </a:ln>
          </p:spPr>
          <p:txBody>
            <a:bodyPr anchor="ctr"/>
            <a:lstStyle/>
            <a:p>
              <a:pPr algn="ctr" defTabSz="914400" eaLnBrk="0" hangingPunct="0">
                <a:lnSpc>
                  <a:spcPct val="90000"/>
                </a:lnSpc>
              </a:pPr>
              <a:r>
                <a:rPr lang="en-US" sz="1200">
                  <a:solidFill>
                    <a:srgbClr val="FFFFFF"/>
                  </a:solidFill>
                </a:rPr>
                <a:t>Rules</a:t>
              </a:r>
            </a:p>
          </p:txBody>
        </p:sp>
        <p:sp>
          <p:nvSpPr>
            <p:cNvPr id="27689" name="Rectangle 47"/>
            <p:cNvSpPr>
              <a:spLocks noChangeArrowheads="1"/>
            </p:cNvSpPr>
            <p:nvPr/>
          </p:nvSpPr>
          <p:spPr bwMode="auto">
            <a:xfrm>
              <a:off x="2483" y="3456"/>
              <a:ext cx="617" cy="156"/>
            </a:xfrm>
            <a:prstGeom prst="rect">
              <a:avLst/>
            </a:prstGeom>
            <a:noFill/>
            <a:ln w="9525" algn="ctr">
              <a:noFill/>
              <a:round/>
              <a:headEnd/>
              <a:tailEnd/>
            </a:ln>
          </p:spPr>
          <p:txBody>
            <a:bodyPr anchor="ctr"/>
            <a:lstStyle/>
            <a:p>
              <a:pPr algn="ctr" defTabSz="914400" eaLnBrk="0" hangingPunct="0">
                <a:lnSpc>
                  <a:spcPct val="90000"/>
                </a:lnSpc>
              </a:pPr>
              <a:r>
                <a:rPr lang="en-US" sz="1200">
                  <a:solidFill>
                    <a:srgbClr val="FFFFFF"/>
                  </a:solidFill>
                </a:rPr>
                <a:t>Monitoring</a:t>
              </a:r>
            </a:p>
          </p:txBody>
        </p:sp>
        <p:sp>
          <p:nvSpPr>
            <p:cNvPr id="27690" name="Rectangle 48"/>
            <p:cNvSpPr>
              <a:spLocks noChangeArrowheads="1"/>
            </p:cNvSpPr>
            <p:nvPr/>
          </p:nvSpPr>
          <p:spPr bwMode="auto">
            <a:xfrm>
              <a:off x="3197" y="3456"/>
              <a:ext cx="617" cy="156"/>
            </a:xfrm>
            <a:prstGeom prst="rect">
              <a:avLst/>
            </a:prstGeom>
            <a:noFill/>
            <a:ln w="9525" algn="ctr">
              <a:noFill/>
              <a:round/>
              <a:headEnd/>
              <a:tailEnd/>
            </a:ln>
          </p:spPr>
          <p:txBody>
            <a:bodyPr anchor="ctr"/>
            <a:lstStyle/>
            <a:p>
              <a:pPr algn="ctr" defTabSz="914400" eaLnBrk="0" hangingPunct="0">
                <a:lnSpc>
                  <a:spcPct val="90000"/>
                </a:lnSpc>
              </a:pPr>
              <a:r>
                <a:rPr lang="en-US" sz="1200">
                  <a:solidFill>
                    <a:srgbClr val="FFFFFF"/>
                  </a:solidFill>
                </a:rPr>
                <a:t>BPEL</a:t>
              </a:r>
            </a:p>
          </p:txBody>
        </p:sp>
        <p:sp>
          <p:nvSpPr>
            <p:cNvPr id="27691" name="Rectangle 49"/>
            <p:cNvSpPr>
              <a:spLocks noChangeArrowheads="1"/>
            </p:cNvSpPr>
            <p:nvPr/>
          </p:nvSpPr>
          <p:spPr bwMode="auto">
            <a:xfrm>
              <a:off x="3920" y="3456"/>
              <a:ext cx="617" cy="156"/>
            </a:xfrm>
            <a:prstGeom prst="rect">
              <a:avLst/>
            </a:prstGeom>
            <a:noFill/>
            <a:ln w="9525" algn="ctr">
              <a:noFill/>
              <a:round/>
              <a:headEnd/>
              <a:tailEnd/>
            </a:ln>
          </p:spPr>
          <p:txBody>
            <a:bodyPr anchor="ctr"/>
            <a:lstStyle/>
            <a:p>
              <a:pPr algn="ctr" defTabSz="914400" eaLnBrk="0" hangingPunct="0">
                <a:lnSpc>
                  <a:spcPct val="90000"/>
                </a:lnSpc>
              </a:pPr>
              <a:r>
                <a:rPr lang="en-US" sz="1200">
                  <a:solidFill>
                    <a:srgbClr val="FFFFFF"/>
                  </a:solidFill>
                </a:rPr>
                <a:t>ESB</a:t>
              </a:r>
            </a:p>
          </p:txBody>
        </p:sp>
        <p:sp>
          <p:nvSpPr>
            <p:cNvPr id="27692" name="TextBox 51"/>
            <p:cNvSpPr txBox="1">
              <a:spLocks noChangeArrowheads="1"/>
            </p:cNvSpPr>
            <p:nvPr/>
          </p:nvSpPr>
          <p:spPr bwMode="auto">
            <a:xfrm>
              <a:off x="1656" y="3143"/>
              <a:ext cx="2166" cy="221"/>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700" b="1">
                  <a:solidFill>
                    <a:srgbClr val="FFFFFF"/>
                  </a:solidFill>
                </a:rPr>
                <a:t>Process Server</a:t>
              </a:r>
            </a:p>
          </p:txBody>
        </p:sp>
      </p:grpSp>
      <p:pic>
        <p:nvPicPr>
          <p:cNvPr id="27652" name="Picture 14" descr="NewBPM Marketecture copy"/>
          <p:cNvPicPr>
            <a:picLocks noChangeAspect="1" noChangeArrowheads="1"/>
          </p:cNvPicPr>
          <p:nvPr/>
        </p:nvPicPr>
        <p:blipFill>
          <a:blip r:embed="rId3" cstate="print"/>
          <a:srcRect b="45967"/>
          <a:stretch>
            <a:fillRect/>
          </a:stretch>
        </p:blipFill>
        <p:spPr bwMode="auto">
          <a:xfrm>
            <a:off x="1038225" y="2052638"/>
            <a:ext cx="7092950" cy="2765425"/>
          </a:xfrm>
          <a:prstGeom prst="rect">
            <a:avLst/>
          </a:prstGeom>
          <a:noFill/>
          <a:ln w="9525">
            <a:noFill/>
            <a:miter lim="800000"/>
            <a:headEnd/>
            <a:tailEnd/>
          </a:ln>
        </p:spPr>
      </p:pic>
      <p:sp>
        <p:nvSpPr>
          <p:cNvPr id="27653" name="Rectangle 123"/>
          <p:cNvSpPr>
            <a:spLocks noChangeArrowheads="1"/>
          </p:cNvSpPr>
          <p:nvPr/>
        </p:nvSpPr>
        <p:spPr bwMode="auto">
          <a:xfrm>
            <a:off x="1100138" y="2085975"/>
            <a:ext cx="1593850" cy="833438"/>
          </a:xfrm>
          <a:prstGeom prst="rect">
            <a:avLst/>
          </a:prstGeom>
          <a:noFill/>
          <a:ln w="9525">
            <a:noFill/>
            <a:miter lim="800000"/>
            <a:headEnd/>
            <a:tailEnd/>
          </a:ln>
        </p:spPr>
        <p:txBody>
          <a:bodyPr lIns="91437" tIns="45718" rIns="91437" bIns="45718" anchor="ctr"/>
          <a:lstStyle/>
          <a:p>
            <a:pPr algn="ctr" defTabSz="912813" eaLnBrk="0" hangingPunct="0">
              <a:lnSpc>
                <a:spcPct val="90000"/>
              </a:lnSpc>
              <a:buFont typeface="Times New Roman" pitchFamily="18" charset="0"/>
              <a:buNone/>
            </a:pPr>
            <a:r>
              <a:rPr lang="en-US" sz="1400">
                <a:solidFill>
                  <a:srgbClr val="FFFFFF"/>
                </a:solidFill>
              </a:rPr>
              <a:t>Process </a:t>
            </a:r>
          </a:p>
          <a:p>
            <a:pPr algn="ctr" defTabSz="912813" eaLnBrk="0" hangingPunct="0">
              <a:lnSpc>
                <a:spcPct val="90000"/>
              </a:lnSpc>
              <a:buFont typeface="Times New Roman" pitchFamily="18" charset="0"/>
              <a:buNone/>
            </a:pPr>
            <a:r>
              <a:rPr lang="en-US" sz="1400">
                <a:solidFill>
                  <a:srgbClr val="FFFFFF"/>
                </a:solidFill>
              </a:rPr>
              <a:t>Designer</a:t>
            </a:r>
          </a:p>
        </p:txBody>
      </p:sp>
      <p:sp>
        <p:nvSpPr>
          <p:cNvPr id="27654" name="TextBox 126"/>
          <p:cNvSpPr txBox="1">
            <a:spLocks noChangeArrowheads="1"/>
          </p:cNvSpPr>
          <p:nvPr/>
        </p:nvSpPr>
        <p:spPr bwMode="auto">
          <a:xfrm>
            <a:off x="2351088" y="3108325"/>
            <a:ext cx="4229100" cy="304800"/>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400">
                <a:solidFill>
                  <a:srgbClr val="FFFFFF"/>
                </a:solidFill>
              </a:rPr>
              <a:t>Governance of Entire BPM Life Cycle</a:t>
            </a:r>
          </a:p>
        </p:txBody>
      </p:sp>
      <p:sp>
        <p:nvSpPr>
          <p:cNvPr id="27655" name="TextBox 125"/>
          <p:cNvSpPr txBox="1">
            <a:spLocks noChangeArrowheads="1"/>
          </p:cNvSpPr>
          <p:nvPr/>
        </p:nvSpPr>
        <p:spPr bwMode="auto">
          <a:xfrm>
            <a:off x="2684463" y="3594100"/>
            <a:ext cx="1181100" cy="274638"/>
          </a:xfrm>
          <a:prstGeom prst="rect">
            <a:avLst/>
          </a:prstGeom>
          <a:noFill/>
          <a:ln w="9525">
            <a:noFill/>
            <a:miter lim="800000"/>
            <a:headEnd/>
            <a:tailEnd/>
          </a:ln>
        </p:spPr>
        <p:txBody>
          <a:bodyPr lIns="91437" tIns="45718" rIns="91437" bIns="45718">
            <a:spAutoFit/>
          </a:bodyPr>
          <a:lstStyle/>
          <a:p>
            <a:pPr defTabSz="912813">
              <a:buFont typeface="Times New Roman" pitchFamily="18" charset="0"/>
              <a:buNone/>
            </a:pPr>
            <a:r>
              <a:rPr lang="en-US" sz="1200">
                <a:solidFill>
                  <a:srgbClr val="FFFFFF"/>
                </a:solidFill>
              </a:rPr>
              <a:t>Shared Assets</a:t>
            </a:r>
          </a:p>
        </p:txBody>
      </p:sp>
      <p:sp>
        <p:nvSpPr>
          <p:cNvPr id="27656" name="TextBox 127"/>
          <p:cNvSpPr txBox="1">
            <a:spLocks noChangeArrowheads="1"/>
          </p:cNvSpPr>
          <p:nvPr/>
        </p:nvSpPr>
        <p:spPr bwMode="auto">
          <a:xfrm>
            <a:off x="3744913" y="3494088"/>
            <a:ext cx="1377950" cy="274637"/>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200">
                <a:solidFill>
                  <a:srgbClr val="FFFFFF"/>
                </a:solidFill>
              </a:rPr>
              <a:t>Versioned Assets</a:t>
            </a:r>
          </a:p>
        </p:txBody>
      </p:sp>
      <p:sp>
        <p:nvSpPr>
          <p:cNvPr id="27657" name="TextBox 128"/>
          <p:cNvSpPr txBox="1">
            <a:spLocks noChangeArrowheads="1"/>
          </p:cNvSpPr>
          <p:nvPr/>
        </p:nvSpPr>
        <p:spPr bwMode="auto">
          <a:xfrm>
            <a:off x="4835525" y="3594100"/>
            <a:ext cx="1444625" cy="274638"/>
          </a:xfrm>
          <a:prstGeom prst="rect">
            <a:avLst/>
          </a:prstGeom>
          <a:noFill/>
          <a:ln w="9525">
            <a:noFill/>
            <a:miter lim="800000"/>
            <a:headEnd/>
            <a:tailEnd/>
          </a:ln>
        </p:spPr>
        <p:txBody>
          <a:bodyPr lIns="91437" tIns="45718" rIns="91437" bIns="45718">
            <a:spAutoFit/>
          </a:bodyPr>
          <a:lstStyle/>
          <a:p>
            <a:pPr algn="r" defTabSz="912813">
              <a:buFont typeface="Times New Roman" pitchFamily="18" charset="0"/>
              <a:buNone/>
            </a:pPr>
            <a:r>
              <a:rPr lang="en-US" sz="1200">
                <a:solidFill>
                  <a:srgbClr val="FFFFFF"/>
                </a:solidFill>
              </a:rPr>
              <a:t>Server Registry</a:t>
            </a:r>
          </a:p>
        </p:txBody>
      </p:sp>
      <p:grpSp>
        <p:nvGrpSpPr>
          <p:cNvPr id="3" name="Group 20"/>
          <p:cNvGrpSpPr>
            <a:grpSpLocks/>
          </p:cNvGrpSpPr>
          <p:nvPr/>
        </p:nvGrpSpPr>
        <p:grpSpPr bwMode="auto">
          <a:xfrm>
            <a:off x="2646363" y="4459288"/>
            <a:ext cx="3448050" cy="673100"/>
            <a:chOff x="1597" y="2442"/>
            <a:chExt cx="2177" cy="540"/>
          </a:xfrm>
        </p:grpSpPr>
        <p:grpSp>
          <p:nvGrpSpPr>
            <p:cNvPr id="4" name="Group 21"/>
            <p:cNvGrpSpPr>
              <a:grpSpLocks/>
            </p:cNvGrpSpPr>
            <p:nvPr/>
          </p:nvGrpSpPr>
          <p:grpSpPr bwMode="auto">
            <a:xfrm>
              <a:off x="2232" y="2472"/>
              <a:ext cx="1045" cy="427"/>
              <a:chOff x="2290" y="2472"/>
              <a:chExt cx="1045" cy="474"/>
            </a:xfrm>
          </p:grpSpPr>
          <p:sp>
            <p:nvSpPr>
              <p:cNvPr id="130" name="Curved Left Arrow 129"/>
              <p:cNvSpPr>
                <a:spLocks noChangeArrowheads="1"/>
              </p:cNvSpPr>
              <p:nvPr/>
            </p:nvSpPr>
            <p:spPr bwMode="auto">
              <a:xfrm>
                <a:off x="3050" y="2499"/>
                <a:ext cx="285" cy="447"/>
              </a:xfrm>
              <a:prstGeom prst="curvedLeftArrow">
                <a:avLst>
                  <a:gd name="adj1" fmla="val 24293"/>
                  <a:gd name="adj2" fmla="val 48587"/>
                  <a:gd name="adj3" fmla="val 25000"/>
                </a:avLst>
              </a:prstGeom>
              <a:solidFill>
                <a:srgbClr val="1F497D"/>
              </a:solidFill>
              <a:ln w="9525">
                <a:solidFill>
                  <a:srgbClr val="4A7EBB"/>
                </a:solidFill>
                <a:miter lim="800000"/>
                <a:headEnd/>
                <a:tailEnd/>
              </a:ln>
              <a:effectLst>
                <a:outerShdw blurRad="63500" dist="23000" dir="5400000" rotWithShape="0">
                  <a:srgbClr val="000000">
                    <a:alpha val="34998"/>
                  </a:srgbClr>
                </a:outerShdw>
              </a:effectLst>
            </p:spPr>
            <p:txBody>
              <a:bodyPr lIns="91437" tIns="45718" rIns="91437" bIns="45718" anchor="ctr"/>
              <a:lstStyle/>
              <a:p>
                <a:pPr algn="ctr" defTabSz="912813" eaLnBrk="0" hangingPunct="0">
                  <a:buFont typeface="Times New Roman" pitchFamily="18" charset="0"/>
                  <a:buNone/>
                  <a:defRPr/>
                </a:pPr>
                <a:endParaRPr lang="en-US" sz="2200">
                  <a:solidFill>
                    <a:srgbClr val="000000"/>
                  </a:solidFill>
                </a:endParaRPr>
              </a:p>
            </p:txBody>
          </p:sp>
          <p:sp>
            <p:nvSpPr>
              <p:cNvPr id="131" name="Curved Left Arrow 130"/>
              <p:cNvSpPr>
                <a:spLocks noChangeArrowheads="1"/>
              </p:cNvSpPr>
              <p:nvPr/>
            </p:nvSpPr>
            <p:spPr bwMode="auto">
              <a:xfrm rot="10800000">
                <a:off x="2290" y="2474"/>
                <a:ext cx="284" cy="437"/>
              </a:xfrm>
              <a:prstGeom prst="curvedLeftArrow">
                <a:avLst>
                  <a:gd name="adj1" fmla="val 24293"/>
                  <a:gd name="adj2" fmla="val 48587"/>
                  <a:gd name="adj3" fmla="val 25000"/>
                </a:avLst>
              </a:prstGeom>
              <a:solidFill>
                <a:srgbClr val="1F497D"/>
              </a:solidFill>
              <a:ln w="9525">
                <a:solidFill>
                  <a:srgbClr val="4A7EBB"/>
                </a:solidFill>
                <a:miter lim="800000"/>
                <a:headEnd/>
                <a:tailEnd/>
              </a:ln>
              <a:effectLst>
                <a:outerShdw blurRad="63500" dist="23000" dir="5400000" rotWithShape="0">
                  <a:srgbClr val="000000">
                    <a:alpha val="34998"/>
                  </a:srgbClr>
                </a:outerShdw>
              </a:effectLst>
            </p:spPr>
            <p:txBody>
              <a:bodyPr rot="10800000" lIns="91437" tIns="45718" rIns="91437" bIns="45718" anchor="ctr"/>
              <a:lstStyle/>
              <a:p>
                <a:pPr algn="ctr" defTabSz="912813" eaLnBrk="0" hangingPunct="0">
                  <a:buFont typeface="Times New Roman" pitchFamily="18" charset="0"/>
                  <a:buNone/>
                  <a:defRPr/>
                </a:pPr>
                <a:endParaRPr lang="en-US" sz="2200">
                  <a:solidFill>
                    <a:srgbClr val="000000"/>
                  </a:solidFill>
                </a:endParaRPr>
              </a:p>
            </p:txBody>
          </p:sp>
        </p:grpSp>
        <p:sp>
          <p:nvSpPr>
            <p:cNvPr id="27677" name="TextBox 131"/>
            <p:cNvSpPr txBox="1">
              <a:spLocks noChangeArrowheads="1"/>
            </p:cNvSpPr>
            <p:nvPr/>
          </p:nvSpPr>
          <p:spPr bwMode="auto">
            <a:xfrm>
              <a:off x="2495" y="2442"/>
              <a:ext cx="505" cy="245"/>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400">
                  <a:solidFill>
                    <a:srgbClr val="000000"/>
                  </a:solidFill>
                </a:rPr>
                <a:t>Design</a:t>
              </a:r>
            </a:p>
          </p:txBody>
        </p:sp>
        <p:sp>
          <p:nvSpPr>
            <p:cNvPr id="27678" name="TextBox 132"/>
            <p:cNvSpPr txBox="1">
              <a:spLocks noChangeArrowheads="1"/>
            </p:cNvSpPr>
            <p:nvPr/>
          </p:nvSpPr>
          <p:spPr bwMode="auto">
            <a:xfrm>
              <a:off x="3269" y="2591"/>
              <a:ext cx="505" cy="245"/>
            </a:xfrm>
            <a:prstGeom prst="rect">
              <a:avLst/>
            </a:prstGeom>
            <a:noFill/>
            <a:ln w="9525">
              <a:noFill/>
              <a:miter lim="800000"/>
              <a:headEnd/>
              <a:tailEnd/>
            </a:ln>
          </p:spPr>
          <p:txBody>
            <a:bodyPr lIns="91437" tIns="45718" rIns="91437" bIns="45718">
              <a:spAutoFit/>
            </a:bodyPr>
            <a:lstStyle/>
            <a:p>
              <a:pPr defTabSz="912813">
                <a:buFont typeface="Times New Roman" pitchFamily="18" charset="0"/>
                <a:buNone/>
              </a:pPr>
              <a:r>
                <a:rPr lang="en-US" sz="1400">
                  <a:solidFill>
                    <a:srgbClr val="000000"/>
                  </a:solidFill>
                </a:rPr>
                <a:t>Deploy</a:t>
              </a:r>
            </a:p>
          </p:txBody>
        </p:sp>
        <p:sp>
          <p:nvSpPr>
            <p:cNvPr id="27679" name="TextBox 133"/>
            <p:cNvSpPr txBox="1">
              <a:spLocks noChangeArrowheads="1"/>
            </p:cNvSpPr>
            <p:nvPr/>
          </p:nvSpPr>
          <p:spPr bwMode="auto">
            <a:xfrm>
              <a:off x="1597" y="2591"/>
              <a:ext cx="650" cy="245"/>
            </a:xfrm>
            <a:prstGeom prst="rect">
              <a:avLst/>
            </a:prstGeom>
            <a:noFill/>
            <a:ln w="9525">
              <a:noFill/>
              <a:miter lim="800000"/>
              <a:headEnd/>
              <a:tailEnd/>
            </a:ln>
          </p:spPr>
          <p:txBody>
            <a:bodyPr lIns="91437" tIns="45718" rIns="91437" bIns="45718">
              <a:spAutoFit/>
            </a:bodyPr>
            <a:lstStyle/>
            <a:p>
              <a:pPr algn="r" defTabSz="912813">
                <a:buFont typeface="Times New Roman" pitchFamily="18" charset="0"/>
                <a:buNone/>
              </a:pPr>
              <a:r>
                <a:rPr lang="en-US" sz="1400">
                  <a:solidFill>
                    <a:srgbClr val="000000"/>
                  </a:solidFill>
                </a:rPr>
                <a:t>Improve</a:t>
              </a:r>
            </a:p>
          </p:txBody>
        </p:sp>
        <p:sp>
          <p:nvSpPr>
            <p:cNvPr id="27680" name="TextBox 135"/>
            <p:cNvSpPr txBox="1">
              <a:spLocks noChangeArrowheads="1"/>
            </p:cNvSpPr>
            <p:nvPr/>
          </p:nvSpPr>
          <p:spPr bwMode="auto">
            <a:xfrm>
              <a:off x="2373" y="2738"/>
              <a:ext cx="769" cy="244"/>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400">
                  <a:solidFill>
                    <a:srgbClr val="000000"/>
                  </a:solidFill>
                </a:rPr>
                <a:t>Measure</a:t>
              </a:r>
            </a:p>
          </p:txBody>
        </p:sp>
      </p:grpSp>
      <p:sp>
        <p:nvSpPr>
          <p:cNvPr id="27659" name="Rectangle 123"/>
          <p:cNvSpPr>
            <a:spLocks noChangeArrowheads="1"/>
          </p:cNvSpPr>
          <p:nvPr/>
        </p:nvSpPr>
        <p:spPr bwMode="auto">
          <a:xfrm>
            <a:off x="6373813" y="2097088"/>
            <a:ext cx="1593850" cy="831850"/>
          </a:xfrm>
          <a:prstGeom prst="rect">
            <a:avLst/>
          </a:prstGeom>
          <a:noFill/>
          <a:ln w="9525">
            <a:noFill/>
            <a:miter lim="800000"/>
            <a:headEnd/>
            <a:tailEnd/>
          </a:ln>
        </p:spPr>
        <p:txBody>
          <a:bodyPr lIns="91437" tIns="45718" rIns="91437" bIns="45718" anchor="ctr"/>
          <a:lstStyle/>
          <a:p>
            <a:pPr algn="ctr" defTabSz="912813" eaLnBrk="0" hangingPunct="0">
              <a:lnSpc>
                <a:spcPct val="90000"/>
              </a:lnSpc>
              <a:buFont typeface="Times New Roman" pitchFamily="18" charset="0"/>
              <a:buNone/>
            </a:pPr>
            <a:r>
              <a:rPr lang="en-US" sz="1400">
                <a:solidFill>
                  <a:srgbClr val="FFFFFF"/>
                </a:solidFill>
              </a:rPr>
              <a:t>Integration Designer</a:t>
            </a:r>
          </a:p>
        </p:txBody>
      </p:sp>
      <p:sp>
        <p:nvSpPr>
          <p:cNvPr id="27660" name="TextBox 50"/>
          <p:cNvSpPr txBox="1">
            <a:spLocks noChangeArrowheads="1"/>
          </p:cNvSpPr>
          <p:nvPr/>
        </p:nvSpPr>
        <p:spPr bwMode="auto">
          <a:xfrm>
            <a:off x="2714625" y="2836863"/>
            <a:ext cx="3438525" cy="350837"/>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700" b="1">
                <a:solidFill>
                  <a:srgbClr val="FFFFFF"/>
                </a:solidFill>
              </a:rPr>
              <a:t>Process Center</a:t>
            </a:r>
          </a:p>
        </p:txBody>
      </p:sp>
      <p:sp>
        <p:nvSpPr>
          <p:cNvPr id="27661" name="Rectangle 30"/>
          <p:cNvSpPr>
            <a:spLocks noChangeArrowheads="1"/>
          </p:cNvSpPr>
          <p:nvPr/>
        </p:nvSpPr>
        <p:spPr bwMode="auto">
          <a:xfrm>
            <a:off x="3608388" y="3965575"/>
            <a:ext cx="1651000" cy="336550"/>
          </a:xfrm>
          <a:prstGeom prst="rect">
            <a:avLst/>
          </a:prstGeom>
          <a:noFill/>
          <a:ln w="9525" algn="ctr">
            <a:noFill/>
            <a:miter lim="800000"/>
            <a:headEnd/>
            <a:tailEnd/>
          </a:ln>
        </p:spPr>
        <p:txBody>
          <a:bodyPr wrap="none">
            <a:spAutoFit/>
          </a:bodyPr>
          <a:lstStyle/>
          <a:p>
            <a:pPr algn="ctr" defTabSz="914400" eaLnBrk="0" hangingPunct="0"/>
            <a:r>
              <a:rPr lang="en-US" sz="1600">
                <a:solidFill>
                  <a:srgbClr val="FFFFFF"/>
                </a:solidFill>
              </a:rPr>
              <a:t>BPM Repository</a:t>
            </a:r>
          </a:p>
        </p:txBody>
      </p:sp>
      <p:sp>
        <p:nvSpPr>
          <p:cNvPr id="92191" name="Line 31"/>
          <p:cNvSpPr>
            <a:spLocks noChangeShapeType="1"/>
          </p:cNvSpPr>
          <p:nvPr/>
        </p:nvSpPr>
        <p:spPr bwMode="auto">
          <a:xfrm flipV="1">
            <a:off x="990600" y="2854325"/>
            <a:ext cx="762000" cy="1143000"/>
          </a:xfrm>
          <a:prstGeom prst="line">
            <a:avLst/>
          </a:prstGeom>
          <a:noFill/>
          <a:ln w="28575">
            <a:solidFill>
              <a:srgbClr val="FF9900"/>
            </a:solidFill>
            <a:round/>
            <a:headEnd/>
            <a:tailEnd type="triangle" w="med" len="med"/>
          </a:ln>
        </p:spPr>
        <p:txBody>
          <a:bodyPr/>
          <a:lstStyle/>
          <a:p>
            <a:endParaRPr lang="en-US"/>
          </a:p>
        </p:txBody>
      </p:sp>
      <p:sp>
        <p:nvSpPr>
          <p:cNvPr id="92192" name="Line 32"/>
          <p:cNvSpPr>
            <a:spLocks noChangeShapeType="1"/>
          </p:cNvSpPr>
          <p:nvPr/>
        </p:nvSpPr>
        <p:spPr bwMode="auto">
          <a:xfrm flipV="1">
            <a:off x="1600200" y="3463925"/>
            <a:ext cx="609600" cy="685800"/>
          </a:xfrm>
          <a:prstGeom prst="line">
            <a:avLst/>
          </a:prstGeom>
          <a:noFill/>
          <a:ln w="28575">
            <a:solidFill>
              <a:srgbClr val="FF9900"/>
            </a:solidFill>
            <a:round/>
            <a:headEnd/>
            <a:tailEnd type="triangle" w="med" len="med"/>
          </a:ln>
        </p:spPr>
        <p:txBody>
          <a:bodyPr/>
          <a:lstStyle/>
          <a:p>
            <a:endParaRPr lang="en-US"/>
          </a:p>
        </p:txBody>
      </p:sp>
      <p:sp>
        <p:nvSpPr>
          <p:cNvPr id="92193" name="Line 33"/>
          <p:cNvSpPr>
            <a:spLocks noChangeShapeType="1"/>
          </p:cNvSpPr>
          <p:nvPr/>
        </p:nvSpPr>
        <p:spPr bwMode="auto">
          <a:xfrm>
            <a:off x="1371600" y="4530725"/>
            <a:ext cx="838200" cy="1219200"/>
          </a:xfrm>
          <a:prstGeom prst="line">
            <a:avLst/>
          </a:prstGeom>
          <a:noFill/>
          <a:ln w="28575">
            <a:solidFill>
              <a:srgbClr val="FF9900"/>
            </a:solidFill>
            <a:round/>
            <a:headEnd/>
            <a:tailEnd type="triangle" w="med" len="med"/>
          </a:ln>
        </p:spPr>
        <p:txBody>
          <a:bodyPr/>
          <a:lstStyle/>
          <a:p>
            <a:endParaRPr lang="en-US"/>
          </a:p>
        </p:txBody>
      </p:sp>
      <p:sp>
        <p:nvSpPr>
          <p:cNvPr id="92194" name="Line 34"/>
          <p:cNvSpPr>
            <a:spLocks noChangeShapeType="1"/>
          </p:cNvSpPr>
          <p:nvPr/>
        </p:nvSpPr>
        <p:spPr bwMode="auto">
          <a:xfrm>
            <a:off x="914400" y="4530725"/>
            <a:ext cx="990600" cy="1676400"/>
          </a:xfrm>
          <a:prstGeom prst="line">
            <a:avLst/>
          </a:prstGeom>
          <a:noFill/>
          <a:ln w="28575">
            <a:solidFill>
              <a:srgbClr val="FF9900"/>
            </a:solidFill>
            <a:round/>
            <a:headEnd/>
            <a:tailEnd type="triangle" w="med" len="med"/>
          </a:ln>
        </p:spPr>
        <p:txBody>
          <a:bodyPr/>
          <a:lstStyle/>
          <a:p>
            <a:endParaRPr lang="en-US"/>
          </a:p>
        </p:txBody>
      </p:sp>
      <p:sp>
        <p:nvSpPr>
          <p:cNvPr id="92195" name="AutoShape 35"/>
          <p:cNvSpPr>
            <a:spLocks noChangeArrowheads="1"/>
          </p:cNvSpPr>
          <p:nvPr/>
        </p:nvSpPr>
        <p:spPr bwMode="auto">
          <a:xfrm>
            <a:off x="0" y="3165475"/>
            <a:ext cx="1843088" cy="2628900"/>
          </a:xfrm>
          <a:prstGeom prst="roundRect">
            <a:avLst>
              <a:gd name="adj" fmla="val 16667"/>
            </a:avLst>
          </a:prstGeom>
          <a:solidFill>
            <a:srgbClr val="FFFF99"/>
          </a:solidFill>
          <a:ln w="9525">
            <a:solidFill>
              <a:schemeClr val="tx1"/>
            </a:solidFill>
            <a:round/>
            <a:headEnd/>
            <a:tailEnd/>
          </a:ln>
        </p:spPr>
        <p:txBody>
          <a:bodyPr anchor="ctr">
            <a:spAutoFit/>
          </a:bodyPr>
          <a:lstStyle/>
          <a:p>
            <a:pPr marL="115888" indent="-115888" algn="ctr" defTabSz="457200" eaLnBrk="0" hangingPunct="0">
              <a:lnSpc>
                <a:spcPct val="95000"/>
              </a:lnSpc>
              <a:buClr>
                <a:srgbClr val="000000"/>
              </a:buClr>
              <a:buSzPct val="100000"/>
              <a:buFont typeface="Arial" pitchFamily="34" charset="0"/>
              <a:buNone/>
            </a:pPr>
            <a:r>
              <a:rPr lang="en-US" sz="1600">
                <a:solidFill>
                  <a:srgbClr val="000000"/>
                </a:solidFill>
              </a:rPr>
              <a:t>Inherited from Lombardi</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BPMN Process Modeling &amp; Execution</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Process Center</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Built-In Monitoring of BPMN processes</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Built-in reporting and scoreboards for process visibility</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Coaches for human task steps</a:t>
            </a:r>
          </a:p>
        </p:txBody>
      </p:sp>
      <p:sp>
        <p:nvSpPr>
          <p:cNvPr id="92196" name="Line 36"/>
          <p:cNvSpPr>
            <a:spLocks noChangeShapeType="1"/>
          </p:cNvSpPr>
          <p:nvPr/>
        </p:nvSpPr>
        <p:spPr bwMode="auto">
          <a:xfrm>
            <a:off x="6248400" y="1787525"/>
            <a:ext cx="533400" cy="304800"/>
          </a:xfrm>
          <a:prstGeom prst="line">
            <a:avLst/>
          </a:prstGeom>
          <a:noFill/>
          <a:ln w="28575">
            <a:solidFill>
              <a:srgbClr val="FF9900"/>
            </a:solidFill>
            <a:round/>
            <a:headEnd/>
            <a:tailEnd type="triangle" w="med" len="med"/>
          </a:ln>
        </p:spPr>
        <p:txBody>
          <a:bodyPr/>
          <a:lstStyle/>
          <a:p>
            <a:endParaRPr lang="en-US"/>
          </a:p>
        </p:txBody>
      </p:sp>
      <p:sp>
        <p:nvSpPr>
          <p:cNvPr id="92197" name="Line 37"/>
          <p:cNvSpPr>
            <a:spLocks noChangeShapeType="1"/>
          </p:cNvSpPr>
          <p:nvPr/>
        </p:nvSpPr>
        <p:spPr bwMode="auto">
          <a:xfrm>
            <a:off x="1828800" y="4530725"/>
            <a:ext cx="2286000" cy="1143000"/>
          </a:xfrm>
          <a:prstGeom prst="line">
            <a:avLst/>
          </a:prstGeom>
          <a:noFill/>
          <a:ln w="28575">
            <a:solidFill>
              <a:srgbClr val="FF9900"/>
            </a:solidFill>
            <a:round/>
            <a:headEnd/>
            <a:tailEnd type="triangle" w="med" len="med"/>
          </a:ln>
        </p:spPr>
        <p:txBody>
          <a:bodyPr/>
          <a:lstStyle/>
          <a:p>
            <a:endParaRPr lang="en-US"/>
          </a:p>
        </p:txBody>
      </p:sp>
      <p:sp>
        <p:nvSpPr>
          <p:cNvPr id="92198" name="Line 38"/>
          <p:cNvSpPr>
            <a:spLocks noChangeShapeType="1"/>
          </p:cNvSpPr>
          <p:nvPr/>
        </p:nvSpPr>
        <p:spPr bwMode="auto">
          <a:xfrm flipH="1">
            <a:off x="5791200" y="4759325"/>
            <a:ext cx="1371600" cy="914400"/>
          </a:xfrm>
          <a:prstGeom prst="line">
            <a:avLst/>
          </a:prstGeom>
          <a:noFill/>
          <a:ln w="28575">
            <a:solidFill>
              <a:srgbClr val="FF9900"/>
            </a:solidFill>
            <a:round/>
            <a:headEnd/>
            <a:tailEnd type="triangle" w="med" len="med"/>
          </a:ln>
        </p:spPr>
        <p:txBody>
          <a:bodyPr/>
          <a:lstStyle/>
          <a:p>
            <a:endParaRPr lang="en-US"/>
          </a:p>
        </p:txBody>
      </p:sp>
      <p:sp>
        <p:nvSpPr>
          <p:cNvPr id="92199" name="Line 39"/>
          <p:cNvSpPr>
            <a:spLocks noChangeShapeType="1"/>
          </p:cNvSpPr>
          <p:nvPr/>
        </p:nvSpPr>
        <p:spPr bwMode="auto">
          <a:xfrm flipH="1">
            <a:off x="6781800" y="4759325"/>
            <a:ext cx="381000" cy="914400"/>
          </a:xfrm>
          <a:prstGeom prst="line">
            <a:avLst/>
          </a:prstGeom>
          <a:noFill/>
          <a:ln w="28575">
            <a:solidFill>
              <a:srgbClr val="FF9900"/>
            </a:solidFill>
            <a:round/>
            <a:headEnd/>
            <a:tailEnd type="triangle" w="med" len="med"/>
          </a:ln>
        </p:spPr>
        <p:txBody>
          <a:bodyPr/>
          <a:lstStyle/>
          <a:p>
            <a:endParaRPr lang="en-US"/>
          </a:p>
        </p:txBody>
      </p:sp>
      <p:sp>
        <p:nvSpPr>
          <p:cNvPr id="92200" name="Line 40"/>
          <p:cNvSpPr>
            <a:spLocks noChangeShapeType="1"/>
          </p:cNvSpPr>
          <p:nvPr/>
        </p:nvSpPr>
        <p:spPr bwMode="auto">
          <a:xfrm flipH="1">
            <a:off x="4724400" y="4759325"/>
            <a:ext cx="1752600" cy="1371600"/>
          </a:xfrm>
          <a:prstGeom prst="line">
            <a:avLst/>
          </a:prstGeom>
          <a:noFill/>
          <a:ln w="28575">
            <a:solidFill>
              <a:srgbClr val="FF9900"/>
            </a:solidFill>
            <a:round/>
            <a:headEnd/>
            <a:tailEnd type="triangle" w="med" len="med"/>
          </a:ln>
        </p:spPr>
        <p:txBody>
          <a:bodyPr/>
          <a:lstStyle/>
          <a:p>
            <a:endParaRPr lang="en-US"/>
          </a:p>
        </p:txBody>
      </p:sp>
      <p:sp>
        <p:nvSpPr>
          <p:cNvPr id="92201" name="Line 41"/>
          <p:cNvSpPr>
            <a:spLocks noChangeShapeType="1"/>
          </p:cNvSpPr>
          <p:nvPr/>
        </p:nvSpPr>
        <p:spPr bwMode="auto">
          <a:xfrm flipH="1">
            <a:off x="4953000" y="4911725"/>
            <a:ext cx="914400" cy="762000"/>
          </a:xfrm>
          <a:prstGeom prst="line">
            <a:avLst/>
          </a:prstGeom>
          <a:noFill/>
          <a:ln w="28575">
            <a:solidFill>
              <a:srgbClr val="FF9900"/>
            </a:solidFill>
            <a:round/>
            <a:headEnd/>
            <a:tailEnd type="triangle" w="med" len="med"/>
          </a:ln>
        </p:spPr>
        <p:txBody>
          <a:bodyPr/>
          <a:lstStyle/>
          <a:p>
            <a:endParaRPr lang="en-US"/>
          </a:p>
        </p:txBody>
      </p:sp>
      <p:sp>
        <p:nvSpPr>
          <p:cNvPr id="92202" name="AutoShape 42"/>
          <p:cNvSpPr>
            <a:spLocks noChangeArrowheads="1"/>
          </p:cNvSpPr>
          <p:nvPr/>
        </p:nvSpPr>
        <p:spPr bwMode="auto">
          <a:xfrm>
            <a:off x="5770563" y="3006725"/>
            <a:ext cx="3373437" cy="2406650"/>
          </a:xfrm>
          <a:prstGeom prst="roundRect">
            <a:avLst>
              <a:gd name="adj" fmla="val 16667"/>
            </a:avLst>
          </a:prstGeom>
          <a:solidFill>
            <a:srgbClr val="FFFF99"/>
          </a:solidFill>
          <a:ln w="9525">
            <a:solidFill>
              <a:schemeClr val="tx1"/>
            </a:solidFill>
            <a:round/>
            <a:headEnd/>
            <a:tailEnd/>
          </a:ln>
        </p:spPr>
        <p:txBody>
          <a:bodyPr anchor="ctr">
            <a:spAutoFit/>
          </a:bodyPr>
          <a:lstStyle/>
          <a:p>
            <a:pPr marL="115888" indent="-115888" algn="ctr" defTabSz="457200" eaLnBrk="0" hangingPunct="0">
              <a:lnSpc>
                <a:spcPct val="95000"/>
              </a:lnSpc>
              <a:buClr>
                <a:srgbClr val="000000"/>
              </a:buClr>
              <a:buSzPct val="100000"/>
              <a:buFont typeface="Arial" pitchFamily="34" charset="0"/>
              <a:buNone/>
            </a:pPr>
            <a:r>
              <a:rPr lang="en-US" sz="1600">
                <a:solidFill>
                  <a:srgbClr val="000000"/>
                </a:solidFill>
              </a:rPr>
              <a:t>Complete WebSphere Process Server capability in the Process Server run time</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Added ability to execute BPMN processes</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Single install for the full Process Server runtime</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Application deployment and administrative models fully supported without change</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Granular BPEL monitoring with IBM Business Monitor</a:t>
            </a:r>
          </a:p>
        </p:txBody>
      </p:sp>
      <p:sp>
        <p:nvSpPr>
          <p:cNvPr id="92203" name="AutoShape 43"/>
          <p:cNvSpPr>
            <a:spLocks noChangeArrowheads="1"/>
          </p:cNvSpPr>
          <p:nvPr/>
        </p:nvSpPr>
        <p:spPr bwMode="auto">
          <a:xfrm>
            <a:off x="2847975" y="1165225"/>
            <a:ext cx="3462338" cy="1574800"/>
          </a:xfrm>
          <a:prstGeom prst="roundRect">
            <a:avLst>
              <a:gd name="adj" fmla="val 16667"/>
            </a:avLst>
          </a:prstGeom>
          <a:solidFill>
            <a:srgbClr val="FFFF99"/>
          </a:solidFill>
          <a:ln w="9525">
            <a:solidFill>
              <a:schemeClr val="tx1"/>
            </a:solidFill>
            <a:round/>
            <a:headEnd/>
            <a:tailEnd/>
          </a:ln>
        </p:spPr>
        <p:txBody>
          <a:bodyPr anchor="ctr">
            <a:spAutoFit/>
          </a:bodyPr>
          <a:lstStyle/>
          <a:p>
            <a:pPr marL="115888" indent="-115888" algn="ctr" defTabSz="457200" eaLnBrk="0" hangingPunct="0">
              <a:lnSpc>
                <a:spcPct val="95000"/>
              </a:lnSpc>
              <a:buClr>
                <a:srgbClr val="000000"/>
              </a:buClr>
              <a:buSzPct val="100000"/>
              <a:buFont typeface="Arial" pitchFamily="34" charset="0"/>
              <a:buNone/>
            </a:pPr>
            <a:r>
              <a:rPr lang="en-US" sz="1600">
                <a:solidFill>
                  <a:srgbClr val="000000"/>
                </a:solidFill>
              </a:rPr>
              <a:t>Formerly known as WebSphere Integration Developer</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Now integrated with Process Center</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Publish, version, and deploy as part of a process application</a:t>
            </a:r>
          </a:p>
          <a:p>
            <a:pPr marL="115888" indent="-115888" defTabSz="457200" eaLnBrk="0" hangingPunct="0">
              <a:lnSpc>
                <a:spcPct val="95000"/>
              </a:lnSpc>
              <a:buClr>
                <a:srgbClr val="000000"/>
              </a:buClr>
              <a:buSzPct val="100000"/>
              <a:buFont typeface="Arial" pitchFamily="34" charset="0"/>
              <a:buChar char="•"/>
            </a:pPr>
            <a:r>
              <a:rPr lang="en-US" sz="1200">
                <a:solidFill>
                  <a:srgbClr val="000000"/>
                </a:solidFill>
              </a:rPr>
              <a:t>Incorporate into Process Center “playbacks” for business visibility</a:t>
            </a:r>
          </a:p>
        </p:txBody>
      </p:sp>
      <p:sp>
        <p:nvSpPr>
          <p:cNvPr id="27675" name="Rectangle 8"/>
          <p:cNvSpPr txBox="1">
            <a:spLocks noChangeArrowheads="1"/>
          </p:cNvSpPr>
          <p:nvPr/>
        </p:nvSpPr>
        <p:spPr bwMode="auto">
          <a:xfrm>
            <a:off x="127000" y="695325"/>
            <a:ext cx="8032750" cy="452438"/>
          </a:xfrm>
          <a:prstGeom prst="rect">
            <a:avLst/>
          </a:prstGeom>
          <a:noFill/>
          <a:ln w="9525">
            <a:noFill/>
            <a:miter lim="800000"/>
            <a:headEnd/>
            <a:tailEnd/>
          </a:ln>
        </p:spPr>
        <p:txBody>
          <a:bodyPr/>
          <a:lstStyle/>
          <a:p>
            <a:pPr defTabSz="914400" eaLnBrk="0" hangingPunct="0">
              <a:lnSpc>
                <a:spcPct val="84000"/>
              </a:lnSpc>
              <a:buClr>
                <a:srgbClr val="FFFFFF"/>
              </a:buClr>
            </a:pPr>
            <a:r>
              <a:rPr lang="en-US" sz="2000" dirty="0">
                <a:solidFill>
                  <a:srgbClr val="000000"/>
                </a:solidFill>
              </a:rPr>
              <a:t>IBM Business Process Manager V7.5 for Linux on </a:t>
            </a:r>
            <a:r>
              <a:rPr lang="en-US" sz="2000" dirty="0" smtClean="0">
                <a:solidFill>
                  <a:srgbClr val="000000"/>
                </a:solidFill>
              </a:rPr>
              <a:t>System Z</a:t>
            </a:r>
            <a:endParaRPr lang="en-US" sz="2000" dirty="0">
              <a:solidFill>
                <a:srgbClr val="000000"/>
              </a:solidFill>
            </a:endParaRPr>
          </a:p>
        </p:txBody>
      </p:sp>
      <p:sp>
        <p:nvSpPr>
          <p:cNvPr id="45" name="Slide Number Placeholder 44"/>
          <p:cNvSpPr>
            <a:spLocks noGrp="1"/>
          </p:cNvSpPr>
          <p:nvPr>
            <p:ph type="sldNum" sz="quarter" idx="10"/>
          </p:nvPr>
        </p:nvSpPr>
        <p:spPr/>
        <p:txBody>
          <a:bodyPr/>
          <a:lstStyle/>
          <a:p>
            <a:pPr>
              <a:defRPr/>
            </a:pPr>
            <a:fld id="{90533456-B67E-4D42-8A8B-0B96F0CA2638}" type="slidenum">
              <a:rPr lang="en-US" smtClean="0"/>
              <a:pPr>
                <a:defRPr/>
              </a:pPr>
              <a:t>42</a:t>
            </a:fld>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2203"/>
                                        </p:tgtEl>
                                        <p:attrNameLst>
                                          <p:attrName>style.visibility</p:attrName>
                                        </p:attrNameLst>
                                      </p:cBhvr>
                                      <p:to>
                                        <p:strVal val="visible"/>
                                      </p:to>
                                    </p:set>
                                    <p:anim calcmode="lin" valueType="num">
                                      <p:cBhvr>
                                        <p:cTn id="7" dur="500" fill="hold"/>
                                        <p:tgtEl>
                                          <p:spTgt spid="92203"/>
                                        </p:tgtEl>
                                        <p:attrNameLst>
                                          <p:attrName>ppt_w</p:attrName>
                                        </p:attrNameLst>
                                      </p:cBhvr>
                                      <p:tavLst>
                                        <p:tav tm="0">
                                          <p:val>
                                            <p:fltVal val="0"/>
                                          </p:val>
                                        </p:tav>
                                        <p:tav tm="100000">
                                          <p:val>
                                            <p:strVal val="#ppt_w"/>
                                          </p:val>
                                        </p:tav>
                                      </p:tavLst>
                                    </p:anim>
                                    <p:anim calcmode="lin" valueType="num">
                                      <p:cBhvr>
                                        <p:cTn id="8" dur="500" fill="hold"/>
                                        <p:tgtEl>
                                          <p:spTgt spid="92203"/>
                                        </p:tgtEl>
                                        <p:attrNameLst>
                                          <p:attrName>ppt_h</p:attrName>
                                        </p:attrNameLst>
                                      </p:cBhvr>
                                      <p:tavLst>
                                        <p:tav tm="0">
                                          <p:val>
                                            <p:fltVal val="0"/>
                                          </p:val>
                                        </p:tav>
                                        <p:tav tm="100000">
                                          <p:val>
                                            <p:strVal val="#ppt_h"/>
                                          </p:val>
                                        </p:tav>
                                      </p:tavLst>
                                    </p:anim>
                                    <p:animEffect transition="in" filter="fade">
                                      <p:cBhvr>
                                        <p:cTn id="9" dur="500"/>
                                        <p:tgtEl>
                                          <p:spTgt spid="92203"/>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92196"/>
                                        </p:tgtEl>
                                        <p:attrNameLst>
                                          <p:attrName>style.visibility</p:attrName>
                                        </p:attrNameLst>
                                      </p:cBhvr>
                                      <p:to>
                                        <p:strVal val="visible"/>
                                      </p:to>
                                    </p:set>
                                    <p:anim calcmode="lin" valueType="num">
                                      <p:cBhvr>
                                        <p:cTn id="12" dur="500" fill="hold"/>
                                        <p:tgtEl>
                                          <p:spTgt spid="92196"/>
                                        </p:tgtEl>
                                        <p:attrNameLst>
                                          <p:attrName>ppt_w</p:attrName>
                                        </p:attrNameLst>
                                      </p:cBhvr>
                                      <p:tavLst>
                                        <p:tav tm="0">
                                          <p:val>
                                            <p:fltVal val="0"/>
                                          </p:val>
                                        </p:tav>
                                        <p:tav tm="100000">
                                          <p:val>
                                            <p:strVal val="#ppt_w"/>
                                          </p:val>
                                        </p:tav>
                                      </p:tavLst>
                                    </p:anim>
                                    <p:anim calcmode="lin" valueType="num">
                                      <p:cBhvr>
                                        <p:cTn id="13" dur="500" fill="hold"/>
                                        <p:tgtEl>
                                          <p:spTgt spid="92196"/>
                                        </p:tgtEl>
                                        <p:attrNameLst>
                                          <p:attrName>ppt_h</p:attrName>
                                        </p:attrNameLst>
                                      </p:cBhvr>
                                      <p:tavLst>
                                        <p:tav tm="0">
                                          <p:val>
                                            <p:fltVal val="0"/>
                                          </p:val>
                                        </p:tav>
                                        <p:tav tm="100000">
                                          <p:val>
                                            <p:strVal val="#ppt_h"/>
                                          </p:val>
                                        </p:tav>
                                      </p:tavLst>
                                    </p:anim>
                                    <p:animEffect transition="in" filter="fade">
                                      <p:cBhvr>
                                        <p:cTn id="14" dur="500"/>
                                        <p:tgtEl>
                                          <p:spTgt spid="9219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92202"/>
                                        </p:tgtEl>
                                        <p:attrNameLst>
                                          <p:attrName>style.visibility</p:attrName>
                                        </p:attrNameLst>
                                      </p:cBhvr>
                                      <p:to>
                                        <p:strVal val="visible"/>
                                      </p:to>
                                    </p:set>
                                    <p:anim calcmode="lin" valueType="num">
                                      <p:cBhvr>
                                        <p:cTn id="19" dur="500" fill="hold"/>
                                        <p:tgtEl>
                                          <p:spTgt spid="92202"/>
                                        </p:tgtEl>
                                        <p:attrNameLst>
                                          <p:attrName>ppt_w</p:attrName>
                                        </p:attrNameLst>
                                      </p:cBhvr>
                                      <p:tavLst>
                                        <p:tav tm="0">
                                          <p:val>
                                            <p:fltVal val="0"/>
                                          </p:val>
                                        </p:tav>
                                        <p:tav tm="100000">
                                          <p:val>
                                            <p:strVal val="#ppt_w"/>
                                          </p:val>
                                        </p:tav>
                                      </p:tavLst>
                                    </p:anim>
                                    <p:anim calcmode="lin" valueType="num">
                                      <p:cBhvr>
                                        <p:cTn id="20" dur="500" fill="hold"/>
                                        <p:tgtEl>
                                          <p:spTgt spid="92202"/>
                                        </p:tgtEl>
                                        <p:attrNameLst>
                                          <p:attrName>ppt_h</p:attrName>
                                        </p:attrNameLst>
                                      </p:cBhvr>
                                      <p:tavLst>
                                        <p:tav tm="0">
                                          <p:val>
                                            <p:fltVal val="0"/>
                                          </p:val>
                                        </p:tav>
                                        <p:tav tm="100000">
                                          <p:val>
                                            <p:strVal val="#ppt_h"/>
                                          </p:val>
                                        </p:tav>
                                      </p:tavLst>
                                    </p:anim>
                                    <p:animEffect transition="in" filter="fade">
                                      <p:cBhvr>
                                        <p:cTn id="21" dur="500"/>
                                        <p:tgtEl>
                                          <p:spTgt spid="92202"/>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92201"/>
                                        </p:tgtEl>
                                        <p:attrNameLst>
                                          <p:attrName>style.visibility</p:attrName>
                                        </p:attrNameLst>
                                      </p:cBhvr>
                                      <p:to>
                                        <p:strVal val="visible"/>
                                      </p:to>
                                    </p:set>
                                    <p:anim calcmode="lin" valueType="num">
                                      <p:cBhvr>
                                        <p:cTn id="24" dur="500" fill="hold"/>
                                        <p:tgtEl>
                                          <p:spTgt spid="92201"/>
                                        </p:tgtEl>
                                        <p:attrNameLst>
                                          <p:attrName>ppt_w</p:attrName>
                                        </p:attrNameLst>
                                      </p:cBhvr>
                                      <p:tavLst>
                                        <p:tav tm="0">
                                          <p:val>
                                            <p:fltVal val="0"/>
                                          </p:val>
                                        </p:tav>
                                        <p:tav tm="100000">
                                          <p:val>
                                            <p:strVal val="#ppt_w"/>
                                          </p:val>
                                        </p:tav>
                                      </p:tavLst>
                                    </p:anim>
                                    <p:anim calcmode="lin" valueType="num">
                                      <p:cBhvr>
                                        <p:cTn id="25" dur="500" fill="hold"/>
                                        <p:tgtEl>
                                          <p:spTgt spid="92201"/>
                                        </p:tgtEl>
                                        <p:attrNameLst>
                                          <p:attrName>ppt_h</p:attrName>
                                        </p:attrNameLst>
                                      </p:cBhvr>
                                      <p:tavLst>
                                        <p:tav tm="0">
                                          <p:val>
                                            <p:fltVal val="0"/>
                                          </p:val>
                                        </p:tav>
                                        <p:tav tm="100000">
                                          <p:val>
                                            <p:strVal val="#ppt_h"/>
                                          </p:val>
                                        </p:tav>
                                      </p:tavLst>
                                    </p:anim>
                                    <p:animEffect transition="in" filter="fade">
                                      <p:cBhvr>
                                        <p:cTn id="26" dur="500"/>
                                        <p:tgtEl>
                                          <p:spTgt spid="92201"/>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92200"/>
                                        </p:tgtEl>
                                        <p:attrNameLst>
                                          <p:attrName>style.visibility</p:attrName>
                                        </p:attrNameLst>
                                      </p:cBhvr>
                                      <p:to>
                                        <p:strVal val="visible"/>
                                      </p:to>
                                    </p:set>
                                    <p:anim calcmode="lin" valueType="num">
                                      <p:cBhvr>
                                        <p:cTn id="29" dur="500" fill="hold"/>
                                        <p:tgtEl>
                                          <p:spTgt spid="92200"/>
                                        </p:tgtEl>
                                        <p:attrNameLst>
                                          <p:attrName>ppt_w</p:attrName>
                                        </p:attrNameLst>
                                      </p:cBhvr>
                                      <p:tavLst>
                                        <p:tav tm="0">
                                          <p:val>
                                            <p:fltVal val="0"/>
                                          </p:val>
                                        </p:tav>
                                        <p:tav tm="100000">
                                          <p:val>
                                            <p:strVal val="#ppt_w"/>
                                          </p:val>
                                        </p:tav>
                                      </p:tavLst>
                                    </p:anim>
                                    <p:anim calcmode="lin" valueType="num">
                                      <p:cBhvr>
                                        <p:cTn id="30" dur="500" fill="hold"/>
                                        <p:tgtEl>
                                          <p:spTgt spid="92200"/>
                                        </p:tgtEl>
                                        <p:attrNameLst>
                                          <p:attrName>ppt_h</p:attrName>
                                        </p:attrNameLst>
                                      </p:cBhvr>
                                      <p:tavLst>
                                        <p:tav tm="0">
                                          <p:val>
                                            <p:fltVal val="0"/>
                                          </p:val>
                                        </p:tav>
                                        <p:tav tm="100000">
                                          <p:val>
                                            <p:strVal val="#ppt_h"/>
                                          </p:val>
                                        </p:tav>
                                      </p:tavLst>
                                    </p:anim>
                                    <p:animEffect transition="in" filter="fade">
                                      <p:cBhvr>
                                        <p:cTn id="31" dur="500"/>
                                        <p:tgtEl>
                                          <p:spTgt spid="92200"/>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92198"/>
                                        </p:tgtEl>
                                        <p:attrNameLst>
                                          <p:attrName>style.visibility</p:attrName>
                                        </p:attrNameLst>
                                      </p:cBhvr>
                                      <p:to>
                                        <p:strVal val="visible"/>
                                      </p:to>
                                    </p:set>
                                    <p:anim calcmode="lin" valueType="num">
                                      <p:cBhvr>
                                        <p:cTn id="34" dur="500" fill="hold"/>
                                        <p:tgtEl>
                                          <p:spTgt spid="92198"/>
                                        </p:tgtEl>
                                        <p:attrNameLst>
                                          <p:attrName>ppt_w</p:attrName>
                                        </p:attrNameLst>
                                      </p:cBhvr>
                                      <p:tavLst>
                                        <p:tav tm="0">
                                          <p:val>
                                            <p:fltVal val="0"/>
                                          </p:val>
                                        </p:tav>
                                        <p:tav tm="100000">
                                          <p:val>
                                            <p:strVal val="#ppt_w"/>
                                          </p:val>
                                        </p:tav>
                                      </p:tavLst>
                                    </p:anim>
                                    <p:anim calcmode="lin" valueType="num">
                                      <p:cBhvr>
                                        <p:cTn id="35" dur="500" fill="hold"/>
                                        <p:tgtEl>
                                          <p:spTgt spid="92198"/>
                                        </p:tgtEl>
                                        <p:attrNameLst>
                                          <p:attrName>ppt_h</p:attrName>
                                        </p:attrNameLst>
                                      </p:cBhvr>
                                      <p:tavLst>
                                        <p:tav tm="0">
                                          <p:val>
                                            <p:fltVal val="0"/>
                                          </p:val>
                                        </p:tav>
                                        <p:tav tm="100000">
                                          <p:val>
                                            <p:strVal val="#ppt_h"/>
                                          </p:val>
                                        </p:tav>
                                      </p:tavLst>
                                    </p:anim>
                                    <p:animEffect transition="in" filter="fade">
                                      <p:cBhvr>
                                        <p:cTn id="36" dur="500"/>
                                        <p:tgtEl>
                                          <p:spTgt spid="92198"/>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92199"/>
                                        </p:tgtEl>
                                        <p:attrNameLst>
                                          <p:attrName>style.visibility</p:attrName>
                                        </p:attrNameLst>
                                      </p:cBhvr>
                                      <p:to>
                                        <p:strVal val="visible"/>
                                      </p:to>
                                    </p:set>
                                    <p:anim calcmode="lin" valueType="num">
                                      <p:cBhvr>
                                        <p:cTn id="39" dur="500" fill="hold"/>
                                        <p:tgtEl>
                                          <p:spTgt spid="92199"/>
                                        </p:tgtEl>
                                        <p:attrNameLst>
                                          <p:attrName>ppt_w</p:attrName>
                                        </p:attrNameLst>
                                      </p:cBhvr>
                                      <p:tavLst>
                                        <p:tav tm="0">
                                          <p:val>
                                            <p:fltVal val="0"/>
                                          </p:val>
                                        </p:tav>
                                        <p:tav tm="100000">
                                          <p:val>
                                            <p:strVal val="#ppt_w"/>
                                          </p:val>
                                        </p:tav>
                                      </p:tavLst>
                                    </p:anim>
                                    <p:anim calcmode="lin" valueType="num">
                                      <p:cBhvr>
                                        <p:cTn id="40" dur="500" fill="hold"/>
                                        <p:tgtEl>
                                          <p:spTgt spid="92199"/>
                                        </p:tgtEl>
                                        <p:attrNameLst>
                                          <p:attrName>ppt_h</p:attrName>
                                        </p:attrNameLst>
                                      </p:cBhvr>
                                      <p:tavLst>
                                        <p:tav tm="0">
                                          <p:val>
                                            <p:fltVal val="0"/>
                                          </p:val>
                                        </p:tav>
                                        <p:tav tm="100000">
                                          <p:val>
                                            <p:strVal val="#ppt_h"/>
                                          </p:val>
                                        </p:tav>
                                      </p:tavLst>
                                    </p:anim>
                                    <p:animEffect transition="in" filter="fade">
                                      <p:cBhvr>
                                        <p:cTn id="41" dur="500"/>
                                        <p:tgtEl>
                                          <p:spTgt spid="9219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3" presetClass="entr" presetSubtype="0" fill="hold" grpId="0" nodeType="clickEffect">
                                  <p:stCondLst>
                                    <p:cond delay="0"/>
                                  </p:stCondLst>
                                  <p:childTnLst>
                                    <p:set>
                                      <p:cBhvr>
                                        <p:cTn id="45" dur="1" fill="hold">
                                          <p:stCondLst>
                                            <p:cond delay="0"/>
                                          </p:stCondLst>
                                        </p:cTn>
                                        <p:tgtEl>
                                          <p:spTgt spid="92195"/>
                                        </p:tgtEl>
                                        <p:attrNameLst>
                                          <p:attrName>style.visibility</p:attrName>
                                        </p:attrNameLst>
                                      </p:cBhvr>
                                      <p:to>
                                        <p:strVal val="visible"/>
                                      </p:to>
                                    </p:set>
                                    <p:anim calcmode="lin" valueType="num">
                                      <p:cBhvr>
                                        <p:cTn id="46" dur="500" fill="hold"/>
                                        <p:tgtEl>
                                          <p:spTgt spid="92195"/>
                                        </p:tgtEl>
                                        <p:attrNameLst>
                                          <p:attrName>ppt_w</p:attrName>
                                        </p:attrNameLst>
                                      </p:cBhvr>
                                      <p:tavLst>
                                        <p:tav tm="0">
                                          <p:val>
                                            <p:fltVal val="0"/>
                                          </p:val>
                                        </p:tav>
                                        <p:tav tm="100000">
                                          <p:val>
                                            <p:strVal val="#ppt_w"/>
                                          </p:val>
                                        </p:tav>
                                      </p:tavLst>
                                    </p:anim>
                                    <p:anim calcmode="lin" valueType="num">
                                      <p:cBhvr>
                                        <p:cTn id="47" dur="500" fill="hold"/>
                                        <p:tgtEl>
                                          <p:spTgt spid="92195"/>
                                        </p:tgtEl>
                                        <p:attrNameLst>
                                          <p:attrName>ppt_h</p:attrName>
                                        </p:attrNameLst>
                                      </p:cBhvr>
                                      <p:tavLst>
                                        <p:tav tm="0">
                                          <p:val>
                                            <p:fltVal val="0"/>
                                          </p:val>
                                        </p:tav>
                                        <p:tav tm="100000">
                                          <p:val>
                                            <p:strVal val="#ppt_h"/>
                                          </p:val>
                                        </p:tav>
                                      </p:tavLst>
                                    </p:anim>
                                    <p:animEffect transition="in" filter="fade">
                                      <p:cBhvr>
                                        <p:cTn id="48" dur="500"/>
                                        <p:tgtEl>
                                          <p:spTgt spid="92195"/>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92191"/>
                                        </p:tgtEl>
                                        <p:attrNameLst>
                                          <p:attrName>style.visibility</p:attrName>
                                        </p:attrNameLst>
                                      </p:cBhvr>
                                      <p:to>
                                        <p:strVal val="visible"/>
                                      </p:to>
                                    </p:set>
                                    <p:anim calcmode="lin" valueType="num">
                                      <p:cBhvr>
                                        <p:cTn id="51" dur="500" fill="hold"/>
                                        <p:tgtEl>
                                          <p:spTgt spid="92191"/>
                                        </p:tgtEl>
                                        <p:attrNameLst>
                                          <p:attrName>ppt_w</p:attrName>
                                        </p:attrNameLst>
                                      </p:cBhvr>
                                      <p:tavLst>
                                        <p:tav tm="0">
                                          <p:val>
                                            <p:fltVal val="0"/>
                                          </p:val>
                                        </p:tav>
                                        <p:tav tm="100000">
                                          <p:val>
                                            <p:strVal val="#ppt_w"/>
                                          </p:val>
                                        </p:tav>
                                      </p:tavLst>
                                    </p:anim>
                                    <p:anim calcmode="lin" valueType="num">
                                      <p:cBhvr>
                                        <p:cTn id="52" dur="500" fill="hold"/>
                                        <p:tgtEl>
                                          <p:spTgt spid="92191"/>
                                        </p:tgtEl>
                                        <p:attrNameLst>
                                          <p:attrName>ppt_h</p:attrName>
                                        </p:attrNameLst>
                                      </p:cBhvr>
                                      <p:tavLst>
                                        <p:tav tm="0">
                                          <p:val>
                                            <p:fltVal val="0"/>
                                          </p:val>
                                        </p:tav>
                                        <p:tav tm="100000">
                                          <p:val>
                                            <p:strVal val="#ppt_h"/>
                                          </p:val>
                                        </p:tav>
                                      </p:tavLst>
                                    </p:anim>
                                    <p:animEffect transition="in" filter="fade">
                                      <p:cBhvr>
                                        <p:cTn id="53" dur="500"/>
                                        <p:tgtEl>
                                          <p:spTgt spid="92191"/>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92192"/>
                                        </p:tgtEl>
                                        <p:attrNameLst>
                                          <p:attrName>style.visibility</p:attrName>
                                        </p:attrNameLst>
                                      </p:cBhvr>
                                      <p:to>
                                        <p:strVal val="visible"/>
                                      </p:to>
                                    </p:set>
                                    <p:anim calcmode="lin" valueType="num">
                                      <p:cBhvr>
                                        <p:cTn id="56" dur="500" fill="hold"/>
                                        <p:tgtEl>
                                          <p:spTgt spid="92192"/>
                                        </p:tgtEl>
                                        <p:attrNameLst>
                                          <p:attrName>ppt_w</p:attrName>
                                        </p:attrNameLst>
                                      </p:cBhvr>
                                      <p:tavLst>
                                        <p:tav tm="0">
                                          <p:val>
                                            <p:fltVal val="0"/>
                                          </p:val>
                                        </p:tav>
                                        <p:tav tm="100000">
                                          <p:val>
                                            <p:strVal val="#ppt_w"/>
                                          </p:val>
                                        </p:tav>
                                      </p:tavLst>
                                    </p:anim>
                                    <p:anim calcmode="lin" valueType="num">
                                      <p:cBhvr>
                                        <p:cTn id="57" dur="500" fill="hold"/>
                                        <p:tgtEl>
                                          <p:spTgt spid="92192"/>
                                        </p:tgtEl>
                                        <p:attrNameLst>
                                          <p:attrName>ppt_h</p:attrName>
                                        </p:attrNameLst>
                                      </p:cBhvr>
                                      <p:tavLst>
                                        <p:tav tm="0">
                                          <p:val>
                                            <p:fltVal val="0"/>
                                          </p:val>
                                        </p:tav>
                                        <p:tav tm="100000">
                                          <p:val>
                                            <p:strVal val="#ppt_h"/>
                                          </p:val>
                                        </p:tav>
                                      </p:tavLst>
                                    </p:anim>
                                    <p:animEffect transition="in" filter="fade">
                                      <p:cBhvr>
                                        <p:cTn id="58" dur="500"/>
                                        <p:tgtEl>
                                          <p:spTgt spid="92192"/>
                                        </p:tgtEl>
                                      </p:cBhvr>
                                    </p:animEffect>
                                  </p:childTnLst>
                                </p:cTn>
                              </p:par>
                              <p:par>
                                <p:cTn id="59" presetID="53" presetClass="entr" presetSubtype="0" fill="hold" grpId="0" nodeType="withEffect">
                                  <p:stCondLst>
                                    <p:cond delay="0"/>
                                  </p:stCondLst>
                                  <p:childTnLst>
                                    <p:set>
                                      <p:cBhvr>
                                        <p:cTn id="60" dur="1" fill="hold">
                                          <p:stCondLst>
                                            <p:cond delay="0"/>
                                          </p:stCondLst>
                                        </p:cTn>
                                        <p:tgtEl>
                                          <p:spTgt spid="92197"/>
                                        </p:tgtEl>
                                        <p:attrNameLst>
                                          <p:attrName>style.visibility</p:attrName>
                                        </p:attrNameLst>
                                      </p:cBhvr>
                                      <p:to>
                                        <p:strVal val="visible"/>
                                      </p:to>
                                    </p:set>
                                    <p:anim calcmode="lin" valueType="num">
                                      <p:cBhvr>
                                        <p:cTn id="61" dur="500" fill="hold"/>
                                        <p:tgtEl>
                                          <p:spTgt spid="92197"/>
                                        </p:tgtEl>
                                        <p:attrNameLst>
                                          <p:attrName>ppt_w</p:attrName>
                                        </p:attrNameLst>
                                      </p:cBhvr>
                                      <p:tavLst>
                                        <p:tav tm="0">
                                          <p:val>
                                            <p:fltVal val="0"/>
                                          </p:val>
                                        </p:tav>
                                        <p:tav tm="100000">
                                          <p:val>
                                            <p:strVal val="#ppt_w"/>
                                          </p:val>
                                        </p:tav>
                                      </p:tavLst>
                                    </p:anim>
                                    <p:anim calcmode="lin" valueType="num">
                                      <p:cBhvr>
                                        <p:cTn id="62" dur="500" fill="hold"/>
                                        <p:tgtEl>
                                          <p:spTgt spid="92197"/>
                                        </p:tgtEl>
                                        <p:attrNameLst>
                                          <p:attrName>ppt_h</p:attrName>
                                        </p:attrNameLst>
                                      </p:cBhvr>
                                      <p:tavLst>
                                        <p:tav tm="0">
                                          <p:val>
                                            <p:fltVal val="0"/>
                                          </p:val>
                                        </p:tav>
                                        <p:tav tm="100000">
                                          <p:val>
                                            <p:strVal val="#ppt_h"/>
                                          </p:val>
                                        </p:tav>
                                      </p:tavLst>
                                    </p:anim>
                                    <p:animEffect transition="in" filter="fade">
                                      <p:cBhvr>
                                        <p:cTn id="63" dur="500"/>
                                        <p:tgtEl>
                                          <p:spTgt spid="92197"/>
                                        </p:tgtEl>
                                      </p:cBhvr>
                                    </p:animEffect>
                                  </p:childTnLst>
                                </p:cTn>
                              </p:par>
                              <p:par>
                                <p:cTn id="64" presetID="53" presetClass="entr" presetSubtype="0" fill="hold" grpId="0" nodeType="withEffect">
                                  <p:stCondLst>
                                    <p:cond delay="0"/>
                                  </p:stCondLst>
                                  <p:childTnLst>
                                    <p:set>
                                      <p:cBhvr>
                                        <p:cTn id="65" dur="1" fill="hold">
                                          <p:stCondLst>
                                            <p:cond delay="0"/>
                                          </p:stCondLst>
                                        </p:cTn>
                                        <p:tgtEl>
                                          <p:spTgt spid="92193"/>
                                        </p:tgtEl>
                                        <p:attrNameLst>
                                          <p:attrName>style.visibility</p:attrName>
                                        </p:attrNameLst>
                                      </p:cBhvr>
                                      <p:to>
                                        <p:strVal val="visible"/>
                                      </p:to>
                                    </p:set>
                                    <p:anim calcmode="lin" valueType="num">
                                      <p:cBhvr>
                                        <p:cTn id="66" dur="500" fill="hold"/>
                                        <p:tgtEl>
                                          <p:spTgt spid="92193"/>
                                        </p:tgtEl>
                                        <p:attrNameLst>
                                          <p:attrName>ppt_w</p:attrName>
                                        </p:attrNameLst>
                                      </p:cBhvr>
                                      <p:tavLst>
                                        <p:tav tm="0">
                                          <p:val>
                                            <p:fltVal val="0"/>
                                          </p:val>
                                        </p:tav>
                                        <p:tav tm="100000">
                                          <p:val>
                                            <p:strVal val="#ppt_w"/>
                                          </p:val>
                                        </p:tav>
                                      </p:tavLst>
                                    </p:anim>
                                    <p:anim calcmode="lin" valueType="num">
                                      <p:cBhvr>
                                        <p:cTn id="67" dur="500" fill="hold"/>
                                        <p:tgtEl>
                                          <p:spTgt spid="92193"/>
                                        </p:tgtEl>
                                        <p:attrNameLst>
                                          <p:attrName>ppt_h</p:attrName>
                                        </p:attrNameLst>
                                      </p:cBhvr>
                                      <p:tavLst>
                                        <p:tav tm="0">
                                          <p:val>
                                            <p:fltVal val="0"/>
                                          </p:val>
                                        </p:tav>
                                        <p:tav tm="100000">
                                          <p:val>
                                            <p:strVal val="#ppt_h"/>
                                          </p:val>
                                        </p:tav>
                                      </p:tavLst>
                                    </p:anim>
                                    <p:animEffect transition="in" filter="fade">
                                      <p:cBhvr>
                                        <p:cTn id="68" dur="500"/>
                                        <p:tgtEl>
                                          <p:spTgt spid="92193"/>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92194"/>
                                        </p:tgtEl>
                                        <p:attrNameLst>
                                          <p:attrName>style.visibility</p:attrName>
                                        </p:attrNameLst>
                                      </p:cBhvr>
                                      <p:to>
                                        <p:strVal val="visible"/>
                                      </p:to>
                                    </p:set>
                                    <p:anim calcmode="lin" valueType="num">
                                      <p:cBhvr>
                                        <p:cTn id="71" dur="500" fill="hold"/>
                                        <p:tgtEl>
                                          <p:spTgt spid="92194"/>
                                        </p:tgtEl>
                                        <p:attrNameLst>
                                          <p:attrName>ppt_w</p:attrName>
                                        </p:attrNameLst>
                                      </p:cBhvr>
                                      <p:tavLst>
                                        <p:tav tm="0">
                                          <p:val>
                                            <p:fltVal val="0"/>
                                          </p:val>
                                        </p:tav>
                                        <p:tav tm="100000">
                                          <p:val>
                                            <p:strVal val="#ppt_w"/>
                                          </p:val>
                                        </p:tav>
                                      </p:tavLst>
                                    </p:anim>
                                    <p:anim calcmode="lin" valueType="num">
                                      <p:cBhvr>
                                        <p:cTn id="72" dur="500" fill="hold"/>
                                        <p:tgtEl>
                                          <p:spTgt spid="92194"/>
                                        </p:tgtEl>
                                        <p:attrNameLst>
                                          <p:attrName>ppt_h</p:attrName>
                                        </p:attrNameLst>
                                      </p:cBhvr>
                                      <p:tavLst>
                                        <p:tav tm="0">
                                          <p:val>
                                            <p:fltVal val="0"/>
                                          </p:val>
                                        </p:tav>
                                        <p:tav tm="100000">
                                          <p:val>
                                            <p:strVal val="#ppt_h"/>
                                          </p:val>
                                        </p:tav>
                                      </p:tavLst>
                                    </p:anim>
                                    <p:animEffect transition="in" filter="fade">
                                      <p:cBhvr>
                                        <p:cTn id="73" dur="500"/>
                                        <p:tgtEl>
                                          <p:spTgt spid="92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1" grpId="0" animBg="1"/>
      <p:bldP spid="92192" grpId="0" animBg="1"/>
      <p:bldP spid="92193" grpId="0" animBg="1"/>
      <p:bldP spid="92194" grpId="0" animBg="1"/>
      <p:bldP spid="92195" grpId="0" animBg="1"/>
      <p:bldP spid="92196" grpId="0" animBg="1"/>
      <p:bldP spid="92197" grpId="0" animBg="1"/>
      <p:bldP spid="92198" grpId="0" animBg="1"/>
      <p:bldP spid="92199" grpId="0" animBg="1"/>
      <p:bldP spid="92200" grpId="0" animBg="1"/>
      <p:bldP spid="92201" grpId="0" animBg="1"/>
      <p:bldP spid="92202" grpId="0" animBg="1"/>
      <p:bldP spid="9220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52313" y="1371600"/>
            <a:ext cx="8305800" cy="4114800"/>
          </a:xfrm>
          <a:prstGeom prst="rect">
            <a:avLst/>
          </a:prstGeom>
          <a:solidFill>
            <a:schemeClr val="bg1"/>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sp>
        <p:nvSpPr>
          <p:cNvPr id="12290" name="Rectangle 2"/>
          <p:cNvSpPr>
            <a:spLocks noGrp="1" noChangeArrowheads="1"/>
          </p:cNvSpPr>
          <p:nvPr>
            <p:ph type="title"/>
          </p:nvPr>
        </p:nvSpPr>
        <p:spPr>
          <a:xfrm>
            <a:off x="304800" y="1"/>
            <a:ext cx="7772400" cy="762000"/>
          </a:xfrm>
        </p:spPr>
        <p:txBody>
          <a:bodyPr/>
          <a:lstStyle/>
          <a:p>
            <a:pPr eaLnBrk="1" hangingPunct="1"/>
            <a:r>
              <a:rPr lang="en-US" sz="2800" b="1" i="1" dirty="0" smtClean="0"/>
              <a:t>Agenda</a:t>
            </a:r>
          </a:p>
        </p:txBody>
      </p:sp>
      <p:sp>
        <p:nvSpPr>
          <p:cNvPr id="12291" name="Rectangle 3"/>
          <p:cNvSpPr>
            <a:spLocks noGrp="1" noChangeArrowheads="1"/>
          </p:cNvSpPr>
          <p:nvPr>
            <p:ph type="body" idx="1"/>
          </p:nvPr>
        </p:nvSpPr>
        <p:spPr>
          <a:xfrm>
            <a:off x="580913" y="1524000"/>
            <a:ext cx="7772400" cy="4841875"/>
          </a:xfrm>
        </p:spPr>
        <p:txBody>
          <a:bodyPr/>
          <a:lstStyle/>
          <a:p>
            <a:pPr eaLnBrk="1" hangingPunct="1"/>
            <a:r>
              <a:rPr lang="en-US" sz="2000" dirty="0" smtClean="0">
                <a:solidFill>
                  <a:schemeClr val="bg1">
                    <a:lumMod val="65000"/>
                  </a:schemeClr>
                </a:solidFill>
              </a:rPr>
              <a:t>Introducing BPM for z/OS -- Enabling </a:t>
            </a:r>
            <a:r>
              <a:rPr lang="en-US" sz="2000" dirty="0" smtClean="0">
                <a:solidFill>
                  <a:schemeClr val="bg1">
                    <a:lumMod val="65000"/>
                  </a:schemeClr>
                </a:solidFill>
              </a:rPr>
              <a:t>Agile Processes on System </a:t>
            </a:r>
            <a:r>
              <a:rPr lang="en-US" sz="2000" dirty="0" smtClean="0">
                <a:solidFill>
                  <a:schemeClr val="bg1">
                    <a:lumMod val="65000"/>
                  </a:schemeClr>
                </a:solidFill>
              </a:rPr>
              <a:t>z</a:t>
            </a:r>
            <a:r>
              <a:rPr lang="en-US" sz="2000" dirty="0" smtClean="0">
                <a:solidFill>
                  <a:schemeClr val="bg1">
                    <a:lumMod val="65000"/>
                  </a:schemeClr>
                </a:solidFill>
              </a:rPr>
              <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“z 101” </a:t>
            </a:r>
            <a:r>
              <a:rPr lang="en-US" sz="2000" dirty="0" smtClean="0">
                <a:solidFill>
                  <a:schemeClr val="bg1">
                    <a:lumMod val="65000"/>
                  </a:schemeClr>
                </a:solidFill>
              </a:rPr>
              <a:t>– The System </a:t>
            </a:r>
            <a:r>
              <a:rPr lang="en-US" sz="2000" dirty="0" smtClean="0">
                <a:solidFill>
                  <a:schemeClr val="bg1">
                    <a:lumMod val="65000"/>
                  </a:schemeClr>
                </a:solidFill>
              </a:rPr>
              <a:t>z </a:t>
            </a:r>
            <a:r>
              <a:rPr lang="en-US" sz="2000" dirty="0" smtClean="0">
                <a:solidFill>
                  <a:schemeClr val="bg1">
                    <a:lumMod val="65000"/>
                  </a:schemeClr>
                </a:solidFill>
              </a:rPr>
              <a:t>Environment</a:t>
            </a:r>
            <a:r>
              <a:rPr lang="en-US" sz="2000" dirty="0" smtClean="0"/>
              <a:t/>
            </a:r>
            <a:br>
              <a:rPr lang="en-US" sz="2000" dirty="0" smtClean="0"/>
            </a:br>
            <a:endParaRPr lang="en-US" sz="2000" dirty="0" smtClean="0"/>
          </a:p>
          <a:p>
            <a:pPr eaLnBrk="1" hangingPunct="1"/>
            <a:r>
              <a:rPr lang="en-US" sz="2000" b="1" i="1" dirty="0" smtClean="0"/>
              <a:t>Other </a:t>
            </a:r>
            <a:r>
              <a:rPr lang="en-US" sz="2000" b="1" i="1" dirty="0" smtClean="0"/>
              <a:t>z/OS Products</a:t>
            </a:r>
            <a:br>
              <a:rPr lang="en-US" sz="2000" b="1" i="1" dirty="0" smtClean="0"/>
            </a:br>
            <a:endParaRPr lang="en-US" sz="2000" b="1" i="1" dirty="0" smtClean="0"/>
          </a:p>
          <a:p>
            <a:pPr eaLnBrk="1" hangingPunct="1"/>
            <a:r>
              <a:rPr lang="en-US" sz="2000" dirty="0" smtClean="0"/>
              <a:t>Summary -- Enabling </a:t>
            </a:r>
            <a:r>
              <a:rPr lang="en-US" sz="2000" dirty="0" smtClean="0"/>
              <a:t>Agile Processes on System Z </a:t>
            </a:r>
            <a:br>
              <a:rPr lang="en-US" sz="2000" dirty="0" smtClean="0"/>
            </a:br>
            <a:endParaRPr lang="en-US" sz="2000" dirty="0" smtClean="0"/>
          </a:p>
          <a:p>
            <a:pPr eaLnBrk="1" hangingPunct="1"/>
            <a:r>
              <a:rPr lang="en-US" sz="2000" dirty="0" smtClean="0"/>
              <a:t>Appendix:  IBM BPM V7.5 General Overview</a:t>
            </a:r>
          </a:p>
        </p:txBody>
      </p:sp>
      <p:sp>
        <p:nvSpPr>
          <p:cNvPr id="12292" name="Slide Number Placeholder 11"/>
          <p:cNvSpPr>
            <a:spLocks noGrp="1"/>
          </p:cNvSpPr>
          <p:nvPr>
            <p:ph type="sldNum" sz="quarter" idx="10"/>
          </p:nvPr>
        </p:nvSpPr>
        <p:spPr>
          <a:noFill/>
          <a:ln>
            <a:miter lim="800000"/>
            <a:headEnd/>
            <a:tailEnd/>
          </a:ln>
        </p:spPr>
        <p:txBody>
          <a:bodyPr/>
          <a:lstStyle/>
          <a:p>
            <a:fld id="{BC90730B-AA55-4587-8EB6-C1815972DCD6}" type="slidenum">
              <a:rPr lang="en-US">
                <a:ea typeface="MS PGothic" pitchFamily="34" charset="-128"/>
              </a:rPr>
              <a:pPr/>
              <a:t>43</a:t>
            </a:fld>
            <a:endParaRPr lang="en-US">
              <a:ea typeface="MS PGothic" pitchFamily="34" charset="-128"/>
            </a:endParaRPr>
          </a:p>
        </p:txBody>
      </p:sp>
    </p:spTree>
    <p:extLst>
      <p:ext uri="{BB962C8B-B14F-4D97-AF65-F5344CB8AC3E}">
        <p14:creationId xmlns:p14="http://schemas.microsoft.com/office/powerpoint/2010/main" val="21967761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SOA_BRMS.gif"/>
          <p:cNvPicPr>
            <a:picLocks noChangeAspect="1" noChangeArrowheads="1"/>
          </p:cNvPicPr>
          <p:nvPr/>
        </p:nvPicPr>
        <p:blipFill>
          <a:blip r:embed="rId3" cstate="print"/>
          <a:srcRect r="11751" b="13350"/>
          <a:stretch>
            <a:fillRect/>
          </a:stretch>
        </p:blipFill>
        <p:spPr bwMode="auto">
          <a:xfrm>
            <a:off x="5867400" y="4705350"/>
            <a:ext cx="2514600" cy="1885950"/>
          </a:xfrm>
          <a:prstGeom prst="rect">
            <a:avLst/>
          </a:prstGeom>
          <a:noFill/>
          <a:ln w="9525">
            <a:noFill/>
            <a:miter lim="800000"/>
            <a:headEnd/>
            <a:tailEnd/>
          </a:ln>
        </p:spPr>
      </p:pic>
      <p:sp>
        <p:nvSpPr>
          <p:cNvPr id="18435" name="Rectangle 2"/>
          <p:cNvSpPr>
            <a:spLocks noGrp="1" noChangeArrowheads="1"/>
          </p:cNvSpPr>
          <p:nvPr>
            <p:ph type="title" idx="4294967295"/>
          </p:nvPr>
        </p:nvSpPr>
        <p:spPr>
          <a:xfrm>
            <a:off x="114300" y="544513"/>
            <a:ext cx="8648700" cy="369887"/>
          </a:xfrm>
        </p:spPr>
        <p:txBody>
          <a:bodyPr lIns="91440" tIns="45720" rIns="91440" bIns="45720"/>
          <a:lstStyle/>
          <a:p>
            <a:r>
              <a:rPr lang="en-US" smtClean="0">
                <a:solidFill>
                  <a:schemeClr val="hlink"/>
                </a:solidFill>
              </a:rPr>
              <a:t> Improving Operational Decisions through Modernization</a:t>
            </a:r>
          </a:p>
        </p:txBody>
      </p:sp>
      <p:sp>
        <p:nvSpPr>
          <p:cNvPr id="18436" name="Rectangle 3"/>
          <p:cNvSpPr>
            <a:spLocks noGrp="1" noChangeArrowheads="1"/>
          </p:cNvSpPr>
          <p:nvPr>
            <p:ph type="body" idx="4294967295"/>
          </p:nvPr>
        </p:nvSpPr>
        <p:spPr>
          <a:xfrm>
            <a:off x="152400" y="1371600"/>
            <a:ext cx="3581400" cy="3581400"/>
          </a:xfrm>
        </p:spPr>
        <p:txBody>
          <a:bodyPr lIns="91440" tIns="45720" rIns="91440" bIns="45720"/>
          <a:lstStyle/>
          <a:p>
            <a:pPr marL="304800" indent="-304800" algn="ctr">
              <a:buFont typeface="Wingdings" pitchFamily="2" charset="2"/>
              <a:buNone/>
            </a:pPr>
            <a:r>
              <a:rPr lang="en-US" sz="2000" u="sng" smtClean="0">
                <a:solidFill>
                  <a:srgbClr val="000099"/>
                </a:solidFill>
              </a:rPr>
              <a:t>Modernization Issues to resolve</a:t>
            </a:r>
          </a:p>
          <a:p>
            <a:pPr marL="304800" indent="-304800" algn="ctr">
              <a:buFont typeface="Wingdings" pitchFamily="2" charset="2"/>
              <a:buNone/>
            </a:pPr>
            <a:endParaRPr lang="en-US" sz="2000" smtClean="0">
              <a:solidFill>
                <a:srgbClr val="000099"/>
              </a:solidFill>
            </a:endParaRPr>
          </a:p>
          <a:p>
            <a:pPr marL="304800" indent="-304800">
              <a:buFont typeface="Wingdings" pitchFamily="2" charset="2"/>
              <a:buAutoNum type="arabicPeriod"/>
            </a:pPr>
            <a:r>
              <a:rPr lang="en-US" sz="2000" smtClean="0"/>
              <a:t>Consolidation of COBOL application portfolio (cost savings)</a:t>
            </a:r>
          </a:p>
          <a:p>
            <a:pPr marL="609600" lvl="1" indent="-266700">
              <a:buFont typeface="Arial" pitchFamily="34" charset="0"/>
              <a:buNone/>
            </a:pPr>
            <a:endParaRPr lang="en-US" sz="1400" smtClean="0"/>
          </a:p>
          <a:p>
            <a:pPr marL="304800" indent="-304800">
              <a:buFont typeface="Arial" pitchFamily="34" charset="0"/>
              <a:buAutoNum type="arabicPeriod"/>
            </a:pPr>
            <a:r>
              <a:rPr lang="en-US" sz="2000" smtClean="0"/>
              <a:t>Be able to react to changes requested by business in days, not months.</a:t>
            </a:r>
          </a:p>
          <a:p>
            <a:pPr marL="609600" lvl="1" indent="-266700">
              <a:buFont typeface="Arial" pitchFamily="34" charset="0"/>
              <a:buNone/>
            </a:pPr>
            <a:endParaRPr lang="en-US" sz="1050" smtClean="0"/>
          </a:p>
          <a:p>
            <a:pPr marL="304800" indent="-304800">
              <a:buFont typeface="Wingdings" pitchFamily="2" charset="2"/>
              <a:buAutoNum type="arabicPeriod"/>
            </a:pPr>
            <a:r>
              <a:rPr lang="en-US" sz="2000" smtClean="0"/>
              <a:t>Sharing Rules across Platform/ Running Parallel</a:t>
            </a:r>
          </a:p>
        </p:txBody>
      </p:sp>
      <p:sp>
        <p:nvSpPr>
          <p:cNvPr id="18437" name="Rectangle 3"/>
          <p:cNvSpPr>
            <a:spLocks noChangeArrowheads="1"/>
          </p:cNvSpPr>
          <p:nvPr/>
        </p:nvSpPr>
        <p:spPr bwMode="auto">
          <a:xfrm>
            <a:off x="3962400" y="1371600"/>
            <a:ext cx="4876800" cy="3733800"/>
          </a:xfrm>
          <a:prstGeom prst="rect">
            <a:avLst/>
          </a:prstGeom>
          <a:noFill/>
          <a:ln w="9525">
            <a:noFill/>
            <a:miter lim="800000"/>
            <a:headEnd/>
            <a:tailEnd/>
          </a:ln>
        </p:spPr>
        <p:txBody>
          <a:bodyPr/>
          <a:lstStyle/>
          <a:p>
            <a:pPr marL="304800" indent="-304800" algn="ctr" defTabSz="914400">
              <a:lnSpc>
                <a:spcPct val="80000"/>
              </a:lnSpc>
              <a:spcBef>
                <a:spcPct val="20000"/>
              </a:spcBef>
              <a:buClr>
                <a:schemeClr val="tx1"/>
              </a:buClr>
              <a:buFont typeface="Wingdings" pitchFamily="2" charset="2"/>
              <a:buNone/>
            </a:pPr>
            <a:r>
              <a:rPr lang="en-US" b="1" u="sng">
                <a:solidFill>
                  <a:srgbClr val="000099"/>
                </a:solidFill>
              </a:rPr>
              <a:t>Benefits of a BRMS</a:t>
            </a:r>
          </a:p>
          <a:p>
            <a:pPr marL="304800" indent="-304800" algn="ctr" defTabSz="914400">
              <a:lnSpc>
                <a:spcPct val="80000"/>
              </a:lnSpc>
              <a:spcBef>
                <a:spcPct val="20000"/>
              </a:spcBef>
              <a:buClr>
                <a:schemeClr val="tx1"/>
              </a:buClr>
              <a:buFont typeface="Wingdings" pitchFamily="2" charset="2"/>
              <a:buNone/>
            </a:pPr>
            <a:endParaRPr lang="en-US" sz="1000" b="1">
              <a:solidFill>
                <a:srgbClr val="000099"/>
              </a:solidFill>
            </a:endParaRPr>
          </a:p>
          <a:p>
            <a:pPr marL="609600" lvl="1" indent="-266700" defTabSz="914400">
              <a:lnSpc>
                <a:spcPct val="80000"/>
              </a:lnSpc>
              <a:spcBef>
                <a:spcPct val="20000"/>
              </a:spcBef>
              <a:buClr>
                <a:schemeClr val="tx1"/>
              </a:buClr>
              <a:buFont typeface="Arial" pitchFamily="34" charset="0"/>
              <a:buChar char="–"/>
            </a:pPr>
            <a:r>
              <a:rPr lang="en-US" sz="1500"/>
              <a:t>Rule management </a:t>
            </a:r>
          </a:p>
          <a:p>
            <a:pPr marL="1143000" lvl="2" indent="-228600" defTabSz="914400">
              <a:lnSpc>
                <a:spcPct val="80000"/>
              </a:lnSpc>
              <a:spcBef>
                <a:spcPct val="20000"/>
              </a:spcBef>
              <a:buClr>
                <a:schemeClr val="tx1"/>
              </a:buClr>
              <a:buFont typeface="Arial" pitchFamily="34" charset="0"/>
              <a:buChar char="–"/>
            </a:pPr>
            <a:r>
              <a:rPr lang="en-US" sz="1500"/>
              <a:t>Version Control</a:t>
            </a:r>
          </a:p>
          <a:p>
            <a:pPr marL="1143000" lvl="2" indent="-228600" defTabSz="914400">
              <a:lnSpc>
                <a:spcPct val="80000"/>
              </a:lnSpc>
              <a:spcBef>
                <a:spcPct val="20000"/>
              </a:spcBef>
              <a:buClr>
                <a:schemeClr val="tx1"/>
              </a:buClr>
              <a:buFont typeface="Arial" pitchFamily="34" charset="0"/>
              <a:buChar char="–"/>
            </a:pPr>
            <a:r>
              <a:rPr lang="en-US" sz="1500"/>
              <a:t>Impact of rule change</a:t>
            </a:r>
          </a:p>
          <a:p>
            <a:pPr marL="1143000" lvl="2" indent="-228600" defTabSz="914400">
              <a:lnSpc>
                <a:spcPct val="80000"/>
              </a:lnSpc>
              <a:spcBef>
                <a:spcPct val="20000"/>
              </a:spcBef>
              <a:buClr>
                <a:schemeClr val="tx1"/>
              </a:buClr>
              <a:buFont typeface="Arial" pitchFamily="34" charset="0"/>
              <a:buChar char="–"/>
            </a:pPr>
            <a:r>
              <a:rPr lang="en-US" sz="1500"/>
              <a:t>Central repository for multiple rule deployments</a:t>
            </a:r>
          </a:p>
          <a:p>
            <a:pPr marL="609600" lvl="1" indent="-266700" defTabSz="914400">
              <a:lnSpc>
                <a:spcPct val="80000"/>
              </a:lnSpc>
              <a:spcBef>
                <a:spcPct val="20000"/>
              </a:spcBef>
              <a:buClr>
                <a:schemeClr val="tx1"/>
              </a:buClr>
              <a:buFont typeface="Arial" pitchFamily="34" charset="0"/>
              <a:buNone/>
            </a:pPr>
            <a:endParaRPr lang="en-US" sz="1500"/>
          </a:p>
          <a:p>
            <a:pPr marL="609600" lvl="1" indent="-266700" defTabSz="914400">
              <a:lnSpc>
                <a:spcPct val="80000"/>
              </a:lnSpc>
              <a:spcBef>
                <a:spcPct val="20000"/>
              </a:spcBef>
              <a:buClr>
                <a:schemeClr val="tx1"/>
              </a:buClr>
              <a:buFont typeface="Arial" pitchFamily="34" charset="0"/>
              <a:buChar char="–"/>
            </a:pPr>
            <a:r>
              <a:rPr lang="en-US" sz="1500"/>
              <a:t>Rule testing and simulation to ensure accuracy of changes prior to deployment.</a:t>
            </a:r>
          </a:p>
          <a:p>
            <a:pPr marL="609600" lvl="1" indent="-266700" defTabSz="914400">
              <a:lnSpc>
                <a:spcPct val="80000"/>
              </a:lnSpc>
              <a:spcBef>
                <a:spcPct val="20000"/>
              </a:spcBef>
              <a:buClr>
                <a:schemeClr val="tx1"/>
              </a:buClr>
              <a:buFont typeface="Arial" pitchFamily="34" charset="0"/>
              <a:buNone/>
            </a:pPr>
            <a:endParaRPr lang="en-US" sz="1500"/>
          </a:p>
          <a:p>
            <a:pPr marL="609600" lvl="1" indent="-266700" defTabSz="914400">
              <a:lnSpc>
                <a:spcPct val="80000"/>
              </a:lnSpc>
              <a:spcBef>
                <a:spcPct val="20000"/>
              </a:spcBef>
              <a:buClr>
                <a:schemeClr val="tx1"/>
              </a:buClr>
              <a:buFont typeface="Arial" pitchFamily="34" charset="0"/>
              <a:buChar char="–"/>
            </a:pPr>
            <a:r>
              <a:rPr lang="en-US" sz="1500"/>
              <a:t>Reuse of rules across applications and platforms </a:t>
            </a:r>
          </a:p>
          <a:p>
            <a:pPr marL="609600" lvl="1" indent="-266700" defTabSz="914400">
              <a:lnSpc>
                <a:spcPct val="80000"/>
              </a:lnSpc>
              <a:spcBef>
                <a:spcPct val="20000"/>
              </a:spcBef>
              <a:buClr>
                <a:schemeClr val="tx1"/>
              </a:buClr>
              <a:buFont typeface="Arial" pitchFamily="34" charset="0"/>
              <a:buChar char="–"/>
            </a:pPr>
            <a:r>
              <a:rPr lang="en-US" sz="1500"/>
              <a:t>Incremental rule modernization: applying technology and process to gain increased </a:t>
            </a:r>
            <a:r>
              <a:rPr lang="ja-JP" altLang="en-US" sz="1500"/>
              <a:t>“</a:t>
            </a:r>
            <a:r>
              <a:rPr lang="en-US" sz="1500"/>
              <a:t>decision making</a:t>
            </a:r>
            <a:r>
              <a:rPr lang="ja-JP" altLang="en-US" sz="1500"/>
              <a:t>”</a:t>
            </a:r>
            <a:r>
              <a:rPr lang="en-US" sz="1500"/>
              <a:t> agility</a:t>
            </a:r>
            <a:endParaRPr lang="en-US" sz="2000"/>
          </a:p>
        </p:txBody>
      </p:sp>
      <p:sp>
        <p:nvSpPr>
          <p:cNvPr id="18438" name="AutoShape 11"/>
          <p:cNvSpPr>
            <a:spLocks/>
          </p:cNvSpPr>
          <p:nvPr/>
        </p:nvSpPr>
        <p:spPr bwMode="auto">
          <a:xfrm>
            <a:off x="3581400" y="1524000"/>
            <a:ext cx="609600" cy="3657600"/>
          </a:xfrm>
          <a:prstGeom prst="rightBrace">
            <a:avLst>
              <a:gd name="adj1" fmla="val 50000"/>
              <a:gd name="adj2" fmla="val 50000"/>
            </a:avLst>
          </a:prstGeom>
          <a:noFill/>
          <a:ln w="28575">
            <a:solidFill>
              <a:schemeClr val="accent1"/>
            </a:solidFill>
            <a:round/>
            <a:headEnd/>
            <a:tailEnd/>
          </a:ln>
        </p:spPr>
        <p:txBody>
          <a:bodyPr wrap="none" anchor="ctr"/>
          <a:lstStyle/>
          <a:p>
            <a:pPr defTabSz="914400"/>
            <a:endParaRPr lang="en-US"/>
          </a:p>
        </p:txBody>
      </p:sp>
      <p:sp>
        <p:nvSpPr>
          <p:cNvPr id="7" name="Slide Number Placeholder 6"/>
          <p:cNvSpPr>
            <a:spLocks noGrp="1"/>
          </p:cNvSpPr>
          <p:nvPr>
            <p:ph type="sldNum" sz="quarter" idx="10"/>
          </p:nvPr>
        </p:nvSpPr>
        <p:spPr/>
        <p:txBody>
          <a:bodyPr/>
          <a:lstStyle/>
          <a:p>
            <a:pPr>
              <a:defRPr/>
            </a:pPr>
            <a:fld id="{90533456-B67E-4D42-8A8B-0B96F0CA2638}" type="slidenum">
              <a:rPr lang="en-US" sz="900" smtClean="0"/>
              <a:pPr>
                <a:defRPr/>
              </a:pPr>
              <a:t>44</a:t>
            </a:fld>
            <a:endParaRPr lang="en-US" sz="900"/>
          </a:p>
        </p:txBody>
      </p:sp>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1" descr="MPj04006830000[1]"/>
          <p:cNvPicPr>
            <a:picLocks noChangeAspect="1" noChangeArrowheads="1"/>
          </p:cNvPicPr>
          <p:nvPr/>
        </p:nvPicPr>
        <p:blipFill>
          <a:blip r:embed="rId3" cstate="print"/>
          <a:srcRect/>
          <a:stretch>
            <a:fillRect/>
          </a:stretch>
        </p:blipFill>
        <p:spPr bwMode="auto">
          <a:xfrm>
            <a:off x="4824412" y="609600"/>
            <a:ext cx="4319588" cy="5867400"/>
          </a:xfrm>
          <a:prstGeom prst="rect">
            <a:avLst/>
          </a:prstGeom>
          <a:noFill/>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Modernize with business rules management that improves operational decisions </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45</a:t>
            </a:fld>
            <a:endParaRPr lang="en-US" dirty="0"/>
          </a:p>
        </p:txBody>
      </p:sp>
      <p:sp>
        <p:nvSpPr>
          <p:cNvPr id="4" name="Rectangle 3"/>
          <p:cNvSpPr txBox="1">
            <a:spLocks noChangeArrowheads="1"/>
          </p:cNvSpPr>
          <p:nvPr/>
        </p:nvSpPr>
        <p:spPr bwMode="auto">
          <a:xfrm>
            <a:off x="228600" y="1447801"/>
            <a:ext cx="4724400" cy="2900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indent="-171450" eaLnBrk="0" hangingPunct="0">
              <a:buClr>
                <a:schemeClr val="tx2"/>
              </a:buClr>
              <a:buFont typeface="Wingdings" pitchFamily="2" charset="2"/>
              <a:buChar char="§"/>
              <a:tabLst>
                <a:tab pos="1314450" algn="l"/>
              </a:tabLst>
            </a:pPr>
            <a:r>
              <a:rPr lang="en-US" sz="2000" b="1" i="1" kern="0" dirty="0" smtClean="0">
                <a:cs typeface="Arial" pitchFamily="34" charset="0"/>
              </a:rPr>
              <a:t>Automate and improve </a:t>
            </a:r>
            <a:r>
              <a:rPr lang="en-US" sz="2000" kern="0" dirty="0" smtClean="0">
                <a:cs typeface="Arial" pitchFamily="34" charset="0"/>
              </a:rPr>
              <a:t>decisions</a:t>
            </a:r>
            <a:br>
              <a:rPr lang="en-US" sz="2000" kern="0" dirty="0" smtClean="0">
                <a:cs typeface="Arial" pitchFamily="34" charset="0"/>
              </a:rPr>
            </a:br>
            <a:endParaRPr lang="en-US" sz="2000" kern="0" dirty="0" smtClean="0">
              <a:cs typeface="Arial" pitchFamily="34" charset="0"/>
            </a:endParaRPr>
          </a:p>
          <a:p>
            <a:pPr marL="171450" indent="-171450" eaLnBrk="0" hangingPunct="0">
              <a:buClr>
                <a:schemeClr val="tx2"/>
              </a:buClr>
              <a:buFont typeface="Wingdings" pitchFamily="2" charset="2"/>
              <a:buChar char="§"/>
              <a:tabLst>
                <a:tab pos="1314450" algn="l"/>
              </a:tabLst>
            </a:pPr>
            <a:r>
              <a:rPr lang="en-US" sz="2000" b="1" i="1" kern="0" dirty="0" smtClean="0">
                <a:cs typeface="Arial" pitchFamily="34" charset="0"/>
              </a:rPr>
              <a:t>Rule testing and simulation </a:t>
            </a:r>
            <a:r>
              <a:rPr lang="en-US" sz="2000" kern="0" dirty="0" smtClean="0">
                <a:cs typeface="Arial" pitchFamily="34" charset="0"/>
              </a:rPr>
              <a:t>ensures accuracy of changes prior to deployment</a:t>
            </a:r>
            <a:br>
              <a:rPr lang="en-US" sz="2000" kern="0" dirty="0" smtClean="0">
                <a:cs typeface="Arial" pitchFamily="34" charset="0"/>
              </a:rPr>
            </a:br>
            <a:endParaRPr lang="en-US" sz="2000" kern="0" dirty="0" smtClean="0">
              <a:cs typeface="Arial" pitchFamily="34" charset="0"/>
            </a:endParaRPr>
          </a:p>
          <a:p>
            <a:pPr marL="171450" indent="-171450" eaLnBrk="0" hangingPunct="0">
              <a:buClr>
                <a:schemeClr val="tx2"/>
              </a:buClr>
              <a:buFont typeface="Wingdings" pitchFamily="2" charset="2"/>
              <a:buChar char="§"/>
              <a:tabLst>
                <a:tab pos="1314450" algn="l"/>
              </a:tabLst>
            </a:pPr>
            <a:r>
              <a:rPr lang="en-US" sz="2000" b="1" i="1" kern="0" dirty="0" smtClean="0">
                <a:cs typeface="Arial" pitchFamily="34" charset="0"/>
              </a:rPr>
              <a:t>Reuse of rules </a:t>
            </a:r>
            <a:r>
              <a:rPr lang="en-US" sz="2000" kern="0" dirty="0" smtClean="0">
                <a:cs typeface="Arial" pitchFamily="34" charset="0"/>
              </a:rPr>
              <a:t>across applications and platforms</a:t>
            </a:r>
            <a:br>
              <a:rPr lang="en-US" sz="2000" kern="0" dirty="0" smtClean="0">
                <a:cs typeface="Arial" pitchFamily="34" charset="0"/>
              </a:rPr>
            </a:br>
            <a:endParaRPr lang="en-US" sz="2000" kern="0" dirty="0" smtClean="0">
              <a:cs typeface="Arial" pitchFamily="34" charset="0"/>
            </a:endParaRPr>
          </a:p>
          <a:p>
            <a:pPr marL="171450" indent="-171450" eaLnBrk="0" hangingPunct="0">
              <a:buClr>
                <a:schemeClr val="tx2"/>
              </a:buClr>
              <a:buFont typeface="Wingdings" pitchFamily="2" charset="2"/>
              <a:buChar char="§"/>
              <a:tabLst>
                <a:tab pos="1314450" algn="l"/>
              </a:tabLst>
            </a:pPr>
            <a:r>
              <a:rPr lang="en-US" sz="2000" b="1" i="1" kern="0" dirty="0" smtClean="0">
                <a:cs typeface="Arial" pitchFamily="34" charset="0"/>
              </a:rPr>
              <a:t>Incremental rule modernization </a:t>
            </a:r>
            <a:r>
              <a:rPr lang="en-US" sz="2000" kern="0" dirty="0" smtClean="0">
                <a:cs typeface="Arial" pitchFamily="34" charset="0"/>
              </a:rPr>
              <a:t>– applying technology and process to gain increased “decision making” agility</a:t>
            </a:r>
            <a:endParaRPr lang="en-US" sz="2000" dirty="0">
              <a:solidFill>
                <a:schemeClr val="tx2"/>
              </a:solidFill>
              <a:cs typeface="Arial" pitchFamily="34" charset="0"/>
            </a:endParaRPr>
          </a:p>
        </p:txBody>
      </p:sp>
      <p:pic>
        <p:nvPicPr>
          <p:cNvPr id="15" name="Picture 11"/>
          <p:cNvPicPr>
            <a:picLocks noChangeAspect="1" noChangeArrowheads="1"/>
          </p:cNvPicPr>
          <p:nvPr/>
        </p:nvPicPr>
        <p:blipFill>
          <a:blip r:embed="rId4" cstate="print"/>
          <a:srcRect r="2184"/>
          <a:stretch>
            <a:fillRect/>
          </a:stretch>
        </p:blipFill>
        <p:spPr bwMode="auto">
          <a:xfrm>
            <a:off x="5105402" y="2057400"/>
            <a:ext cx="3751419" cy="2590800"/>
          </a:xfrm>
          <a:prstGeom prst="rect">
            <a:avLst/>
          </a:prstGeom>
          <a:noFill/>
          <a:ln w="9525">
            <a:noFill/>
            <a:miter lim="800000"/>
            <a:headEnd/>
            <a:tailEnd/>
          </a:ln>
          <a:effectLst>
            <a:outerShdw blurRad="149987" dist="250190" dir="8460000" algn="ctr">
              <a:srgbClr val="000000">
                <a:alpha val="28000"/>
              </a:srgbClr>
            </a:outerShdw>
          </a:effectLst>
          <a:scene3d>
            <a:camera prst="perspectiveLeft"/>
            <a:lightRig rig="contrasting" dir="t">
              <a:rot lat="0" lon="0" rev="1500000"/>
            </a:lightRig>
          </a:scene3d>
          <a:sp3d prstMaterial="metal">
            <a:bevelT w="88900" h="88900"/>
          </a:sp3d>
        </p:spPr>
      </p:pic>
    </p:spTree>
  </p:cSld>
  <p:clrMapOvr>
    <a:masterClrMapping/>
  </p:clrMapOvr>
  <p:transition spd="med" advTm="11589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5" descr="j0180881"/>
          <p:cNvPicPr>
            <a:picLocks noChangeAspect="1" noChangeArrowheads="1"/>
          </p:cNvPicPr>
          <p:nvPr/>
        </p:nvPicPr>
        <p:blipFill>
          <a:blip r:embed="rId3" cstate="print"/>
          <a:srcRect/>
          <a:stretch>
            <a:fillRect/>
          </a:stretch>
        </p:blipFill>
        <p:spPr>
          <a:xfrm>
            <a:off x="5053014" y="609600"/>
            <a:ext cx="4090987" cy="5867400"/>
          </a:xfrm>
          <a:prstGeom prst="rect">
            <a:avLst/>
          </a:prstGeom>
          <a:effectLst>
            <a:softEdge rad="635000"/>
          </a:effectLst>
        </p:spPr>
      </p:pic>
      <p:sp>
        <p:nvSpPr>
          <p:cNvPr id="41" name="Rectangle 40"/>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txBox="1">
            <a:spLocks noChangeArrowheads="1"/>
          </p:cNvSpPr>
          <p:nvPr/>
        </p:nvSpPr>
        <p:spPr bwMode="auto">
          <a:xfrm>
            <a:off x="228600" y="1676401"/>
            <a:ext cx="41910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indent="-171450" eaLnBrk="0" hangingPunct="0">
              <a:buClr>
                <a:schemeClr val="tx2"/>
              </a:buClr>
              <a:buFont typeface="Wingdings" pitchFamily="2" charset="2"/>
              <a:buChar char="§"/>
              <a:tabLst>
                <a:tab pos="1314450" algn="l"/>
              </a:tabLst>
            </a:pPr>
            <a:r>
              <a:rPr lang="en-US" sz="2000" b="1" i="1" kern="0" dirty="0" smtClean="0">
                <a:cs typeface="Arial" pitchFamily="34" charset="0"/>
              </a:rPr>
              <a:t>High</a:t>
            </a:r>
            <a:r>
              <a:rPr lang="fr-FR" sz="2000" b="1" i="1" dirty="0" smtClean="0"/>
              <a:t> performance </a:t>
            </a:r>
            <a:r>
              <a:rPr lang="fr-FR" sz="2000" dirty="0" smtClean="0"/>
              <a:t>and </a:t>
            </a:r>
            <a:r>
              <a:rPr lang="en-US" sz="2000" dirty="0" smtClean="0"/>
              <a:t>scalable</a:t>
            </a:r>
            <a:r>
              <a:rPr lang="fr-FR" sz="2000" dirty="0" smtClean="0"/>
              <a:t> </a:t>
            </a:r>
            <a:r>
              <a:rPr lang="en-US" sz="2000" dirty="0" smtClean="0"/>
              <a:t>rule</a:t>
            </a:r>
            <a:r>
              <a:rPr lang="fr-FR" sz="2000" dirty="0" smtClean="0"/>
              <a:t> </a:t>
            </a:r>
            <a:r>
              <a:rPr lang="en-US" sz="2000" dirty="0" smtClean="0"/>
              <a:t>execution</a:t>
            </a:r>
            <a:br>
              <a:rPr lang="en-US" sz="2000" dirty="0" smtClean="0"/>
            </a:br>
            <a:endParaRPr lang="en-US" sz="2000" dirty="0" smtClean="0"/>
          </a:p>
          <a:p>
            <a:pPr marL="171450" indent="-171450" eaLnBrk="0" hangingPunct="0">
              <a:buClr>
                <a:schemeClr val="tx2"/>
              </a:buClr>
              <a:buFont typeface="Wingdings" pitchFamily="2" charset="2"/>
              <a:buChar char="§"/>
              <a:tabLst>
                <a:tab pos="1314450" algn="l"/>
              </a:tabLst>
            </a:pPr>
            <a:r>
              <a:rPr lang="en-US" sz="2000" b="1" i="1" dirty="0" smtClean="0"/>
              <a:t>Add new behaviors </a:t>
            </a:r>
            <a:r>
              <a:rPr lang="en-US" sz="2000" dirty="0" smtClean="0"/>
              <a:t>in</a:t>
            </a:r>
            <a:r>
              <a:rPr lang="en-US" sz="2000" b="1" i="1" dirty="0" smtClean="0"/>
              <a:t> </a:t>
            </a:r>
            <a:r>
              <a:rPr lang="en-US" sz="2000" dirty="0" smtClean="0"/>
              <a:t>key COBOL business applications and minimize risk and disruption</a:t>
            </a:r>
            <a:br>
              <a:rPr lang="en-US" sz="2000" dirty="0" smtClean="0"/>
            </a:br>
            <a:endParaRPr lang="en-US" sz="2000" dirty="0" smtClean="0"/>
          </a:p>
          <a:p>
            <a:pPr marL="171450" indent="-171450" eaLnBrk="0" hangingPunct="0">
              <a:buClr>
                <a:schemeClr val="tx2"/>
              </a:buClr>
              <a:buFont typeface="Wingdings" pitchFamily="2" charset="2"/>
              <a:buChar char="§"/>
              <a:tabLst>
                <a:tab pos="1314450" algn="l"/>
              </a:tabLst>
            </a:pPr>
            <a:r>
              <a:rPr lang="en-US" sz="2000" dirty="0" smtClean="0"/>
              <a:t>I</a:t>
            </a:r>
            <a:r>
              <a:rPr lang="en-US" altLang="ja-JP" sz="2000" dirty="0" smtClean="0"/>
              <a:t>mprove Agility by </a:t>
            </a:r>
            <a:r>
              <a:rPr lang="en-US" altLang="ja-JP" sz="2000" b="1" i="1" dirty="0" smtClean="0"/>
              <a:t>authoring and reusing business rules</a:t>
            </a:r>
            <a:r>
              <a:rPr lang="en-US" altLang="ja-JP" sz="2000" dirty="0" smtClean="0"/>
              <a:t> across applications</a:t>
            </a:r>
            <a:br>
              <a:rPr lang="en-US" altLang="ja-JP" sz="2000" dirty="0" smtClean="0"/>
            </a:br>
            <a:endParaRPr lang="en-US" altLang="ja-JP" sz="2000" dirty="0" smtClean="0"/>
          </a:p>
          <a:p>
            <a:pPr marL="171450" indent="-171450" eaLnBrk="0" hangingPunct="0">
              <a:buClr>
                <a:schemeClr val="tx2"/>
              </a:buClr>
              <a:buFont typeface="Wingdings" pitchFamily="2" charset="2"/>
              <a:buChar char="§"/>
              <a:tabLst>
                <a:tab pos="1314450" algn="l"/>
              </a:tabLst>
            </a:pPr>
            <a:r>
              <a:rPr lang="en-US" altLang="ja-JP" sz="2000" b="1" i="1" dirty="0" smtClean="0"/>
              <a:t>A</a:t>
            </a:r>
            <a:r>
              <a:rPr lang="en-US" sz="2000" b="1" i="1" dirty="0" smtClean="0"/>
              <a:t>utomate business decisions </a:t>
            </a:r>
            <a:r>
              <a:rPr lang="en-US" sz="2000" dirty="0" smtClean="0"/>
              <a:t>through </a:t>
            </a:r>
            <a:r>
              <a:rPr lang="en-US" altLang="ja-JP" sz="2000" dirty="0" smtClean="0"/>
              <a:t>quick response to market and regulatory changes</a:t>
            </a:r>
            <a:endParaRPr lang="en-US" sz="2000" dirty="0"/>
          </a:p>
        </p:txBody>
      </p:sp>
      <p:pic>
        <p:nvPicPr>
          <p:cNvPr id="75778" name="Picture 2" descr="C:\DOCUME~1\ADMINI~1\LOCALS~1\Temp\HS6ClipImage_4dade763.png"/>
          <p:cNvPicPr>
            <a:picLocks noChangeAspect="1" noChangeArrowheads="1"/>
          </p:cNvPicPr>
          <p:nvPr/>
        </p:nvPicPr>
        <p:blipFill>
          <a:blip r:embed="rId4" cstate="print"/>
          <a:srcRect/>
          <a:stretch>
            <a:fillRect/>
          </a:stretch>
        </p:blipFill>
        <p:spPr bwMode="auto">
          <a:xfrm>
            <a:off x="4267202" y="1295401"/>
            <a:ext cx="4664941" cy="3053531"/>
          </a:xfrm>
          <a:prstGeom prst="rect">
            <a:avLst/>
          </a:prstGeom>
          <a:noFill/>
          <a:ln w="28575">
            <a:noFill/>
          </a:ln>
          <a:effectLst>
            <a:outerShdw blurRad="149987" dist="250190" dir="8460000" algn="ctr">
              <a:srgbClr val="000000">
                <a:alpha val="28000"/>
              </a:srgbClr>
            </a:outerShdw>
          </a:effectLst>
          <a:scene3d>
            <a:camera prst="perspectiveLeft"/>
            <a:lightRig rig="contrasting" dir="t">
              <a:rot lat="0" lon="0" rev="1500000"/>
            </a:lightRig>
          </a:scene3d>
          <a:sp3d prstMaterial="metal">
            <a:bevelT w="88900" h="88900"/>
          </a:sp3d>
        </p:spPr>
      </p:pic>
      <p:pic>
        <p:nvPicPr>
          <p:cNvPr id="36" name="Picture 7" descr="Arrows_in_box_with_text"/>
          <p:cNvPicPr>
            <a:picLocks noChangeAspect="1" noChangeArrowheads="1"/>
          </p:cNvPicPr>
          <p:nvPr/>
        </p:nvPicPr>
        <p:blipFill>
          <a:blip r:embed="rId5" cstate="print"/>
          <a:srcRect/>
          <a:stretch>
            <a:fillRect/>
          </a:stretch>
        </p:blipFill>
        <p:spPr bwMode="auto">
          <a:xfrm>
            <a:off x="6172200" y="1524001"/>
            <a:ext cx="1447800" cy="1234715"/>
          </a:xfrm>
          <a:prstGeom prst="rect">
            <a:avLst/>
          </a:prstGeom>
          <a:noFill/>
          <a:scene3d>
            <a:camera prst="perspectiveLeft"/>
            <a:lightRig rig="threePt" dir="t"/>
          </a:scene3d>
        </p:spPr>
      </p:pic>
      <p:sp>
        <p:nvSpPr>
          <p:cNvPr id="38" name="Title 37"/>
          <p:cNvSpPr>
            <a:spLocks noGrp="1"/>
          </p:cNvSpPr>
          <p:nvPr>
            <p:ph type="title"/>
          </p:nvPr>
        </p:nvSpPr>
        <p:spPr/>
        <p:txBody>
          <a:bodyPr/>
          <a:lstStyle/>
          <a:p>
            <a:r>
              <a:rPr lang="en-US" dirty="0" smtClean="0"/>
              <a:t>Dynamic Business Rules Management and a Managed Execution Environment</a:t>
            </a:r>
            <a:endParaRPr lang="en-US" dirty="0"/>
          </a:p>
        </p:txBody>
      </p:sp>
      <p:sp>
        <p:nvSpPr>
          <p:cNvPr id="37" name="Slide Number Placeholder 36"/>
          <p:cNvSpPr>
            <a:spLocks noGrp="1"/>
          </p:cNvSpPr>
          <p:nvPr>
            <p:ph type="sldNum" sz="quarter" idx="10"/>
          </p:nvPr>
        </p:nvSpPr>
        <p:spPr/>
        <p:txBody>
          <a:bodyPr/>
          <a:lstStyle/>
          <a:p>
            <a:pPr>
              <a:defRPr/>
            </a:pPr>
            <a:fld id="{AB9F4E38-4295-401A-BC91-2D5B911F35D2}" type="slidenum">
              <a:rPr lang="en-US" smtClean="0"/>
              <a:pPr>
                <a:defRPr/>
              </a:pPr>
              <a:t>46</a:t>
            </a:fld>
            <a:endParaRPr lang="en-US" dirty="0"/>
          </a:p>
        </p:txBody>
      </p:sp>
    </p:spTree>
  </p:cSld>
  <p:clrMapOvr>
    <a:masterClrMapping/>
  </p:clrMapOvr>
  <p:transition spd="med" advTm="80375">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business plan.jpg"/>
          <p:cNvPicPr>
            <a:picLocks noChangeAspect="1"/>
          </p:cNvPicPr>
          <p:nvPr/>
        </p:nvPicPr>
        <p:blipFill>
          <a:blip r:embed="rId3" cstate="print"/>
          <a:stretch>
            <a:fillRect/>
          </a:stretch>
        </p:blipFill>
        <p:spPr>
          <a:xfrm>
            <a:off x="2336800" y="1295400"/>
            <a:ext cx="6807200" cy="5105400"/>
          </a:xfrm>
          <a:prstGeom prst="rect">
            <a:avLst/>
          </a:prstGeom>
          <a:effectLst>
            <a:softEdge rad="635000"/>
          </a:effectLst>
        </p:spPr>
      </p:pic>
      <p:sp>
        <p:nvSpPr>
          <p:cNvPr id="23" name="Rectangle 22"/>
          <p:cNvSpPr/>
          <p:nvPr/>
        </p:nvSpPr>
        <p:spPr>
          <a:xfrm>
            <a:off x="228600" y="1371600"/>
            <a:ext cx="8915400" cy="5105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04" name="Slide Number Placeholder 2"/>
          <p:cNvSpPr txBox="1">
            <a:spLocks noGrp="1"/>
          </p:cNvSpPr>
          <p:nvPr/>
        </p:nvSpPr>
        <p:spPr bwMode="black">
          <a:xfrm>
            <a:off x="153990" y="6500813"/>
            <a:ext cx="1006475" cy="320675"/>
          </a:xfrm>
          <a:prstGeom prst="rect">
            <a:avLst/>
          </a:prstGeom>
          <a:noFill/>
          <a:ln w="9525">
            <a:noFill/>
            <a:miter lim="800000"/>
            <a:headEnd/>
            <a:tailEnd/>
          </a:ln>
        </p:spPr>
        <p:txBody>
          <a:bodyPr lIns="92075" tIns="46038" rIns="92075" bIns="46038"/>
          <a:lstStyle/>
          <a:p>
            <a:pPr>
              <a:spcBef>
                <a:spcPct val="50000"/>
              </a:spcBef>
            </a:pPr>
            <a:fld id="{27B80F05-05A9-451B-AC23-051668C796C7}" type="slidenum">
              <a:rPr lang="en-US" sz="1000" b="1">
                <a:solidFill>
                  <a:srgbClr val="5F5F5F"/>
                </a:solidFill>
              </a:rPr>
              <a:pPr>
                <a:spcBef>
                  <a:spcPct val="50000"/>
                </a:spcBef>
              </a:pPr>
              <a:t>47</a:t>
            </a:fld>
            <a:endParaRPr lang="en-US" sz="1000" b="1">
              <a:solidFill>
                <a:srgbClr val="5F5F5F"/>
              </a:solidFill>
            </a:endParaRPr>
          </a:p>
        </p:txBody>
      </p:sp>
      <p:sp>
        <p:nvSpPr>
          <p:cNvPr id="102405" name="Text Box 8"/>
          <p:cNvSpPr txBox="1">
            <a:spLocks noChangeArrowheads="1"/>
          </p:cNvSpPr>
          <p:nvPr/>
        </p:nvSpPr>
        <p:spPr bwMode="auto">
          <a:xfrm>
            <a:off x="6324600" y="5181601"/>
            <a:ext cx="1366838" cy="461665"/>
          </a:xfrm>
          <a:prstGeom prst="rect">
            <a:avLst/>
          </a:prstGeom>
          <a:noFill/>
          <a:ln w="9525">
            <a:noFill/>
            <a:miter lim="800000"/>
            <a:headEnd/>
            <a:tailEnd/>
          </a:ln>
        </p:spPr>
        <p:txBody>
          <a:bodyPr>
            <a:spAutoFit/>
          </a:bodyPr>
          <a:lstStyle/>
          <a:p>
            <a:pPr algn="ctr">
              <a:lnSpc>
                <a:spcPct val="80000"/>
              </a:lnSpc>
              <a:spcBef>
                <a:spcPct val="50000"/>
              </a:spcBef>
            </a:pPr>
            <a:r>
              <a:rPr lang="en-US" sz="1500" b="1" dirty="0"/>
              <a:t>US Federal Agency</a:t>
            </a:r>
          </a:p>
        </p:txBody>
      </p:sp>
      <p:sp>
        <p:nvSpPr>
          <p:cNvPr id="102406" name="Rectangle 11"/>
          <p:cNvSpPr>
            <a:spLocks noChangeArrowheads="1"/>
          </p:cNvSpPr>
          <p:nvPr/>
        </p:nvSpPr>
        <p:spPr bwMode="auto">
          <a:xfrm>
            <a:off x="381000" y="3276602"/>
            <a:ext cx="5257800" cy="1015663"/>
          </a:xfrm>
          <a:prstGeom prst="rect">
            <a:avLst/>
          </a:prstGeom>
          <a:noFill/>
          <a:ln w="9525">
            <a:noFill/>
            <a:miter lim="800000"/>
            <a:headEnd/>
            <a:tailEnd/>
          </a:ln>
        </p:spPr>
        <p:txBody>
          <a:bodyPr wrap="square">
            <a:spAutoFit/>
          </a:bodyPr>
          <a:lstStyle/>
          <a:p>
            <a:pPr defTabSz="407988">
              <a:spcBef>
                <a:spcPct val="50000"/>
              </a:spcBef>
              <a:buClr>
                <a:schemeClr val="accent1"/>
              </a:buClr>
              <a:buFont typeface="Wingdings" pitchFamily="2" charset="2"/>
              <a:buNone/>
            </a:pPr>
            <a:r>
              <a:rPr lang="en-US" sz="2000" dirty="0"/>
              <a:t>Modernized insurance underwriting process, improving straight-through </a:t>
            </a:r>
            <a:r>
              <a:rPr lang="en-US" sz="2000" dirty="0" smtClean="0"/>
              <a:t>processing </a:t>
            </a:r>
            <a:r>
              <a:rPr lang="en-US" sz="2000" dirty="0"/>
              <a:t>rate from </a:t>
            </a:r>
            <a:r>
              <a:rPr lang="en-US" sz="2000" b="1" dirty="0"/>
              <a:t>17% to 75%</a:t>
            </a:r>
            <a:r>
              <a:rPr lang="en-US" sz="2000" dirty="0"/>
              <a:t> </a:t>
            </a:r>
          </a:p>
        </p:txBody>
      </p:sp>
      <p:sp>
        <p:nvSpPr>
          <p:cNvPr id="102407" name="Text Box 12"/>
          <p:cNvSpPr txBox="1">
            <a:spLocks noChangeArrowheads="1"/>
          </p:cNvSpPr>
          <p:nvPr/>
        </p:nvSpPr>
        <p:spPr bwMode="auto">
          <a:xfrm>
            <a:off x="7543800" y="3429001"/>
            <a:ext cx="1357312" cy="461665"/>
          </a:xfrm>
          <a:prstGeom prst="rect">
            <a:avLst/>
          </a:prstGeom>
          <a:noFill/>
          <a:ln w="9525">
            <a:noFill/>
            <a:miter lim="800000"/>
            <a:headEnd/>
            <a:tailEnd/>
          </a:ln>
        </p:spPr>
        <p:txBody>
          <a:bodyPr>
            <a:spAutoFit/>
          </a:bodyPr>
          <a:lstStyle/>
          <a:p>
            <a:pPr algn="ctr">
              <a:lnSpc>
                <a:spcPct val="80000"/>
              </a:lnSpc>
              <a:spcBef>
                <a:spcPct val="50000"/>
              </a:spcBef>
            </a:pPr>
            <a:r>
              <a:rPr lang="en-US" sz="1500" b="1" dirty="0"/>
              <a:t>Top 5 US Insurance</a:t>
            </a:r>
          </a:p>
        </p:txBody>
      </p:sp>
      <p:sp>
        <p:nvSpPr>
          <p:cNvPr id="102408" name="Text Box 13"/>
          <p:cNvSpPr txBox="1">
            <a:spLocks noChangeArrowheads="1"/>
          </p:cNvSpPr>
          <p:nvPr/>
        </p:nvSpPr>
        <p:spPr bwMode="auto">
          <a:xfrm>
            <a:off x="6324602" y="1828801"/>
            <a:ext cx="1400175" cy="461665"/>
          </a:xfrm>
          <a:prstGeom prst="rect">
            <a:avLst/>
          </a:prstGeom>
          <a:noFill/>
          <a:ln w="9525">
            <a:noFill/>
            <a:miter lim="800000"/>
            <a:headEnd/>
            <a:tailEnd/>
          </a:ln>
        </p:spPr>
        <p:txBody>
          <a:bodyPr>
            <a:spAutoFit/>
          </a:bodyPr>
          <a:lstStyle/>
          <a:p>
            <a:pPr algn="ctr">
              <a:lnSpc>
                <a:spcPct val="80000"/>
              </a:lnSpc>
              <a:spcBef>
                <a:spcPct val="50000"/>
              </a:spcBef>
            </a:pPr>
            <a:r>
              <a:rPr lang="en-US" sz="1500" b="1" dirty="0"/>
              <a:t>Fortune 500 Bank</a:t>
            </a:r>
          </a:p>
        </p:txBody>
      </p:sp>
      <p:sp>
        <p:nvSpPr>
          <p:cNvPr id="102409" name="Rectangle 19"/>
          <p:cNvSpPr>
            <a:spLocks noGrp="1" noChangeArrowheads="1"/>
          </p:cNvSpPr>
          <p:nvPr>
            <p:ph type="title" idx="4294967295"/>
          </p:nvPr>
        </p:nvSpPr>
        <p:spPr>
          <a:xfrm>
            <a:off x="228600" y="533400"/>
            <a:ext cx="8458200" cy="609600"/>
          </a:xfrm>
        </p:spPr>
        <p:txBody>
          <a:bodyPr/>
          <a:lstStyle/>
          <a:p>
            <a:r>
              <a:rPr lang="en-US" sz="2000" dirty="0" smtClean="0">
                <a:solidFill>
                  <a:schemeClr val="accent1">
                    <a:lumMod val="50000"/>
                  </a:schemeClr>
                </a:solidFill>
              </a:rPr>
              <a:t>Customers Across Industries Successfully Improve Business Processes with IBM BPM and BRMS</a:t>
            </a:r>
          </a:p>
        </p:txBody>
      </p:sp>
      <p:sp>
        <p:nvSpPr>
          <p:cNvPr id="102410" name="Rectangle 11"/>
          <p:cNvSpPr>
            <a:spLocks noChangeArrowheads="1"/>
          </p:cNvSpPr>
          <p:nvPr/>
        </p:nvSpPr>
        <p:spPr bwMode="auto">
          <a:xfrm>
            <a:off x="381000" y="4800602"/>
            <a:ext cx="4572000" cy="1323439"/>
          </a:xfrm>
          <a:prstGeom prst="rect">
            <a:avLst/>
          </a:prstGeom>
          <a:noFill/>
          <a:ln w="9525">
            <a:noFill/>
            <a:miter lim="800000"/>
            <a:headEnd/>
            <a:tailEnd/>
          </a:ln>
        </p:spPr>
        <p:txBody>
          <a:bodyPr wrap="square">
            <a:spAutoFit/>
          </a:bodyPr>
          <a:lstStyle/>
          <a:p>
            <a:pPr defTabSz="407988">
              <a:spcBef>
                <a:spcPct val="50000"/>
              </a:spcBef>
              <a:buClr>
                <a:schemeClr val="accent1"/>
              </a:buClr>
              <a:buFont typeface="Wingdings" pitchFamily="2" charset="2"/>
              <a:buNone/>
            </a:pPr>
            <a:r>
              <a:rPr lang="en-US" sz="2000" dirty="0"/>
              <a:t>Modernized enrollment process and entitlement determination cutting enrollment </a:t>
            </a:r>
            <a:r>
              <a:rPr lang="en-US" sz="2000" dirty="0" smtClean="0"/>
              <a:t>approval time </a:t>
            </a:r>
            <a:r>
              <a:rPr lang="en-US" sz="2000" dirty="0"/>
              <a:t>from </a:t>
            </a:r>
            <a:r>
              <a:rPr lang="en-US" sz="2000" b="1" dirty="0"/>
              <a:t>10 days to 7 minutes</a:t>
            </a:r>
          </a:p>
        </p:txBody>
      </p:sp>
      <p:sp>
        <p:nvSpPr>
          <p:cNvPr id="102411" name="Rectangle 11"/>
          <p:cNvSpPr>
            <a:spLocks noChangeArrowheads="1"/>
          </p:cNvSpPr>
          <p:nvPr/>
        </p:nvSpPr>
        <p:spPr bwMode="auto">
          <a:xfrm>
            <a:off x="381000" y="1600202"/>
            <a:ext cx="4800600" cy="1323439"/>
          </a:xfrm>
          <a:prstGeom prst="rect">
            <a:avLst/>
          </a:prstGeom>
          <a:noFill/>
          <a:ln w="9525">
            <a:noFill/>
            <a:miter lim="800000"/>
            <a:headEnd/>
            <a:tailEnd/>
          </a:ln>
        </p:spPr>
        <p:txBody>
          <a:bodyPr wrap="square">
            <a:spAutoFit/>
          </a:bodyPr>
          <a:lstStyle/>
          <a:p>
            <a:pPr defTabSz="407988">
              <a:spcBef>
                <a:spcPct val="50000"/>
              </a:spcBef>
              <a:buClr>
                <a:schemeClr val="accent1"/>
              </a:buClr>
              <a:buFont typeface="Wingdings" pitchFamily="2" charset="2"/>
              <a:buNone/>
            </a:pPr>
            <a:r>
              <a:rPr lang="en-US" sz="2000" dirty="0"/>
              <a:t>Modernized account opening, improving cross-sell and up-sell at account opening generating </a:t>
            </a:r>
            <a:r>
              <a:rPr lang="en-US" sz="2000" b="1" dirty="0"/>
              <a:t>$15 </a:t>
            </a:r>
            <a:r>
              <a:rPr lang="en-US" sz="2000" b="1" dirty="0" smtClean="0"/>
              <a:t>million</a:t>
            </a:r>
            <a:r>
              <a:rPr lang="en-US" sz="2000" dirty="0" smtClean="0"/>
              <a:t> </a:t>
            </a:r>
            <a:r>
              <a:rPr lang="en-US" sz="2000" dirty="0"/>
              <a:t>incremental revenue in 10 weeks</a:t>
            </a:r>
          </a:p>
        </p:txBody>
      </p:sp>
      <p:pic>
        <p:nvPicPr>
          <p:cNvPr id="17" name="Picture 16" descr="banking.jpg"/>
          <p:cNvPicPr>
            <a:picLocks noChangeAspect="1"/>
          </p:cNvPicPr>
          <p:nvPr/>
        </p:nvPicPr>
        <p:blipFill>
          <a:blip r:embed="rId4" cstate="print"/>
          <a:stretch>
            <a:fillRect/>
          </a:stretch>
        </p:blipFill>
        <p:spPr>
          <a:xfrm>
            <a:off x="5257800" y="1447800"/>
            <a:ext cx="1013498" cy="1518456"/>
          </a:xfrm>
          <a:prstGeom prst="rect">
            <a:avLst/>
          </a:prstGeom>
          <a:ln>
            <a:noFill/>
          </a:ln>
          <a:effectLst>
            <a:outerShdw blurRad="149987" dist="250190" dir="8460000" algn="ctr">
              <a:srgbClr val="000000">
                <a:alpha val="28000"/>
              </a:srgbClr>
            </a:outerShdw>
            <a:softEdge rad="127000"/>
          </a:effectLst>
          <a:scene3d>
            <a:camera prst="perspectiveContrastingLeftFacing"/>
            <a:lightRig rig="contrasting" dir="t">
              <a:rot lat="0" lon="0" rev="1500000"/>
            </a:lightRig>
          </a:scene3d>
          <a:sp3d prstMaterial="metal">
            <a:bevelT w="88900" h="88900"/>
          </a:sp3d>
        </p:spPr>
      </p:pic>
      <p:pic>
        <p:nvPicPr>
          <p:cNvPr id="20" name="Picture 19" descr="govt.jpg"/>
          <p:cNvPicPr>
            <a:picLocks noChangeAspect="1"/>
          </p:cNvPicPr>
          <p:nvPr/>
        </p:nvPicPr>
        <p:blipFill>
          <a:blip r:embed="rId5" cstate="print"/>
          <a:stretch>
            <a:fillRect/>
          </a:stretch>
        </p:blipFill>
        <p:spPr>
          <a:xfrm rot="16200000">
            <a:off x="4890315" y="5091887"/>
            <a:ext cx="1801773" cy="762000"/>
          </a:xfrm>
          <a:prstGeom prst="rect">
            <a:avLst/>
          </a:prstGeom>
          <a:ln>
            <a:noFill/>
          </a:ln>
          <a:effectLst>
            <a:outerShdw blurRad="149987" dist="250190" dir="8460000" algn="ctr">
              <a:srgbClr val="000000">
                <a:alpha val="28000"/>
              </a:srgbClr>
            </a:outerShdw>
          </a:effectLst>
          <a:scene3d>
            <a:camera prst="perspectiveContrastingLeftFacing"/>
            <a:lightRig rig="contrasting" dir="t">
              <a:rot lat="0" lon="0" rev="1500000"/>
            </a:lightRig>
          </a:scene3d>
          <a:sp3d prstMaterial="metal">
            <a:bevelT w="88900" h="88900"/>
          </a:sp3d>
        </p:spPr>
      </p:pic>
      <p:pic>
        <p:nvPicPr>
          <p:cNvPr id="21" name="Picture 20" descr="insurance.jpg"/>
          <p:cNvPicPr>
            <a:picLocks noChangeAspect="1"/>
          </p:cNvPicPr>
          <p:nvPr/>
        </p:nvPicPr>
        <p:blipFill>
          <a:blip r:embed="rId6" cstate="print"/>
          <a:stretch>
            <a:fillRect/>
          </a:stretch>
        </p:blipFill>
        <p:spPr>
          <a:xfrm>
            <a:off x="6477000" y="3048000"/>
            <a:ext cx="1013498" cy="1518456"/>
          </a:xfrm>
          <a:prstGeom prst="rect">
            <a:avLst/>
          </a:prstGeom>
          <a:ln>
            <a:noFill/>
          </a:ln>
          <a:effectLst>
            <a:outerShdw blurRad="149987" dist="250190" dir="8460000" algn="ctr">
              <a:srgbClr val="000000">
                <a:alpha val="28000"/>
              </a:srgbClr>
            </a:outerShdw>
          </a:effectLst>
          <a:scene3d>
            <a:camera prst="perspectiveContrastingLeftFacing"/>
            <a:lightRig rig="contrasting" dir="t">
              <a:rot lat="0" lon="0" rev="1500000"/>
            </a:lightRig>
          </a:scene3d>
          <a:sp3d prstMaterial="metal">
            <a:bevelT w="88900" h="88900"/>
          </a:sp3d>
        </p:spPr>
      </p:pic>
    </p:spTree>
  </p:cSld>
  <p:clrMapOvr>
    <a:masterClrMapping/>
  </p:clrMapOvr>
  <p:transition spd="med" advTm="218125">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ekg.jpg"/>
          <p:cNvPicPr>
            <a:picLocks noChangeAspect="1"/>
          </p:cNvPicPr>
          <p:nvPr/>
        </p:nvPicPr>
        <p:blipFill>
          <a:blip r:embed="rId3" cstate="print"/>
          <a:stretch>
            <a:fillRect/>
          </a:stretch>
        </p:blipFill>
        <p:spPr>
          <a:xfrm>
            <a:off x="5009747" y="533400"/>
            <a:ext cx="4134255" cy="2743200"/>
          </a:xfrm>
          <a:prstGeom prst="rect">
            <a:avLst/>
          </a:prstGeom>
          <a:effectLst>
            <a:softEdge rad="635000"/>
          </a:effectLst>
        </p:spPr>
      </p:pic>
      <p:sp>
        <p:nvSpPr>
          <p:cNvPr id="13" name="Rectangle 12"/>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Modernize and streamline business processes for efficiency</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48</a:t>
            </a:fld>
            <a:endParaRPr lang="en-US"/>
          </a:p>
        </p:txBody>
      </p:sp>
      <p:sp>
        <p:nvSpPr>
          <p:cNvPr id="4" name="Rectangle 3"/>
          <p:cNvSpPr txBox="1">
            <a:spLocks noChangeArrowheads="1"/>
          </p:cNvSpPr>
          <p:nvPr/>
        </p:nvSpPr>
        <p:spPr bwMode="auto">
          <a:xfrm>
            <a:off x="304800" y="1143001"/>
            <a:ext cx="48768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Mo</a:t>
            </a:r>
            <a:r>
              <a:rPr lang="en-US" sz="2000" b="1" i="1" dirty="0" err="1" smtClean="0"/>
              <a:t>nitor</a:t>
            </a:r>
            <a:r>
              <a:rPr lang="en-US" sz="2000" b="1" i="1" dirty="0" smtClean="0"/>
              <a:t> </a:t>
            </a:r>
            <a:r>
              <a:rPr lang="en-US" sz="2000" b="1" i="1" dirty="0"/>
              <a:t>metrics, business situations, and events</a:t>
            </a:r>
            <a:r>
              <a:rPr lang="en-US" sz="2000" dirty="0"/>
              <a:t> in </a:t>
            </a:r>
            <a:r>
              <a:rPr lang="en-US" sz="2000" dirty="0" smtClean="0"/>
              <a:t>real-time</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User </a:t>
            </a:r>
            <a:r>
              <a:rPr lang="en-US" sz="2000" b="1" i="1" dirty="0"/>
              <a:t>customizable dashboards </a:t>
            </a:r>
            <a:r>
              <a:rPr lang="en-US" sz="2000" dirty="0"/>
              <a:t>to ensure targeted, relevant </a:t>
            </a:r>
            <a:r>
              <a:rPr lang="en-US" sz="2000" dirty="0" smtClean="0"/>
              <a:t>information</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Interact </a:t>
            </a:r>
            <a:r>
              <a:rPr lang="en-US" sz="2000" b="1" i="1" dirty="0"/>
              <a:t>directly with processes </a:t>
            </a:r>
            <a:r>
              <a:rPr lang="en-US" sz="2000" dirty="0"/>
              <a:t>in </a:t>
            </a:r>
            <a:r>
              <a:rPr lang="en-US" sz="2000" dirty="0" smtClean="0"/>
              <a:t>real-time</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Predict </a:t>
            </a:r>
            <a:r>
              <a:rPr lang="en-US" sz="2000" b="1" i="1" dirty="0"/>
              <a:t>future values </a:t>
            </a:r>
            <a:r>
              <a:rPr lang="en-US" sz="2000" dirty="0"/>
              <a:t>of KPIs based on historic and cyclic </a:t>
            </a:r>
            <a:r>
              <a:rPr lang="en-US" sz="2000" dirty="0" smtClean="0"/>
              <a:t>trends</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Trigger </a:t>
            </a:r>
            <a:r>
              <a:rPr lang="en-US" sz="2000" b="1" i="1" dirty="0"/>
              <a:t>alerts </a:t>
            </a:r>
            <a:r>
              <a:rPr lang="en-US" sz="2000" dirty="0"/>
              <a:t>when predicted values indicate a problem detection</a:t>
            </a:r>
            <a:endParaRPr lang="en-US" sz="2000" dirty="0">
              <a:latin typeface="Arial" charset="0"/>
              <a:ea typeface="ＭＳ Ｐゴシック" pitchFamily="34" charset="-128"/>
            </a:endParaRPr>
          </a:p>
          <a:p>
            <a:pPr defTabSz="914400">
              <a:lnSpc>
                <a:spcPct val="100000"/>
              </a:lnSpc>
              <a:spcBef>
                <a:spcPct val="50000"/>
              </a:spcBef>
              <a:buClrTx/>
              <a:buSzTx/>
              <a:buFontTx/>
              <a:buNone/>
            </a:pPr>
            <a:endParaRPr lang="en-US" sz="2000" dirty="0">
              <a:cs typeface="Arial" pitchFamily="34" charset="0"/>
            </a:endParaRPr>
          </a:p>
        </p:txBody>
      </p:sp>
      <p:pic>
        <p:nvPicPr>
          <p:cNvPr id="11" name="Picture 13" descr="Monitor Screen2"/>
          <p:cNvPicPr>
            <a:picLocks noChangeAspect="1" noChangeArrowheads="1"/>
          </p:cNvPicPr>
          <p:nvPr/>
        </p:nvPicPr>
        <p:blipFill>
          <a:blip r:embed="rId4" cstate="print"/>
          <a:srcRect/>
          <a:stretch>
            <a:fillRect/>
          </a:stretch>
        </p:blipFill>
        <p:spPr bwMode="auto">
          <a:xfrm>
            <a:off x="5198317" y="2590800"/>
            <a:ext cx="3945685" cy="3581400"/>
          </a:xfrm>
          <a:prstGeom prst="rect">
            <a:avLst/>
          </a:prstGeom>
          <a:noFill/>
          <a:ln w="9525">
            <a:noFill/>
            <a:miter lim="800000"/>
            <a:headEnd/>
            <a:tailEnd/>
          </a:ln>
        </p:spPr>
      </p:pic>
    </p:spTree>
  </p:cSld>
  <p:clrMapOvr>
    <a:masterClrMapping/>
  </p:clrMapOvr>
  <p:transition spd="med" advTm="166875">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1"/>
          <p:cNvSpPr>
            <a:spLocks noChangeArrowheads="1"/>
          </p:cNvSpPr>
          <p:nvPr/>
        </p:nvSpPr>
        <p:spPr bwMode="auto">
          <a:xfrm>
            <a:off x="152400" y="5715000"/>
            <a:ext cx="914400" cy="838200"/>
          </a:xfrm>
          <a:prstGeom prst="roundRect">
            <a:avLst>
              <a:gd name="adj" fmla="val 16667"/>
            </a:avLst>
          </a:prstGeom>
          <a:solidFill>
            <a:srgbClr val="FFFFFF"/>
          </a:solidFill>
          <a:ln w="9525">
            <a:noFill/>
            <a:round/>
            <a:headEnd/>
            <a:tailEnd/>
          </a:ln>
        </p:spPr>
        <p:txBody>
          <a:bodyPr wrap="none" anchor="ctr"/>
          <a:lstStyle/>
          <a:p>
            <a:pPr defTabSz="455613"/>
            <a:endParaRPr lang="en-US" smtClean="0">
              <a:solidFill>
                <a:srgbClr val="000000"/>
              </a:solidFill>
            </a:endParaRPr>
          </a:p>
        </p:txBody>
      </p:sp>
      <p:sp>
        <p:nvSpPr>
          <p:cNvPr id="45059" name="Text Box 2"/>
          <p:cNvSpPr txBox="1">
            <a:spLocks noChangeArrowheads="1"/>
          </p:cNvSpPr>
          <p:nvPr/>
        </p:nvSpPr>
        <p:spPr bwMode="auto">
          <a:xfrm>
            <a:off x="182563" y="547688"/>
            <a:ext cx="8959850" cy="609600"/>
          </a:xfrm>
          <a:prstGeom prst="rect">
            <a:avLst/>
          </a:prstGeom>
          <a:noFill/>
          <a:ln w="21600">
            <a:noFill/>
            <a:round/>
            <a:headEnd/>
            <a:tailEnd/>
          </a:ln>
        </p:spPr>
        <p:txBody>
          <a:bodyPr anchor="b"/>
          <a:lstStyle/>
          <a:p>
            <a:pPr defTabSz="455613">
              <a:lnSpc>
                <a:spcPct val="8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b="1" smtClean="0">
                <a:solidFill>
                  <a:srgbClr val="000000"/>
                </a:solidFill>
              </a:rPr>
              <a:t>End-to-End Real Time Visibility with Business Activity Monitoring</a:t>
            </a:r>
            <a:r>
              <a:rPr lang="en-US" sz="2000" b="1" smtClean="0">
                <a:solidFill>
                  <a:srgbClr val="FF0000"/>
                </a:solidFill>
              </a:rPr>
              <a:t/>
            </a:r>
            <a:br>
              <a:rPr lang="en-US" sz="2000" b="1" smtClean="0">
                <a:solidFill>
                  <a:srgbClr val="FF0000"/>
                </a:solidFill>
              </a:rPr>
            </a:br>
            <a:endParaRPr lang="en-US" sz="2000" b="1" smtClean="0">
              <a:solidFill>
                <a:srgbClr val="FF0000"/>
              </a:solidFill>
            </a:endParaRPr>
          </a:p>
        </p:txBody>
      </p:sp>
      <p:sp>
        <p:nvSpPr>
          <p:cNvPr id="49156" name="Text Box 3"/>
          <p:cNvSpPr txBox="1">
            <a:spLocks noChangeArrowheads="1"/>
          </p:cNvSpPr>
          <p:nvPr/>
        </p:nvSpPr>
        <p:spPr bwMode="auto">
          <a:xfrm>
            <a:off x="5227640" y="4535490"/>
            <a:ext cx="3760787" cy="1325620"/>
          </a:xfrm>
          <a:prstGeom prst="rect">
            <a:avLst/>
          </a:prstGeom>
          <a:noFill/>
          <a:ln w="21600">
            <a:noFill/>
            <a:round/>
            <a:headEnd/>
            <a:tailEnd/>
          </a:ln>
        </p:spPr>
        <p:txBody>
          <a:bodyPr lIns="90000" tIns="46800" rIns="90000" bIns="46800">
            <a:spAutoFit/>
          </a:bodyPr>
          <a:lstStyle/>
          <a:p>
            <a:pPr algn="ctr" defTabSz="455613">
              <a:spcBef>
                <a:spcPts val="1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i="1" dirty="0">
                <a:solidFill>
                  <a:srgbClr val="000000">
                    <a:lumMod val="65000"/>
                    <a:lumOff val="35000"/>
                  </a:srgbClr>
                </a:solidFill>
                <a:ea typeface="ＭＳ Ｐゴシック" pitchFamily="34" charset="-128"/>
              </a:rPr>
              <a:t>Provides visibility into real-time, end-to-end business operations, transactions, and processes to increase revenue, lower costs, and improve service</a:t>
            </a:r>
          </a:p>
        </p:txBody>
      </p:sp>
      <p:sp>
        <p:nvSpPr>
          <p:cNvPr id="45061" name="Text Box 4"/>
          <p:cNvSpPr txBox="1">
            <a:spLocks noChangeArrowheads="1"/>
          </p:cNvSpPr>
          <p:nvPr/>
        </p:nvSpPr>
        <p:spPr bwMode="auto">
          <a:xfrm>
            <a:off x="195263" y="1522414"/>
            <a:ext cx="4945062" cy="5347234"/>
          </a:xfrm>
          <a:prstGeom prst="rect">
            <a:avLst/>
          </a:prstGeom>
          <a:noFill/>
          <a:ln w="21600">
            <a:noFill/>
            <a:round/>
            <a:headEnd/>
            <a:tailEnd/>
          </a:ln>
        </p:spPr>
        <p:txBody>
          <a:bodyPr lIns="90000" tIns="46800" rIns="90000" bIns="46800">
            <a:spAutoFit/>
          </a:bodyPr>
          <a:lstStyle/>
          <a:p>
            <a:pPr marL="211138" indent="-211138" defTabSz="455613">
              <a:spcAft>
                <a:spcPts val="1000"/>
              </a:spcAft>
              <a:buClr>
                <a:srgbClr val="0083B9"/>
              </a:buClr>
              <a:buFont typeface="Wingdings" pitchFamily="2" charset="2"/>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smtClean="0">
                <a:solidFill>
                  <a:srgbClr val="7030A0"/>
                </a:solidFill>
              </a:rPr>
              <a:t>Real time operational visibility </a:t>
            </a:r>
            <a:r>
              <a:rPr lang="en-US" sz="1600" smtClean="0">
                <a:solidFill>
                  <a:srgbClr val="454746"/>
                </a:solidFill>
              </a:rPr>
              <a:t>and low implementation costs </a:t>
            </a:r>
          </a:p>
          <a:p>
            <a:pPr marL="211138" indent="-211138" defTabSz="455613">
              <a:spcAft>
                <a:spcPts val="1000"/>
              </a:spcAft>
              <a:buClr>
                <a:srgbClr val="0083B9"/>
              </a:buClr>
              <a:buFont typeface="Wingdings" pitchFamily="2" charset="2"/>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smtClean="0">
                <a:solidFill>
                  <a:srgbClr val="006699"/>
                </a:solidFill>
              </a:rPr>
              <a:t>Enterprise mobility </a:t>
            </a:r>
            <a:r>
              <a:rPr lang="en-US" sz="1600" smtClean="0">
                <a:solidFill>
                  <a:srgbClr val="454746"/>
                </a:solidFill>
              </a:rPr>
              <a:t>enables views of </a:t>
            </a:r>
            <a:r>
              <a:rPr lang="en-US" sz="1600" smtClean="0">
                <a:solidFill>
                  <a:srgbClr val="000000"/>
                </a:solidFill>
              </a:rPr>
              <a:t>KPIs, metrics, and alerts through Web interfaces, mobile devices, and corporate portals.</a:t>
            </a:r>
          </a:p>
          <a:p>
            <a:pPr marL="211138" indent="-211138" defTabSz="455613">
              <a:spcAft>
                <a:spcPts val="1000"/>
              </a:spcAft>
              <a:buClr>
                <a:srgbClr val="0083B9"/>
              </a:buClr>
              <a:buFont typeface="Wingdings" pitchFamily="2" charset="2"/>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i="1" smtClean="0">
                <a:solidFill>
                  <a:srgbClr val="0665A1"/>
                </a:solidFill>
              </a:rPr>
              <a:t>What’s new?</a:t>
            </a:r>
          </a:p>
          <a:p>
            <a:pPr marL="554038" lvl="1" indent="-220663" defTabSz="455613">
              <a:spcBef>
                <a:spcPts val="100"/>
              </a:spcBef>
              <a:spcAft>
                <a:spcPts val="1000"/>
              </a:spcAft>
              <a:buClr>
                <a:srgbClr val="454746"/>
              </a:buClr>
              <a:buFont typeface="Arial" pitchFamily="34" charset="0"/>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smtClean="0">
                <a:solidFill>
                  <a:srgbClr val="0665A1"/>
                </a:solidFill>
              </a:rPr>
              <a:t>Fully integrated Cognos Business Intelligence Server 10.1</a:t>
            </a:r>
            <a:r>
              <a:rPr lang="en-US" sz="1600" smtClean="0">
                <a:solidFill>
                  <a:srgbClr val="454746"/>
                </a:solidFill>
              </a:rPr>
              <a:t> for analysis and reporting</a:t>
            </a:r>
          </a:p>
          <a:p>
            <a:pPr marL="554038" lvl="1" indent="-220663" defTabSz="455613">
              <a:spcBef>
                <a:spcPts val="100"/>
              </a:spcBef>
              <a:spcAft>
                <a:spcPts val="1000"/>
              </a:spcAft>
              <a:buClr>
                <a:srgbClr val="454746"/>
              </a:buClr>
              <a:buFont typeface="Arial" pitchFamily="34" charset="0"/>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smtClean="0">
                <a:solidFill>
                  <a:srgbClr val="454746"/>
                </a:solidFill>
              </a:rPr>
              <a:t>Built-in tools and runtime support for </a:t>
            </a:r>
            <a:r>
              <a:rPr lang="en-US" sz="1600" b="1" smtClean="0">
                <a:solidFill>
                  <a:srgbClr val="0665A1"/>
                </a:solidFill>
              </a:rPr>
              <a:t>integrated Business Activity Monitoring of IBM Business Process Manager</a:t>
            </a:r>
          </a:p>
          <a:p>
            <a:pPr marL="554038" lvl="1" indent="-220663" defTabSz="455613">
              <a:spcBef>
                <a:spcPts val="100"/>
              </a:spcBef>
              <a:spcAft>
                <a:spcPts val="1000"/>
              </a:spcAft>
              <a:buClr>
                <a:srgbClr val="454746"/>
              </a:buClr>
              <a:buFont typeface="Arial" pitchFamily="34" charset="0"/>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smtClean="0">
                <a:solidFill>
                  <a:srgbClr val="0665A1"/>
                </a:solidFill>
              </a:rPr>
              <a:t>Fine-grained security </a:t>
            </a:r>
            <a:r>
              <a:rPr lang="en-US" sz="1600" smtClean="0">
                <a:solidFill>
                  <a:srgbClr val="454746"/>
                </a:solidFill>
              </a:rPr>
              <a:t>to enable or prevent anyone to see a wide range of information depth or detail</a:t>
            </a:r>
          </a:p>
          <a:p>
            <a:pPr marL="554038" lvl="1" indent="-220663" defTabSz="455613">
              <a:spcBef>
                <a:spcPts val="100"/>
              </a:spcBef>
              <a:spcAft>
                <a:spcPts val="1000"/>
              </a:spcAft>
              <a:buClr>
                <a:srgbClr val="454746"/>
              </a:buClr>
              <a:buFont typeface="Arial" pitchFamily="34" charset="0"/>
              <a:buChar char="•"/>
              <a:tabLst>
                <a:tab pos="211138" algn="l"/>
                <a:tab pos="668338" algn="l"/>
                <a:tab pos="1125538" algn="l"/>
                <a:tab pos="1582738" algn="l"/>
                <a:tab pos="2039938" algn="l"/>
                <a:tab pos="2497138" algn="l"/>
                <a:tab pos="2954338" algn="l"/>
                <a:tab pos="3411538" algn="l"/>
                <a:tab pos="3868738" algn="l"/>
                <a:tab pos="4325938" algn="l"/>
                <a:tab pos="4783138" algn="l"/>
                <a:tab pos="5240338" algn="l"/>
                <a:tab pos="5697538" algn="l"/>
                <a:tab pos="6154738" algn="l"/>
                <a:tab pos="6611938" algn="l"/>
                <a:tab pos="7069138" algn="l"/>
                <a:tab pos="7526338" algn="l"/>
                <a:tab pos="7983538" algn="l"/>
                <a:tab pos="8440738" algn="l"/>
                <a:tab pos="8897938" algn="l"/>
                <a:tab pos="9355138" algn="l"/>
              </a:tabLst>
            </a:pPr>
            <a:r>
              <a:rPr lang="en-US" sz="1600" b="1" smtClean="0">
                <a:solidFill>
                  <a:srgbClr val="0665A1"/>
                </a:solidFill>
              </a:rPr>
              <a:t>Enhanced business user customization </a:t>
            </a:r>
            <a:r>
              <a:rPr lang="en-US" sz="1600" smtClean="0">
                <a:solidFill>
                  <a:srgbClr val="454746"/>
                </a:solidFill>
              </a:rPr>
              <a:t>of data filtering, dashboard controls &amp; reports, and alerts</a:t>
            </a:r>
          </a:p>
        </p:txBody>
      </p:sp>
      <p:sp>
        <p:nvSpPr>
          <p:cNvPr id="45062" name="Rectangle 5"/>
          <p:cNvSpPr>
            <a:spLocks noChangeArrowheads="1"/>
          </p:cNvSpPr>
          <p:nvPr/>
        </p:nvSpPr>
        <p:spPr bwMode="auto">
          <a:xfrm>
            <a:off x="195265" y="841377"/>
            <a:ext cx="5183187" cy="586957"/>
          </a:xfrm>
          <a:prstGeom prst="rect">
            <a:avLst/>
          </a:prstGeom>
          <a:noFill/>
          <a:ln w="21600">
            <a:noFill/>
            <a:round/>
            <a:headEnd/>
            <a:tailEnd/>
          </a:ln>
        </p:spPr>
        <p:txBody>
          <a:bodyPr lIns="90000" tIns="46800" rIns="90000" bIns="46800">
            <a:spAutoFit/>
          </a:bodyPr>
          <a:lstStyle/>
          <a:p>
            <a:pPr defTabSz="455613">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i="1" smtClean="0">
                <a:solidFill>
                  <a:srgbClr val="583B91"/>
                </a:solidFill>
              </a:rPr>
              <a:t>IBM Business Monitor V7.5</a:t>
            </a:r>
            <a:br>
              <a:rPr lang="en-US" sz="1600" i="1" smtClean="0">
                <a:solidFill>
                  <a:srgbClr val="583B91"/>
                </a:solidFill>
              </a:rPr>
            </a:br>
            <a:r>
              <a:rPr lang="en-US" sz="1600" i="1" smtClean="0">
                <a:solidFill>
                  <a:srgbClr val="583B91"/>
                </a:solidFill>
              </a:rPr>
              <a:t>IBM Business Monitor V7.5 for z/OS</a:t>
            </a:r>
          </a:p>
        </p:txBody>
      </p:sp>
      <p:pic>
        <p:nvPicPr>
          <p:cNvPr id="45063" name="Picture 6" descr="icon_enhanced"/>
          <p:cNvPicPr>
            <a:picLocks noChangeAspect="1" noChangeArrowheads="1"/>
          </p:cNvPicPr>
          <p:nvPr/>
        </p:nvPicPr>
        <p:blipFill>
          <a:blip r:embed="rId3" cstate="print"/>
          <a:srcRect/>
          <a:stretch>
            <a:fillRect/>
          </a:stretch>
        </p:blipFill>
        <p:spPr bwMode="auto">
          <a:xfrm>
            <a:off x="4110038" y="900114"/>
            <a:ext cx="1117600" cy="692151"/>
          </a:xfrm>
          <a:prstGeom prst="rect">
            <a:avLst/>
          </a:prstGeom>
          <a:noFill/>
          <a:ln w="21600">
            <a:noFill/>
            <a:round/>
            <a:headEnd/>
            <a:tailEnd/>
          </a:ln>
        </p:spPr>
      </p:pic>
      <p:pic>
        <p:nvPicPr>
          <p:cNvPr id="45064" name="Picture 7"/>
          <p:cNvPicPr>
            <a:picLocks noChangeAspect="1" noChangeArrowheads="1"/>
          </p:cNvPicPr>
          <p:nvPr/>
        </p:nvPicPr>
        <p:blipFill>
          <a:blip r:embed="rId4" cstate="print"/>
          <a:srcRect/>
          <a:stretch>
            <a:fillRect/>
          </a:stretch>
        </p:blipFill>
        <p:spPr bwMode="auto">
          <a:xfrm>
            <a:off x="5340350" y="1176337"/>
            <a:ext cx="3443288" cy="3255963"/>
          </a:xfrm>
          <a:prstGeom prst="rect">
            <a:avLst/>
          </a:prstGeom>
          <a:noFill/>
          <a:ln w="21600">
            <a:noFill/>
            <a:round/>
            <a:headEnd/>
            <a:tailEnd/>
          </a:ln>
        </p:spPr>
      </p:pic>
      <p:sp>
        <p:nvSpPr>
          <p:cNvPr id="45065" name="Text Box 8"/>
          <p:cNvSpPr txBox="1">
            <a:spLocks noChangeArrowheads="1"/>
          </p:cNvSpPr>
          <p:nvPr/>
        </p:nvSpPr>
        <p:spPr bwMode="auto">
          <a:xfrm>
            <a:off x="4343400" y="6553200"/>
            <a:ext cx="457200" cy="116314"/>
          </a:xfrm>
          <a:prstGeom prst="rect">
            <a:avLst/>
          </a:prstGeom>
          <a:noFill/>
          <a:ln w="21600">
            <a:noFill/>
            <a:round/>
            <a:headEnd/>
            <a:tailEnd/>
          </a:ln>
        </p:spPr>
        <p:txBody>
          <a:bodyPr lIns="0" tIns="0" rIns="0" bIns="0">
            <a:spAutoFit/>
          </a:bodyPr>
          <a:lstStyle/>
          <a:p>
            <a:pPr defTabSz="455613">
              <a:lnSpc>
                <a:spcPct val="108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D667C1D-3314-4378-8BE8-87D7DB3F931C}" type="slidenum">
              <a:rPr lang="en-US" sz="700" smtClean="0">
                <a:solidFill>
                  <a:srgbClr val="FFFFFF"/>
                </a:solidFill>
              </a:rPr>
              <a:pPr defTabSz="455613">
                <a:lnSpc>
                  <a:spcPct val="108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49</a:t>
            </a:fld>
            <a:endParaRPr lang="en-US" sz="700" smtClean="0">
              <a:solidFill>
                <a:srgbClr val="FFFFFF"/>
              </a:solidFill>
            </a:endParaRPr>
          </a:p>
        </p:txBody>
      </p:sp>
      <p:sp>
        <p:nvSpPr>
          <p:cNvPr id="45066" name="Slide Number Placeholder 1"/>
          <p:cNvSpPr>
            <a:spLocks noGrp="1"/>
          </p:cNvSpPr>
          <p:nvPr>
            <p:ph type="sldNum" sz="quarter" idx="10"/>
          </p:nvPr>
        </p:nvSpPr>
        <p:spPr>
          <a:noFill/>
          <a:ln>
            <a:miter lim="800000"/>
            <a:headEnd/>
            <a:tailEnd/>
          </a:ln>
        </p:spPr>
        <p:txBody>
          <a:bodyPr/>
          <a:lstStyle/>
          <a:p>
            <a:fld id="{77C7806D-6B6B-4F85-A914-9CB3EEB915F8}" type="slidenum">
              <a:rPr lang="en-US" smtClean="0">
                <a:solidFill>
                  <a:srgbClr val="000000"/>
                </a:solidFill>
                <a:latin typeface="Arial" pitchFamily="34" charset="0"/>
                <a:ea typeface="MS PGothic" pitchFamily="34" charset="-128"/>
              </a:rPr>
              <a:pPr/>
              <a:t>49</a:t>
            </a:fld>
            <a:endParaRPr lang="en-US" smtClean="0">
              <a:solidFill>
                <a:srgbClr val="000000"/>
              </a:solidFill>
              <a:latin typeface="Arial" pitchFamily="34" charset="0"/>
              <a:ea typeface="MS PGothic" pitchFamily="34" charset="-128"/>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7"/>
          <p:cNvSpPr>
            <a:spLocks noChangeArrowheads="1"/>
          </p:cNvSpPr>
          <p:nvPr/>
        </p:nvSpPr>
        <p:spPr bwMode="auto">
          <a:xfrm>
            <a:off x="257175" y="1057275"/>
            <a:ext cx="8618538" cy="3629025"/>
          </a:xfrm>
          <a:prstGeom prst="rect">
            <a:avLst/>
          </a:prstGeom>
          <a:gradFill rotWithShape="1">
            <a:gsLst>
              <a:gs pos="0">
                <a:srgbClr val="D1DCE3">
                  <a:alpha val="73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5613"/>
            <a:endParaRPr lang="en-US"/>
          </a:p>
        </p:txBody>
      </p:sp>
      <p:grpSp>
        <p:nvGrpSpPr>
          <p:cNvPr id="21507" name="Group 35"/>
          <p:cNvGrpSpPr>
            <a:grpSpLocks/>
          </p:cNvGrpSpPr>
          <p:nvPr/>
        </p:nvGrpSpPr>
        <p:grpSpPr bwMode="auto">
          <a:xfrm>
            <a:off x="1058863" y="1438275"/>
            <a:ext cx="2260600" cy="3830638"/>
            <a:chOff x="1059366" y="2274850"/>
            <a:chExt cx="2259982" cy="3830016"/>
          </a:xfrm>
        </p:grpSpPr>
        <p:sp>
          <p:nvSpPr>
            <p:cNvPr id="5" name="Curved Right Arrow 4"/>
            <p:cNvSpPr/>
            <p:nvPr/>
          </p:nvSpPr>
          <p:spPr>
            <a:xfrm>
              <a:off x="1059366" y="2274850"/>
              <a:ext cx="2259979" cy="3830016"/>
            </a:xfrm>
            <a:prstGeom prst="curvedRightArrow">
              <a:avLst>
                <a:gd name="adj1" fmla="val 41206"/>
                <a:gd name="adj2" fmla="val 60504"/>
                <a:gd name="adj3" fmla="val 30000"/>
              </a:avLst>
            </a:prstGeom>
            <a:gradFill flip="none" rotWithShape="1">
              <a:gsLst>
                <a:gs pos="0">
                  <a:srgbClr val="7030A0">
                    <a:alpha val="55000"/>
                  </a:srgbClr>
                </a:gs>
                <a:gs pos="50000">
                  <a:schemeClr val="accent6">
                    <a:lumMod val="40000"/>
                    <a:lumOff val="60000"/>
                  </a:schemeClr>
                </a:gs>
                <a:gs pos="100000">
                  <a:srgbClr val="7030A0">
                    <a:alpha val="0"/>
                  </a:srgbClr>
                </a:gs>
              </a:gsLst>
              <a:lin ang="10800000" scaled="1"/>
              <a:tileRect/>
            </a:gradFill>
            <a:ln>
              <a:gradFill>
                <a:gsLst>
                  <a:gs pos="0">
                    <a:srgbClr val="7030A0"/>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2" name="Freeform 11"/>
            <p:cNvSpPr/>
            <p:nvPr/>
          </p:nvSpPr>
          <p:spPr>
            <a:xfrm>
              <a:off x="1059366" y="3679901"/>
              <a:ext cx="2259982" cy="2386361"/>
            </a:xfrm>
            <a:custGeom>
              <a:avLst/>
              <a:gdLst>
                <a:gd name="connsiteX0" fmla="*/ 0 w 1905000"/>
                <a:gd name="connsiteY0" fmla="*/ 963406 h 2895600"/>
                <a:gd name="connsiteX1" fmla="*/ 1333499 w 1905000"/>
                <a:gd name="connsiteY1" fmla="*/ 1882439 h 2895600"/>
                <a:gd name="connsiteX2" fmla="*/ 1333500 w 1905000"/>
                <a:gd name="connsiteY2" fmla="*/ 1698624 h 2895600"/>
                <a:gd name="connsiteX3" fmla="*/ 1905000 w 1905000"/>
                <a:gd name="connsiteY3" fmla="*/ 2319299 h 2895600"/>
                <a:gd name="connsiteX4" fmla="*/ 1333500 w 1905000"/>
                <a:gd name="connsiteY4" fmla="*/ 2851225 h 2895600"/>
                <a:gd name="connsiteX5" fmla="*/ 1333500 w 1905000"/>
                <a:gd name="connsiteY5" fmla="*/ 2667412 h 2895600"/>
                <a:gd name="connsiteX6" fmla="*/ 1 w 1905000"/>
                <a:gd name="connsiteY6" fmla="*/ 1748379 h 2895600"/>
                <a:gd name="connsiteX7" fmla="*/ 0 w 1905000"/>
                <a:gd name="connsiteY7" fmla="*/ 963406 h 2895600"/>
                <a:gd name="connsiteX0" fmla="*/ 1905000 w 1905000"/>
                <a:gd name="connsiteY0" fmla="*/ 784974 h 2895600"/>
                <a:gd name="connsiteX1" fmla="*/ 165255 w 1905000"/>
                <a:gd name="connsiteY1" fmla="*/ 1355892 h 2895600"/>
                <a:gd name="connsiteX2" fmla="*/ 886656 w 1905000"/>
                <a:gd name="connsiteY2" fmla="*/ 149205 h 2895600"/>
                <a:gd name="connsiteX3" fmla="*/ 1905003 w 1905000"/>
                <a:gd name="connsiteY3" fmla="*/ 0 h 2895600"/>
                <a:gd name="connsiteX4" fmla="*/ 1905000 w 1905000"/>
                <a:gd name="connsiteY4" fmla="*/ 784974 h 2895600"/>
                <a:gd name="connsiteX0" fmla="*/ 0 w 1905000"/>
                <a:gd name="connsiteY0" fmla="*/ 963406 h 2895600"/>
                <a:gd name="connsiteX1" fmla="*/ 1333499 w 1905000"/>
                <a:gd name="connsiteY1" fmla="*/ 1882439 h 2895600"/>
                <a:gd name="connsiteX2" fmla="*/ 1333500 w 1905000"/>
                <a:gd name="connsiteY2" fmla="*/ 1698624 h 2895600"/>
                <a:gd name="connsiteX3" fmla="*/ 1905000 w 1905000"/>
                <a:gd name="connsiteY3" fmla="*/ 2319299 h 2895600"/>
                <a:gd name="connsiteX4" fmla="*/ 1333500 w 1905000"/>
                <a:gd name="connsiteY4" fmla="*/ 2851225 h 2895600"/>
                <a:gd name="connsiteX5" fmla="*/ 1333500 w 1905000"/>
                <a:gd name="connsiteY5" fmla="*/ 2667412 h 2895600"/>
                <a:gd name="connsiteX6" fmla="*/ 1 w 1905000"/>
                <a:gd name="connsiteY6" fmla="*/ 1748379 h 2895600"/>
                <a:gd name="connsiteX7" fmla="*/ 0 w 1905000"/>
                <a:gd name="connsiteY7" fmla="*/ 963406 h 2895600"/>
                <a:gd name="connsiteX8" fmla="*/ 1045283 w 1905000"/>
                <a:gd name="connsiteY8" fmla="*/ 103689 h 2895600"/>
                <a:gd name="connsiteX9" fmla="*/ 1905001 w 1905000"/>
                <a:gd name="connsiteY9" fmla="*/ 2 h 2895600"/>
                <a:gd name="connsiteX10" fmla="*/ 1905000 w 1905000"/>
                <a:gd name="connsiteY10" fmla="*/ 784974 h 2895600"/>
                <a:gd name="connsiteX11" fmla="*/ 165255 w 1905000"/>
                <a:gd name="connsiteY11" fmla="*/ 1355892 h 2895600"/>
                <a:gd name="connsiteX0" fmla="*/ 220228 w 2271899"/>
                <a:gd name="connsiteY0" fmla="*/ 963406 h 2851225"/>
                <a:gd name="connsiteX1" fmla="*/ 1553727 w 2271899"/>
                <a:gd name="connsiteY1" fmla="*/ 1882439 h 2851225"/>
                <a:gd name="connsiteX2" fmla="*/ 1553728 w 2271899"/>
                <a:gd name="connsiteY2" fmla="*/ 1698624 h 2851225"/>
                <a:gd name="connsiteX3" fmla="*/ 2125228 w 2271899"/>
                <a:gd name="connsiteY3" fmla="*/ 2319299 h 2851225"/>
                <a:gd name="connsiteX4" fmla="*/ 1553728 w 2271899"/>
                <a:gd name="connsiteY4" fmla="*/ 2851225 h 2851225"/>
                <a:gd name="connsiteX5" fmla="*/ 1553728 w 2271899"/>
                <a:gd name="connsiteY5" fmla="*/ 2667412 h 2851225"/>
                <a:gd name="connsiteX6" fmla="*/ 220229 w 2271899"/>
                <a:gd name="connsiteY6" fmla="*/ 1748379 h 2851225"/>
                <a:gd name="connsiteX7" fmla="*/ 220228 w 2271899"/>
                <a:gd name="connsiteY7" fmla="*/ 963406 h 2851225"/>
                <a:gd name="connsiteX0" fmla="*/ 2125228 w 2271899"/>
                <a:gd name="connsiteY0" fmla="*/ 784974 h 2851225"/>
                <a:gd name="connsiteX1" fmla="*/ 385483 w 2271899"/>
                <a:gd name="connsiteY1" fmla="*/ 1355892 h 2851225"/>
                <a:gd name="connsiteX2" fmla="*/ 1106884 w 2271899"/>
                <a:gd name="connsiteY2" fmla="*/ 149205 h 2851225"/>
                <a:gd name="connsiteX3" fmla="*/ 2125231 w 2271899"/>
                <a:gd name="connsiteY3" fmla="*/ 0 h 2851225"/>
                <a:gd name="connsiteX4" fmla="*/ 2125228 w 2271899"/>
                <a:gd name="connsiteY4" fmla="*/ 784974 h 2851225"/>
                <a:gd name="connsiteX0" fmla="*/ 220228 w 2271899"/>
                <a:gd name="connsiteY0" fmla="*/ 963406 h 2851225"/>
                <a:gd name="connsiteX1" fmla="*/ 1553727 w 2271899"/>
                <a:gd name="connsiteY1" fmla="*/ 1882439 h 2851225"/>
                <a:gd name="connsiteX2" fmla="*/ 1553728 w 2271899"/>
                <a:gd name="connsiteY2" fmla="*/ 1698624 h 2851225"/>
                <a:gd name="connsiteX3" fmla="*/ 2125228 w 2271899"/>
                <a:gd name="connsiteY3" fmla="*/ 2319299 h 2851225"/>
                <a:gd name="connsiteX4" fmla="*/ 1553728 w 2271899"/>
                <a:gd name="connsiteY4" fmla="*/ 2851225 h 2851225"/>
                <a:gd name="connsiteX5" fmla="*/ 1553728 w 2271899"/>
                <a:gd name="connsiteY5" fmla="*/ 2667412 h 2851225"/>
                <a:gd name="connsiteX6" fmla="*/ 220229 w 2271899"/>
                <a:gd name="connsiteY6" fmla="*/ 1748379 h 2851225"/>
                <a:gd name="connsiteX7" fmla="*/ 220228 w 2271899"/>
                <a:gd name="connsiteY7" fmla="*/ 963406 h 2851225"/>
                <a:gd name="connsiteX8" fmla="*/ 1265511 w 2271899"/>
                <a:gd name="connsiteY8" fmla="*/ 103689 h 2851225"/>
                <a:gd name="connsiteX9" fmla="*/ 2125228 w 2271899"/>
                <a:gd name="connsiteY9" fmla="*/ 784974 h 2851225"/>
                <a:gd name="connsiteX10" fmla="*/ 385483 w 2271899"/>
                <a:gd name="connsiteY10" fmla="*/ 1355892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0" fmla="*/ 2125228 w 2125231"/>
                <a:gd name="connsiteY0" fmla="*/ 784974 h 2851225"/>
                <a:gd name="connsiteX1" fmla="*/ 385483 w 2125231"/>
                <a:gd name="connsiteY1" fmla="*/ 1355892 h 2851225"/>
                <a:gd name="connsiteX2" fmla="*/ 1106884 w 2125231"/>
                <a:gd name="connsiteY2" fmla="*/ 149205 h 2851225"/>
                <a:gd name="connsiteX3" fmla="*/ 2125231 w 2125231"/>
                <a:gd name="connsiteY3" fmla="*/ 0 h 2851225"/>
                <a:gd name="connsiteX4" fmla="*/ 2125228 w 2125231"/>
                <a:gd name="connsiteY4" fmla="*/ 784974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8" fmla="*/ 1265511 w 2125231"/>
                <a:gd name="connsiteY8" fmla="*/ 103689 h 2851225"/>
                <a:gd name="connsiteX9" fmla="*/ 385483 w 2125231"/>
                <a:gd name="connsiteY9" fmla="*/ 1355892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0" fmla="*/ 2125228 w 2125231"/>
                <a:gd name="connsiteY0" fmla="*/ 784974 h 2851225"/>
                <a:gd name="connsiteX1" fmla="*/ 385483 w 2125231"/>
                <a:gd name="connsiteY1" fmla="*/ 1355892 h 2851225"/>
                <a:gd name="connsiteX2" fmla="*/ 1106884 w 2125231"/>
                <a:gd name="connsiteY2" fmla="*/ 149205 h 2851225"/>
                <a:gd name="connsiteX3" fmla="*/ 2125231 w 2125231"/>
                <a:gd name="connsiteY3" fmla="*/ 0 h 2851225"/>
                <a:gd name="connsiteX4" fmla="*/ 2125228 w 2125231"/>
                <a:gd name="connsiteY4" fmla="*/ 784974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8" fmla="*/ 385483 w 2125231"/>
                <a:gd name="connsiteY8" fmla="*/ 1355892 h 2851225"/>
                <a:gd name="connsiteX0" fmla="*/ 2 w 1905005"/>
                <a:gd name="connsiteY0" fmla="*/ 963406 h 2851225"/>
                <a:gd name="connsiteX1" fmla="*/ 1333501 w 1905005"/>
                <a:gd name="connsiteY1" fmla="*/ 1882439 h 2851225"/>
                <a:gd name="connsiteX2" fmla="*/ 1333502 w 1905005"/>
                <a:gd name="connsiteY2" fmla="*/ 1698624 h 2851225"/>
                <a:gd name="connsiteX3" fmla="*/ 1905002 w 1905005"/>
                <a:gd name="connsiteY3" fmla="*/ 2319299 h 2851225"/>
                <a:gd name="connsiteX4" fmla="*/ 1333502 w 1905005"/>
                <a:gd name="connsiteY4" fmla="*/ 2851225 h 2851225"/>
                <a:gd name="connsiteX5" fmla="*/ 1333502 w 1905005"/>
                <a:gd name="connsiteY5" fmla="*/ 2667412 h 2851225"/>
                <a:gd name="connsiteX6" fmla="*/ 3 w 1905005"/>
                <a:gd name="connsiteY6" fmla="*/ 1748379 h 2851225"/>
                <a:gd name="connsiteX7" fmla="*/ 2 w 1905005"/>
                <a:gd name="connsiteY7" fmla="*/ 963406 h 2851225"/>
                <a:gd name="connsiteX0" fmla="*/ 1905002 w 1905005"/>
                <a:gd name="connsiteY0" fmla="*/ 784974 h 2851225"/>
                <a:gd name="connsiteX1" fmla="*/ 165257 w 1905005"/>
                <a:gd name="connsiteY1" fmla="*/ 1355892 h 2851225"/>
                <a:gd name="connsiteX2" fmla="*/ 1905005 w 1905005"/>
                <a:gd name="connsiteY2" fmla="*/ 0 h 2851225"/>
                <a:gd name="connsiteX3" fmla="*/ 1905002 w 1905005"/>
                <a:gd name="connsiteY3" fmla="*/ 784974 h 2851225"/>
                <a:gd name="connsiteX0" fmla="*/ 2 w 1905005"/>
                <a:gd name="connsiteY0" fmla="*/ 963406 h 2851225"/>
                <a:gd name="connsiteX1" fmla="*/ 1333501 w 1905005"/>
                <a:gd name="connsiteY1" fmla="*/ 1882439 h 2851225"/>
                <a:gd name="connsiteX2" fmla="*/ 1333502 w 1905005"/>
                <a:gd name="connsiteY2" fmla="*/ 1698624 h 2851225"/>
                <a:gd name="connsiteX3" fmla="*/ 1905002 w 1905005"/>
                <a:gd name="connsiteY3" fmla="*/ 2319299 h 2851225"/>
                <a:gd name="connsiteX4" fmla="*/ 1333502 w 1905005"/>
                <a:gd name="connsiteY4" fmla="*/ 2851225 h 2851225"/>
                <a:gd name="connsiteX5" fmla="*/ 1333502 w 1905005"/>
                <a:gd name="connsiteY5" fmla="*/ 2667412 h 2851225"/>
                <a:gd name="connsiteX6" fmla="*/ 3 w 1905005"/>
                <a:gd name="connsiteY6" fmla="*/ 1748379 h 2851225"/>
                <a:gd name="connsiteX7" fmla="*/ 2 w 1905005"/>
                <a:gd name="connsiteY7" fmla="*/ 963406 h 2851225"/>
                <a:gd name="connsiteX8" fmla="*/ 165257 w 1905005"/>
                <a:gd name="connsiteY8" fmla="*/ 1355892 h 2851225"/>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8" fmla="*/ 165257 w 1905002"/>
                <a:gd name="connsiteY8" fmla="*/ 570918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65257 w 1905002"/>
                <a:gd name="connsiteY0" fmla="*/ 570918 h 2066251"/>
                <a:gd name="connsiteX1" fmla="*/ 1905002 w 1905002"/>
                <a:gd name="connsiteY1" fmla="*/ 0 h 2066251"/>
                <a:gd name="connsiteX2" fmla="*/ 256697 w 1905002"/>
                <a:gd name="connsiteY2" fmla="*/ 662358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165257 w 1905002"/>
                <a:gd name="connsiteY0" fmla="*/ 651592 h 2146925"/>
                <a:gd name="connsiteX1" fmla="*/ 1905002 w 1905002"/>
                <a:gd name="connsiteY1" fmla="*/ 80674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33402 w 1905002"/>
                <a:gd name="connsiteY0" fmla="*/ 591101 h 2146925"/>
                <a:gd name="connsiteX1" fmla="*/ 1905002 w 1905002"/>
                <a:gd name="connsiteY1" fmla="*/ 80674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03717 w 2408717"/>
                <a:gd name="connsiteY0" fmla="*/ 259106 h 2146925"/>
                <a:gd name="connsiteX1" fmla="*/ 1837216 w 2408717"/>
                <a:gd name="connsiteY1" fmla="*/ 1178139 h 2146925"/>
                <a:gd name="connsiteX2" fmla="*/ 1837217 w 2408717"/>
                <a:gd name="connsiteY2" fmla="*/ 994324 h 2146925"/>
                <a:gd name="connsiteX3" fmla="*/ 2408717 w 2408717"/>
                <a:gd name="connsiteY3" fmla="*/ 1614999 h 2146925"/>
                <a:gd name="connsiteX4" fmla="*/ 1837217 w 2408717"/>
                <a:gd name="connsiteY4" fmla="*/ 2146925 h 2146925"/>
                <a:gd name="connsiteX5" fmla="*/ 1837217 w 2408717"/>
                <a:gd name="connsiteY5" fmla="*/ 1963112 h 2146925"/>
                <a:gd name="connsiteX6" fmla="*/ 503718 w 2408717"/>
                <a:gd name="connsiteY6" fmla="*/ 1044079 h 2146925"/>
                <a:gd name="connsiteX7" fmla="*/ 503717 w 2408717"/>
                <a:gd name="connsiteY7" fmla="*/ 259106 h 2146925"/>
                <a:gd name="connsiteX0" fmla="*/ 1037117 w 2408717"/>
                <a:gd name="connsiteY0" fmla="*/ 591101 h 2146925"/>
                <a:gd name="connsiteX1" fmla="*/ 1722915 w 2408717"/>
                <a:gd name="connsiteY1" fmla="*/ 304800 h 2146925"/>
                <a:gd name="connsiteX2" fmla="*/ 884717 w 2408717"/>
                <a:gd name="connsiteY2" fmla="*/ 438701 h 2146925"/>
                <a:gd name="connsiteX0" fmla="*/ 503717 w 2408717"/>
                <a:gd name="connsiteY0" fmla="*/ 259106 h 2146925"/>
                <a:gd name="connsiteX1" fmla="*/ 1837216 w 2408717"/>
                <a:gd name="connsiteY1" fmla="*/ 1178139 h 2146925"/>
                <a:gd name="connsiteX2" fmla="*/ 1837217 w 2408717"/>
                <a:gd name="connsiteY2" fmla="*/ 994324 h 2146925"/>
                <a:gd name="connsiteX3" fmla="*/ 2408717 w 2408717"/>
                <a:gd name="connsiteY3" fmla="*/ 1614999 h 2146925"/>
                <a:gd name="connsiteX4" fmla="*/ 1837217 w 2408717"/>
                <a:gd name="connsiteY4" fmla="*/ 2146925 h 2146925"/>
                <a:gd name="connsiteX5" fmla="*/ 1837217 w 2408717"/>
                <a:gd name="connsiteY5" fmla="*/ 1963112 h 2146925"/>
                <a:gd name="connsiteX6" fmla="*/ 503718 w 2408717"/>
                <a:gd name="connsiteY6" fmla="*/ 1044079 h 2146925"/>
                <a:gd name="connsiteX7" fmla="*/ 503717 w 2408717"/>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33402 w 1905002"/>
                <a:gd name="connsiteY0" fmla="*/ 591101 h 2146925"/>
                <a:gd name="connsiteX1" fmla="*/ 1219200 w 1905002"/>
                <a:gd name="connsiteY1" fmla="*/ 304800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1219200 w 1905002"/>
                <a:gd name="connsiteY0" fmla="*/ 381000 h 2146925"/>
                <a:gd name="connsiteX1" fmla="*/ 1219200 w 1905002"/>
                <a:gd name="connsiteY1" fmla="*/ 304800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1219200 w 1905002"/>
                <a:gd name="connsiteY0" fmla="*/ 190306 h 1956231"/>
                <a:gd name="connsiteX1" fmla="*/ 1219200 w 1905002"/>
                <a:gd name="connsiteY1" fmla="*/ 114106 h 1956231"/>
                <a:gd name="connsiteX2" fmla="*/ 1219200 w 1905002"/>
                <a:gd name="connsiteY2" fmla="*/ 114106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1219200 w 1905002"/>
                <a:gd name="connsiteY0" fmla="*/ 190306 h 1956231"/>
                <a:gd name="connsiteX1" fmla="*/ 1219200 w 1905002"/>
                <a:gd name="connsiteY1" fmla="*/ 114106 h 1956231"/>
                <a:gd name="connsiteX2" fmla="*/ 1219200 w 1905002"/>
                <a:gd name="connsiteY2" fmla="*/ 114106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2 w 1905002"/>
                <a:gd name="connsiteY0" fmla="*/ 0 h 1887819"/>
                <a:gd name="connsiteX1" fmla="*/ 1333501 w 1905002"/>
                <a:gd name="connsiteY1" fmla="*/ 919033 h 1887819"/>
                <a:gd name="connsiteX2" fmla="*/ 1333502 w 1905002"/>
                <a:gd name="connsiteY2" fmla="*/ 735218 h 1887819"/>
                <a:gd name="connsiteX3" fmla="*/ 1905002 w 1905002"/>
                <a:gd name="connsiteY3" fmla="*/ 1355893 h 1887819"/>
                <a:gd name="connsiteX4" fmla="*/ 1333502 w 1905002"/>
                <a:gd name="connsiteY4" fmla="*/ 1887819 h 1887819"/>
                <a:gd name="connsiteX5" fmla="*/ 1333502 w 1905002"/>
                <a:gd name="connsiteY5" fmla="*/ 1704006 h 1887819"/>
                <a:gd name="connsiteX6" fmla="*/ 3 w 1905002"/>
                <a:gd name="connsiteY6" fmla="*/ 784973 h 1887819"/>
                <a:gd name="connsiteX7" fmla="*/ 2 w 1905002"/>
                <a:gd name="connsiteY7" fmla="*/ 0 h 1887819"/>
                <a:gd name="connsiteX0" fmla="*/ 1219200 w 1905002"/>
                <a:gd name="connsiteY0" fmla="*/ 45694 h 1887819"/>
                <a:gd name="connsiteX1" fmla="*/ 1219200 w 1905002"/>
                <a:gd name="connsiteY1" fmla="*/ 45694 h 1887819"/>
                <a:gd name="connsiteX2" fmla="*/ 1219200 w 1905002"/>
                <a:gd name="connsiteY2" fmla="*/ 45694 h 1887819"/>
                <a:gd name="connsiteX0" fmla="*/ 2 w 1905002"/>
                <a:gd name="connsiteY0" fmla="*/ 0 h 1887819"/>
                <a:gd name="connsiteX1" fmla="*/ 1333501 w 1905002"/>
                <a:gd name="connsiteY1" fmla="*/ 919033 h 1887819"/>
                <a:gd name="connsiteX2" fmla="*/ 1333502 w 1905002"/>
                <a:gd name="connsiteY2" fmla="*/ 735218 h 1887819"/>
                <a:gd name="connsiteX3" fmla="*/ 1905002 w 1905002"/>
                <a:gd name="connsiteY3" fmla="*/ 1355893 h 1887819"/>
                <a:gd name="connsiteX4" fmla="*/ 1333502 w 1905002"/>
                <a:gd name="connsiteY4" fmla="*/ 1887819 h 1887819"/>
                <a:gd name="connsiteX5" fmla="*/ 1333502 w 1905002"/>
                <a:gd name="connsiteY5" fmla="*/ 1704006 h 1887819"/>
                <a:gd name="connsiteX6" fmla="*/ 3 w 1905002"/>
                <a:gd name="connsiteY6" fmla="*/ 784973 h 1887819"/>
                <a:gd name="connsiteX7" fmla="*/ 2 w 1905002"/>
                <a:gd name="connsiteY7" fmla="*/ 0 h 188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2" h="1887819" stroke="0" extrusionOk="0">
                  <a:moveTo>
                    <a:pt x="2" y="0"/>
                  </a:moveTo>
                  <a:cubicBezTo>
                    <a:pt x="0" y="420737"/>
                    <a:pt x="539873" y="792811"/>
                    <a:pt x="1333501" y="919033"/>
                  </a:cubicBezTo>
                  <a:cubicBezTo>
                    <a:pt x="1333501" y="857761"/>
                    <a:pt x="1333502" y="796490"/>
                    <a:pt x="1333502" y="735218"/>
                  </a:cubicBezTo>
                  <a:lnTo>
                    <a:pt x="1905002" y="1355893"/>
                  </a:lnTo>
                  <a:lnTo>
                    <a:pt x="1333502" y="1887819"/>
                  </a:lnTo>
                  <a:lnTo>
                    <a:pt x="1333502" y="1704006"/>
                  </a:lnTo>
                  <a:cubicBezTo>
                    <a:pt x="539874" y="1577785"/>
                    <a:pt x="1" y="1205710"/>
                    <a:pt x="3" y="784973"/>
                  </a:cubicBezTo>
                  <a:cubicBezTo>
                    <a:pt x="3" y="523315"/>
                    <a:pt x="2" y="261658"/>
                    <a:pt x="2" y="0"/>
                  </a:cubicBezTo>
                  <a:close/>
                </a:path>
                <a:path w="1905002" h="1887819" fill="darkenLess" stroke="0" extrusionOk="0">
                  <a:moveTo>
                    <a:pt x="1219200" y="45694"/>
                  </a:moveTo>
                  <a:lnTo>
                    <a:pt x="1219200" y="45694"/>
                  </a:lnTo>
                  <a:lnTo>
                    <a:pt x="1219200" y="45694"/>
                  </a:lnTo>
                </a:path>
                <a:path w="1905002" h="1887819" fill="none" extrusionOk="0">
                  <a:moveTo>
                    <a:pt x="2" y="0"/>
                  </a:moveTo>
                  <a:cubicBezTo>
                    <a:pt x="0" y="420737"/>
                    <a:pt x="539873" y="792811"/>
                    <a:pt x="1333501" y="919033"/>
                  </a:cubicBezTo>
                  <a:cubicBezTo>
                    <a:pt x="1333501" y="857761"/>
                    <a:pt x="1333502" y="796490"/>
                    <a:pt x="1333502" y="735218"/>
                  </a:cubicBezTo>
                  <a:lnTo>
                    <a:pt x="1905002" y="1355893"/>
                  </a:lnTo>
                  <a:lnTo>
                    <a:pt x="1333502" y="1887819"/>
                  </a:lnTo>
                  <a:lnTo>
                    <a:pt x="1333502" y="1704006"/>
                  </a:lnTo>
                  <a:cubicBezTo>
                    <a:pt x="539874" y="1577785"/>
                    <a:pt x="1" y="1205710"/>
                    <a:pt x="3" y="784973"/>
                  </a:cubicBezTo>
                  <a:cubicBezTo>
                    <a:pt x="3" y="523315"/>
                    <a:pt x="2" y="261658"/>
                    <a:pt x="2" y="0"/>
                  </a:cubicBezTo>
                </a:path>
              </a:pathLst>
            </a:custGeom>
            <a:gradFill flip="none" rotWithShape="1">
              <a:gsLst>
                <a:gs pos="0">
                  <a:srgbClr val="7030A0"/>
                </a:gs>
                <a:gs pos="50000">
                  <a:schemeClr val="accent6">
                    <a:lumMod val="40000"/>
                    <a:lumOff val="60000"/>
                  </a:schemeClr>
                </a:gs>
                <a:gs pos="100000">
                  <a:srgbClr val="7030A0">
                    <a:alpha val="42000"/>
                  </a:srgbClr>
                </a:gs>
              </a:gsLst>
              <a:lin ang="10800000" scaled="1"/>
              <a:tileRect/>
            </a:gradFill>
            <a:ln>
              <a:gradFill>
                <a:gsLst>
                  <a:gs pos="0">
                    <a:srgbClr val="7030A0"/>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
        <p:nvSpPr>
          <p:cNvPr id="21508" name="Title 1"/>
          <p:cNvSpPr txBox="1">
            <a:spLocks/>
          </p:cNvSpPr>
          <p:nvPr/>
        </p:nvSpPr>
        <p:spPr bwMode="auto">
          <a:xfrm>
            <a:off x="187325" y="325438"/>
            <a:ext cx="8042275" cy="74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5613" eaLnBrk="0" hangingPunct="0">
              <a:defRPr>
                <a:solidFill>
                  <a:schemeClr val="tx1"/>
                </a:solidFill>
                <a:latin typeface="Arial" pitchFamily="34" charset="0"/>
                <a:ea typeface="MS PGothic" pitchFamily="34" charset="-128"/>
              </a:defRPr>
            </a:lvl1pPr>
            <a:lvl2pPr marL="742950" indent="-285750" defTabSz="455613" eaLnBrk="0" hangingPunct="0">
              <a:defRPr>
                <a:solidFill>
                  <a:schemeClr val="tx1"/>
                </a:solidFill>
                <a:latin typeface="Arial" pitchFamily="34" charset="0"/>
                <a:ea typeface="MS PGothic" pitchFamily="34" charset="-128"/>
              </a:defRPr>
            </a:lvl2pPr>
            <a:lvl3pPr marL="1143000" indent="-228600" defTabSz="455613" eaLnBrk="0" hangingPunct="0">
              <a:defRPr>
                <a:solidFill>
                  <a:schemeClr val="tx1"/>
                </a:solidFill>
                <a:latin typeface="Arial" pitchFamily="34" charset="0"/>
                <a:ea typeface="MS PGothic" pitchFamily="34" charset="-128"/>
              </a:defRPr>
            </a:lvl3pPr>
            <a:lvl4pPr marL="1600200" indent="-228600" defTabSz="455613" eaLnBrk="0" hangingPunct="0">
              <a:defRPr>
                <a:solidFill>
                  <a:schemeClr val="tx1"/>
                </a:solidFill>
                <a:latin typeface="Arial" pitchFamily="34" charset="0"/>
                <a:ea typeface="MS PGothic" pitchFamily="34" charset="-128"/>
              </a:defRPr>
            </a:lvl4pPr>
            <a:lvl5pPr marL="2057400" indent="-228600" defTabSz="455613" eaLnBrk="0" hangingPunct="0">
              <a:defRPr>
                <a:solidFill>
                  <a:schemeClr val="tx1"/>
                </a:solidFill>
                <a:latin typeface="Arial" pitchFamily="34" charset="0"/>
                <a:ea typeface="MS PGothic" pitchFamily="34" charset="-128"/>
              </a:defRPr>
            </a:lvl5pPr>
            <a:lvl6pPr marL="2514600" indent="-228600" defTabSz="4556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56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56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5613" eaLnBrk="0" fontAlgn="base" hangingPunct="0">
              <a:spcBef>
                <a:spcPct val="0"/>
              </a:spcBef>
              <a:spcAft>
                <a:spcPct val="0"/>
              </a:spcAft>
              <a:defRPr>
                <a:solidFill>
                  <a:schemeClr val="tx1"/>
                </a:solidFill>
                <a:latin typeface="Arial" pitchFamily="34" charset="0"/>
                <a:ea typeface="MS PGothic" pitchFamily="34" charset="-128"/>
              </a:defRPr>
            </a:lvl9pPr>
          </a:lstStyle>
          <a:p>
            <a:pPr>
              <a:lnSpc>
                <a:spcPct val="84000"/>
              </a:lnSpc>
              <a:buClr>
                <a:srgbClr val="FFFFFF"/>
              </a:buClr>
            </a:pPr>
            <a:r>
              <a:rPr lang="en-US" sz="2400">
                <a:solidFill>
                  <a:srgbClr val="753D74"/>
                </a:solidFill>
              </a:rPr>
              <a:t>IBM Business Process Management in 2011:</a:t>
            </a:r>
          </a:p>
          <a:p>
            <a:pPr>
              <a:lnSpc>
                <a:spcPct val="84000"/>
              </a:lnSpc>
              <a:buClr>
                <a:srgbClr val="FFFFFF"/>
              </a:buClr>
            </a:pPr>
            <a:r>
              <a:rPr lang="en-US" i="1">
                <a:solidFill>
                  <a:srgbClr val="753D74"/>
                </a:solidFill>
              </a:rPr>
              <a:t>Unifying two market-leading platforms</a:t>
            </a:r>
          </a:p>
        </p:txBody>
      </p:sp>
      <p:sp>
        <p:nvSpPr>
          <p:cNvPr id="28" name="Rounded Rectangle 27"/>
          <p:cNvSpPr/>
          <p:nvPr/>
        </p:nvSpPr>
        <p:spPr bwMode="auto">
          <a:xfrm>
            <a:off x="1752600" y="1209814"/>
            <a:ext cx="2667000" cy="1849250"/>
          </a:xfrm>
          <a:prstGeom prst="roundRect">
            <a:avLst/>
          </a:prstGeom>
          <a:solidFill>
            <a:schemeClr val="bg1"/>
          </a:solidFill>
          <a:ln w="9525" cap="flat" cmpd="sng" algn="ctr">
            <a:solidFill>
              <a:schemeClr val="tx1"/>
            </a:solidFill>
            <a:prstDash val="solid"/>
            <a:round/>
            <a:headEnd type="none" w="med" len="med"/>
            <a:tailEnd type="none" w="med" len="med"/>
          </a:ln>
          <a:effectLst>
            <a:softEdge rad="127000"/>
          </a:effectLst>
        </p:spPr>
        <p:txBody>
          <a:bodyPr/>
          <a:lstStyle/>
          <a:p>
            <a:pPr defTabSz="455613">
              <a:defRPr/>
            </a:pPr>
            <a:endParaRPr lang="en-US">
              <a:latin typeface="Arial" charset="0"/>
              <a:ea typeface="ＭＳ Ｐゴシック" pitchFamily="34" charset="-128"/>
              <a:cs typeface="Arial" pitchFamily="34" charset="0"/>
            </a:endParaRPr>
          </a:p>
        </p:txBody>
      </p:sp>
      <p:pic>
        <p:nvPicPr>
          <p:cNvPr id="21512" name="Picture 29" descr="WLE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579563"/>
            <a:ext cx="2216150"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6"/>
          <p:cNvGrpSpPr/>
          <p:nvPr/>
        </p:nvGrpSpPr>
        <p:grpSpPr>
          <a:xfrm>
            <a:off x="5715000" y="1458430"/>
            <a:ext cx="2259982" cy="3830016"/>
            <a:chOff x="1059366" y="2274850"/>
            <a:chExt cx="2259982" cy="3830016"/>
          </a:xfrm>
          <a:scene3d>
            <a:camera prst="orthographicFront">
              <a:rot lat="0" lon="10800000" rev="0"/>
            </a:camera>
            <a:lightRig rig="threePt" dir="t"/>
          </a:scene3d>
        </p:grpSpPr>
        <p:sp>
          <p:nvSpPr>
            <p:cNvPr id="38" name="Curved Right Arrow 37"/>
            <p:cNvSpPr/>
            <p:nvPr/>
          </p:nvSpPr>
          <p:spPr>
            <a:xfrm>
              <a:off x="1059366" y="2274850"/>
              <a:ext cx="2259979" cy="3830016"/>
            </a:xfrm>
            <a:prstGeom prst="curvedRightArrow">
              <a:avLst>
                <a:gd name="adj1" fmla="val 41206"/>
                <a:gd name="adj2" fmla="val 60504"/>
                <a:gd name="adj3" fmla="val 30000"/>
              </a:avLst>
            </a:prstGeom>
            <a:gradFill flip="none" rotWithShape="1">
              <a:gsLst>
                <a:gs pos="0">
                  <a:srgbClr val="7030A0">
                    <a:alpha val="55000"/>
                  </a:srgbClr>
                </a:gs>
                <a:gs pos="50000">
                  <a:schemeClr val="accent6">
                    <a:lumMod val="40000"/>
                    <a:lumOff val="60000"/>
                  </a:schemeClr>
                </a:gs>
                <a:gs pos="100000">
                  <a:srgbClr val="7030A0">
                    <a:alpha val="0"/>
                  </a:srgbClr>
                </a:gs>
              </a:gsLst>
              <a:lin ang="10800000" scaled="1"/>
              <a:tileRect/>
            </a:gradFill>
            <a:ln>
              <a:gradFill>
                <a:gsLst>
                  <a:gs pos="0">
                    <a:srgbClr val="7030A0"/>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9" name="Freeform 38"/>
            <p:cNvSpPr/>
            <p:nvPr/>
          </p:nvSpPr>
          <p:spPr>
            <a:xfrm>
              <a:off x="1059366" y="3679901"/>
              <a:ext cx="2259982" cy="2386361"/>
            </a:xfrm>
            <a:custGeom>
              <a:avLst/>
              <a:gdLst>
                <a:gd name="connsiteX0" fmla="*/ 0 w 1905000"/>
                <a:gd name="connsiteY0" fmla="*/ 963406 h 2895600"/>
                <a:gd name="connsiteX1" fmla="*/ 1333499 w 1905000"/>
                <a:gd name="connsiteY1" fmla="*/ 1882439 h 2895600"/>
                <a:gd name="connsiteX2" fmla="*/ 1333500 w 1905000"/>
                <a:gd name="connsiteY2" fmla="*/ 1698624 h 2895600"/>
                <a:gd name="connsiteX3" fmla="*/ 1905000 w 1905000"/>
                <a:gd name="connsiteY3" fmla="*/ 2319299 h 2895600"/>
                <a:gd name="connsiteX4" fmla="*/ 1333500 w 1905000"/>
                <a:gd name="connsiteY4" fmla="*/ 2851225 h 2895600"/>
                <a:gd name="connsiteX5" fmla="*/ 1333500 w 1905000"/>
                <a:gd name="connsiteY5" fmla="*/ 2667412 h 2895600"/>
                <a:gd name="connsiteX6" fmla="*/ 1 w 1905000"/>
                <a:gd name="connsiteY6" fmla="*/ 1748379 h 2895600"/>
                <a:gd name="connsiteX7" fmla="*/ 0 w 1905000"/>
                <a:gd name="connsiteY7" fmla="*/ 963406 h 2895600"/>
                <a:gd name="connsiteX0" fmla="*/ 1905000 w 1905000"/>
                <a:gd name="connsiteY0" fmla="*/ 784974 h 2895600"/>
                <a:gd name="connsiteX1" fmla="*/ 165255 w 1905000"/>
                <a:gd name="connsiteY1" fmla="*/ 1355892 h 2895600"/>
                <a:gd name="connsiteX2" fmla="*/ 886656 w 1905000"/>
                <a:gd name="connsiteY2" fmla="*/ 149205 h 2895600"/>
                <a:gd name="connsiteX3" fmla="*/ 1905003 w 1905000"/>
                <a:gd name="connsiteY3" fmla="*/ 0 h 2895600"/>
                <a:gd name="connsiteX4" fmla="*/ 1905000 w 1905000"/>
                <a:gd name="connsiteY4" fmla="*/ 784974 h 2895600"/>
                <a:gd name="connsiteX0" fmla="*/ 0 w 1905000"/>
                <a:gd name="connsiteY0" fmla="*/ 963406 h 2895600"/>
                <a:gd name="connsiteX1" fmla="*/ 1333499 w 1905000"/>
                <a:gd name="connsiteY1" fmla="*/ 1882439 h 2895600"/>
                <a:gd name="connsiteX2" fmla="*/ 1333500 w 1905000"/>
                <a:gd name="connsiteY2" fmla="*/ 1698624 h 2895600"/>
                <a:gd name="connsiteX3" fmla="*/ 1905000 w 1905000"/>
                <a:gd name="connsiteY3" fmla="*/ 2319299 h 2895600"/>
                <a:gd name="connsiteX4" fmla="*/ 1333500 w 1905000"/>
                <a:gd name="connsiteY4" fmla="*/ 2851225 h 2895600"/>
                <a:gd name="connsiteX5" fmla="*/ 1333500 w 1905000"/>
                <a:gd name="connsiteY5" fmla="*/ 2667412 h 2895600"/>
                <a:gd name="connsiteX6" fmla="*/ 1 w 1905000"/>
                <a:gd name="connsiteY6" fmla="*/ 1748379 h 2895600"/>
                <a:gd name="connsiteX7" fmla="*/ 0 w 1905000"/>
                <a:gd name="connsiteY7" fmla="*/ 963406 h 2895600"/>
                <a:gd name="connsiteX8" fmla="*/ 1045283 w 1905000"/>
                <a:gd name="connsiteY8" fmla="*/ 103689 h 2895600"/>
                <a:gd name="connsiteX9" fmla="*/ 1905001 w 1905000"/>
                <a:gd name="connsiteY9" fmla="*/ 2 h 2895600"/>
                <a:gd name="connsiteX10" fmla="*/ 1905000 w 1905000"/>
                <a:gd name="connsiteY10" fmla="*/ 784974 h 2895600"/>
                <a:gd name="connsiteX11" fmla="*/ 165255 w 1905000"/>
                <a:gd name="connsiteY11" fmla="*/ 1355892 h 2895600"/>
                <a:gd name="connsiteX0" fmla="*/ 220228 w 2271899"/>
                <a:gd name="connsiteY0" fmla="*/ 963406 h 2851225"/>
                <a:gd name="connsiteX1" fmla="*/ 1553727 w 2271899"/>
                <a:gd name="connsiteY1" fmla="*/ 1882439 h 2851225"/>
                <a:gd name="connsiteX2" fmla="*/ 1553728 w 2271899"/>
                <a:gd name="connsiteY2" fmla="*/ 1698624 h 2851225"/>
                <a:gd name="connsiteX3" fmla="*/ 2125228 w 2271899"/>
                <a:gd name="connsiteY3" fmla="*/ 2319299 h 2851225"/>
                <a:gd name="connsiteX4" fmla="*/ 1553728 w 2271899"/>
                <a:gd name="connsiteY4" fmla="*/ 2851225 h 2851225"/>
                <a:gd name="connsiteX5" fmla="*/ 1553728 w 2271899"/>
                <a:gd name="connsiteY5" fmla="*/ 2667412 h 2851225"/>
                <a:gd name="connsiteX6" fmla="*/ 220229 w 2271899"/>
                <a:gd name="connsiteY6" fmla="*/ 1748379 h 2851225"/>
                <a:gd name="connsiteX7" fmla="*/ 220228 w 2271899"/>
                <a:gd name="connsiteY7" fmla="*/ 963406 h 2851225"/>
                <a:gd name="connsiteX0" fmla="*/ 2125228 w 2271899"/>
                <a:gd name="connsiteY0" fmla="*/ 784974 h 2851225"/>
                <a:gd name="connsiteX1" fmla="*/ 385483 w 2271899"/>
                <a:gd name="connsiteY1" fmla="*/ 1355892 h 2851225"/>
                <a:gd name="connsiteX2" fmla="*/ 1106884 w 2271899"/>
                <a:gd name="connsiteY2" fmla="*/ 149205 h 2851225"/>
                <a:gd name="connsiteX3" fmla="*/ 2125231 w 2271899"/>
                <a:gd name="connsiteY3" fmla="*/ 0 h 2851225"/>
                <a:gd name="connsiteX4" fmla="*/ 2125228 w 2271899"/>
                <a:gd name="connsiteY4" fmla="*/ 784974 h 2851225"/>
                <a:gd name="connsiteX0" fmla="*/ 220228 w 2271899"/>
                <a:gd name="connsiteY0" fmla="*/ 963406 h 2851225"/>
                <a:gd name="connsiteX1" fmla="*/ 1553727 w 2271899"/>
                <a:gd name="connsiteY1" fmla="*/ 1882439 h 2851225"/>
                <a:gd name="connsiteX2" fmla="*/ 1553728 w 2271899"/>
                <a:gd name="connsiteY2" fmla="*/ 1698624 h 2851225"/>
                <a:gd name="connsiteX3" fmla="*/ 2125228 w 2271899"/>
                <a:gd name="connsiteY3" fmla="*/ 2319299 h 2851225"/>
                <a:gd name="connsiteX4" fmla="*/ 1553728 w 2271899"/>
                <a:gd name="connsiteY4" fmla="*/ 2851225 h 2851225"/>
                <a:gd name="connsiteX5" fmla="*/ 1553728 w 2271899"/>
                <a:gd name="connsiteY5" fmla="*/ 2667412 h 2851225"/>
                <a:gd name="connsiteX6" fmla="*/ 220229 w 2271899"/>
                <a:gd name="connsiteY6" fmla="*/ 1748379 h 2851225"/>
                <a:gd name="connsiteX7" fmla="*/ 220228 w 2271899"/>
                <a:gd name="connsiteY7" fmla="*/ 963406 h 2851225"/>
                <a:gd name="connsiteX8" fmla="*/ 1265511 w 2271899"/>
                <a:gd name="connsiteY8" fmla="*/ 103689 h 2851225"/>
                <a:gd name="connsiteX9" fmla="*/ 2125228 w 2271899"/>
                <a:gd name="connsiteY9" fmla="*/ 784974 h 2851225"/>
                <a:gd name="connsiteX10" fmla="*/ 385483 w 2271899"/>
                <a:gd name="connsiteY10" fmla="*/ 1355892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0" fmla="*/ 2125228 w 2125231"/>
                <a:gd name="connsiteY0" fmla="*/ 784974 h 2851225"/>
                <a:gd name="connsiteX1" fmla="*/ 385483 w 2125231"/>
                <a:gd name="connsiteY1" fmla="*/ 1355892 h 2851225"/>
                <a:gd name="connsiteX2" fmla="*/ 1106884 w 2125231"/>
                <a:gd name="connsiteY2" fmla="*/ 149205 h 2851225"/>
                <a:gd name="connsiteX3" fmla="*/ 2125231 w 2125231"/>
                <a:gd name="connsiteY3" fmla="*/ 0 h 2851225"/>
                <a:gd name="connsiteX4" fmla="*/ 2125228 w 2125231"/>
                <a:gd name="connsiteY4" fmla="*/ 784974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8" fmla="*/ 1265511 w 2125231"/>
                <a:gd name="connsiteY8" fmla="*/ 103689 h 2851225"/>
                <a:gd name="connsiteX9" fmla="*/ 385483 w 2125231"/>
                <a:gd name="connsiteY9" fmla="*/ 1355892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0" fmla="*/ 2125228 w 2125231"/>
                <a:gd name="connsiteY0" fmla="*/ 784974 h 2851225"/>
                <a:gd name="connsiteX1" fmla="*/ 385483 w 2125231"/>
                <a:gd name="connsiteY1" fmla="*/ 1355892 h 2851225"/>
                <a:gd name="connsiteX2" fmla="*/ 1106884 w 2125231"/>
                <a:gd name="connsiteY2" fmla="*/ 149205 h 2851225"/>
                <a:gd name="connsiteX3" fmla="*/ 2125231 w 2125231"/>
                <a:gd name="connsiteY3" fmla="*/ 0 h 2851225"/>
                <a:gd name="connsiteX4" fmla="*/ 2125228 w 2125231"/>
                <a:gd name="connsiteY4" fmla="*/ 784974 h 2851225"/>
                <a:gd name="connsiteX0" fmla="*/ 220228 w 2125231"/>
                <a:gd name="connsiteY0" fmla="*/ 963406 h 2851225"/>
                <a:gd name="connsiteX1" fmla="*/ 1553727 w 2125231"/>
                <a:gd name="connsiteY1" fmla="*/ 1882439 h 2851225"/>
                <a:gd name="connsiteX2" fmla="*/ 1553728 w 2125231"/>
                <a:gd name="connsiteY2" fmla="*/ 1698624 h 2851225"/>
                <a:gd name="connsiteX3" fmla="*/ 2125228 w 2125231"/>
                <a:gd name="connsiteY3" fmla="*/ 2319299 h 2851225"/>
                <a:gd name="connsiteX4" fmla="*/ 1553728 w 2125231"/>
                <a:gd name="connsiteY4" fmla="*/ 2851225 h 2851225"/>
                <a:gd name="connsiteX5" fmla="*/ 1553728 w 2125231"/>
                <a:gd name="connsiteY5" fmla="*/ 2667412 h 2851225"/>
                <a:gd name="connsiteX6" fmla="*/ 220229 w 2125231"/>
                <a:gd name="connsiteY6" fmla="*/ 1748379 h 2851225"/>
                <a:gd name="connsiteX7" fmla="*/ 220228 w 2125231"/>
                <a:gd name="connsiteY7" fmla="*/ 963406 h 2851225"/>
                <a:gd name="connsiteX8" fmla="*/ 385483 w 2125231"/>
                <a:gd name="connsiteY8" fmla="*/ 1355892 h 2851225"/>
                <a:gd name="connsiteX0" fmla="*/ 2 w 1905005"/>
                <a:gd name="connsiteY0" fmla="*/ 963406 h 2851225"/>
                <a:gd name="connsiteX1" fmla="*/ 1333501 w 1905005"/>
                <a:gd name="connsiteY1" fmla="*/ 1882439 h 2851225"/>
                <a:gd name="connsiteX2" fmla="*/ 1333502 w 1905005"/>
                <a:gd name="connsiteY2" fmla="*/ 1698624 h 2851225"/>
                <a:gd name="connsiteX3" fmla="*/ 1905002 w 1905005"/>
                <a:gd name="connsiteY3" fmla="*/ 2319299 h 2851225"/>
                <a:gd name="connsiteX4" fmla="*/ 1333502 w 1905005"/>
                <a:gd name="connsiteY4" fmla="*/ 2851225 h 2851225"/>
                <a:gd name="connsiteX5" fmla="*/ 1333502 w 1905005"/>
                <a:gd name="connsiteY5" fmla="*/ 2667412 h 2851225"/>
                <a:gd name="connsiteX6" fmla="*/ 3 w 1905005"/>
                <a:gd name="connsiteY6" fmla="*/ 1748379 h 2851225"/>
                <a:gd name="connsiteX7" fmla="*/ 2 w 1905005"/>
                <a:gd name="connsiteY7" fmla="*/ 963406 h 2851225"/>
                <a:gd name="connsiteX0" fmla="*/ 1905002 w 1905005"/>
                <a:gd name="connsiteY0" fmla="*/ 784974 h 2851225"/>
                <a:gd name="connsiteX1" fmla="*/ 165257 w 1905005"/>
                <a:gd name="connsiteY1" fmla="*/ 1355892 h 2851225"/>
                <a:gd name="connsiteX2" fmla="*/ 1905005 w 1905005"/>
                <a:gd name="connsiteY2" fmla="*/ 0 h 2851225"/>
                <a:gd name="connsiteX3" fmla="*/ 1905002 w 1905005"/>
                <a:gd name="connsiteY3" fmla="*/ 784974 h 2851225"/>
                <a:gd name="connsiteX0" fmla="*/ 2 w 1905005"/>
                <a:gd name="connsiteY0" fmla="*/ 963406 h 2851225"/>
                <a:gd name="connsiteX1" fmla="*/ 1333501 w 1905005"/>
                <a:gd name="connsiteY1" fmla="*/ 1882439 h 2851225"/>
                <a:gd name="connsiteX2" fmla="*/ 1333502 w 1905005"/>
                <a:gd name="connsiteY2" fmla="*/ 1698624 h 2851225"/>
                <a:gd name="connsiteX3" fmla="*/ 1905002 w 1905005"/>
                <a:gd name="connsiteY3" fmla="*/ 2319299 h 2851225"/>
                <a:gd name="connsiteX4" fmla="*/ 1333502 w 1905005"/>
                <a:gd name="connsiteY4" fmla="*/ 2851225 h 2851225"/>
                <a:gd name="connsiteX5" fmla="*/ 1333502 w 1905005"/>
                <a:gd name="connsiteY5" fmla="*/ 2667412 h 2851225"/>
                <a:gd name="connsiteX6" fmla="*/ 3 w 1905005"/>
                <a:gd name="connsiteY6" fmla="*/ 1748379 h 2851225"/>
                <a:gd name="connsiteX7" fmla="*/ 2 w 1905005"/>
                <a:gd name="connsiteY7" fmla="*/ 963406 h 2851225"/>
                <a:gd name="connsiteX8" fmla="*/ 165257 w 1905005"/>
                <a:gd name="connsiteY8" fmla="*/ 1355892 h 2851225"/>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8" fmla="*/ 165257 w 1905002"/>
                <a:gd name="connsiteY8" fmla="*/ 570918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905002 w 1905002"/>
                <a:gd name="connsiteY0" fmla="*/ 0 h 2066251"/>
                <a:gd name="connsiteX1" fmla="*/ 165257 w 1905002"/>
                <a:gd name="connsiteY1" fmla="*/ 570918 h 2066251"/>
                <a:gd name="connsiteX2" fmla="*/ 1905002 w 1905002"/>
                <a:gd name="connsiteY2" fmla="*/ 0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165257 w 1905002"/>
                <a:gd name="connsiteY0" fmla="*/ 570918 h 2066251"/>
                <a:gd name="connsiteX1" fmla="*/ 1905002 w 1905002"/>
                <a:gd name="connsiteY1" fmla="*/ 0 h 2066251"/>
                <a:gd name="connsiteX2" fmla="*/ 256697 w 1905002"/>
                <a:gd name="connsiteY2" fmla="*/ 662358 h 2066251"/>
                <a:gd name="connsiteX0" fmla="*/ 2 w 1905002"/>
                <a:gd name="connsiteY0" fmla="*/ 178432 h 2066251"/>
                <a:gd name="connsiteX1" fmla="*/ 1333501 w 1905002"/>
                <a:gd name="connsiteY1" fmla="*/ 1097465 h 2066251"/>
                <a:gd name="connsiteX2" fmla="*/ 1333502 w 1905002"/>
                <a:gd name="connsiteY2" fmla="*/ 913650 h 2066251"/>
                <a:gd name="connsiteX3" fmla="*/ 1905002 w 1905002"/>
                <a:gd name="connsiteY3" fmla="*/ 1534325 h 2066251"/>
                <a:gd name="connsiteX4" fmla="*/ 1333502 w 1905002"/>
                <a:gd name="connsiteY4" fmla="*/ 2066251 h 2066251"/>
                <a:gd name="connsiteX5" fmla="*/ 1333502 w 1905002"/>
                <a:gd name="connsiteY5" fmla="*/ 1882438 h 2066251"/>
                <a:gd name="connsiteX6" fmla="*/ 3 w 1905002"/>
                <a:gd name="connsiteY6" fmla="*/ 963405 h 2066251"/>
                <a:gd name="connsiteX7" fmla="*/ 2 w 1905002"/>
                <a:gd name="connsiteY7" fmla="*/ 178432 h 2066251"/>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165257 w 1905002"/>
                <a:gd name="connsiteY0" fmla="*/ 651592 h 2146925"/>
                <a:gd name="connsiteX1" fmla="*/ 1905002 w 1905002"/>
                <a:gd name="connsiteY1" fmla="*/ 80674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33402 w 1905002"/>
                <a:gd name="connsiteY0" fmla="*/ 591101 h 2146925"/>
                <a:gd name="connsiteX1" fmla="*/ 1905002 w 1905002"/>
                <a:gd name="connsiteY1" fmla="*/ 80674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03717 w 2408717"/>
                <a:gd name="connsiteY0" fmla="*/ 259106 h 2146925"/>
                <a:gd name="connsiteX1" fmla="*/ 1837216 w 2408717"/>
                <a:gd name="connsiteY1" fmla="*/ 1178139 h 2146925"/>
                <a:gd name="connsiteX2" fmla="*/ 1837217 w 2408717"/>
                <a:gd name="connsiteY2" fmla="*/ 994324 h 2146925"/>
                <a:gd name="connsiteX3" fmla="*/ 2408717 w 2408717"/>
                <a:gd name="connsiteY3" fmla="*/ 1614999 h 2146925"/>
                <a:gd name="connsiteX4" fmla="*/ 1837217 w 2408717"/>
                <a:gd name="connsiteY4" fmla="*/ 2146925 h 2146925"/>
                <a:gd name="connsiteX5" fmla="*/ 1837217 w 2408717"/>
                <a:gd name="connsiteY5" fmla="*/ 1963112 h 2146925"/>
                <a:gd name="connsiteX6" fmla="*/ 503718 w 2408717"/>
                <a:gd name="connsiteY6" fmla="*/ 1044079 h 2146925"/>
                <a:gd name="connsiteX7" fmla="*/ 503717 w 2408717"/>
                <a:gd name="connsiteY7" fmla="*/ 259106 h 2146925"/>
                <a:gd name="connsiteX0" fmla="*/ 1037117 w 2408717"/>
                <a:gd name="connsiteY0" fmla="*/ 591101 h 2146925"/>
                <a:gd name="connsiteX1" fmla="*/ 1722915 w 2408717"/>
                <a:gd name="connsiteY1" fmla="*/ 304800 h 2146925"/>
                <a:gd name="connsiteX2" fmla="*/ 884717 w 2408717"/>
                <a:gd name="connsiteY2" fmla="*/ 438701 h 2146925"/>
                <a:gd name="connsiteX0" fmla="*/ 503717 w 2408717"/>
                <a:gd name="connsiteY0" fmla="*/ 259106 h 2146925"/>
                <a:gd name="connsiteX1" fmla="*/ 1837216 w 2408717"/>
                <a:gd name="connsiteY1" fmla="*/ 1178139 h 2146925"/>
                <a:gd name="connsiteX2" fmla="*/ 1837217 w 2408717"/>
                <a:gd name="connsiteY2" fmla="*/ 994324 h 2146925"/>
                <a:gd name="connsiteX3" fmla="*/ 2408717 w 2408717"/>
                <a:gd name="connsiteY3" fmla="*/ 1614999 h 2146925"/>
                <a:gd name="connsiteX4" fmla="*/ 1837217 w 2408717"/>
                <a:gd name="connsiteY4" fmla="*/ 2146925 h 2146925"/>
                <a:gd name="connsiteX5" fmla="*/ 1837217 w 2408717"/>
                <a:gd name="connsiteY5" fmla="*/ 1963112 h 2146925"/>
                <a:gd name="connsiteX6" fmla="*/ 503718 w 2408717"/>
                <a:gd name="connsiteY6" fmla="*/ 1044079 h 2146925"/>
                <a:gd name="connsiteX7" fmla="*/ 503717 w 2408717"/>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533402 w 1905002"/>
                <a:gd name="connsiteY0" fmla="*/ 591101 h 2146925"/>
                <a:gd name="connsiteX1" fmla="*/ 1219200 w 1905002"/>
                <a:gd name="connsiteY1" fmla="*/ 304800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1219200 w 1905002"/>
                <a:gd name="connsiteY0" fmla="*/ 381000 h 2146925"/>
                <a:gd name="connsiteX1" fmla="*/ 1219200 w 1905002"/>
                <a:gd name="connsiteY1" fmla="*/ 304800 h 2146925"/>
                <a:gd name="connsiteX2" fmla="*/ 381002 w 1905002"/>
                <a:gd name="connsiteY2" fmla="*/ 438701 h 2146925"/>
                <a:gd name="connsiteX0" fmla="*/ 2 w 1905002"/>
                <a:gd name="connsiteY0" fmla="*/ 259106 h 2146925"/>
                <a:gd name="connsiteX1" fmla="*/ 1333501 w 1905002"/>
                <a:gd name="connsiteY1" fmla="*/ 1178139 h 2146925"/>
                <a:gd name="connsiteX2" fmla="*/ 1333502 w 1905002"/>
                <a:gd name="connsiteY2" fmla="*/ 994324 h 2146925"/>
                <a:gd name="connsiteX3" fmla="*/ 1905002 w 1905002"/>
                <a:gd name="connsiteY3" fmla="*/ 1614999 h 2146925"/>
                <a:gd name="connsiteX4" fmla="*/ 1333502 w 1905002"/>
                <a:gd name="connsiteY4" fmla="*/ 2146925 h 2146925"/>
                <a:gd name="connsiteX5" fmla="*/ 1333502 w 1905002"/>
                <a:gd name="connsiteY5" fmla="*/ 1963112 h 2146925"/>
                <a:gd name="connsiteX6" fmla="*/ 3 w 1905002"/>
                <a:gd name="connsiteY6" fmla="*/ 1044079 h 2146925"/>
                <a:gd name="connsiteX7" fmla="*/ 2 w 1905002"/>
                <a:gd name="connsiteY7" fmla="*/ 259106 h 2146925"/>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1219200 w 1905002"/>
                <a:gd name="connsiteY0" fmla="*/ 190306 h 1956231"/>
                <a:gd name="connsiteX1" fmla="*/ 1219200 w 1905002"/>
                <a:gd name="connsiteY1" fmla="*/ 114106 h 1956231"/>
                <a:gd name="connsiteX2" fmla="*/ 1219200 w 1905002"/>
                <a:gd name="connsiteY2" fmla="*/ 114106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1219200 w 1905002"/>
                <a:gd name="connsiteY0" fmla="*/ 190306 h 1956231"/>
                <a:gd name="connsiteX1" fmla="*/ 1219200 w 1905002"/>
                <a:gd name="connsiteY1" fmla="*/ 114106 h 1956231"/>
                <a:gd name="connsiteX2" fmla="*/ 1219200 w 1905002"/>
                <a:gd name="connsiteY2" fmla="*/ 114106 h 1956231"/>
                <a:gd name="connsiteX0" fmla="*/ 2 w 1905002"/>
                <a:gd name="connsiteY0" fmla="*/ 68412 h 1956231"/>
                <a:gd name="connsiteX1" fmla="*/ 1333501 w 1905002"/>
                <a:gd name="connsiteY1" fmla="*/ 987445 h 1956231"/>
                <a:gd name="connsiteX2" fmla="*/ 1333502 w 1905002"/>
                <a:gd name="connsiteY2" fmla="*/ 803630 h 1956231"/>
                <a:gd name="connsiteX3" fmla="*/ 1905002 w 1905002"/>
                <a:gd name="connsiteY3" fmla="*/ 1424305 h 1956231"/>
                <a:gd name="connsiteX4" fmla="*/ 1333502 w 1905002"/>
                <a:gd name="connsiteY4" fmla="*/ 1956231 h 1956231"/>
                <a:gd name="connsiteX5" fmla="*/ 1333502 w 1905002"/>
                <a:gd name="connsiteY5" fmla="*/ 1772418 h 1956231"/>
                <a:gd name="connsiteX6" fmla="*/ 3 w 1905002"/>
                <a:gd name="connsiteY6" fmla="*/ 853385 h 1956231"/>
                <a:gd name="connsiteX7" fmla="*/ 2 w 1905002"/>
                <a:gd name="connsiteY7" fmla="*/ 68412 h 1956231"/>
                <a:gd name="connsiteX0" fmla="*/ 2 w 1905002"/>
                <a:gd name="connsiteY0" fmla="*/ 0 h 1887819"/>
                <a:gd name="connsiteX1" fmla="*/ 1333501 w 1905002"/>
                <a:gd name="connsiteY1" fmla="*/ 919033 h 1887819"/>
                <a:gd name="connsiteX2" fmla="*/ 1333502 w 1905002"/>
                <a:gd name="connsiteY2" fmla="*/ 735218 h 1887819"/>
                <a:gd name="connsiteX3" fmla="*/ 1905002 w 1905002"/>
                <a:gd name="connsiteY3" fmla="*/ 1355893 h 1887819"/>
                <a:gd name="connsiteX4" fmla="*/ 1333502 w 1905002"/>
                <a:gd name="connsiteY4" fmla="*/ 1887819 h 1887819"/>
                <a:gd name="connsiteX5" fmla="*/ 1333502 w 1905002"/>
                <a:gd name="connsiteY5" fmla="*/ 1704006 h 1887819"/>
                <a:gd name="connsiteX6" fmla="*/ 3 w 1905002"/>
                <a:gd name="connsiteY6" fmla="*/ 784973 h 1887819"/>
                <a:gd name="connsiteX7" fmla="*/ 2 w 1905002"/>
                <a:gd name="connsiteY7" fmla="*/ 0 h 1887819"/>
                <a:gd name="connsiteX0" fmla="*/ 1219200 w 1905002"/>
                <a:gd name="connsiteY0" fmla="*/ 45694 h 1887819"/>
                <a:gd name="connsiteX1" fmla="*/ 1219200 w 1905002"/>
                <a:gd name="connsiteY1" fmla="*/ 45694 h 1887819"/>
                <a:gd name="connsiteX2" fmla="*/ 1219200 w 1905002"/>
                <a:gd name="connsiteY2" fmla="*/ 45694 h 1887819"/>
                <a:gd name="connsiteX0" fmla="*/ 2 w 1905002"/>
                <a:gd name="connsiteY0" fmla="*/ 0 h 1887819"/>
                <a:gd name="connsiteX1" fmla="*/ 1333501 w 1905002"/>
                <a:gd name="connsiteY1" fmla="*/ 919033 h 1887819"/>
                <a:gd name="connsiteX2" fmla="*/ 1333502 w 1905002"/>
                <a:gd name="connsiteY2" fmla="*/ 735218 h 1887819"/>
                <a:gd name="connsiteX3" fmla="*/ 1905002 w 1905002"/>
                <a:gd name="connsiteY3" fmla="*/ 1355893 h 1887819"/>
                <a:gd name="connsiteX4" fmla="*/ 1333502 w 1905002"/>
                <a:gd name="connsiteY4" fmla="*/ 1887819 h 1887819"/>
                <a:gd name="connsiteX5" fmla="*/ 1333502 w 1905002"/>
                <a:gd name="connsiteY5" fmla="*/ 1704006 h 1887819"/>
                <a:gd name="connsiteX6" fmla="*/ 3 w 1905002"/>
                <a:gd name="connsiteY6" fmla="*/ 784973 h 1887819"/>
                <a:gd name="connsiteX7" fmla="*/ 2 w 1905002"/>
                <a:gd name="connsiteY7" fmla="*/ 0 h 188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2" h="1887819" stroke="0" extrusionOk="0">
                  <a:moveTo>
                    <a:pt x="2" y="0"/>
                  </a:moveTo>
                  <a:cubicBezTo>
                    <a:pt x="0" y="420737"/>
                    <a:pt x="539873" y="792811"/>
                    <a:pt x="1333501" y="919033"/>
                  </a:cubicBezTo>
                  <a:cubicBezTo>
                    <a:pt x="1333501" y="857761"/>
                    <a:pt x="1333502" y="796490"/>
                    <a:pt x="1333502" y="735218"/>
                  </a:cubicBezTo>
                  <a:lnTo>
                    <a:pt x="1905002" y="1355893"/>
                  </a:lnTo>
                  <a:lnTo>
                    <a:pt x="1333502" y="1887819"/>
                  </a:lnTo>
                  <a:lnTo>
                    <a:pt x="1333502" y="1704006"/>
                  </a:lnTo>
                  <a:cubicBezTo>
                    <a:pt x="539874" y="1577785"/>
                    <a:pt x="1" y="1205710"/>
                    <a:pt x="3" y="784973"/>
                  </a:cubicBezTo>
                  <a:cubicBezTo>
                    <a:pt x="3" y="523315"/>
                    <a:pt x="2" y="261658"/>
                    <a:pt x="2" y="0"/>
                  </a:cubicBezTo>
                  <a:close/>
                </a:path>
                <a:path w="1905002" h="1887819" fill="darkenLess" stroke="0" extrusionOk="0">
                  <a:moveTo>
                    <a:pt x="1219200" y="45694"/>
                  </a:moveTo>
                  <a:lnTo>
                    <a:pt x="1219200" y="45694"/>
                  </a:lnTo>
                  <a:lnTo>
                    <a:pt x="1219200" y="45694"/>
                  </a:lnTo>
                </a:path>
                <a:path w="1905002" h="1887819" fill="none" extrusionOk="0">
                  <a:moveTo>
                    <a:pt x="2" y="0"/>
                  </a:moveTo>
                  <a:cubicBezTo>
                    <a:pt x="0" y="420737"/>
                    <a:pt x="539873" y="792811"/>
                    <a:pt x="1333501" y="919033"/>
                  </a:cubicBezTo>
                  <a:cubicBezTo>
                    <a:pt x="1333501" y="857761"/>
                    <a:pt x="1333502" y="796490"/>
                    <a:pt x="1333502" y="735218"/>
                  </a:cubicBezTo>
                  <a:lnTo>
                    <a:pt x="1905002" y="1355893"/>
                  </a:lnTo>
                  <a:lnTo>
                    <a:pt x="1333502" y="1887819"/>
                  </a:lnTo>
                  <a:lnTo>
                    <a:pt x="1333502" y="1704006"/>
                  </a:lnTo>
                  <a:cubicBezTo>
                    <a:pt x="539874" y="1577785"/>
                    <a:pt x="1" y="1205710"/>
                    <a:pt x="3" y="784973"/>
                  </a:cubicBezTo>
                  <a:cubicBezTo>
                    <a:pt x="3" y="523315"/>
                    <a:pt x="2" y="261658"/>
                    <a:pt x="2" y="0"/>
                  </a:cubicBezTo>
                </a:path>
              </a:pathLst>
            </a:custGeom>
            <a:gradFill flip="none" rotWithShape="1">
              <a:gsLst>
                <a:gs pos="0">
                  <a:srgbClr val="7030A0"/>
                </a:gs>
                <a:gs pos="50000">
                  <a:schemeClr val="accent6">
                    <a:lumMod val="40000"/>
                    <a:lumOff val="60000"/>
                  </a:schemeClr>
                </a:gs>
                <a:gs pos="100000">
                  <a:srgbClr val="7030A0">
                    <a:alpha val="42000"/>
                  </a:srgbClr>
                </a:gs>
              </a:gsLst>
              <a:lin ang="10800000" scaled="1"/>
              <a:tileRect/>
            </a:gradFill>
            <a:ln>
              <a:gradFill>
                <a:gsLst>
                  <a:gs pos="0">
                    <a:srgbClr val="7030A0"/>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
        <p:nvSpPr>
          <p:cNvPr id="40" name="Rounded Rectangle 39"/>
          <p:cNvSpPr/>
          <p:nvPr/>
        </p:nvSpPr>
        <p:spPr bwMode="auto">
          <a:xfrm>
            <a:off x="4572000" y="1209814"/>
            <a:ext cx="2667000" cy="1849250"/>
          </a:xfrm>
          <a:prstGeom prst="roundRect">
            <a:avLst/>
          </a:prstGeom>
          <a:solidFill>
            <a:schemeClr val="bg1"/>
          </a:solidFill>
          <a:ln w="9525" cap="flat" cmpd="sng" algn="ctr">
            <a:solidFill>
              <a:schemeClr val="tx1"/>
            </a:solidFill>
            <a:prstDash val="solid"/>
            <a:round/>
            <a:headEnd type="none" w="med" len="med"/>
            <a:tailEnd type="none" w="med" len="med"/>
          </a:ln>
          <a:effectLst>
            <a:softEdge rad="127000"/>
          </a:effectLst>
        </p:spPr>
        <p:txBody>
          <a:bodyPr/>
          <a:lstStyle/>
          <a:p>
            <a:pPr defTabSz="455613">
              <a:defRPr/>
            </a:pPr>
            <a:endParaRPr lang="en-US">
              <a:latin typeface="Arial" charset="0"/>
              <a:ea typeface="ＭＳ Ｐゴシック" pitchFamily="34" charset="-128"/>
              <a:cs typeface="Arial" pitchFamily="34" charset="0"/>
            </a:endParaRPr>
          </a:p>
        </p:txBody>
      </p:sp>
      <p:pic>
        <p:nvPicPr>
          <p:cNvPr id="21517" name="Picture 31" descr="WPS 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590675"/>
            <a:ext cx="2201863"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1981200" y="2778125"/>
            <a:ext cx="2895600" cy="793750"/>
          </a:xfrm>
          <a:prstGeom prst="rect">
            <a:avLst/>
          </a:prstGeom>
          <a:noFill/>
        </p:spPr>
        <p:txBody>
          <a:bodyPr>
            <a:spAutoFit/>
          </a:bodyPr>
          <a:lstStyle/>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simple to use</a:t>
            </a:r>
          </a:p>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fast time-to-value</a:t>
            </a:r>
          </a:p>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deep business engagement</a:t>
            </a:r>
          </a:p>
        </p:txBody>
      </p:sp>
      <p:sp>
        <p:nvSpPr>
          <p:cNvPr id="42" name="TextBox 41"/>
          <p:cNvSpPr txBox="1"/>
          <p:nvPr/>
        </p:nvSpPr>
        <p:spPr>
          <a:xfrm>
            <a:off x="5029200" y="2778125"/>
            <a:ext cx="2133600" cy="793750"/>
          </a:xfrm>
          <a:prstGeom prst="rect">
            <a:avLst/>
          </a:prstGeom>
          <a:noFill/>
        </p:spPr>
        <p:txBody>
          <a:bodyPr>
            <a:spAutoFit/>
          </a:bodyPr>
          <a:lstStyle/>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high performance</a:t>
            </a:r>
          </a:p>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excellent integration</a:t>
            </a:r>
          </a:p>
          <a:p>
            <a:pPr defTabSz="455613">
              <a:buFont typeface="Arial" pitchFamily="34" charset="0"/>
              <a:buChar char="•"/>
              <a:defRPr/>
            </a:pPr>
            <a:r>
              <a:rPr lang="en-US" sz="1600" i="1" dirty="0">
                <a:solidFill>
                  <a:schemeClr val="bg2">
                    <a:lumMod val="65000"/>
                    <a:lumOff val="35000"/>
                  </a:schemeClr>
                </a:solidFill>
                <a:latin typeface="Arial" charset="0"/>
                <a:ea typeface="ＭＳ Ｐゴシック" pitchFamily="34" charset="-128"/>
                <a:cs typeface="Arial" pitchFamily="34" charset="0"/>
              </a:rPr>
              <a:t> superior integrity</a:t>
            </a:r>
          </a:p>
        </p:txBody>
      </p:sp>
      <p:pic>
        <p:nvPicPr>
          <p:cNvPr id="18" name="Picture 2"/>
          <p:cNvPicPr>
            <a:picLocks noChangeAspect="1" noChangeArrowheads="1"/>
          </p:cNvPicPr>
          <p:nvPr/>
        </p:nvPicPr>
        <p:blipFill>
          <a:blip r:embed="rId5"/>
          <a:srcRect/>
          <a:stretch>
            <a:fillRect/>
          </a:stretch>
        </p:blipFill>
        <p:spPr bwMode="auto">
          <a:xfrm>
            <a:off x="3581400" y="3992563"/>
            <a:ext cx="1831975" cy="1752600"/>
          </a:xfrm>
          <a:prstGeom prst="rect">
            <a:avLst/>
          </a:prstGeom>
          <a:ln>
            <a:solidFill>
              <a:schemeClr val="tx2"/>
            </a:solidFill>
          </a:ln>
          <a:effectLst>
            <a:outerShdw blurRad="292100" dist="139700" dir="2700000" algn="tl" rotWithShape="0">
              <a:srgbClr val="333333">
                <a:alpha val="65000"/>
              </a:srgbClr>
            </a:outerShdw>
          </a:effectLst>
        </p:spPr>
      </p:pic>
      <p:sp>
        <p:nvSpPr>
          <p:cNvPr id="21521" name="Rectangle 23"/>
          <p:cNvSpPr>
            <a:spLocks noChangeArrowheads="1"/>
          </p:cNvSpPr>
          <p:nvPr/>
        </p:nvSpPr>
        <p:spPr bwMode="auto">
          <a:xfrm>
            <a:off x="1425575" y="5970588"/>
            <a:ext cx="6000750" cy="641350"/>
          </a:xfrm>
          <a:prstGeom prst="rect">
            <a:avLst/>
          </a:prstGeom>
          <a:solidFill>
            <a:srgbClr val="0033CC"/>
          </a:solidFill>
          <a:ln>
            <a:noFill/>
          </a:ln>
          <a:effectLst>
            <a:prstShdw prst="shdw17" dist="17961" dir="2700000">
              <a:srgbClr val="001F7A"/>
            </a:prst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solidFill>
                  <a:schemeClr val="bg1"/>
                </a:solidFill>
              </a:rPr>
              <a:t>Available June 2011, Including Linux for System z</a:t>
            </a:r>
          </a:p>
          <a:p>
            <a:pPr algn="ctr"/>
            <a:r>
              <a:rPr lang="en-US">
                <a:solidFill>
                  <a:schemeClr val="bg1"/>
                </a:solidFill>
              </a:rPr>
              <a:t>Available September 2, 2011 for z/OS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busperf.jpg"/>
          <p:cNvPicPr>
            <a:picLocks noChangeAspect="1"/>
          </p:cNvPicPr>
          <p:nvPr/>
        </p:nvPicPr>
        <p:blipFill>
          <a:blip r:embed="rId3" cstate="print"/>
          <a:stretch>
            <a:fillRect/>
          </a:stretch>
        </p:blipFill>
        <p:spPr>
          <a:xfrm>
            <a:off x="4741018" y="2819400"/>
            <a:ext cx="4402982" cy="2914651"/>
          </a:xfrm>
          <a:prstGeom prst="rect">
            <a:avLst/>
          </a:prstGeom>
          <a:effectLst>
            <a:softEdge rad="635000"/>
          </a:effectLst>
        </p:spPr>
      </p:pic>
      <p:sp>
        <p:nvSpPr>
          <p:cNvPr id="10" name="Rectangle 9"/>
          <p:cNvSpPr/>
          <p:nvPr/>
        </p:nvSpPr>
        <p:spPr>
          <a:xfrm>
            <a:off x="3429000" y="990600"/>
            <a:ext cx="5715000" cy="5486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Unifies IT and LOB objectives across platforms</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50</a:t>
            </a:fld>
            <a:endParaRPr lang="en-US" dirty="0"/>
          </a:p>
        </p:txBody>
      </p:sp>
      <p:sp>
        <p:nvSpPr>
          <p:cNvPr id="4" name="Rectangle 3"/>
          <p:cNvSpPr txBox="1">
            <a:spLocks noChangeArrowheads="1"/>
          </p:cNvSpPr>
          <p:nvPr/>
        </p:nvSpPr>
        <p:spPr bwMode="auto">
          <a:xfrm>
            <a:off x="304800" y="1143001"/>
            <a:ext cx="51054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dirty="0" smtClean="0">
                <a:cs typeface="Arial" pitchFamily="34" charset="0"/>
              </a:rPr>
              <a:t>Graphical implementation for business processes enables </a:t>
            </a:r>
            <a:r>
              <a:rPr lang="en-US" sz="2000" b="1" i="1" dirty="0" smtClean="0">
                <a:cs typeface="Arial" pitchFamily="34" charset="0"/>
              </a:rPr>
              <a:t>collaboration</a:t>
            </a:r>
            <a:r>
              <a:rPr lang="en-US" sz="2000" dirty="0" smtClean="0">
                <a:cs typeface="Arial" pitchFamily="34" charset="0"/>
              </a:rPr>
              <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Visibility of process models and business rules </a:t>
            </a:r>
            <a:r>
              <a:rPr lang="en-US" sz="2000" dirty="0" smtClean="0">
                <a:cs typeface="Arial" pitchFamily="34" charset="0"/>
              </a:rPr>
              <a:t>to business users via a Web interface for testing and review</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Reuse of process components and business rules</a:t>
            </a:r>
            <a:r>
              <a:rPr lang="en-US" sz="2000" dirty="0" smtClean="0">
                <a:cs typeface="Arial" pitchFamily="34" charset="0"/>
              </a:rPr>
              <a:t> across applications and platforms – System Z and distributed</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Governance capabilities </a:t>
            </a:r>
            <a:r>
              <a:rPr lang="en-US" sz="2000" dirty="0" smtClean="0">
                <a:cs typeface="Arial" pitchFamily="34" charset="0"/>
              </a:rPr>
              <a:t>control rapid evolution of business process and rules</a:t>
            </a:r>
          </a:p>
          <a:p>
            <a:pPr defTabSz="914400">
              <a:lnSpc>
                <a:spcPct val="100000"/>
              </a:lnSpc>
              <a:spcBef>
                <a:spcPct val="50000"/>
              </a:spcBef>
              <a:buClrTx/>
              <a:buSzTx/>
              <a:buFontTx/>
              <a:buNone/>
            </a:pPr>
            <a:endParaRPr lang="en-US" sz="2000" dirty="0">
              <a:solidFill>
                <a:schemeClr val="tx2"/>
              </a:solidFill>
              <a:cs typeface="Arial" pitchFamily="34" charset="0"/>
            </a:endParaRPr>
          </a:p>
        </p:txBody>
      </p:sp>
      <p:pic>
        <p:nvPicPr>
          <p:cNvPr id="12" name="Picture 11"/>
          <p:cNvPicPr>
            <a:picLocks noChangeAspect="1"/>
          </p:cNvPicPr>
          <p:nvPr/>
        </p:nvPicPr>
        <p:blipFill>
          <a:blip r:embed="rId4" cstate="print"/>
          <a:stretch>
            <a:fillRect/>
          </a:stretch>
        </p:blipFill>
        <p:spPr>
          <a:xfrm>
            <a:off x="5334002" y="1295400"/>
            <a:ext cx="3494087" cy="2157413"/>
          </a:xfrm>
          <a:prstGeom prst="rect">
            <a:avLst/>
          </a:prstGeom>
          <a:ln>
            <a:noFill/>
          </a:ln>
          <a:effectLst>
            <a:outerShdw blurRad="149987" dist="250190" dir="8460000" algn="ctr">
              <a:srgbClr val="000000">
                <a:alpha val="28000"/>
              </a:srgbClr>
            </a:outerShdw>
          </a:effectLst>
          <a:scene3d>
            <a:camera prst="perspectiveLeft"/>
            <a:lightRig rig="contrasting" dir="t">
              <a:rot lat="0" lon="0" rev="1500000"/>
            </a:lightRig>
          </a:scene3d>
          <a:sp3d prstMaterial="metal">
            <a:bevelT w="88900" h="88900"/>
          </a:sp3d>
        </p:spPr>
      </p:pic>
    </p:spTree>
  </p:cSld>
  <p:clrMapOvr>
    <a:masterClrMapping/>
  </p:clrMapOvr>
  <p:transition spd="med" advTm="157578">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1" descr="j0201205"/>
          <p:cNvPicPr>
            <a:picLocks noChangeAspect="1" noChangeArrowheads="1"/>
          </p:cNvPicPr>
          <p:nvPr/>
        </p:nvPicPr>
        <p:blipFill>
          <a:blip r:embed="rId3" cstate="print"/>
          <a:srcRect/>
          <a:stretch>
            <a:fillRect/>
          </a:stretch>
        </p:blipFill>
        <p:spPr>
          <a:xfrm>
            <a:off x="3962400" y="609600"/>
            <a:ext cx="5181600" cy="5867400"/>
          </a:xfrm>
          <a:prstGeom prst="rect">
            <a:avLst/>
          </a:prstGeom>
          <a:effectLst>
            <a:softEdge rad="635000"/>
          </a:effectLst>
        </p:spPr>
      </p:pic>
      <p:sp>
        <p:nvSpPr>
          <p:cNvPr id="13" name="Rectangle 12"/>
          <p:cNvSpPr/>
          <p:nvPr/>
        </p:nvSpPr>
        <p:spPr>
          <a:xfrm>
            <a:off x="3429000" y="609600"/>
            <a:ext cx="5715000" cy="58674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Unify process, rule, and event assets for sharing and reuse</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51</a:t>
            </a:fld>
            <a:endParaRPr lang="en-US"/>
          </a:p>
        </p:txBody>
      </p:sp>
      <p:sp>
        <p:nvSpPr>
          <p:cNvPr id="4" name="Rectangle 3"/>
          <p:cNvSpPr txBox="1">
            <a:spLocks noChangeArrowheads="1"/>
          </p:cNvSpPr>
          <p:nvPr/>
        </p:nvSpPr>
        <p:spPr bwMode="auto">
          <a:xfrm>
            <a:off x="304800" y="1219201"/>
            <a:ext cx="45720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effectLst/>
                <a:uLnTx/>
                <a:uFillTx/>
                <a:cs typeface="Arial" pitchFamily="34" charset="0"/>
              </a:rPr>
              <a:t>Gain insight </a:t>
            </a:r>
            <a:r>
              <a:rPr kumimoji="0" lang="en-US" sz="2000" b="0" i="0" u="none" strike="noStrike" kern="0" cap="none" spc="0" normalizeH="0" baseline="0" noProof="0" dirty="0" smtClean="0">
                <a:ln>
                  <a:noFill/>
                </a:ln>
                <a:effectLst/>
                <a:uLnTx/>
                <a:uFillTx/>
                <a:cs typeface="Arial" pitchFamily="34" charset="0"/>
              </a:rPr>
              <a:t>into SOA services and their consumption, policies and associated metadata in your enterprise</a:t>
            </a:r>
            <a:br>
              <a:rPr kumimoji="0" lang="en-US" sz="2000" b="0" i="0" u="none" strike="noStrike" kern="0" cap="none" spc="0" normalizeH="0" baseline="0" noProof="0" dirty="0" smtClean="0">
                <a:ln>
                  <a:noFill/>
                </a:ln>
                <a:effectLst/>
                <a:uLnTx/>
                <a:uFillTx/>
                <a:cs typeface="Arial" pitchFamily="34" charset="0"/>
              </a:rPr>
            </a:br>
            <a:endParaRPr kumimoji="0" lang="en-US" sz="2000" b="0" i="0" u="none" strike="noStrike" kern="0" cap="none" spc="0" normalizeH="0" baseline="0" noProof="0" dirty="0" smtClean="0">
              <a:ln>
                <a:noFill/>
              </a:ln>
              <a:effectLst/>
              <a:uLnTx/>
              <a:uFillTx/>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kern="0" dirty="0" smtClean="0">
                <a:cs typeface="Arial" pitchFamily="34" charset="0"/>
              </a:rPr>
              <a:t>Ensure awareness and reuse </a:t>
            </a:r>
            <a:r>
              <a:rPr lang="en-US" sz="2000" kern="0" dirty="0" smtClean="0">
                <a:cs typeface="Arial" pitchFamily="34" charset="0"/>
              </a:rPr>
              <a:t>of available applications, services, and their consumers </a:t>
            </a:r>
            <a:br>
              <a:rPr lang="en-US" sz="2000" kern="0" dirty="0" smtClean="0">
                <a:cs typeface="Arial" pitchFamily="34" charset="0"/>
              </a:rPr>
            </a:br>
            <a:endParaRPr lang="en-US" sz="2000" kern="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kern="0" dirty="0" smtClean="0">
                <a:cs typeface="Arial" pitchFamily="34" charset="0"/>
              </a:rPr>
              <a:t>Con</a:t>
            </a:r>
            <a:r>
              <a:rPr lang="en-US" sz="2000" b="1" i="1" dirty="0" smtClean="0">
                <a:cs typeface="Arial" pitchFamily="34" charset="0"/>
              </a:rPr>
              <a:t>sistent </a:t>
            </a:r>
            <a:r>
              <a:rPr lang="en-US" sz="2000" b="1" i="1" dirty="0">
                <a:cs typeface="Arial" pitchFamily="34" charset="0"/>
              </a:rPr>
              <a:t>application </a:t>
            </a:r>
            <a:r>
              <a:rPr lang="en-US" sz="2000" dirty="0">
                <a:cs typeface="Arial" pitchFamily="34" charset="0"/>
              </a:rPr>
              <a:t>of operational </a:t>
            </a:r>
            <a:r>
              <a:rPr lang="en-US" sz="2000" dirty="0" smtClean="0">
                <a:cs typeface="Arial" pitchFamily="34" charset="0"/>
              </a:rPr>
              <a:t>policies</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Enforcement </a:t>
            </a:r>
            <a:r>
              <a:rPr lang="en-US" sz="2000" b="1" i="1" dirty="0">
                <a:cs typeface="Arial" pitchFamily="34" charset="0"/>
              </a:rPr>
              <a:t>of governance </a:t>
            </a:r>
            <a:r>
              <a:rPr lang="en-US" sz="2000" dirty="0">
                <a:cs typeface="Arial" pitchFamily="34" charset="0"/>
              </a:rPr>
              <a:t>lifecycle policies</a:t>
            </a:r>
            <a:endParaRPr kumimoji="0" lang="en-US" sz="2000" b="0" i="0" u="none" strike="noStrike" kern="0" cap="none" spc="0" normalizeH="0" baseline="0" noProof="0" dirty="0" smtClean="0">
              <a:ln>
                <a:noFill/>
              </a:ln>
              <a:effectLst/>
              <a:uLnTx/>
              <a:uFillTx/>
              <a:cs typeface="Arial" pitchFamily="34" charset="0"/>
            </a:endParaRPr>
          </a:p>
          <a:p>
            <a:pPr defTabSz="914400">
              <a:lnSpc>
                <a:spcPct val="100000"/>
              </a:lnSpc>
              <a:spcBef>
                <a:spcPct val="50000"/>
              </a:spcBef>
              <a:buClrTx/>
              <a:buSzTx/>
              <a:buFontTx/>
              <a:buNone/>
            </a:pPr>
            <a:endParaRPr lang="en-US" sz="2000" i="1" dirty="0">
              <a:cs typeface="Arial" pitchFamily="34" charset="0"/>
            </a:endParaRPr>
          </a:p>
        </p:txBody>
      </p:sp>
      <p:pic>
        <p:nvPicPr>
          <p:cNvPr id="7" name="Picture 2" descr="wrrsemab8"/>
          <p:cNvPicPr>
            <a:picLocks noChangeAspect="1" noChangeArrowheads="1"/>
          </p:cNvPicPr>
          <p:nvPr/>
        </p:nvPicPr>
        <p:blipFill>
          <a:blip r:embed="rId4" cstate="print"/>
          <a:srcRect/>
          <a:stretch>
            <a:fillRect/>
          </a:stretch>
        </p:blipFill>
        <p:spPr bwMode="auto">
          <a:xfrm>
            <a:off x="5334000" y="1828802"/>
            <a:ext cx="3810000" cy="36210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spd="med" advTm="102672">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usiness plan.jpg"/>
          <p:cNvPicPr>
            <a:picLocks noChangeAspect="1"/>
          </p:cNvPicPr>
          <p:nvPr/>
        </p:nvPicPr>
        <p:blipFill>
          <a:blip r:embed="rId3" cstate="print"/>
          <a:stretch>
            <a:fillRect/>
          </a:stretch>
        </p:blipFill>
        <p:spPr>
          <a:xfrm>
            <a:off x="4064000" y="1676400"/>
            <a:ext cx="5080000" cy="3810000"/>
          </a:xfrm>
          <a:prstGeom prst="rect">
            <a:avLst/>
          </a:prstGeom>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Modernize industry-specific applications and processes to accelerate and enhance BPM adoption </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52</a:t>
            </a:fld>
            <a:endParaRPr lang="en-US"/>
          </a:p>
        </p:txBody>
      </p:sp>
      <p:sp>
        <p:nvSpPr>
          <p:cNvPr id="4" name="Rectangle 3"/>
          <p:cNvSpPr txBox="1">
            <a:spLocks noChangeArrowheads="1"/>
          </p:cNvSpPr>
          <p:nvPr/>
        </p:nvSpPr>
        <p:spPr bwMode="auto">
          <a:xfrm>
            <a:off x="304800" y="1524001"/>
            <a:ext cx="4495800" cy="2900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effectLst/>
                <a:uLnTx/>
                <a:uFillTx/>
                <a:cs typeface="Arial" pitchFamily="34" charset="0"/>
              </a:rPr>
              <a:t>Rich set of prebuilt, industry-specific assets</a:t>
            </a:r>
            <a:r>
              <a:rPr kumimoji="0" lang="en-US" sz="2000" u="none" strike="noStrike" kern="0" cap="none" spc="0" normalizeH="0" baseline="0" noProof="0" dirty="0" smtClean="0">
                <a:ln>
                  <a:noFill/>
                </a:ln>
                <a:effectLst/>
                <a:uLnTx/>
                <a:uFillTx/>
                <a:cs typeface="Arial" pitchFamily="34" charset="0"/>
              </a:rPr>
              <a:t> to enhance delivery of standards-based industry solutions for banking, insurance, healthcare, manufacturing, and telecommunications</a:t>
            </a:r>
            <a:br>
              <a:rPr kumimoji="0" lang="en-US" sz="2000" u="none" strike="noStrike" kern="0" cap="none" spc="0" normalizeH="0" baseline="0" noProof="0" dirty="0" smtClean="0">
                <a:ln>
                  <a:noFill/>
                </a:ln>
                <a:effectLst/>
                <a:uLnTx/>
                <a:uFillTx/>
                <a:cs typeface="Arial" pitchFamily="34" charset="0"/>
              </a:rPr>
            </a:br>
            <a:endParaRPr kumimoji="0" lang="en-US" sz="2000" u="none" strike="noStrike" kern="0" cap="none" spc="0" normalizeH="0" baseline="0" noProof="0" dirty="0" smtClean="0">
              <a:ln>
                <a:noFill/>
              </a:ln>
              <a:effectLst/>
              <a:uLnTx/>
              <a:uFillTx/>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dirty="0" smtClean="0">
                <a:ea typeface="ＭＳ Ｐゴシック" pitchFamily="34" charset="-128"/>
              </a:rPr>
              <a:t>Quick </a:t>
            </a:r>
            <a:r>
              <a:rPr lang="en-US" sz="2000" b="1" dirty="0">
                <a:ea typeface="ＭＳ Ｐゴシック" pitchFamily="34" charset="-128"/>
              </a:rPr>
              <a:t>BPM adoption </a:t>
            </a:r>
            <a:r>
              <a:rPr lang="en-US" sz="2000" dirty="0" smtClean="0">
                <a:ea typeface="ＭＳ Ｐゴシック" pitchFamily="34" charset="-128"/>
              </a:rPr>
              <a:t>and implementation</a:t>
            </a:r>
            <a:br>
              <a:rPr lang="en-US" sz="2000" dirty="0" smtClean="0">
                <a:ea typeface="ＭＳ Ｐゴシック" pitchFamily="34" charset="-128"/>
              </a:rPr>
            </a:br>
            <a:endParaRPr lang="en-US" sz="2000" dirty="0" smtClean="0">
              <a:ea typeface="ＭＳ Ｐゴシック" pitchFamily="34" charset="-128"/>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dirty="0" smtClean="0">
                <a:ea typeface="ＭＳ Ｐゴシック" pitchFamily="34" charset="-128"/>
              </a:rPr>
              <a:t>Out-of-the-box solution scenarios </a:t>
            </a:r>
            <a:r>
              <a:rPr lang="en-US" sz="2000" dirty="0" smtClean="0">
                <a:ea typeface="ＭＳ Ｐゴシック" pitchFamily="34" charset="-128"/>
              </a:rPr>
              <a:t>based on industry architectures and standards</a:t>
            </a:r>
            <a:endParaRPr lang="en-US" sz="2000" dirty="0">
              <a:cs typeface="Arial" pitchFamily="34" charset="0"/>
            </a:endParaRPr>
          </a:p>
        </p:txBody>
      </p:sp>
      <p:pic>
        <p:nvPicPr>
          <p:cNvPr id="12" name="Picture 14"/>
          <p:cNvPicPr>
            <a:picLocks noChangeAspect="1"/>
          </p:cNvPicPr>
          <p:nvPr/>
        </p:nvPicPr>
        <p:blipFill>
          <a:blip r:embed="rId4" cstate="print"/>
          <a:srcRect/>
          <a:stretch>
            <a:fillRect/>
          </a:stretch>
        </p:blipFill>
        <p:spPr bwMode="auto">
          <a:xfrm>
            <a:off x="7315202" y="2438400"/>
            <a:ext cx="1568997" cy="122268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lightRig rig="contrasting" dir="t">
              <a:rot lat="0" lon="0" rev="1500000"/>
            </a:lightRig>
          </a:scene3d>
          <a:sp3d prstMaterial="metal">
            <a:bevelT w="88900" h="88900"/>
          </a:sp3d>
        </p:spPr>
      </p:pic>
      <p:pic>
        <p:nvPicPr>
          <p:cNvPr id="13" name="Picture 28"/>
          <p:cNvPicPr>
            <a:picLocks noChangeAspect="1"/>
          </p:cNvPicPr>
          <p:nvPr/>
        </p:nvPicPr>
        <p:blipFill>
          <a:blip r:embed="rId5" cstate="print"/>
          <a:srcRect/>
          <a:stretch>
            <a:fillRect/>
          </a:stretch>
        </p:blipFill>
        <p:spPr bwMode="auto">
          <a:xfrm>
            <a:off x="5181602" y="3581400"/>
            <a:ext cx="1673465" cy="1244621"/>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lightRig rig="contrasting" dir="t">
              <a:rot lat="0" lon="0" rev="1500000"/>
            </a:lightRig>
          </a:scene3d>
          <a:sp3d prstMaterial="metal">
            <a:bevelT w="88900" h="88900"/>
          </a:sp3d>
        </p:spPr>
      </p:pic>
      <p:pic>
        <p:nvPicPr>
          <p:cNvPr id="14" name="Picture 29"/>
          <p:cNvPicPr>
            <a:picLocks noChangeAspect="1"/>
          </p:cNvPicPr>
          <p:nvPr/>
        </p:nvPicPr>
        <p:blipFill>
          <a:blip r:embed="rId6" cstate="print"/>
          <a:srcRect/>
          <a:stretch>
            <a:fillRect/>
          </a:stretch>
        </p:blipFill>
        <p:spPr bwMode="auto">
          <a:xfrm>
            <a:off x="5257802" y="1524000"/>
            <a:ext cx="1542881" cy="1198747"/>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lightRig rig="contrasting" dir="t">
              <a:rot lat="0" lon="0" rev="1500000"/>
            </a:lightRig>
          </a:scene3d>
          <a:sp3d prstMaterial="metal">
            <a:bevelT w="88900" h="88900"/>
          </a:sp3d>
        </p:spPr>
      </p:pic>
      <p:pic>
        <p:nvPicPr>
          <p:cNvPr id="15" name="Picture 21"/>
          <p:cNvPicPr>
            <a:picLocks noChangeAspect="1"/>
          </p:cNvPicPr>
          <p:nvPr/>
        </p:nvPicPr>
        <p:blipFill>
          <a:blip r:embed="rId7" cstate="print"/>
          <a:srcRect/>
          <a:stretch>
            <a:fillRect/>
          </a:stretch>
        </p:blipFill>
        <p:spPr bwMode="auto">
          <a:xfrm>
            <a:off x="7086602" y="4343400"/>
            <a:ext cx="1671455" cy="1242627"/>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lightRig rig="contrasting" dir="t">
              <a:rot lat="0" lon="0" rev="1500000"/>
            </a:lightRig>
          </a:scene3d>
          <a:sp3d prstMaterial="metal">
            <a:bevelT w="88900" h="88900"/>
          </a:sp3d>
        </p:spPr>
      </p:pic>
      <p:sp>
        <p:nvSpPr>
          <p:cNvPr id="16" name="TextBox 15"/>
          <p:cNvSpPr txBox="1">
            <a:spLocks noChangeArrowheads="1"/>
          </p:cNvSpPr>
          <p:nvPr/>
        </p:nvSpPr>
        <p:spPr bwMode="auto">
          <a:xfrm>
            <a:off x="5562602" y="2743200"/>
            <a:ext cx="1012825" cy="391020"/>
          </a:xfrm>
          <a:prstGeom prst="rect">
            <a:avLst/>
          </a:prstGeom>
          <a:solidFill>
            <a:schemeClr val="bg1">
              <a:alpha val="50000"/>
            </a:schemeClr>
          </a:solidFill>
          <a:ln w="9525">
            <a:noFill/>
            <a:miter lim="800000"/>
            <a:headEnd/>
            <a:tailEnd/>
          </a:ln>
        </p:spPr>
        <p:txBody>
          <a:bodyPr lIns="82439" tIns="41219" rIns="82439" bIns="41219">
            <a:spAutoFit/>
          </a:bodyPr>
          <a:lstStyle/>
          <a:p>
            <a:pPr algn="ctr">
              <a:defRPr/>
            </a:pPr>
            <a:r>
              <a:rPr lang="en-US" sz="1000" b="1" dirty="0">
                <a:latin typeface="Arial" charset="0"/>
                <a:ea typeface="ＭＳ Ｐゴシック" charset="-128"/>
              </a:rPr>
              <a:t>Process Flows</a:t>
            </a:r>
          </a:p>
        </p:txBody>
      </p:sp>
      <p:sp>
        <p:nvSpPr>
          <p:cNvPr id="17" name="TextBox 24"/>
          <p:cNvSpPr txBox="1">
            <a:spLocks noChangeArrowheads="1"/>
          </p:cNvSpPr>
          <p:nvPr/>
        </p:nvSpPr>
        <p:spPr bwMode="auto">
          <a:xfrm>
            <a:off x="7696202" y="3733800"/>
            <a:ext cx="906463" cy="391020"/>
          </a:xfrm>
          <a:prstGeom prst="rect">
            <a:avLst/>
          </a:prstGeom>
          <a:solidFill>
            <a:schemeClr val="bg1">
              <a:alpha val="50000"/>
            </a:schemeClr>
          </a:solidFill>
          <a:ln w="9525">
            <a:noFill/>
            <a:miter lim="800000"/>
            <a:headEnd/>
            <a:tailEnd/>
          </a:ln>
        </p:spPr>
        <p:txBody>
          <a:bodyPr lIns="82439" tIns="41219" rIns="82439" bIns="41219">
            <a:spAutoFit/>
          </a:bodyPr>
          <a:lstStyle/>
          <a:p>
            <a:pPr algn="ctr">
              <a:defRPr/>
            </a:pPr>
            <a:r>
              <a:rPr lang="en-US" sz="1000" b="1" dirty="0">
                <a:latin typeface="Arial" charset="0"/>
                <a:ea typeface="ＭＳ Ｐゴシック" charset="-128"/>
              </a:rPr>
              <a:t>Coach Flows</a:t>
            </a:r>
          </a:p>
        </p:txBody>
      </p:sp>
      <p:sp>
        <p:nvSpPr>
          <p:cNvPr id="18" name="TextBox 24"/>
          <p:cNvSpPr txBox="1">
            <a:spLocks noChangeArrowheads="1"/>
          </p:cNvSpPr>
          <p:nvPr/>
        </p:nvSpPr>
        <p:spPr bwMode="auto">
          <a:xfrm>
            <a:off x="5562600" y="4876800"/>
            <a:ext cx="990600" cy="391020"/>
          </a:xfrm>
          <a:prstGeom prst="rect">
            <a:avLst/>
          </a:prstGeom>
          <a:solidFill>
            <a:schemeClr val="bg1">
              <a:alpha val="50000"/>
            </a:schemeClr>
          </a:solidFill>
          <a:ln w="9525">
            <a:noFill/>
            <a:miter lim="800000"/>
            <a:headEnd/>
            <a:tailEnd/>
          </a:ln>
        </p:spPr>
        <p:txBody>
          <a:bodyPr lIns="82439" tIns="41219" rIns="82439" bIns="41219">
            <a:spAutoFit/>
          </a:bodyPr>
          <a:lstStyle/>
          <a:p>
            <a:pPr algn="ctr">
              <a:defRPr/>
            </a:pPr>
            <a:r>
              <a:rPr lang="en-US" sz="1000" b="1" dirty="0" err="1">
                <a:latin typeface="Arial" charset="0"/>
                <a:ea typeface="ＭＳ Ｐゴシック" charset="-128"/>
              </a:rPr>
              <a:t>KPIs</a:t>
            </a:r>
            <a:r>
              <a:rPr lang="en-US" sz="1000" b="1" dirty="0">
                <a:latin typeface="Arial" charset="0"/>
                <a:ea typeface="ＭＳ Ｐゴシック" charset="-128"/>
              </a:rPr>
              <a:t> / Reports  </a:t>
            </a:r>
          </a:p>
        </p:txBody>
      </p:sp>
      <p:sp>
        <p:nvSpPr>
          <p:cNvPr id="19" name="TextBox 24"/>
          <p:cNvSpPr txBox="1">
            <a:spLocks noChangeArrowheads="1"/>
          </p:cNvSpPr>
          <p:nvPr/>
        </p:nvSpPr>
        <p:spPr bwMode="auto">
          <a:xfrm>
            <a:off x="7315200" y="5410200"/>
            <a:ext cx="1333500" cy="391020"/>
          </a:xfrm>
          <a:prstGeom prst="rect">
            <a:avLst/>
          </a:prstGeom>
          <a:solidFill>
            <a:schemeClr val="bg1">
              <a:alpha val="50000"/>
            </a:schemeClr>
          </a:solidFill>
          <a:ln w="9525">
            <a:noFill/>
            <a:miter lim="800000"/>
            <a:headEnd/>
            <a:tailEnd/>
          </a:ln>
        </p:spPr>
        <p:txBody>
          <a:bodyPr lIns="82439" tIns="41219" rIns="82439" bIns="41219">
            <a:spAutoFit/>
          </a:bodyPr>
          <a:lstStyle/>
          <a:p>
            <a:pPr algn="ctr">
              <a:defRPr/>
            </a:pPr>
            <a:r>
              <a:rPr lang="en-US" sz="1000" b="1" dirty="0">
                <a:latin typeface="Arial" charset="0"/>
                <a:ea typeface="ＭＳ Ｐゴシック" charset="-128"/>
              </a:rPr>
              <a:t>Integration Services</a:t>
            </a:r>
          </a:p>
        </p:txBody>
      </p:sp>
    </p:spTree>
  </p:cSld>
  <p:clrMapOvr>
    <a:masterClrMapping/>
  </p:clrMapOvr>
  <p:transition spd="med" advTm="132875">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52313" y="1371600"/>
            <a:ext cx="8305800" cy="4114800"/>
          </a:xfrm>
          <a:prstGeom prst="rect">
            <a:avLst/>
          </a:prstGeom>
          <a:solidFill>
            <a:schemeClr val="bg1"/>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sp>
        <p:nvSpPr>
          <p:cNvPr id="12290" name="Rectangle 2"/>
          <p:cNvSpPr>
            <a:spLocks noGrp="1" noChangeArrowheads="1"/>
          </p:cNvSpPr>
          <p:nvPr>
            <p:ph type="title"/>
          </p:nvPr>
        </p:nvSpPr>
        <p:spPr>
          <a:xfrm>
            <a:off x="304800" y="1"/>
            <a:ext cx="7772400" cy="762000"/>
          </a:xfrm>
        </p:spPr>
        <p:txBody>
          <a:bodyPr/>
          <a:lstStyle/>
          <a:p>
            <a:pPr eaLnBrk="1" hangingPunct="1"/>
            <a:r>
              <a:rPr lang="en-US" sz="2800" b="1" i="1" dirty="0" smtClean="0"/>
              <a:t>Agenda</a:t>
            </a:r>
          </a:p>
        </p:txBody>
      </p:sp>
      <p:sp>
        <p:nvSpPr>
          <p:cNvPr id="12291" name="Rectangle 3"/>
          <p:cNvSpPr>
            <a:spLocks noGrp="1" noChangeArrowheads="1"/>
          </p:cNvSpPr>
          <p:nvPr>
            <p:ph type="body" idx="1"/>
          </p:nvPr>
        </p:nvSpPr>
        <p:spPr>
          <a:xfrm>
            <a:off x="580913" y="1524000"/>
            <a:ext cx="7772400" cy="4841875"/>
          </a:xfrm>
        </p:spPr>
        <p:txBody>
          <a:bodyPr/>
          <a:lstStyle/>
          <a:p>
            <a:pPr eaLnBrk="1" hangingPunct="1"/>
            <a:r>
              <a:rPr lang="en-US" sz="2000" dirty="0" smtClean="0">
                <a:solidFill>
                  <a:schemeClr val="bg1">
                    <a:lumMod val="65000"/>
                  </a:schemeClr>
                </a:solidFill>
              </a:rPr>
              <a:t>Introducing BPM for z/OS -- Enabling </a:t>
            </a:r>
            <a:r>
              <a:rPr lang="en-US" sz="2000" dirty="0" smtClean="0">
                <a:solidFill>
                  <a:schemeClr val="bg1">
                    <a:lumMod val="65000"/>
                  </a:schemeClr>
                </a:solidFill>
              </a:rPr>
              <a:t>Agile Processes on System </a:t>
            </a:r>
            <a:r>
              <a:rPr lang="en-US" sz="2000" dirty="0" smtClean="0">
                <a:solidFill>
                  <a:schemeClr val="bg1">
                    <a:lumMod val="65000"/>
                  </a:schemeClr>
                </a:solidFill>
              </a:rPr>
              <a:t>z</a:t>
            </a:r>
            <a:r>
              <a:rPr lang="en-US" sz="2000" dirty="0" smtClean="0">
                <a:solidFill>
                  <a:schemeClr val="bg1">
                    <a:lumMod val="65000"/>
                  </a:schemeClr>
                </a:solidFill>
              </a:rPr>
              <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“z 101” </a:t>
            </a:r>
            <a:r>
              <a:rPr lang="en-US" sz="2000" dirty="0" smtClean="0">
                <a:solidFill>
                  <a:schemeClr val="bg1">
                    <a:lumMod val="65000"/>
                  </a:schemeClr>
                </a:solidFill>
              </a:rPr>
              <a:t>– The System </a:t>
            </a:r>
            <a:r>
              <a:rPr lang="en-US" sz="2000" dirty="0" smtClean="0">
                <a:solidFill>
                  <a:schemeClr val="bg1">
                    <a:lumMod val="65000"/>
                  </a:schemeClr>
                </a:solidFill>
              </a:rPr>
              <a:t>z </a:t>
            </a:r>
            <a:r>
              <a:rPr lang="en-US" sz="2000" dirty="0" smtClean="0">
                <a:solidFill>
                  <a:schemeClr val="bg1">
                    <a:lumMod val="65000"/>
                  </a:schemeClr>
                </a:solidFill>
              </a:rPr>
              <a:t>Environment</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Other </a:t>
            </a:r>
            <a:r>
              <a:rPr lang="en-US" sz="2000" dirty="0" smtClean="0">
                <a:solidFill>
                  <a:schemeClr val="bg1">
                    <a:lumMod val="65000"/>
                  </a:schemeClr>
                </a:solidFill>
              </a:rPr>
              <a:t>z/OS Products</a:t>
            </a:r>
            <a:r>
              <a:rPr lang="en-US" sz="2000" dirty="0" smtClean="0"/>
              <a:t/>
            </a:r>
            <a:br>
              <a:rPr lang="en-US" sz="2000" dirty="0" smtClean="0"/>
            </a:br>
            <a:endParaRPr lang="en-US" sz="2000" dirty="0" smtClean="0"/>
          </a:p>
          <a:p>
            <a:pPr eaLnBrk="1" hangingPunct="1"/>
            <a:r>
              <a:rPr lang="en-US" sz="2000" b="1" i="1" dirty="0" smtClean="0"/>
              <a:t>Summary -- Enabling </a:t>
            </a:r>
            <a:r>
              <a:rPr lang="en-US" sz="2000" b="1" i="1" dirty="0" smtClean="0"/>
              <a:t>Agile Processes on System Z </a:t>
            </a:r>
            <a:br>
              <a:rPr lang="en-US" sz="2000" b="1" i="1" dirty="0" smtClean="0"/>
            </a:br>
            <a:endParaRPr lang="en-US" sz="2000" b="1" i="1" dirty="0" smtClean="0"/>
          </a:p>
          <a:p>
            <a:pPr eaLnBrk="1" hangingPunct="1"/>
            <a:r>
              <a:rPr lang="en-US" sz="2000" dirty="0" smtClean="0"/>
              <a:t>Appendix:  IBM BPM V7.5 General Overview</a:t>
            </a:r>
          </a:p>
        </p:txBody>
      </p:sp>
      <p:sp>
        <p:nvSpPr>
          <p:cNvPr id="12292" name="Slide Number Placeholder 11"/>
          <p:cNvSpPr>
            <a:spLocks noGrp="1"/>
          </p:cNvSpPr>
          <p:nvPr>
            <p:ph type="sldNum" sz="quarter" idx="10"/>
          </p:nvPr>
        </p:nvSpPr>
        <p:spPr>
          <a:noFill/>
          <a:ln>
            <a:miter lim="800000"/>
            <a:headEnd/>
            <a:tailEnd/>
          </a:ln>
        </p:spPr>
        <p:txBody>
          <a:bodyPr/>
          <a:lstStyle/>
          <a:p>
            <a:fld id="{BC90730B-AA55-4587-8EB6-C1815972DCD6}" type="slidenum">
              <a:rPr lang="en-US">
                <a:ea typeface="MS PGothic" pitchFamily="34" charset="-128"/>
              </a:rPr>
              <a:pPr/>
              <a:t>53</a:t>
            </a:fld>
            <a:endParaRPr lang="en-US">
              <a:ea typeface="MS PGothic" pitchFamily="34" charset="-128"/>
            </a:endParaRPr>
          </a:p>
        </p:txBody>
      </p:sp>
    </p:spTree>
    <p:extLst>
      <p:ext uri="{BB962C8B-B14F-4D97-AF65-F5344CB8AC3E}">
        <p14:creationId xmlns:p14="http://schemas.microsoft.com/office/powerpoint/2010/main" val="26103460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MPj02893070000[1]"/>
          <p:cNvPicPr>
            <a:picLocks noChangeAspect="1" noChangeArrowheads="1"/>
          </p:cNvPicPr>
          <p:nvPr/>
        </p:nvPicPr>
        <p:blipFill>
          <a:blip r:embed="rId3" cstate="print"/>
          <a:srcRect/>
          <a:stretch>
            <a:fillRect/>
          </a:stretch>
        </p:blipFill>
        <p:spPr bwMode="auto">
          <a:xfrm>
            <a:off x="3810002" y="685800"/>
            <a:ext cx="5333999" cy="5791200"/>
          </a:xfrm>
          <a:prstGeom prst="rect">
            <a:avLst/>
          </a:prstGeom>
          <a:noFill/>
          <a:ln/>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Leverage mission-critical applications and processes</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54</a:t>
            </a:fld>
            <a:endParaRPr lang="en-US" dirty="0"/>
          </a:p>
        </p:txBody>
      </p:sp>
      <p:sp>
        <p:nvSpPr>
          <p:cNvPr id="4" name="Rectangle 3"/>
          <p:cNvSpPr txBox="1">
            <a:spLocks noChangeArrowheads="1"/>
          </p:cNvSpPr>
          <p:nvPr/>
        </p:nvSpPr>
        <p:spPr bwMode="auto">
          <a:xfrm>
            <a:off x="228600" y="1143001"/>
            <a:ext cx="51054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Process integrity </a:t>
            </a:r>
            <a:r>
              <a:rPr kumimoji="0" lang="en-US" sz="2000" u="none" strike="noStrike" kern="0" cap="none" spc="0" normalizeH="0" baseline="0" noProof="0" dirty="0" smtClean="0">
                <a:ln>
                  <a:noFill/>
                </a:ln>
                <a:solidFill>
                  <a:schemeClr val="tx1"/>
                </a:solidFill>
                <a:effectLst/>
                <a:uLnTx/>
                <a:uFillTx/>
                <a:cs typeface="Arial" pitchFamily="34" charset="0"/>
              </a:rPr>
              <a:t>delivers reliability, consistency, scalability, and predictability</a:t>
            </a:r>
            <a:r>
              <a:rPr lang="en-US" sz="2000" kern="0" dirty="0" smtClean="0">
                <a:cs typeface="Arial" pitchFamily="34" charset="0"/>
              </a:rPr>
              <a:t/>
            </a:r>
            <a:br>
              <a:rPr lang="en-US" sz="2000" kern="0" dirty="0" smtClean="0">
                <a:cs typeface="Arial" pitchFamily="34" charset="0"/>
              </a:rPr>
            </a:br>
            <a:endParaRPr kumimoji="0" lang="en-US" sz="2000" u="none" strike="noStrike" kern="0" cap="none" spc="0" normalizeH="0" baseline="0" noProof="0" dirty="0" smtClean="0">
              <a:ln>
                <a:noFill/>
              </a:ln>
              <a:solidFill>
                <a:schemeClr val="tx1"/>
              </a:solidFill>
              <a:effectLst/>
              <a:uLnTx/>
              <a:uFillTx/>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u="none" strike="noStrike" kern="0" cap="none" spc="0" normalizeH="0" baseline="0" noProof="0" dirty="0" smtClean="0">
                <a:ln>
                  <a:noFill/>
                </a:ln>
                <a:solidFill>
                  <a:schemeClr val="tx1"/>
                </a:solidFill>
                <a:effectLst/>
                <a:uLnTx/>
                <a:uFillTx/>
                <a:cs typeface="Arial" pitchFamily="34" charset="0"/>
              </a:rPr>
              <a:t>Enables </a:t>
            </a:r>
            <a:r>
              <a:rPr kumimoji="0" lang="en-US" sz="2000" b="1" i="1" u="none" strike="noStrike" kern="0" cap="none" spc="0" normalizeH="0" baseline="0" noProof="0" dirty="0" smtClean="0">
                <a:ln>
                  <a:noFill/>
                </a:ln>
                <a:solidFill>
                  <a:schemeClr val="tx1"/>
                </a:solidFill>
                <a:effectLst/>
                <a:uLnTx/>
                <a:uFillTx/>
                <a:cs typeface="Arial" pitchFamily="34" charset="0"/>
              </a:rPr>
              <a:t>consistent transaction processing </a:t>
            </a:r>
            <a:r>
              <a:rPr kumimoji="0" lang="en-US" sz="2000" u="none" strike="noStrike" kern="0" cap="none" spc="0" normalizeH="0" baseline="0" noProof="0" dirty="0" smtClean="0">
                <a:ln>
                  <a:noFill/>
                </a:ln>
                <a:solidFill>
                  <a:schemeClr val="tx1"/>
                </a:solidFill>
                <a:effectLst/>
                <a:uLnTx/>
                <a:uFillTx/>
                <a:cs typeface="Arial" pitchFamily="34" charset="0"/>
              </a:rPr>
              <a:t>in an SOA environment</a:t>
            </a:r>
            <a:r>
              <a:rPr lang="en-US" sz="2000" kern="0" dirty="0" smtClean="0">
                <a:cs typeface="Arial" pitchFamily="34" charset="0"/>
              </a:rPr>
              <a:t/>
            </a:r>
            <a:br>
              <a:rPr lang="en-US" sz="2000" kern="0" dirty="0" smtClean="0">
                <a:cs typeface="Arial" pitchFamily="34" charset="0"/>
              </a:rPr>
            </a:br>
            <a:endParaRPr lang="en-US" sz="2000" kern="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kern="0" dirty="0" smtClean="0">
                <a:cs typeface="Arial" pitchFamily="34" charset="0"/>
              </a:rPr>
              <a:t>Link, extend, and improve </a:t>
            </a:r>
            <a:r>
              <a:rPr lang="en-US" sz="2000" b="1" i="1" kern="0" dirty="0" smtClean="0">
                <a:cs typeface="Arial" pitchFamily="34" charset="0"/>
              </a:rPr>
              <a:t>process flow </a:t>
            </a:r>
            <a:r>
              <a:rPr lang="en-US" sz="2000" kern="0" dirty="0" smtClean="0">
                <a:cs typeface="Arial" pitchFamily="34" charset="0"/>
              </a:rPr>
              <a:t>through existing COBOL applications</a:t>
            </a:r>
            <a:br>
              <a:rPr lang="en-US" sz="2000" kern="0" dirty="0" smtClean="0">
                <a:cs typeface="Arial" pitchFamily="34" charset="0"/>
              </a:rPr>
            </a:br>
            <a:endParaRPr lang="en-US" sz="2000" kern="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kern="0" dirty="0" smtClean="0">
                <a:cs typeface="Arial" pitchFamily="34" charset="0"/>
              </a:rPr>
              <a:t>Tight integration with CICS, IMS, SAP – leveraging z/OS resource recovery services and two-phase commit for </a:t>
            </a:r>
            <a:r>
              <a:rPr lang="en-US" sz="2000" b="1" i="1" kern="0" dirty="0" smtClean="0">
                <a:cs typeface="Arial" pitchFamily="34" charset="0"/>
              </a:rPr>
              <a:t>transaction coordination on z/OS</a:t>
            </a:r>
            <a:endParaRPr lang="en-US" sz="2000" b="1" i="1" dirty="0">
              <a:solidFill>
                <a:schemeClr val="tx2"/>
              </a:solidFill>
              <a:cs typeface="Arial" pitchFamily="34" charset="0"/>
            </a:endParaRPr>
          </a:p>
        </p:txBody>
      </p:sp>
      <p:pic>
        <p:nvPicPr>
          <p:cNvPr id="10" name="Picture 9" descr="bpd 2.PNG"/>
          <p:cNvPicPr>
            <a:picLocks noChangeAspect="1"/>
          </p:cNvPicPr>
          <p:nvPr/>
        </p:nvPicPr>
        <p:blipFill>
          <a:blip r:embed="rId4" cstate="print"/>
          <a:stretch>
            <a:fillRect/>
          </a:stretch>
        </p:blipFill>
        <p:spPr>
          <a:xfrm>
            <a:off x="5257802" y="1905001"/>
            <a:ext cx="3733799" cy="229677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perspectiveLeft"/>
            <a:lightRig rig="contrasting" dir="t">
              <a:rot lat="0" lon="0" rev="1500000"/>
            </a:lightRig>
          </a:scene3d>
          <a:sp3d prstMaterial="metal">
            <a:bevelT w="88900" h="88900"/>
          </a:sp3d>
        </p:spPr>
      </p:pic>
    </p:spTree>
  </p:cSld>
  <p:clrMapOvr>
    <a:masterClrMapping/>
  </p:clrMapOvr>
  <p:transition spd="med" advTm="98813">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5" descr="MPj04006200000[1]"/>
          <p:cNvPicPr>
            <a:picLocks noChangeAspect="1" noChangeArrowheads="1"/>
          </p:cNvPicPr>
          <p:nvPr/>
        </p:nvPicPr>
        <p:blipFill>
          <a:blip r:embed="rId3" cstate="print"/>
          <a:srcRect/>
          <a:stretch>
            <a:fillRect/>
          </a:stretch>
        </p:blipFill>
        <p:spPr bwMode="auto">
          <a:xfrm>
            <a:off x="4267200" y="609600"/>
            <a:ext cx="4876800" cy="5867400"/>
          </a:xfrm>
          <a:prstGeom prst="rect">
            <a:avLst/>
          </a:prstGeom>
          <a:noFill/>
          <a:effectLst>
            <a:softEdge rad="635000"/>
          </a:effectLst>
        </p:spPr>
      </p:pic>
      <p:sp>
        <p:nvSpPr>
          <p:cNvPr id="9" name="Rectangle 8"/>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Leverage co-location on z/OS of processes that frequently interact with CICS, IMS, or DB2</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55</a:t>
            </a:fld>
            <a:endParaRPr lang="en-US" dirty="0"/>
          </a:p>
        </p:txBody>
      </p:sp>
      <p:sp>
        <p:nvSpPr>
          <p:cNvPr id="4" name="Rectangle 3"/>
          <p:cNvSpPr txBox="1">
            <a:spLocks noChangeArrowheads="1"/>
          </p:cNvSpPr>
          <p:nvPr/>
        </p:nvSpPr>
        <p:spPr bwMode="auto">
          <a:xfrm>
            <a:off x="304800" y="1600200"/>
            <a:ext cx="44196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u="none" strike="noStrike" kern="0" cap="none" spc="0" normalizeH="0" baseline="0" noProof="0" dirty="0" smtClean="0">
                <a:ln>
                  <a:noFill/>
                </a:ln>
                <a:solidFill>
                  <a:schemeClr val="tx1"/>
                </a:solidFill>
                <a:effectLst/>
                <a:uLnTx/>
                <a:uFillTx/>
                <a:cs typeface="Arial" pitchFamily="34" charset="0"/>
              </a:rPr>
              <a:t>BPM enables </a:t>
            </a:r>
            <a:r>
              <a:rPr kumimoji="0" lang="en-US" sz="2000" b="1" i="1" u="none" strike="noStrike" kern="0" cap="none" spc="0" normalizeH="0" baseline="0" noProof="0" dirty="0" smtClean="0">
                <a:ln>
                  <a:noFill/>
                </a:ln>
                <a:solidFill>
                  <a:schemeClr val="tx1"/>
                </a:solidFill>
                <a:effectLst/>
                <a:uLnTx/>
                <a:uFillTx/>
                <a:cs typeface="Arial" pitchFamily="34" charset="0"/>
              </a:rPr>
              <a:t>automated and efficient </a:t>
            </a:r>
            <a:r>
              <a:rPr kumimoji="0" lang="en-US" sz="2000" u="none" strike="noStrike" kern="0" cap="none" spc="0" normalizeH="0" baseline="0" noProof="0" dirty="0" smtClean="0">
                <a:ln>
                  <a:noFill/>
                </a:ln>
                <a:solidFill>
                  <a:schemeClr val="tx1"/>
                </a:solidFill>
                <a:effectLst/>
                <a:uLnTx/>
                <a:uFillTx/>
                <a:cs typeface="Arial" pitchFamily="34" charset="0"/>
              </a:rPr>
              <a:t>process implementations</a:t>
            </a:r>
            <a:br>
              <a:rPr kumimoji="0" lang="en-US" sz="2000" u="none" strike="noStrike" kern="0" cap="none" spc="0" normalizeH="0" baseline="0" noProof="0" dirty="0" smtClean="0">
                <a:ln>
                  <a:noFill/>
                </a:ln>
                <a:solidFill>
                  <a:schemeClr val="tx1"/>
                </a:solidFill>
                <a:effectLst/>
                <a:uLnTx/>
                <a:uFillTx/>
                <a:cs typeface="Arial" pitchFamily="34" charset="0"/>
              </a:rPr>
            </a:br>
            <a:r>
              <a:rPr kumimoji="0" lang="en-US" sz="2000" u="none" strike="noStrike" kern="0" cap="none" spc="0" normalizeH="0" baseline="0" noProof="0" dirty="0" smtClean="0">
                <a:ln>
                  <a:noFill/>
                </a:ln>
                <a:solidFill>
                  <a:schemeClr val="tx1"/>
                </a:solidFill>
                <a:effectLst/>
                <a:uLnTx/>
                <a:uFillTx/>
                <a:cs typeface="Arial" pitchFamily="34" charset="0"/>
              </a:rPr>
              <a:t> </a:t>
            </a: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Long-running</a:t>
            </a:r>
            <a:r>
              <a:rPr kumimoji="0" lang="en-US" sz="2000" u="none" strike="noStrike" kern="0" cap="none" spc="0" normalizeH="0" baseline="0" noProof="0" dirty="0" smtClean="0">
                <a:ln>
                  <a:noFill/>
                </a:ln>
                <a:solidFill>
                  <a:schemeClr val="tx1"/>
                </a:solidFill>
                <a:effectLst/>
                <a:uLnTx/>
                <a:uFillTx/>
                <a:cs typeface="Arial" pitchFamily="34" charset="0"/>
              </a:rPr>
              <a:t> </a:t>
            </a:r>
            <a:r>
              <a:rPr lang="en-US" sz="2000" b="1" i="1" dirty="0" smtClean="0"/>
              <a:t>processes </a:t>
            </a:r>
            <a:r>
              <a:rPr lang="en-US" sz="2000" dirty="0" smtClean="0"/>
              <a:t>with DB2 z/OS</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Straight-thru</a:t>
            </a:r>
            <a:r>
              <a:rPr lang="en-US" sz="2000" dirty="0" smtClean="0"/>
              <a:t> (integration-centric) processes with CICS, IMS, DB2</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Web-based interface </a:t>
            </a:r>
            <a:r>
              <a:rPr lang="en-US" sz="2000" dirty="0" smtClean="0"/>
              <a:t>for business users </a:t>
            </a:r>
            <a:endParaRPr lang="en-US" sz="2000" dirty="0">
              <a:solidFill>
                <a:schemeClr val="tx2"/>
              </a:solidFill>
              <a:cs typeface="Arial" pitchFamily="34" charset="0"/>
            </a:endParaRPr>
          </a:p>
        </p:txBody>
      </p:sp>
      <p:pic>
        <p:nvPicPr>
          <p:cNvPr id="11" name="Picture 10" descr="slide2a.png"/>
          <p:cNvPicPr>
            <a:picLocks noChangeAspect="1"/>
          </p:cNvPicPr>
          <p:nvPr/>
        </p:nvPicPr>
        <p:blipFill>
          <a:blip r:embed="rId4" cstate="print"/>
          <a:srcRect/>
          <a:stretch>
            <a:fillRect/>
          </a:stretch>
        </p:blipFill>
        <p:spPr bwMode="auto">
          <a:xfrm>
            <a:off x="5562600" y="1905002"/>
            <a:ext cx="3198812" cy="317817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spd="med" advTm="87844">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MPj03876960000[1]"/>
          <p:cNvPicPr>
            <a:picLocks noChangeAspect="1" noChangeArrowheads="1"/>
          </p:cNvPicPr>
          <p:nvPr/>
        </p:nvPicPr>
        <p:blipFill>
          <a:blip r:embed="rId3" cstate="print"/>
          <a:srcRect/>
          <a:stretch>
            <a:fillRect/>
          </a:stretch>
        </p:blipFill>
        <p:spPr bwMode="auto">
          <a:xfrm>
            <a:off x="4521200" y="685800"/>
            <a:ext cx="4622800" cy="5791200"/>
          </a:xfrm>
          <a:prstGeom prst="rect">
            <a:avLst/>
          </a:prstGeom>
          <a:effectLst>
            <a:softEdge rad="635000"/>
          </a:effectLst>
        </p:spPr>
      </p:pic>
      <p:sp>
        <p:nvSpPr>
          <p:cNvPr id="8" name="Rectangle 7"/>
          <p:cNvSpPr/>
          <p:nvPr/>
        </p:nvSpPr>
        <p:spPr>
          <a:xfrm>
            <a:off x="3429000" y="609600"/>
            <a:ext cx="5715000" cy="58674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Adapt dynamically to change across processes and business rules</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56</a:t>
            </a:fld>
            <a:endParaRPr lang="en-US"/>
          </a:p>
        </p:txBody>
      </p:sp>
      <p:sp>
        <p:nvSpPr>
          <p:cNvPr id="4" name="Rectangle 3"/>
          <p:cNvSpPr txBox="1">
            <a:spLocks noChangeArrowheads="1"/>
          </p:cNvSpPr>
          <p:nvPr/>
        </p:nvSpPr>
        <p:spPr bwMode="auto">
          <a:xfrm>
            <a:off x="304800" y="1524001"/>
            <a:ext cx="44196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Robust support for process owners </a:t>
            </a:r>
            <a:r>
              <a:rPr kumimoji="0" lang="en-US" sz="2000" u="none" strike="noStrike" kern="0" cap="none" spc="0" normalizeH="0" baseline="0" noProof="0" dirty="0" smtClean="0">
                <a:ln>
                  <a:noFill/>
                </a:ln>
                <a:solidFill>
                  <a:schemeClr val="tx1"/>
                </a:solidFill>
                <a:effectLst/>
                <a:uLnTx/>
                <a:uFillTx/>
                <a:cs typeface="Arial" pitchFamily="34" charset="0"/>
              </a:rPr>
              <a:t>to easily manage task assignments</a:t>
            </a:r>
            <a:br>
              <a:rPr kumimoji="0" lang="en-US" sz="2000" u="none" strike="noStrike" kern="0" cap="none" spc="0" normalizeH="0" baseline="0" noProof="0" dirty="0" smtClean="0">
                <a:ln>
                  <a:noFill/>
                </a:ln>
                <a:solidFill>
                  <a:schemeClr val="tx1"/>
                </a:solidFill>
                <a:effectLst/>
                <a:uLnTx/>
                <a:uFillTx/>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dirty="0" smtClean="0">
                <a:cs typeface="Arial" pitchFamily="34" charset="0"/>
              </a:rPr>
              <a:t>Respond to </a:t>
            </a:r>
            <a:r>
              <a:rPr lang="en-US" sz="2000" b="1" i="1" dirty="0" smtClean="0">
                <a:cs typeface="Arial" pitchFamily="34" charset="0"/>
              </a:rPr>
              <a:t>changing business needs</a:t>
            </a:r>
            <a:r>
              <a:rPr lang="en-US" sz="2000" dirty="0" smtClean="0">
                <a:cs typeface="Arial" pitchFamily="34" charset="0"/>
              </a:rPr>
              <a:t> with greater flexibility</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Dynamically assign roles </a:t>
            </a:r>
            <a:r>
              <a:rPr lang="en-US" sz="2000" dirty="0" smtClean="0">
                <a:cs typeface="Arial" pitchFamily="34" charset="0"/>
              </a:rPr>
              <a:t>based on runtime context</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dirty="0" smtClean="0">
                <a:cs typeface="Arial" pitchFamily="34" charset="0"/>
              </a:rPr>
              <a:t>Support for </a:t>
            </a:r>
            <a:r>
              <a:rPr lang="en-US" sz="2000" b="1" i="1" dirty="0" smtClean="0">
                <a:cs typeface="Arial" pitchFamily="34" charset="0"/>
              </a:rPr>
              <a:t>ad-hoc human collaboration </a:t>
            </a:r>
            <a:r>
              <a:rPr lang="en-US" sz="2000" dirty="0" smtClean="0">
                <a:cs typeface="Arial" pitchFamily="34" charset="0"/>
              </a:rPr>
              <a:t>based on personnel assignments</a:t>
            </a:r>
            <a:endParaRPr lang="en-US" sz="2000" dirty="0">
              <a:solidFill>
                <a:schemeClr val="tx2"/>
              </a:solidFill>
              <a:cs typeface="Arial" pitchFamily="34" charset="0"/>
            </a:endParaRPr>
          </a:p>
        </p:txBody>
      </p:sp>
      <p:sp>
        <p:nvSpPr>
          <p:cNvPr id="11" name="Text Box 92"/>
          <p:cNvSpPr txBox="1">
            <a:spLocks noChangeArrowheads="1"/>
          </p:cNvSpPr>
          <p:nvPr/>
        </p:nvSpPr>
        <p:spPr bwMode="auto">
          <a:xfrm>
            <a:off x="5151438" y="2667000"/>
            <a:ext cx="3992562" cy="338554"/>
          </a:xfrm>
          <a:prstGeom prst="rect">
            <a:avLst/>
          </a:prstGeom>
          <a:noFill/>
          <a:ln w="9525">
            <a:noFill/>
            <a:miter lim="800000"/>
            <a:headEnd/>
            <a:tailEnd/>
          </a:ln>
        </p:spPr>
        <p:txBody>
          <a:bodyPr>
            <a:spAutoFit/>
          </a:bodyPr>
          <a:lstStyle/>
          <a:p>
            <a:pPr algn="ctr">
              <a:spcBef>
                <a:spcPct val="50000"/>
              </a:spcBef>
            </a:pPr>
            <a:r>
              <a:rPr lang="en-US" sz="1600" b="1" i="1"/>
              <a:t>Skip steps within a process instance</a:t>
            </a:r>
          </a:p>
        </p:txBody>
      </p:sp>
      <p:sp>
        <p:nvSpPr>
          <p:cNvPr id="12" name="Text Box 91"/>
          <p:cNvSpPr txBox="1">
            <a:spLocks noChangeArrowheads="1"/>
          </p:cNvSpPr>
          <p:nvPr/>
        </p:nvSpPr>
        <p:spPr bwMode="auto">
          <a:xfrm>
            <a:off x="5151440" y="4648201"/>
            <a:ext cx="3392487" cy="584775"/>
          </a:xfrm>
          <a:prstGeom prst="rect">
            <a:avLst/>
          </a:prstGeom>
          <a:noFill/>
          <a:ln w="9525">
            <a:noFill/>
            <a:miter lim="800000"/>
            <a:headEnd/>
            <a:tailEnd/>
          </a:ln>
        </p:spPr>
        <p:txBody>
          <a:bodyPr>
            <a:spAutoFit/>
          </a:bodyPr>
          <a:lstStyle/>
          <a:p>
            <a:pPr algn="ctr">
              <a:spcBef>
                <a:spcPct val="50000"/>
              </a:spcBef>
            </a:pPr>
            <a:r>
              <a:rPr lang="en-US" sz="1600" b="1" i="1"/>
              <a:t>Jump forward and backwards within a process instance</a:t>
            </a:r>
          </a:p>
        </p:txBody>
      </p:sp>
      <p:grpSp>
        <p:nvGrpSpPr>
          <p:cNvPr id="13" name="Group 26"/>
          <p:cNvGrpSpPr>
            <a:grpSpLocks/>
          </p:cNvGrpSpPr>
          <p:nvPr/>
        </p:nvGrpSpPr>
        <p:grpSpPr bwMode="auto">
          <a:xfrm>
            <a:off x="4876800" y="1447800"/>
            <a:ext cx="4084638" cy="1219200"/>
            <a:chOff x="2995" y="1104"/>
            <a:chExt cx="2573" cy="768"/>
          </a:xfrm>
        </p:grpSpPr>
        <p:sp>
          <p:nvSpPr>
            <p:cNvPr id="14" name="Line 27"/>
            <p:cNvSpPr>
              <a:spLocks noChangeShapeType="1"/>
            </p:cNvSpPr>
            <p:nvPr/>
          </p:nvSpPr>
          <p:spPr bwMode="auto">
            <a:xfrm>
              <a:off x="3984" y="1248"/>
              <a:ext cx="0" cy="486"/>
            </a:xfrm>
            <a:prstGeom prst="line">
              <a:avLst/>
            </a:prstGeom>
            <a:noFill/>
            <a:ln w="25400">
              <a:solidFill>
                <a:srgbClr val="DDDDDD"/>
              </a:solidFill>
              <a:round/>
              <a:headEnd/>
              <a:tailEnd/>
            </a:ln>
          </p:spPr>
          <p:txBody>
            <a:bodyPr/>
            <a:lstStyle/>
            <a:p>
              <a:endParaRPr lang="en-US"/>
            </a:p>
          </p:txBody>
        </p:sp>
        <p:sp>
          <p:nvSpPr>
            <p:cNvPr id="15" name="Line 28"/>
            <p:cNvSpPr>
              <a:spLocks noChangeShapeType="1"/>
            </p:cNvSpPr>
            <p:nvPr/>
          </p:nvSpPr>
          <p:spPr bwMode="auto">
            <a:xfrm>
              <a:off x="3936" y="1509"/>
              <a:ext cx="48" cy="0"/>
            </a:xfrm>
            <a:prstGeom prst="line">
              <a:avLst/>
            </a:prstGeom>
            <a:noFill/>
            <a:ln w="25400">
              <a:solidFill>
                <a:srgbClr val="DDDDDD"/>
              </a:solidFill>
              <a:round/>
              <a:headEnd/>
              <a:tailEnd/>
            </a:ln>
          </p:spPr>
          <p:txBody>
            <a:bodyPr/>
            <a:lstStyle/>
            <a:p>
              <a:endParaRPr lang="en-US"/>
            </a:p>
          </p:txBody>
        </p:sp>
        <p:sp>
          <p:nvSpPr>
            <p:cNvPr id="16" name="Line 29"/>
            <p:cNvSpPr>
              <a:spLocks noChangeShapeType="1"/>
            </p:cNvSpPr>
            <p:nvPr/>
          </p:nvSpPr>
          <p:spPr bwMode="auto">
            <a:xfrm>
              <a:off x="3427" y="1509"/>
              <a:ext cx="118" cy="0"/>
            </a:xfrm>
            <a:prstGeom prst="line">
              <a:avLst/>
            </a:prstGeom>
            <a:noFill/>
            <a:ln w="25400">
              <a:solidFill>
                <a:srgbClr val="DDDDDD"/>
              </a:solidFill>
              <a:round/>
              <a:headEnd/>
              <a:tailEnd type="triangle" w="med" len="med"/>
            </a:ln>
          </p:spPr>
          <p:txBody>
            <a:bodyPr/>
            <a:lstStyle/>
            <a:p>
              <a:endParaRPr lang="en-US"/>
            </a:p>
          </p:txBody>
        </p:sp>
        <p:sp>
          <p:nvSpPr>
            <p:cNvPr id="17" name="Line 30"/>
            <p:cNvSpPr>
              <a:spLocks noChangeShapeType="1"/>
            </p:cNvSpPr>
            <p:nvPr/>
          </p:nvSpPr>
          <p:spPr bwMode="auto">
            <a:xfrm>
              <a:off x="5018" y="1512"/>
              <a:ext cx="118" cy="0"/>
            </a:xfrm>
            <a:prstGeom prst="line">
              <a:avLst/>
            </a:prstGeom>
            <a:noFill/>
            <a:ln w="25400">
              <a:solidFill>
                <a:srgbClr val="969696"/>
              </a:solidFill>
              <a:round/>
              <a:headEnd/>
              <a:tailEnd type="triangle" w="med" len="med"/>
            </a:ln>
          </p:spPr>
          <p:txBody>
            <a:bodyPr/>
            <a:lstStyle/>
            <a:p>
              <a:endParaRPr lang="en-US"/>
            </a:p>
          </p:txBody>
        </p:sp>
        <p:sp>
          <p:nvSpPr>
            <p:cNvPr id="18" name="Line 31"/>
            <p:cNvSpPr>
              <a:spLocks noChangeShapeType="1"/>
            </p:cNvSpPr>
            <p:nvPr/>
          </p:nvSpPr>
          <p:spPr bwMode="auto">
            <a:xfrm>
              <a:off x="4535" y="1509"/>
              <a:ext cx="79" cy="3"/>
            </a:xfrm>
            <a:prstGeom prst="line">
              <a:avLst/>
            </a:prstGeom>
            <a:noFill/>
            <a:ln w="25400">
              <a:solidFill>
                <a:srgbClr val="969696"/>
              </a:solidFill>
              <a:round/>
              <a:headEnd/>
              <a:tailEnd type="triangle" w="med" len="med"/>
            </a:ln>
          </p:spPr>
          <p:txBody>
            <a:bodyPr/>
            <a:lstStyle/>
            <a:p>
              <a:endParaRPr lang="en-US"/>
            </a:p>
          </p:txBody>
        </p:sp>
        <p:sp>
          <p:nvSpPr>
            <p:cNvPr id="19" name="Line 32"/>
            <p:cNvSpPr>
              <a:spLocks noChangeShapeType="1"/>
            </p:cNvSpPr>
            <p:nvPr/>
          </p:nvSpPr>
          <p:spPr bwMode="auto">
            <a:xfrm>
              <a:off x="3465" y="1725"/>
              <a:ext cx="616" cy="0"/>
            </a:xfrm>
            <a:prstGeom prst="line">
              <a:avLst/>
            </a:prstGeom>
            <a:noFill/>
            <a:ln w="25400">
              <a:solidFill>
                <a:srgbClr val="9C0000"/>
              </a:solidFill>
              <a:round/>
              <a:headEnd/>
              <a:tailEnd type="triangle" w="med" len="med"/>
            </a:ln>
          </p:spPr>
          <p:txBody>
            <a:bodyPr/>
            <a:lstStyle/>
            <a:p>
              <a:endParaRPr lang="en-US"/>
            </a:p>
          </p:txBody>
        </p:sp>
        <p:sp>
          <p:nvSpPr>
            <p:cNvPr id="20" name="Line 33"/>
            <p:cNvSpPr>
              <a:spLocks noChangeShapeType="1"/>
            </p:cNvSpPr>
            <p:nvPr/>
          </p:nvSpPr>
          <p:spPr bwMode="auto">
            <a:xfrm>
              <a:off x="3453" y="1257"/>
              <a:ext cx="628" cy="0"/>
            </a:xfrm>
            <a:prstGeom prst="line">
              <a:avLst/>
            </a:prstGeom>
            <a:noFill/>
            <a:ln w="25400">
              <a:solidFill>
                <a:srgbClr val="9C0000"/>
              </a:solidFill>
              <a:round/>
              <a:headEnd/>
              <a:tailEnd type="triangle" w="med" len="med"/>
            </a:ln>
          </p:spPr>
          <p:txBody>
            <a:bodyPr/>
            <a:lstStyle/>
            <a:p>
              <a:endParaRPr lang="en-US"/>
            </a:p>
          </p:txBody>
        </p:sp>
        <p:sp>
          <p:nvSpPr>
            <p:cNvPr id="21" name="Line 34"/>
            <p:cNvSpPr>
              <a:spLocks noChangeShapeType="1"/>
            </p:cNvSpPr>
            <p:nvPr/>
          </p:nvSpPr>
          <p:spPr bwMode="auto">
            <a:xfrm>
              <a:off x="3462" y="1248"/>
              <a:ext cx="0" cy="486"/>
            </a:xfrm>
            <a:prstGeom prst="line">
              <a:avLst/>
            </a:prstGeom>
            <a:noFill/>
            <a:ln w="25400">
              <a:solidFill>
                <a:srgbClr val="9C0000"/>
              </a:solidFill>
              <a:round/>
              <a:headEnd/>
              <a:tailEnd/>
            </a:ln>
          </p:spPr>
          <p:txBody>
            <a:bodyPr/>
            <a:lstStyle/>
            <a:p>
              <a:endParaRPr lang="en-US"/>
            </a:p>
          </p:txBody>
        </p:sp>
        <p:sp>
          <p:nvSpPr>
            <p:cNvPr id="22" name="Line 35"/>
            <p:cNvSpPr>
              <a:spLocks noChangeShapeType="1"/>
            </p:cNvSpPr>
            <p:nvPr/>
          </p:nvSpPr>
          <p:spPr bwMode="auto">
            <a:xfrm>
              <a:off x="4533" y="1248"/>
              <a:ext cx="0" cy="486"/>
            </a:xfrm>
            <a:prstGeom prst="line">
              <a:avLst/>
            </a:prstGeom>
            <a:noFill/>
            <a:ln w="25400">
              <a:solidFill>
                <a:srgbClr val="969696"/>
              </a:solidFill>
              <a:round/>
              <a:headEnd/>
              <a:tailEnd/>
            </a:ln>
          </p:spPr>
          <p:txBody>
            <a:bodyPr/>
            <a:lstStyle/>
            <a:p>
              <a:endParaRPr lang="en-US"/>
            </a:p>
          </p:txBody>
        </p:sp>
        <p:sp>
          <p:nvSpPr>
            <p:cNvPr id="23" name="Line 36"/>
            <p:cNvSpPr>
              <a:spLocks noChangeShapeType="1"/>
            </p:cNvSpPr>
            <p:nvPr/>
          </p:nvSpPr>
          <p:spPr bwMode="auto">
            <a:xfrm>
              <a:off x="3414" y="1509"/>
              <a:ext cx="48" cy="0"/>
            </a:xfrm>
            <a:prstGeom prst="line">
              <a:avLst/>
            </a:prstGeom>
            <a:noFill/>
            <a:ln w="25400">
              <a:solidFill>
                <a:srgbClr val="9C0000"/>
              </a:solidFill>
              <a:round/>
              <a:headEnd/>
              <a:tailEnd/>
            </a:ln>
          </p:spPr>
          <p:txBody>
            <a:bodyPr/>
            <a:lstStyle/>
            <a:p>
              <a:endParaRPr lang="en-US"/>
            </a:p>
          </p:txBody>
        </p:sp>
        <p:sp>
          <p:nvSpPr>
            <p:cNvPr id="24" name="Line 37"/>
            <p:cNvSpPr>
              <a:spLocks noChangeShapeType="1"/>
            </p:cNvSpPr>
            <p:nvPr/>
          </p:nvSpPr>
          <p:spPr bwMode="auto">
            <a:xfrm>
              <a:off x="4488" y="1728"/>
              <a:ext cx="48" cy="0"/>
            </a:xfrm>
            <a:prstGeom prst="line">
              <a:avLst/>
            </a:prstGeom>
            <a:noFill/>
            <a:ln w="25400">
              <a:solidFill>
                <a:srgbClr val="969696"/>
              </a:solidFill>
              <a:round/>
              <a:headEnd/>
              <a:tailEnd/>
            </a:ln>
          </p:spPr>
          <p:txBody>
            <a:bodyPr/>
            <a:lstStyle/>
            <a:p>
              <a:endParaRPr lang="en-US"/>
            </a:p>
          </p:txBody>
        </p:sp>
        <p:sp>
          <p:nvSpPr>
            <p:cNvPr id="25" name="Line 38"/>
            <p:cNvSpPr>
              <a:spLocks noChangeShapeType="1"/>
            </p:cNvSpPr>
            <p:nvPr/>
          </p:nvSpPr>
          <p:spPr bwMode="auto">
            <a:xfrm>
              <a:off x="4485" y="1257"/>
              <a:ext cx="48" cy="0"/>
            </a:xfrm>
            <a:prstGeom prst="line">
              <a:avLst/>
            </a:prstGeom>
            <a:noFill/>
            <a:ln w="25400">
              <a:solidFill>
                <a:srgbClr val="969696"/>
              </a:solidFill>
              <a:round/>
              <a:headEnd/>
              <a:tailEnd/>
            </a:ln>
          </p:spPr>
          <p:txBody>
            <a:bodyPr/>
            <a:lstStyle/>
            <a:p>
              <a:endParaRPr lang="en-US"/>
            </a:p>
          </p:txBody>
        </p:sp>
        <p:pic>
          <p:nvPicPr>
            <p:cNvPr id="26" name="Picture 39" descr="Process Step1"/>
            <p:cNvPicPr>
              <a:picLocks noChangeAspect="1" noChangeArrowheads="1"/>
            </p:cNvPicPr>
            <p:nvPr/>
          </p:nvPicPr>
          <p:blipFill>
            <a:blip r:embed="rId4" cstate="print"/>
            <a:srcRect/>
            <a:stretch>
              <a:fillRect/>
            </a:stretch>
          </p:blipFill>
          <p:spPr bwMode="auto">
            <a:xfrm>
              <a:off x="2995" y="1344"/>
              <a:ext cx="449" cy="316"/>
            </a:xfrm>
            <a:prstGeom prst="rect">
              <a:avLst/>
            </a:prstGeom>
            <a:noFill/>
            <a:ln w="9525">
              <a:noFill/>
              <a:miter lim="800000"/>
              <a:headEnd/>
              <a:tailEnd/>
            </a:ln>
          </p:spPr>
        </p:pic>
        <p:pic>
          <p:nvPicPr>
            <p:cNvPr id="27" name="Picture 40" descr="Process Step 3"/>
            <p:cNvPicPr>
              <a:picLocks noChangeAspect="1" noChangeArrowheads="1"/>
            </p:cNvPicPr>
            <p:nvPr/>
          </p:nvPicPr>
          <p:blipFill>
            <a:blip r:embed="rId5" cstate="print"/>
            <a:srcRect/>
            <a:stretch>
              <a:fillRect/>
            </a:stretch>
          </p:blipFill>
          <p:spPr bwMode="auto">
            <a:xfrm>
              <a:off x="4057" y="1104"/>
              <a:ext cx="455" cy="318"/>
            </a:xfrm>
            <a:prstGeom prst="rect">
              <a:avLst/>
            </a:prstGeom>
            <a:noFill/>
            <a:ln w="9525">
              <a:noFill/>
              <a:miter lim="800000"/>
              <a:headEnd/>
              <a:tailEnd/>
            </a:ln>
          </p:spPr>
        </p:pic>
        <p:pic>
          <p:nvPicPr>
            <p:cNvPr id="28" name="Picture 41" descr="Process Step 2"/>
            <p:cNvPicPr>
              <a:picLocks noChangeAspect="1" noChangeArrowheads="1"/>
            </p:cNvPicPr>
            <p:nvPr/>
          </p:nvPicPr>
          <p:blipFill>
            <a:blip r:embed="rId6" cstate="print"/>
            <a:srcRect/>
            <a:stretch>
              <a:fillRect/>
            </a:stretch>
          </p:blipFill>
          <p:spPr bwMode="auto">
            <a:xfrm>
              <a:off x="4057" y="1554"/>
              <a:ext cx="455" cy="318"/>
            </a:xfrm>
            <a:prstGeom prst="rect">
              <a:avLst/>
            </a:prstGeom>
            <a:noFill/>
            <a:ln w="9525">
              <a:noFill/>
              <a:miter lim="800000"/>
              <a:headEnd/>
              <a:tailEnd/>
            </a:ln>
          </p:spPr>
        </p:pic>
        <p:pic>
          <p:nvPicPr>
            <p:cNvPr id="29" name="Picture 42" descr="Process Step1"/>
            <p:cNvPicPr>
              <a:picLocks noChangeAspect="1" noChangeArrowheads="1"/>
            </p:cNvPicPr>
            <p:nvPr/>
          </p:nvPicPr>
          <p:blipFill>
            <a:blip r:embed="rId4" cstate="print"/>
            <a:srcRect/>
            <a:stretch>
              <a:fillRect/>
            </a:stretch>
          </p:blipFill>
          <p:spPr bwMode="auto">
            <a:xfrm>
              <a:off x="4591" y="1344"/>
              <a:ext cx="449" cy="316"/>
            </a:xfrm>
            <a:prstGeom prst="rect">
              <a:avLst/>
            </a:prstGeom>
            <a:noFill/>
            <a:ln w="9525">
              <a:noFill/>
              <a:miter lim="800000"/>
              <a:headEnd/>
              <a:tailEnd/>
            </a:ln>
          </p:spPr>
        </p:pic>
        <p:pic>
          <p:nvPicPr>
            <p:cNvPr id="30" name="Picture 43" descr="Process Step 2"/>
            <p:cNvPicPr>
              <a:picLocks noChangeAspect="1" noChangeArrowheads="1"/>
            </p:cNvPicPr>
            <p:nvPr/>
          </p:nvPicPr>
          <p:blipFill>
            <a:blip r:embed="rId6" cstate="print"/>
            <a:srcRect/>
            <a:stretch>
              <a:fillRect/>
            </a:stretch>
          </p:blipFill>
          <p:spPr bwMode="auto">
            <a:xfrm>
              <a:off x="5113" y="1344"/>
              <a:ext cx="455" cy="318"/>
            </a:xfrm>
            <a:prstGeom prst="rect">
              <a:avLst/>
            </a:prstGeom>
            <a:noFill/>
            <a:ln w="9525">
              <a:noFill/>
              <a:miter lim="800000"/>
              <a:headEnd/>
              <a:tailEnd/>
            </a:ln>
          </p:spPr>
        </p:pic>
        <p:pic>
          <p:nvPicPr>
            <p:cNvPr id="31" name="Picture 44" descr="Process Step 2 Fade"/>
            <p:cNvPicPr>
              <a:picLocks noChangeAspect="1" noChangeArrowheads="1"/>
            </p:cNvPicPr>
            <p:nvPr/>
          </p:nvPicPr>
          <p:blipFill>
            <a:blip r:embed="rId7" cstate="print"/>
            <a:srcRect/>
            <a:stretch>
              <a:fillRect/>
            </a:stretch>
          </p:blipFill>
          <p:spPr bwMode="auto">
            <a:xfrm>
              <a:off x="3516" y="1344"/>
              <a:ext cx="455" cy="318"/>
            </a:xfrm>
            <a:prstGeom prst="rect">
              <a:avLst/>
            </a:prstGeom>
            <a:noFill/>
            <a:ln w="9525">
              <a:noFill/>
              <a:miter lim="800000"/>
              <a:headEnd/>
              <a:tailEnd/>
            </a:ln>
          </p:spPr>
        </p:pic>
      </p:grpSp>
      <p:grpSp>
        <p:nvGrpSpPr>
          <p:cNvPr id="32" name="Group 45"/>
          <p:cNvGrpSpPr>
            <a:grpSpLocks/>
          </p:cNvGrpSpPr>
          <p:nvPr/>
        </p:nvGrpSpPr>
        <p:grpSpPr bwMode="auto">
          <a:xfrm>
            <a:off x="4775200" y="3352801"/>
            <a:ext cx="4186238" cy="1300163"/>
            <a:chOff x="2931" y="2400"/>
            <a:chExt cx="2637" cy="819"/>
          </a:xfrm>
        </p:grpSpPr>
        <p:sp>
          <p:nvSpPr>
            <p:cNvPr id="33" name="Line 46"/>
            <p:cNvSpPr>
              <a:spLocks noChangeShapeType="1"/>
            </p:cNvSpPr>
            <p:nvPr/>
          </p:nvSpPr>
          <p:spPr bwMode="auto">
            <a:xfrm>
              <a:off x="3427" y="2808"/>
              <a:ext cx="118" cy="0"/>
            </a:xfrm>
            <a:prstGeom prst="line">
              <a:avLst/>
            </a:prstGeom>
            <a:noFill/>
            <a:ln w="25400">
              <a:solidFill>
                <a:srgbClr val="969696"/>
              </a:solidFill>
              <a:round/>
              <a:headEnd/>
              <a:tailEnd type="triangle" w="med" len="med"/>
            </a:ln>
          </p:spPr>
          <p:txBody>
            <a:bodyPr/>
            <a:lstStyle/>
            <a:p>
              <a:endParaRPr lang="en-US"/>
            </a:p>
          </p:txBody>
        </p:sp>
        <p:sp>
          <p:nvSpPr>
            <p:cNvPr id="34" name="Line 47"/>
            <p:cNvSpPr>
              <a:spLocks noChangeShapeType="1"/>
            </p:cNvSpPr>
            <p:nvPr/>
          </p:nvSpPr>
          <p:spPr bwMode="auto">
            <a:xfrm>
              <a:off x="5054" y="2808"/>
              <a:ext cx="82" cy="0"/>
            </a:xfrm>
            <a:prstGeom prst="line">
              <a:avLst/>
            </a:prstGeom>
            <a:noFill/>
            <a:ln w="25400">
              <a:solidFill>
                <a:srgbClr val="9C0000"/>
              </a:solidFill>
              <a:round/>
              <a:headEnd/>
              <a:tailEnd type="triangle" w="med" len="med"/>
            </a:ln>
          </p:spPr>
          <p:txBody>
            <a:bodyPr/>
            <a:lstStyle/>
            <a:p>
              <a:endParaRPr lang="en-US"/>
            </a:p>
          </p:txBody>
        </p:sp>
        <p:sp>
          <p:nvSpPr>
            <p:cNvPr id="35" name="Line 48"/>
            <p:cNvSpPr>
              <a:spLocks noChangeShapeType="1"/>
            </p:cNvSpPr>
            <p:nvPr/>
          </p:nvSpPr>
          <p:spPr bwMode="auto">
            <a:xfrm>
              <a:off x="4535" y="2805"/>
              <a:ext cx="79" cy="3"/>
            </a:xfrm>
            <a:prstGeom prst="line">
              <a:avLst/>
            </a:prstGeom>
            <a:noFill/>
            <a:ln w="25400">
              <a:solidFill>
                <a:srgbClr val="DDDDDD"/>
              </a:solidFill>
              <a:round/>
              <a:headEnd/>
              <a:tailEnd type="triangle" w="med" len="med"/>
            </a:ln>
          </p:spPr>
          <p:txBody>
            <a:bodyPr/>
            <a:lstStyle/>
            <a:p>
              <a:endParaRPr lang="en-US"/>
            </a:p>
          </p:txBody>
        </p:sp>
        <p:sp>
          <p:nvSpPr>
            <p:cNvPr id="36" name="Line 49"/>
            <p:cNvSpPr>
              <a:spLocks noChangeShapeType="1"/>
            </p:cNvSpPr>
            <p:nvPr/>
          </p:nvSpPr>
          <p:spPr bwMode="auto">
            <a:xfrm>
              <a:off x="3999" y="3021"/>
              <a:ext cx="79" cy="3"/>
            </a:xfrm>
            <a:prstGeom prst="line">
              <a:avLst/>
            </a:prstGeom>
            <a:noFill/>
            <a:ln w="25400">
              <a:solidFill>
                <a:srgbClr val="DDDDDD"/>
              </a:solidFill>
              <a:round/>
              <a:headEnd/>
              <a:tailEnd type="triangle" w="med" len="med"/>
            </a:ln>
          </p:spPr>
          <p:txBody>
            <a:bodyPr/>
            <a:lstStyle/>
            <a:p>
              <a:endParaRPr lang="en-US"/>
            </a:p>
          </p:txBody>
        </p:sp>
        <p:sp>
          <p:nvSpPr>
            <p:cNvPr id="37" name="Line 50"/>
            <p:cNvSpPr>
              <a:spLocks noChangeShapeType="1"/>
            </p:cNvSpPr>
            <p:nvPr/>
          </p:nvSpPr>
          <p:spPr bwMode="auto">
            <a:xfrm>
              <a:off x="4002" y="2553"/>
              <a:ext cx="79" cy="3"/>
            </a:xfrm>
            <a:prstGeom prst="line">
              <a:avLst/>
            </a:prstGeom>
            <a:noFill/>
            <a:ln w="25400">
              <a:solidFill>
                <a:srgbClr val="DDDDDD"/>
              </a:solidFill>
              <a:round/>
              <a:headEnd/>
              <a:tailEnd type="triangle" w="med" len="med"/>
            </a:ln>
          </p:spPr>
          <p:txBody>
            <a:bodyPr/>
            <a:lstStyle/>
            <a:p>
              <a:endParaRPr lang="en-US"/>
            </a:p>
          </p:txBody>
        </p:sp>
        <p:sp>
          <p:nvSpPr>
            <p:cNvPr id="38" name="Line 51"/>
            <p:cNvSpPr>
              <a:spLocks noChangeShapeType="1"/>
            </p:cNvSpPr>
            <p:nvPr/>
          </p:nvSpPr>
          <p:spPr bwMode="auto">
            <a:xfrm>
              <a:off x="3996" y="2544"/>
              <a:ext cx="0" cy="486"/>
            </a:xfrm>
            <a:prstGeom prst="line">
              <a:avLst/>
            </a:prstGeom>
            <a:noFill/>
            <a:ln w="25400">
              <a:solidFill>
                <a:srgbClr val="DDDDDD"/>
              </a:solidFill>
              <a:round/>
              <a:headEnd/>
              <a:tailEnd/>
            </a:ln>
          </p:spPr>
          <p:txBody>
            <a:bodyPr/>
            <a:lstStyle/>
            <a:p>
              <a:endParaRPr lang="en-US"/>
            </a:p>
          </p:txBody>
        </p:sp>
        <p:sp>
          <p:nvSpPr>
            <p:cNvPr id="39" name="Line 52"/>
            <p:cNvSpPr>
              <a:spLocks noChangeShapeType="1"/>
            </p:cNvSpPr>
            <p:nvPr/>
          </p:nvSpPr>
          <p:spPr bwMode="auto">
            <a:xfrm>
              <a:off x="4533" y="2544"/>
              <a:ext cx="0" cy="486"/>
            </a:xfrm>
            <a:prstGeom prst="line">
              <a:avLst/>
            </a:prstGeom>
            <a:noFill/>
            <a:ln w="25400">
              <a:solidFill>
                <a:srgbClr val="DDDDDD"/>
              </a:solidFill>
              <a:round/>
              <a:headEnd/>
              <a:tailEnd/>
            </a:ln>
          </p:spPr>
          <p:txBody>
            <a:bodyPr/>
            <a:lstStyle/>
            <a:p>
              <a:endParaRPr lang="en-US"/>
            </a:p>
          </p:txBody>
        </p:sp>
        <p:sp>
          <p:nvSpPr>
            <p:cNvPr id="40" name="Line 53"/>
            <p:cNvSpPr>
              <a:spLocks noChangeShapeType="1"/>
            </p:cNvSpPr>
            <p:nvPr/>
          </p:nvSpPr>
          <p:spPr bwMode="auto">
            <a:xfrm>
              <a:off x="3948" y="2805"/>
              <a:ext cx="48" cy="0"/>
            </a:xfrm>
            <a:prstGeom prst="line">
              <a:avLst/>
            </a:prstGeom>
            <a:noFill/>
            <a:ln w="25400">
              <a:solidFill>
                <a:srgbClr val="9C0000"/>
              </a:solidFill>
              <a:round/>
              <a:headEnd/>
              <a:tailEnd/>
            </a:ln>
          </p:spPr>
          <p:txBody>
            <a:bodyPr/>
            <a:lstStyle/>
            <a:p>
              <a:endParaRPr lang="en-US"/>
            </a:p>
          </p:txBody>
        </p:sp>
        <p:sp>
          <p:nvSpPr>
            <p:cNvPr id="41" name="Line 54"/>
            <p:cNvSpPr>
              <a:spLocks noChangeShapeType="1"/>
            </p:cNvSpPr>
            <p:nvPr/>
          </p:nvSpPr>
          <p:spPr bwMode="auto">
            <a:xfrm>
              <a:off x="4488" y="3024"/>
              <a:ext cx="48" cy="0"/>
            </a:xfrm>
            <a:prstGeom prst="line">
              <a:avLst/>
            </a:prstGeom>
            <a:noFill/>
            <a:ln w="25400">
              <a:solidFill>
                <a:srgbClr val="DDDDDD"/>
              </a:solidFill>
              <a:round/>
              <a:headEnd/>
              <a:tailEnd/>
            </a:ln>
          </p:spPr>
          <p:txBody>
            <a:bodyPr/>
            <a:lstStyle/>
            <a:p>
              <a:endParaRPr lang="en-US"/>
            </a:p>
          </p:txBody>
        </p:sp>
        <p:sp>
          <p:nvSpPr>
            <p:cNvPr id="42" name="Line 55"/>
            <p:cNvSpPr>
              <a:spLocks noChangeShapeType="1"/>
            </p:cNvSpPr>
            <p:nvPr/>
          </p:nvSpPr>
          <p:spPr bwMode="auto">
            <a:xfrm>
              <a:off x="4485" y="2553"/>
              <a:ext cx="48" cy="0"/>
            </a:xfrm>
            <a:prstGeom prst="line">
              <a:avLst/>
            </a:prstGeom>
            <a:noFill/>
            <a:ln w="25400">
              <a:solidFill>
                <a:srgbClr val="DDDDDD"/>
              </a:solidFill>
              <a:round/>
              <a:headEnd/>
              <a:tailEnd/>
            </a:ln>
          </p:spPr>
          <p:txBody>
            <a:bodyPr/>
            <a:lstStyle/>
            <a:p>
              <a:endParaRPr lang="en-US"/>
            </a:p>
          </p:txBody>
        </p:sp>
        <p:sp>
          <p:nvSpPr>
            <p:cNvPr id="43" name="Line 56"/>
            <p:cNvSpPr>
              <a:spLocks noChangeShapeType="1"/>
            </p:cNvSpPr>
            <p:nvPr/>
          </p:nvSpPr>
          <p:spPr bwMode="auto">
            <a:xfrm>
              <a:off x="3996" y="2799"/>
              <a:ext cx="0" cy="420"/>
            </a:xfrm>
            <a:prstGeom prst="line">
              <a:avLst/>
            </a:prstGeom>
            <a:noFill/>
            <a:ln w="25400">
              <a:solidFill>
                <a:srgbClr val="9C0000"/>
              </a:solidFill>
              <a:round/>
              <a:headEnd/>
              <a:tailEnd/>
            </a:ln>
          </p:spPr>
          <p:txBody>
            <a:bodyPr/>
            <a:lstStyle/>
            <a:p>
              <a:endParaRPr lang="en-US"/>
            </a:p>
          </p:txBody>
        </p:sp>
        <p:sp>
          <p:nvSpPr>
            <p:cNvPr id="44" name="Line 57"/>
            <p:cNvSpPr>
              <a:spLocks noChangeShapeType="1"/>
            </p:cNvSpPr>
            <p:nvPr/>
          </p:nvSpPr>
          <p:spPr bwMode="auto">
            <a:xfrm>
              <a:off x="2936" y="2808"/>
              <a:ext cx="88" cy="0"/>
            </a:xfrm>
            <a:prstGeom prst="line">
              <a:avLst/>
            </a:prstGeom>
            <a:noFill/>
            <a:ln w="25400">
              <a:solidFill>
                <a:srgbClr val="9C0000"/>
              </a:solidFill>
              <a:round/>
              <a:headEnd/>
              <a:tailEnd type="triangle" w="med" len="med"/>
            </a:ln>
          </p:spPr>
          <p:txBody>
            <a:bodyPr/>
            <a:lstStyle/>
            <a:p>
              <a:endParaRPr lang="en-US"/>
            </a:p>
          </p:txBody>
        </p:sp>
        <p:sp>
          <p:nvSpPr>
            <p:cNvPr id="45" name="Line 58"/>
            <p:cNvSpPr>
              <a:spLocks noChangeShapeType="1"/>
            </p:cNvSpPr>
            <p:nvPr/>
          </p:nvSpPr>
          <p:spPr bwMode="auto">
            <a:xfrm flipV="1">
              <a:off x="3987" y="3210"/>
              <a:ext cx="1068" cy="0"/>
            </a:xfrm>
            <a:prstGeom prst="line">
              <a:avLst/>
            </a:prstGeom>
            <a:noFill/>
            <a:ln w="25400">
              <a:solidFill>
                <a:srgbClr val="9C0000"/>
              </a:solidFill>
              <a:round/>
              <a:headEnd/>
              <a:tailEnd/>
            </a:ln>
          </p:spPr>
          <p:txBody>
            <a:bodyPr/>
            <a:lstStyle/>
            <a:p>
              <a:endParaRPr lang="en-US"/>
            </a:p>
          </p:txBody>
        </p:sp>
        <p:sp>
          <p:nvSpPr>
            <p:cNvPr id="46" name="Line 59"/>
            <p:cNvSpPr>
              <a:spLocks noChangeShapeType="1"/>
            </p:cNvSpPr>
            <p:nvPr/>
          </p:nvSpPr>
          <p:spPr bwMode="auto">
            <a:xfrm>
              <a:off x="5058" y="2799"/>
              <a:ext cx="0" cy="420"/>
            </a:xfrm>
            <a:prstGeom prst="line">
              <a:avLst/>
            </a:prstGeom>
            <a:noFill/>
            <a:ln w="25400">
              <a:solidFill>
                <a:srgbClr val="9C0000"/>
              </a:solidFill>
              <a:round/>
              <a:headEnd/>
              <a:tailEnd/>
            </a:ln>
          </p:spPr>
          <p:txBody>
            <a:bodyPr/>
            <a:lstStyle/>
            <a:p>
              <a:endParaRPr lang="en-US"/>
            </a:p>
          </p:txBody>
        </p:sp>
        <p:sp>
          <p:nvSpPr>
            <p:cNvPr id="47" name="Line 60"/>
            <p:cNvSpPr>
              <a:spLocks noChangeShapeType="1"/>
            </p:cNvSpPr>
            <p:nvPr/>
          </p:nvSpPr>
          <p:spPr bwMode="auto">
            <a:xfrm flipV="1">
              <a:off x="2931" y="3210"/>
              <a:ext cx="1065" cy="0"/>
            </a:xfrm>
            <a:prstGeom prst="line">
              <a:avLst/>
            </a:prstGeom>
            <a:noFill/>
            <a:ln w="25400">
              <a:solidFill>
                <a:srgbClr val="9C0000"/>
              </a:solidFill>
              <a:round/>
              <a:headEnd/>
              <a:tailEnd/>
            </a:ln>
          </p:spPr>
          <p:txBody>
            <a:bodyPr/>
            <a:lstStyle/>
            <a:p>
              <a:endParaRPr lang="en-US"/>
            </a:p>
          </p:txBody>
        </p:sp>
        <p:sp>
          <p:nvSpPr>
            <p:cNvPr id="48" name="Line 61"/>
            <p:cNvSpPr>
              <a:spLocks noChangeShapeType="1"/>
            </p:cNvSpPr>
            <p:nvPr/>
          </p:nvSpPr>
          <p:spPr bwMode="auto">
            <a:xfrm>
              <a:off x="2940" y="2799"/>
              <a:ext cx="0" cy="417"/>
            </a:xfrm>
            <a:prstGeom prst="line">
              <a:avLst/>
            </a:prstGeom>
            <a:noFill/>
            <a:ln w="25400">
              <a:solidFill>
                <a:srgbClr val="9C0000"/>
              </a:solidFill>
              <a:round/>
              <a:headEnd/>
              <a:tailEnd/>
            </a:ln>
          </p:spPr>
          <p:txBody>
            <a:bodyPr/>
            <a:lstStyle/>
            <a:p>
              <a:endParaRPr lang="en-US"/>
            </a:p>
          </p:txBody>
        </p:sp>
        <p:pic>
          <p:nvPicPr>
            <p:cNvPr id="49" name="Picture 62" descr="Process Step1"/>
            <p:cNvPicPr>
              <a:picLocks noChangeAspect="1" noChangeArrowheads="1"/>
            </p:cNvPicPr>
            <p:nvPr/>
          </p:nvPicPr>
          <p:blipFill>
            <a:blip r:embed="rId4" cstate="print"/>
            <a:srcRect/>
            <a:stretch>
              <a:fillRect/>
            </a:stretch>
          </p:blipFill>
          <p:spPr bwMode="auto">
            <a:xfrm>
              <a:off x="2995" y="2640"/>
              <a:ext cx="449" cy="316"/>
            </a:xfrm>
            <a:prstGeom prst="rect">
              <a:avLst/>
            </a:prstGeom>
            <a:noFill/>
            <a:ln w="9525">
              <a:noFill/>
              <a:miter lim="800000"/>
              <a:headEnd/>
              <a:tailEnd/>
            </a:ln>
          </p:spPr>
        </p:pic>
        <p:pic>
          <p:nvPicPr>
            <p:cNvPr id="50" name="Picture 63" descr="Process Step 2"/>
            <p:cNvPicPr>
              <a:picLocks noChangeAspect="1" noChangeArrowheads="1"/>
            </p:cNvPicPr>
            <p:nvPr/>
          </p:nvPicPr>
          <p:blipFill>
            <a:blip r:embed="rId6" cstate="print"/>
            <a:srcRect/>
            <a:stretch>
              <a:fillRect/>
            </a:stretch>
          </p:blipFill>
          <p:spPr bwMode="auto">
            <a:xfrm>
              <a:off x="3523" y="2640"/>
              <a:ext cx="455" cy="318"/>
            </a:xfrm>
            <a:prstGeom prst="rect">
              <a:avLst/>
            </a:prstGeom>
            <a:noFill/>
            <a:ln w="9525">
              <a:noFill/>
              <a:miter lim="800000"/>
              <a:headEnd/>
              <a:tailEnd/>
            </a:ln>
          </p:spPr>
        </p:pic>
        <p:pic>
          <p:nvPicPr>
            <p:cNvPr id="51" name="Picture 64" descr="Process Step 3"/>
            <p:cNvPicPr>
              <a:picLocks noChangeAspect="1" noChangeArrowheads="1"/>
            </p:cNvPicPr>
            <p:nvPr/>
          </p:nvPicPr>
          <p:blipFill>
            <a:blip r:embed="rId5" cstate="print"/>
            <a:srcRect/>
            <a:stretch>
              <a:fillRect/>
            </a:stretch>
          </p:blipFill>
          <p:spPr bwMode="auto">
            <a:xfrm>
              <a:off x="4057" y="2400"/>
              <a:ext cx="455" cy="318"/>
            </a:xfrm>
            <a:prstGeom prst="rect">
              <a:avLst/>
            </a:prstGeom>
            <a:noFill/>
            <a:ln w="9525">
              <a:noFill/>
              <a:miter lim="800000"/>
              <a:headEnd/>
              <a:tailEnd/>
            </a:ln>
          </p:spPr>
        </p:pic>
        <p:pic>
          <p:nvPicPr>
            <p:cNvPr id="52" name="Picture 65" descr="Process Step 2"/>
            <p:cNvPicPr>
              <a:picLocks noChangeAspect="1" noChangeArrowheads="1"/>
            </p:cNvPicPr>
            <p:nvPr/>
          </p:nvPicPr>
          <p:blipFill>
            <a:blip r:embed="rId6" cstate="print"/>
            <a:srcRect/>
            <a:stretch>
              <a:fillRect/>
            </a:stretch>
          </p:blipFill>
          <p:spPr bwMode="auto">
            <a:xfrm>
              <a:off x="4057" y="2850"/>
              <a:ext cx="455" cy="318"/>
            </a:xfrm>
            <a:prstGeom prst="rect">
              <a:avLst/>
            </a:prstGeom>
            <a:noFill/>
            <a:ln w="9525">
              <a:noFill/>
              <a:miter lim="800000"/>
              <a:headEnd/>
              <a:tailEnd/>
            </a:ln>
          </p:spPr>
        </p:pic>
        <p:pic>
          <p:nvPicPr>
            <p:cNvPr id="53" name="Picture 66" descr="Process Step1"/>
            <p:cNvPicPr>
              <a:picLocks noChangeAspect="1" noChangeArrowheads="1"/>
            </p:cNvPicPr>
            <p:nvPr/>
          </p:nvPicPr>
          <p:blipFill>
            <a:blip r:embed="rId4" cstate="print"/>
            <a:srcRect/>
            <a:stretch>
              <a:fillRect/>
            </a:stretch>
          </p:blipFill>
          <p:spPr bwMode="auto">
            <a:xfrm>
              <a:off x="4591" y="2640"/>
              <a:ext cx="449" cy="316"/>
            </a:xfrm>
            <a:prstGeom prst="rect">
              <a:avLst/>
            </a:prstGeom>
            <a:noFill/>
            <a:ln w="9525">
              <a:noFill/>
              <a:miter lim="800000"/>
              <a:headEnd/>
              <a:tailEnd/>
            </a:ln>
          </p:spPr>
        </p:pic>
        <p:pic>
          <p:nvPicPr>
            <p:cNvPr id="54" name="Picture 67" descr="Process Step 2"/>
            <p:cNvPicPr>
              <a:picLocks noChangeAspect="1" noChangeArrowheads="1"/>
            </p:cNvPicPr>
            <p:nvPr/>
          </p:nvPicPr>
          <p:blipFill>
            <a:blip r:embed="rId6" cstate="print"/>
            <a:srcRect/>
            <a:stretch>
              <a:fillRect/>
            </a:stretch>
          </p:blipFill>
          <p:spPr bwMode="auto">
            <a:xfrm>
              <a:off x="5113" y="2640"/>
              <a:ext cx="455" cy="318"/>
            </a:xfrm>
            <a:prstGeom prst="rect">
              <a:avLst/>
            </a:prstGeom>
            <a:noFill/>
            <a:ln w="9525">
              <a:noFill/>
              <a:miter lim="800000"/>
              <a:headEnd/>
              <a:tailEnd/>
            </a:ln>
          </p:spPr>
        </p:pic>
      </p:grpSp>
    </p:spTree>
  </p:cSld>
  <p:clrMapOvr>
    <a:masterClrMapping/>
  </p:clrMapOvr>
  <p:transition spd="med" advTm="82625">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earth on black.jpg"/>
          <p:cNvPicPr>
            <a:picLocks noChangeAspect="1"/>
          </p:cNvPicPr>
          <p:nvPr/>
        </p:nvPicPr>
        <p:blipFill>
          <a:blip r:embed="rId3" cstate="print"/>
          <a:stretch>
            <a:fillRect/>
          </a:stretch>
        </p:blipFill>
        <p:spPr>
          <a:xfrm>
            <a:off x="4114800" y="2057401"/>
            <a:ext cx="5029200" cy="3771900"/>
          </a:xfrm>
          <a:prstGeom prst="rect">
            <a:avLst/>
          </a:prstGeom>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Unify through powerfully simple process improvement and seamless deployment across platforms</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57</a:t>
            </a:fld>
            <a:endParaRPr lang="en-US"/>
          </a:p>
        </p:txBody>
      </p:sp>
      <p:sp>
        <p:nvSpPr>
          <p:cNvPr id="4" name="Rectangle 3"/>
          <p:cNvSpPr txBox="1">
            <a:spLocks noChangeArrowheads="1"/>
          </p:cNvSpPr>
          <p:nvPr/>
        </p:nvSpPr>
        <p:spPr bwMode="auto">
          <a:xfrm>
            <a:off x="304800" y="1524000"/>
            <a:ext cx="50292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u="none" strike="noStrike" kern="0" cap="none" spc="0" normalizeH="0" baseline="0" noProof="0" dirty="0" smtClean="0">
                <a:ln>
                  <a:noFill/>
                </a:ln>
                <a:effectLst/>
                <a:uLnTx/>
                <a:uFillTx/>
                <a:cs typeface="Arial" pitchFamily="34" charset="0"/>
              </a:rPr>
              <a:t>Empowers business users to take back their business by providing </a:t>
            </a:r>
            <a:r>
              <a:rPr kumimoji="0" lang="en-US" sz="2000" b="1" i="1" u="none" strike="noStrike" kern="0" cap="none" spc="0" normalizeH="0" baseline="0" noProof="0" dirty="0" smtClean="0">
                <a:ln>
                  <a:noFill/>
                </a:ln>
                <a:effectLst/>
                <a:uLnTx/>
                <a:uFillTx/>
                <a:cs typeface="Arial" pitchFamily="34" charset="0"/>
              </a:rPr>
              <a:t>federated visibility across all process participants</a:t>
            </a:r>
            <a:r>
              <a:rPr kumimoji="0" lang="en-US" sz="2000" u="none" strike="noStrike" kern="0" cap="none" spc="0" normalizeH="0" baseline="0" noProof="0" dirty="0" smtClean="0">
                <a:ln>
                  <a:noFill/>
                </a:ln>
                <a:effectLst/>
                <a:uLnTx/>
                <a:uFillTx/>
                <a:cs typeface="Arial" pitchFamily="34" charset="0"/>
              </a:rPr>
              <a:t/>
            </a:r>
            <a:br>
              <a:rPr kumimoji="0" lang="en-US" sz="2000" u="none" strike="noStrike" kern="0" cap="none" spc="0" normalizeH="0" baseline="0" noProof="0" dirty="0" smtClean="0">
                <a:ln>
                  <a:noFill/>
                </a:ln>
                <a:effectLst/>
                <a:uLnTx/>
                <a:uFillTx/>
                <a:cs typeface="Arial" pitchFamily="34" charset="0"/>
              </a:rPr>
            </a:br>
            <a:endParaRPr kumimoji="0" lang="en-US" sz="2000" u="none" strike="noStrike" kern="0" cap="none" spc="0" normalizeH="0" baseline="0" noProof="0" dirty="0" smtClean="0">
              <a:ln>
                <a:noFill/>
              </a:ln>
              <a:effectLst/>
              <a:uLnTx/>
              <a:uFillTx/>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t>Unified </a:t>
            </a:r>
            <a:r>
              <a:rPr lang="en-US" sz="2000" b="1" i="1" dirty="0"/>
              <a:t>BPM platform </a:t>
            </a:r>
            <a:r>
              <a:rPr lang="en-US" sz="2000" dirty="0" smtClean="0"/>
              <a:t>designed to enable business-led change</a:t>
            </a:r>
            <a:br>
              <a:rPr lang="en-US" sz="2000" dirty="0" smtClean="0"/>
            </a:br>
            <a:endParaRPr lang="en-US" sz="2000" dirty="0" smtClean="0"/>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dirty="0" smtClean="0"/>
              <a:t>Process </a:t>
            </a:r>
            <a:r>
              <a:rPr lang="en-US" sz="2000" dirty="0"/>
              <a:t>Center and asset repository provides </a:t>
            </a:r>
            <a:r>
              <a:rPr lang="en-US" sz="2000" b="1" i="1" dirty="0"/>
              <a:t>maximum collaboration </a:t>
            </a:r>
            <a:r>
              <a:rPr lang="en-US" sz="2000" b="1" i="1" dirty="0" smtClean="0"/>
              <a:t>and </a:t>
            </a:r>
            <a:r>
              <a:rPr lang="en-US" sz="2000" b="1" i="1" dirty="0"/>
              <a:t>governance </a:t>
            </a:r>
            <a:r>
              <a:rPr lang="en-US" sz="2000" dirty="0"/>
              <a:t>required to scale up your BPM </a:t>
            </a:r>
            <a:r>
              <a:rPr lang="en-US" sz="2000" dirty="0" smtClean="0"/>
              <a:t>program</a:t>
            </a:r>
            <a:endParaRPr lang="en-US" sz="2000" dirty="0">
              <a:cs typeface="Arial" pitchFamily="34" charset="0"/>
            </a:endParaRPr>
          </a:p>
        </p:txBody>
      </p:sp>
      <p:pic>
        <p:nvPicPr>
          <p:cNvPr id="13" name="Picture 8" descr="slide1a.png"/>
          <p:cNvPicPr>
            <a:picLocks noChangeAspect="1"/>
          </p:cNvPicPr>
          <p:nvPr/>
        </p:nvPicPr>
        <p:blipFill>
          <a:blip r:embed="rId4" cstate="print"/>
          <a:srcRect/>
          <a:stretch>
            <a:fillRect/>
          </a:stretch>
        </p:blipFill>
        <p:spPr bwMode="auto">
          <a:xfrm>
            <a:off x="5562600" y="1371600"/>
            <a:ext cx="3246438" cy="3387725"/>
          </a:xfrm>
          <a:prstGeom prst="rect">
            <a:avLst/>
          </a:prstGeom>
          <a:noFill/>
          <a:ln w="9525">
            <a:noFill/>
            <a:miter lim="800000"/>
            <a:headEnd/>
            <a:tailEnd/>
          </a:ln>
        </p:spPr>
      </p:pic>
    </p:spTree>
  </p:cSld>
  <p:clrMapOvr>
    <a:masterClrMapping/>
  </p:clrMapOvr>
  <p:transition spd="med" advTm="133891">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MPj02021160000[1]"/>
          <p:cNvPicPr>
            <a:picLocks noChangeAspect="1" noChangeArrowheads="1"/>
          </p:cNvPicPr>
          <p:nvPr/>
        </p:nvPicPr>
        <p:blipFill>
          <a:blip r:embed="rId3" cstate="print"/>
          <a:srcRect/>
          <a:stretch>
            <a:fillRect/>
          </a:stretch>
        </p:blipFill>
        <p:spPr bwMode="auto">
          <a:xfrm>
            <a:off x="4876800" y="609600"/>
            <a:ext cx="4267200" cy="5867400"/>
          </a:xfrm>
          <a:prstGeom prst="rect">
            <a:avLst/>
          </a:prstGeom>
          <a:noFill/>
          <a:ln w="9525">
            <a:noFill/>
            <a:miter lim="800000"/>
            <a:headEnd/>
            <a:tailEnd/>
          </a:ln>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Leverage performance, robustness, and scalability</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58</a:t>
            </a:fld>
            <a:endParaRPr lang="en-US" dirty="0"/>
          </a:p>
        </p:txBody>
      </p:sp>
      <p:sp>
        <p:nvSpPr>
          <p:cNvPr id="4" name="Rectangle 3"/>
          <p:cNvSpPr txBox="1">
            <a:spLocks noChangeArrowheads="1"/>
          </p:cNvSpPr>
          <p:nvPr/>
        </p:nvSpPr>
        <p:spPr bwMode="auto">
          <a:xfrm>
            <a:off x="304800" y="1219201"/>
            <a:ext cx="51816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Quicker ROI </a:t>
            </a:r>
            <a:r>
              <a:rPr kumimoji="0" lang="en-US" sz="2000" u="none" strike="noStrike" kern="0" cap="none" spc="0" normalizeH="0" baseline="0" noProof="0" dirty="0" smtClean="0">
                <a:ln>
                  <a:noFill/>
                </a:ln>
                <a:solidFill>
                  <a:schemeClr val="tx1"/>
                </a:solidFill>
                <a:effectLst/>
                <a:uLnTx/>
                <a:uFillTx/>
                <a:cs typeface="Arial" pitchFamily="34" charset="0"/>
              </a:rPr>
              <a:t>through independent deployment of processes and decision services</a:t>
            </a:r>
            <a:br>
              <a:rPr kumimoji="0" lang="en-US" sz="2000" u="none" strike="noStrike" kern="0" cap="none" spc="0" normalizeH="0" baseline="0" noProof="0" dirty="0" smtClean="0">
                <a:ln>
                  <a:noFill/>
                </a:ln>
                <a:solidFill>
                  <a:schemeClr val="tx1"/>
                </a:solidFill>
                <a:effectLst/>
                <a:uLnTx/>
                <a:uFillTx/>
                <a:cs typeface="Arial" pitchFamily="34" charset="0"/>
              </a:rPr>
            </a:br>
            <a:r>
              <a:rPr kumimoji="0" lang="en-US" sz="2000" u="none" strike="noStrike" kern="0" cap="none" spc="0" normalizeH="0" baseline="0" noProof="0" dirty="0" smtClean="0">
                <a:ln>
                  <a:noFill/>
                </a:ln>
                <a:solidFill>
                  <a:schemeClr val="tx1"/>
                </a:solidFill>
                <a:effectLst/>
                <a:uLnTx/>
                <a:uFillTx/>
                <a:cs typeface="Arial" pitchFamily="34" charset="0"/>
              </a:rPr>
              <a:t>  </a:t>
            </a: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b="1" i="1" u="none" strike="noStrike" kern="0" cap="none" spc="0" normalizeH="0" baseline="0" noProof="0" dirty="0" smtClean="0">
                <a:ln>
                  <a:noFill/>
                </a:ln>
                <a:solidFill>
                  <a:schemeClr val="tx1"/>
                </a:solidFill>
                <a:effectLst/>
                <a:uLnTx/>
                <a:uFillTx/>
                <a:cs typeface="Arial" pitchFamily="34" charset="0"/>
              </a:rPr>
              <a:t>Different</a:t>
            </a:r>
            <a:r>
              <a:rPr kumimoji="0" lang="en-US" sz="2000" u="none" strike="noStrike" kern="0" cap="none" spc="0" normalizeH="0" baseline="0" noProof="0" dirty="0" smtClean="0">
                <a:ln>
                  <a:noFill/>
                </a:ln>
                <a:solidFill>
                  <a:schemeClr val="tx1"/>
                </a:solidFill>
                <a:effectLst/>
                <a:uLnTx/>
                <a:uFillTx/>
                <a:cs typeface="Arial" pitchFamily="34" charset="0"/>
              </a:rPr>
              <a:t> </a:t>
            </a:r>
            <a:r>
              <a:rPr kumimoji="0" lang="en-US" sz="2000" b="1" i="1" u="none" strike="noStrike" kern="0" cap="none" spc="0" normalizeH="0" baseline="0" noProof="0" dirty="0" smtClean="0">
                <a:ln>
                  <a:noFill/>
                </a:ln>
                <a:solidFill>
                  <a:schemeClr val="tx1"/>
                </a:solidFill>
                <a:effectLst/>
                <a:uLnTx/>
                <a:uFillTx/>
                <a:cs typeface="Arial" pitchFamily="34" charset="0"/>
              </a:rPr>
              <a:t>roles </a:t>
            </a:r>
            <a:r>
              <a:rPr kumimoji="0" lang="en-US" sz="2000" u="none" strike="noStrike" kern="0" cap="none" spc="0" normalizeH="0" baseline="0" noProof="0" dirty="0" smtClean="0">
                <a:ln>
                  <a:noFill/>
                </a:ln>
                <a:solidFill>
                  <a:schemeClr val="tx1"/>
                </a:solidFill>
                <a:effectLst/>
                <a:uLnTx/>
                <a:uFillTx/>
                <a:cs typeface="Arial" pitchFamily="34" charset="0"/>
              </a:rPr>
              <a:t>can drive implementations of process and/or rules management</a:t>
            </a:r>
            <a:r>
              <a:rPr lang="en-US" sz="2000" dirty="0" smtClean="0">
                <a:cs typeface="Arial" pitchFamily="34" charset="0"/>
              </a:rPr>
              <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b="1" i="1" dirty="0" smtClean="0">
                <a:cs typeface="Arial" pitchFamily="34" charset="0"/>
              </a:rPr>
              <a:t>WebSphere for System Z deployment </a:t>
            </a:r>
            <a:r>
              <a:rPr lang="en-US" sz="2000" dirty="0" smtClean="0">
                <a:cs typeface="Arial" pitchFamily="34" charset="0"/>
              </a:rPr>
              <a:t>leverages existing investment in zEnterprise</a:t>
            </a:r>
            <a:br>
              <a:rPr lang="en-US" sz="2000" dirty="0" smtClean="0">
                <a:cs typeface="Arial" pitchFamily="34" charset="0"/>
              </a:rPr>
            </a:br>
            <a:endParaRPr lang="en-US" sz="200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dirty="0" smtClean="0">
                <a:cs typeface="Arial" pitchFamily="34" charset="0"/>
              </a:rPr>
              <a:t>Process and decision changes can have </a:t>
            </a:r>
            <a:r>
              <a:rPr lang="en-US" sz="2000" b="1" i="1" dirty="0" smtClean="0">
                <a:cs typeface="Arial" pitchFamily="34" charset="0"/>
              </a:rPr>
              <a:t>separate lifecycles and governance requirements</a:t>
            </a:r>
            <a:endParaRPr lang="en-US" sz="2000" b="1" i="1" dirty="0">
              <a:solidFill>
                <a:schemeClr val="tx2"/>
              </a:solidFill>
              <a:cs typeface="Arial" pitchFamily="34" charset="0"/>
            </a:endParaRPr>
          </a:p>
        </p:txBody>
      </p:sp>
      <p:pic>
        <p:nvPicPr>
          <p:cNvPr id="16" name="Picture 2" descr="Charts"/>
          <p:cNvPicPr>
            <a:picLocks noChangeAspect="1" noChangeArrowheads="1"/>
          </p:cNvPicPr>
          <p:nvPr/>
        </p:nvPicPr>
        <p:blipFill>
          <a:blip r:embed="rId4" cstate="print"/>
          <a:srcRect/>
          <a:stretch>
            <a:fillRect/>
          </a:stretch>
        </p:blipFill>
        <p:spPr bwMode="auto">
          <a:xfrm>
            <a:off x="7315200" y="3581400"/>
            <a:ext cx="1600200" cy="160020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spd="med" advTm="137015">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leiades.jpg"/>
          <p:cNvPicPr>
            <a:picLocks noChangeAspect="1"/>
          </p:cNvPicPr>
          <p:nvPr/>
        </p:nvPicPr>
        <p:blipFill>
          <a:blip r:embed="rId3" cstate="print"/>
          <a:stretch>
            <a:fillRect/>
          </a:stretch>
        </p:blipFill>
        <p:spPr>
          <a:xfrm>
            <a:off x="228600" y="972765"/>
            <a:ext cx="8382000" cy="5580435"/>
          </a:xfrm>
          <a:prstGeom prst="rect">
            <a:avLst/>
          </a:prstGeom>
          <a:effectLst>
            <a:softEdge rad="635000"/>
          </a:effectLst>
        </p:spPr>
      </p:pic>
      <p:sp>
        <p:nvSpPr>
          <p:cNvPr id="10" name="Rectangle 9"/>
          <p:cNvSpPr/>
          <p:nvPr/>
        </p:nvSpPr>
        <p:spPr>
          <a:xfrm>
            <a:off x="228600" y="609600"/>
            <a:ext cx="8915400" cy="5867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2" name="Rectangle 4"/>
          <p:cNvSpPr>
            <a:spLocks noChangeArrowheads="1"/>
          </p:cNvSpPr>
          <p:nvPr/>
        </p:nvSpPr>
        <p:spPr bwMode="auto">
          <a:xfrm>
            <a:off x="304800" y="585788"/>
            <a:ext cx="8077200" cy="276999"/>
          </a:xfrm>
          <a:prstGeom prst="rect">
            <a:avLst/>
          </a:prstGeom>
          <a:noFill/>
          <a:ln w="9525">
            <a:noFill/>
            <a:miter lim="800000"/>
            <a:headEnd/>
            <a:tailEnd/>
          </a:ln>
        </p:spPr>
        <p:txBody>
          <a:bodyPr wrap="square" lIns="0" tIns="0" rIns="0" bIns="0">
            <a:spAutoFit/>
          </a:bodyPr>
          <a:lstStyle/>
          <a:p>
            <a:pPr defTabSz="914400" eaLnBrk="0" hangingPunct="0">
              <a:lnSpc>
                <a:spcPct val="90000"/>
              </a:lnSpc>
              <a:spcBef>
                <a:spcPct val="50000"/>
              </a:spcBef>
            </a:pPr>
            <a:r>
              <a:rPr lang="en-US" sz="2000" dirty="0"/>
              <a:t>IBM BPM &amp; BRMS - Uniquely Qualified &amp; Committed to </a:t>
            </a:r>
            <a:r>
              <a:rPr lang="en-US" sz="2000" dirty="0" smtClean="0"/>
              <a:t>System Z</a:t>
            </a:r>
            <a:endParaRPr lang="en-US" sz="2000" dirty="0"/>
          </a:p>
        </p:txBody>
      </p:sp>
      <p:grpSp>
        <p:nvGrpSpPr>
          <p:cNvPr id="2" name="Group 13"/>
          <p:cNvGrpSpPr>
            <a:grpSpLocks/>
          </p:cNvGrpSpPr>
          <p:nvPr/>
        </p:nvGrpSpPr>
        <p:grpSpPr bwMode="auto">
          <a:xfrm>
            <a:off x="5819775" y="1371600"/>
            <a:ext cx="2957513" cy="4800600"/>
            <a:chOff x="3666" y="864"/>
            <a:chExt cx="1863" cy="3024"/>
          </a:xfrm>
        </p:grpSpPr>
        <p:pic>
          <p:nvPicPr>
            <p:cNvPr id="20485" name="Picture 33" descr="new-z-macgine"/>
            <p:cNvPicPr>
              <a:picLocks noChangeAspect="1" noChangeArrowheads="1"/>
            </p:cNvPicPr>
            <p:nvPr/>
          </p:nvPicPr>
          <p:blipFill>
            <a:blip r:embed="rId4" cstate="print"/>
            <a:srcRect/>
            <a:stretch>
              <a:fillRect/>
            </a:stretch>
          </p:blipFill>
          <p:spPr bwMode="auto">
            <a:xfrm>
              <a:off x="3666" y="864"/>
              <a:ext cx="1863" cy="3024"/>
            </a:xfrm>
            <a:prstGeom prst="rect">
              <a:avLst/>
            </a:prstGeom>
            <a:noFill/>
            <a:ln w="9525">
              <a:noFill/>
              <a:miter lim="800000"/>
              <a:headEnd/>
              <a:tailEnd/>
            </a:ln>
          </p:spPr>
        </p:pic>
        <p:sp>
          <p:nvSpPr>
            <p:cNvPr id="20486" name="Text Box 6"/>
            <p:cNvSpPr txBox="1">
              <a:spLocks noChangeArrowheads="1"/>
            </p:cNvSpPr>
            <p:nvPr/>
          </p:nvSpPr>
          <p:spPr bwMode="auto">
            <a:xfrm>
              <a:off x="3744" y="1536"/>
              <a:ext cx="1632" cy="634"/>
            </a:xfrm>
            <a:prstGeom prst="rect">
              <a:avLst/>
            </a:prstGeom>
            <a:noFill/>
            <a:ln w="9525">
              <a:noFill/>
              <a:miter lim="800000"/>
              <a:headEnd/>
              <a:tailEnd/>
            </a:ln>
          </p:spPr>
          <p:txBody>
            <a:bodyPr>
              <a:spAutoFit/>
            </a:bodyPr>
            <a:lstStyle/>
            <a:p>
              <a:pPr algn="ctr" defTabSz="914400">
                <a:spcBef>
                  <a:spcPct val="50000"/>
                </a:spcBef>
              </a:pPr>
              <a:r>
                <a:rPr lang="en-US" sz="2000" b="1" i="1" dirty="0">
                  <a:solidFill>
                    <a:schemeClr val="bg1"/>
                  </a:solidFill>
                </a:rPr>
                <a:t>150+ BPM and BRMS Customers on </a:t>
              </a:r>
              <a:r>
                <a:rPr lang="en-US" sz="2000" b="1" i="1" dirty="0" smtClean="0">
                  <a:solidFill>
                    <a:schemeClr val="bg1"/>
                  </a:solidFill>
                </a:rPr>
                <a:t>System Z</a:t>
              </a:r>
              <a:endParaRPr lang="en-US" sz="2000" b="1" i="1" dirty="0">
                <a:solidFill>
                  <a:schemeClr val="bg1"/>
                </a:solidFill>
              </a:endParaRPr>
            </a:p>
          </p:txBody>
        </p:sp>
        <p:sp>
          <p:nvSpPr>
            <p:cNvPr id="20487" name="Text Box 14"/>
            <p:cNvSpPr txBox="1">
              <a:spLocks noChangeArrowheads="1"/>
            </p:cNvSpPr>
            <p:nvPr/>
          </p:nvSpPr>
          <p:spPr bwMode="auto">
            <a:xfrm>
              <a:off x="3744" y="2544"/>
              <a:ext cx="1680" cy="585"/>
            </a:xfrm>
            <a:prstGeom prst="rect">
              <a:avLst/>
            </a:prstGeom>
            <a:noFill/>
            <a:ln w="9525">
              <a:noFill/>
              <a:miter lim="800000"/>
              <a:headEnd/>
              <a:tailEnd/>
            </a:ln>
          </p:spPr>
          <p:txBody>
            <a:bodyPr lIns="0" tIns="0" rIns="0" bIns="0" anchor="ctr">
              <a:spAutoFit/>
            </a:bodyPr>
            <a:lstStyle/>
            <a:p>
              <a:pPr marL="0" lvl="1" indent="0" algn="ctr" defTabSz="914400">
                <a:lnSpc>
                  <a:spcPct val="85000"/>
                </a:lnSpc>
                <a:spcBef>
                  <a:spcPct val="50000"/>
                </a:spcBef>
              </a:pPr>
              <a:r>
                <a:rPr lang="en-US" sz="2000" b="1" i="1">
                  <a:solidFill>
                    <a:schemeClr val="bg1"/>
                  </a:solidFill>
                </a:rPr>
                <a:t>Over 5,000 BPM and BRMS Customers </a:t>
              </a:r>
            </a:p>
            <a:p>
              <a:pPr marL="0" lvl="1" indent="0" algn="ctr" defTabSz="914400">
                <a:lnSpc>
                  <a:spcPct val="85000"/>
                </a:lnSpc>
                <a:spcBef>
                  <a:spcPct val="50000"/>
                </a:spcBef>
              </a:pPr>
              <a:r>
                <a:rPr lang="en-US" sz="2000" b="1" i="1">
                  <a:solidFill>
                    <a:schemeClr val="bg1"/>
                  </a:solidFill>
                </a:rPr>
                <a:t>#1 in Market Share</a:t>
              </a:r>
            </a:p>
          </p:txBody>
        </p:sp>
      </p:grpSp>
      <p:sp>
        <p:nvSpPr>
          <p:cNvPr id="20484" name="Text Box 8"/>
          <p:cNvSpPr txBox="1">
            <a:spLocks noChangeArrowheads="1"/>
          </p:cNvSpPr>
          <p:nvPr/>
        </p:nvSpPr>
        <p:spPr bwMode="auto">
          <a:xfrm>
            <a:off x="304800" y="1219200"/>
            <a:ext cx="5410200" cy="4400550"/>
          </a:xfrm>
          <a:prstGeom prst="rect">
            <a:avLst/>
          </a:prstGeom>
          <a:noFill/>
          <a:ln w="9525">
            <a:noFill/>
            <a:miter lim="800000"/>
            <a:headEnd/>
            <a:tailEnd/>
          </a:ln>
        </p:spPr>
        <p:txBody>
          <a:bodyPr>
            <a:spAutoFit/>
          </a:bodyPr>
          <a:lstStyle/>
          <a:p>
            <a:pPr marL="231775" indent="-231775" defTabSz="914400">
              <a:buClr>
                <a:schemeClr val="tx2"/>
              </a:buClr>
              <a:buSzPct val="100000"/>
              <a:buFont typeface="Wingdings" pitchFamily="2" charset="2"/>
              <a:buChar char=""/>
            </a:pPr>
            <a:r>
              <a:rPr lang="en-US" sz="2000" b="1" i="1">
                <a:solidFill>
                  <a:schemeClr val="hlink"/>
                </a:solidFill>
              </a:rPr>
              <a:t>Unparalleled expertise</a:t>
            </a:r>
            <a:r>
              <a:rPr lang="en-US" sz="2000" i="1">
                <a:solidFill>
                  <a:srgbClr val="000000"/>
                </a:solidFill>
              </a:rPr>
              <a:t> and investment</a:t>
            </a:r>
          </a:p>
          <a:p>
            <a:pPr marL="231775" indent="-231775" defTabSz="914400">
              <a:buClr>
                <a:schemeClr val="tx2"/>
              </a:buClr>
              <a:buSzPct val="100000"/>
              <a:buFont typeface="Wingdings" pitchFamily="2" charset="2"/>
              <a:buChar char=""/>
            </a:pPr>
            <a:endParaRPr lang="en-US" sz="2000" b="1" i="1">
              <a:solidFill>
                <a:schemeClr val="hlink"/>
              </a:solidFill>
            </a:endParaRPr>
          </a:p>
          <a:p>
            <a:pPr marL="231775" indent="-231775" defTabSz="914400">
              <a:buClr>
                <a:schemeClr val="tx2"/>
              </a:buClr>
              <a:buSzPct val="100000"/>
              <a:buFont typeface="Wingdings" pitchFamily="2" charset="2"/>
              <a:buChar char=""/>
            </a:pPr>
            <a:r>
              <a:rPr lang="en-US" sz="2000" b="1" i="1">
                <a:solidFill>
                  <a:schemeClr val="hlink"/>
                </a:solidFill>
              </a:rPr>
              <a:t>Trusted</a:t>
            </a:r>
            <a:r>
              <a:rPr lang="en-US" sz="2000" i="1"/>
              <a:t> thought leadership and guidance</a:t>
            </a:r>
          </a:p>
          <a:p>
            <a:pPr marL="231775" indent="-231775" defTabSz="914400">
              <a:buClr>
                <a:schemeClr val="tx2"/>
              </a:buClr>
              <a:buSzPct val="100000"/>
              <a:buFont typeface="Wingdings" pitchFamily="2" charset="2"/>
              <a:buChar char=""/>
            </a:pPr>
            <a:endParaRPr lang="en-US" sz="2000" b="1" i="1">
              <a:solidFill>
                <a:schemeClr val="hlink"/>
              </a:solidFill>
            </a:endParaRPr>
          </a:p>
          <a:p>
            <a:pPr marL="231775" indent="-231775" defTabSz="914400">
              <a:buClr>
                <a:schemeClr val="tx2"/>
              </a:buClr>
              <a:buSzPct val="100000"/>
              <a:buFont typeface="Wingdings" pitchFamily="2" charset="2"/>
              <a:buChar char=""/>
            </a:pPr>
            <a:r>
              <a:rPr lang="en-US" sz="2000" b="1" i="1">
                <a:solidFill>
                  <a:schemeClr val="hlink"/>
                </a:solidFill>
              </a:rPr>
              <a:t>Broadest, deepest</a:t>
            </a:r>
            <a:r>
              <a:rPr lang="en-US" sz="2000" i="1"/>
              <a:t> portfolio of fit-for-purpose offerings</a:t>
            </a:r>
          </a:p>
          <a:p>
            <a:pPr marL="231775" indent="-231775" defTabSz="914400">
              <a:buClr>
                <a:schemeClr val="tx2"/>
              </a:buClr>
              <a:buSzPct val="100000"/>
              <a:buFont typeface="Wingdings" pitchFamily="2" charset="2"/>
              <a:buChar char=""/>
            </a:pPr>
            <a:endParaRPr lang="en-US" sz="2000" i="1"/>
          </a:p>
          <a:p>
            <a:pPr marL="231775" indent="-231775" defTabSz="914400">
              <a:buClr>
                <a:schemeClr val="tx2"/>
              </a:buClr>
              <a:buSzPct val="100000"/>
              <a:buFont typeface="Wingdings" pitchFamily="2" charset="2"/>
              <a:buChar char=""/>
            </a:pPr>
            <a:r>
              <a:rPr lang="en-US" sz="2000" i="1"/>
              <a:t>Leader in </a:t>
            </a:r>
            <a:r>
              <a:rPr lang="en-US" sz="2000" b="1" i="1">
                <a:solidFill>
                  <a:schemeClr val="hlink"/>
                </a:solidFill>
              </a:rPr>
              <a:t>Forrester Waves</a:t>
            </a:r>
            <a:r>
              <a:rPr lang="en-US" sz="2000" i="1"/>
              <a:t> for BPMS, BRMS, and CIS</a:t>
            </a:r>
          </a:p>
          <a:p>
            <a:pPr marL="231775" indent="-231775" defTabSz="914400">
              <a:buClr>
                <a:schemeClr val="tx2"/>
              </a:buClr>
              <a:buSzPct val="100000"/>
              <a:buFont typeface="Wingdings" pitchFamily="2" charset="2"/>
              <a:buChar char=""/>
            </a:pPr>
            <a:endParaRPr lang="en-US" sz="2000" i="1"/>
          </a:p>
          <a:p>
            <a:pPr marL="231775" indent="-231775" defTabSz="914400">
              <a:buClr>
                <a:schemeClr val="tx2"/>
              </a:buClr>
              <a:buSzPct val="100000"/>
              <a:buFont typeface="Wingdings" pitchFamily="2" charset="2"/>
              <a:buChar char=""/>
            </a:pPr>
            <a:r>
              <a:rPr lang="en-US" sz="2000" i="1"/>
              <a:t>Leader in </a:t>
            </a:r>
            <a:r>
              <a:rPr lang="en-US" sz="2000" b="1" i="1">
                <a:solidFill>
                  <a:schemeClr val="hlink"/>
                </a:solidFill>
              </a:rPr>
              <a:t>Gartner Magic Quadrant</a:t>
            </a:r>
            <a:r>
              <a:rPr lang="en-US" sz="2000" i="1"/>
              <a:t> for BPMS &amp; BRMS</a:t>
            </a:r>
          </a:p>
          <a:p>
            <a:pPr marL="231775" indent="-231775" defTabSz="914400">
              <a:buClr>
                <a:schemeClr val="tx2"/>
              </a:buClr>
              <a:buSzPct val="100000"/>
              <a:buFont typeface="Wingdings" pitchFamily="2" charset="2"/>
              <a:buChar char=""/>
            </a:pPr>
            <a:endParaRPr lang="en-US" sz="2000" b="1" i="1">
              <a:solidFill>
                <a:schemeClr val="hlink"/>
              </a:solidFill>
            </a:endParaRPr>
          </a:p>
          <a:p>
            <a:pPr marL="231775" indent="-231775" defTabSz="914400">
              <a:buClr>
                <a:schemeClr val="tx2"/>
              </a:buClr>
              <a:buSzPct val="100000"/>
              <a:buFont typeface="Wingdings" pitchFamily="2" charset="2"/>
              <a:buChar char=""/>
            </a:pPr>
            <a:r>
              <a:rPr lang="en-US" sz="2000" b="1" i="1">
                <a:solidFill>
                  <a:schemeClr val="hlink"/>
                </a:solidFill>
              </a:rPr>
              <a:t>Uniquely committed to zEnterprise</a:t>
            </a:r>
          </a:p>
        </p:txBody>
      </p:sp>
      <p:sp>
        <p:nvSpPr>
          <p:cNvPr id="8" name="Slide Number Placeholder 7"/>
          <p:cNvSpPr>
            <a:spLocks noGrp="1"/>
          </p:cNvSpPr>
          <p:nvPr>
            <p:ph type="sldNum" sz="quarter" idx="10"/>
          </p:nvPr>
        </p:nvSpPr>
        <p:spPr/>
        <p:txBody>
          <a:bodyPr/>
          <a:lstStyle/>
          <a:p>
            <a:pPr>
              <a:defRPr/>
            </a:pPr>
            <a:fld id="{90533456-B67E-4D42-8A8B-0B96F0CA2638}" type="slidenum">
              <a:rPr lang="en-US" smtClean="0"/>
              <a:pPr>
                <a:defRPr/>
              </a:pPr>
              <a:t>59</a:t>
            </a:fld>
            <a:endParaRPr lang="en-US"/>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5175"/>
            <a:ext cx="5867400" cy="473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3257699" y="1771650"/>
            <a:ext cx="5600700" cy="2286000"/>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eaLnBrk="0" hangingPunct="0">
              <a:defRPr/>
            </a:pPr>
            <a:endParaRPr lang="en-US" sz="2400">
              <a:ea typeface="ＭＳ Ｐゴシック" pitchFamily="96" charset="-128"/>
              <a:cs typeface="Arial" pitchFamily="34" charset="0"/>
            </a:endParaRPr>
          </a:p>
        </p:txBody>
      </p:sp>
      <p:sp>
        <p:nvSpPr>
          <p:cNvPr id="22534"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sp>
        <p:nvSpPr>
          <p:cNvPr id="5" name="Slide Number Placeholder 4"/>
          <p:cNvSpPr>
            <a:spLocks noGrp="1"/>
          </p:cNvSpPr>
          <p:nvPr>
            <p:ph type="sldNum" sz="quarter" idx="4294967295"/>
          </p:nvPr>
        </p:nvSpPr>
        <p:spPr/>
        <p:txBody>
          <a:bodyPr/>
          <a:lstStyle/>
          <a:p>
            <a:pPr eaLnBrk="1" hangingPunct="1">
              <a:defRPr/>
            </a:pPr>
            <a:fld id="{C5EC1D6C-7954-4FCB-ACB6-BDDA7E5964CA}" type="slidenum">
              <a:rPr lang="en-US" smtClean="0"/>
              <a:pPr eaLnBrk="1" hangingPunct="1">
                <a:defRPr/>
              </a:pPr>
              <a:t>6</a:t>
            </a:fld>
            <a:endParaRPr lang="en-US"/>
          </a:p>
        </p:txBody>
      </p:sp>
      <p:sp>
        <p:nvSpPr>
          <p:cNvPr id="22536" name="Text Box 18"/>
          <p:cNvSpPr txBox="1">
            <a:spLocks noChangeArrowheads="1"/>
          </p:cNvSpPr>
          <p:nvPr/>
        </p:nvSpPr>
        <p:spPr bwMode="auto">
          <a:xfrm>
            <a:off x="3352800" y="2133600"/>
            <a:ext cx="5257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sz="2400" i="1"/>
              <a:t>Extend your core business processes powered by the strength of IBM zEnterprise</a:t>
            </a:r>
          </a:p>
        </p:txBody>
      </p:sp>
      <p:sp>
        <p:nvSpPr>
          <p:cNvPr id="22537" name="Title 2"/>
          <p:cNvSpPr>
            <a:spLocks noGrp="1"/>
          </p:cNvSpPr>
          <p:nvPr>
            <p:ph type="title"/>
          </p:nvPr>
        </p:nvSpPr>
        <p:spPr>
          <a:xfrm>
            <a:off x="457200" y="228600"/>
            <a:ext cx="7772400" cy="500063"/>
          </a:xfrm>
        </p:spPr>
        <p:txBody>
          <a:bodyPr/>
          <a:lstStyle/>
          <a:p>
            <a:r>
              <a:rPr lang="en-US" smtClean="0">
                <a:solidFill>
                  <a:srgbClr val="753D74"/>
                </a:solidFill>
                <a:cs typeface="Osaka"/>
              </a:rPr>
              <a:t>IBM Business Process Management for all platforms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9" descr="MPj04049500000[1]"/>
          <p:cNvPicPr>
            <a:picLocks noChangeAspect="1" noChangeArrowheads="1"/>
          </p:cNvPicPr>
          <p:nvPr/>
        </p:nvPicPr>
        <p:blipFill>
          <a:blip r:embed="rId3" cstate="print"/>
          <a:srcRect r="16667"/>
          <a:stretch>
            <a:fillRect/>
          </a:stretch>
        </p:blipFill>
        <p:spPr>
          <a:xfrm>
            <a:off x="5029200" y="609600"/>
            <a:ext cx="4114800" cy="5867400"/>
          </a:xfrm>
          <a:prstGeom prst="rect">
            <a:avLst/>
          </a:prstGeom>
          <a:noFill/>
          <a:ln/>
          <a:effectLst>
            <a:softEdge rad="635000"/>
          </a:effectLst>
        </p:spPr>
      </p:pic>
      <p:sp>
        <p:nvSpPr>
          <p:cNvPr id="8" name="Rectangle 7"/>
          <p:cNvSpPr/>
          <p:nvPr/>
        </p:nvSpPr>
        <p:spPr>
          <a:xfrm>
            <a:off x="3429000" y="609600"/>
            <a:ext cx="5715000" cy="58674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lstStyle/>
          <a:p>
            <a:r>
              <a:rPr lang="en-US" dirty="0" smtClean="0"/>
              <a:t>Next Steps in Harnessing BPM and BRMS Value on System Z </a:t>
            </a:r>
            <a:endParaRPr lang="en-US" dirty="0"/>
          </a:p>
        </p:txBody>
      </p:sp>
      <p:sp>
        <p:nvSpPr>
          <p:cNvPr id="2" name="Slide Number Placeholder 1"/>
          <p:cNvSpPr>
            <a:spLocks noGrp="1"/>
          </p:cNvSpPr>
          <p:nvPr>
            <p:ph type="sldNum" sz="quarter" idx="10"/>
          </p:nvPr>
        </p:nvSpPr>
        <p:spPr/>
        <p:txBody>
          <a:bodyPr/>
          <a:lstStyle/>
          <a:p>
            <a:pPr>
              <a:defRPr/>
            </a:pPr>
            <a:fld id="{AB9F4E38-4295-401A-BC91-2D5B911F35D2}" type="slidenum">
              <a:rPr lang="en-US" smtClean="0"/>
              <a:pPr>
                <a:defRPr/>
              </a:pPr>
              <a:t>60</a:t>
            </a:fld>
            <a:endParaRPr lang="en-US"/>
          </a:p>
        </p:txBody>
      </p:sp>
      <p:sp>
        <p:nvSpPr>
          <p:cNvPr id="4" name="Rectangle 3"/>
          <p:cNvSpPr txBox="1">
            <a:spLocks noChangeArrowheads="1"/>
          </p:cNvSpPr>
          <p:nvPr/>
        </p:nvSpPr>
        <p:spPr bwMode="auto">
          <a:xfrm>
            <a:off x="304800" y="1371601"/>
            <a:ext cx="5715000" cy="3052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kumimoji="0" lang="en-US" sz="2000" u="none" strike="noStrike" kern="0" cap="none" spc="0" normalizeH="0" baseline="0" noProof="0" dirty="0" smtClean="0">
                <a:ln>
                  <a:noFill/>
                </a:ln>
                <a:solidFill>
                  <a:schemeClr val="tx1"/>
                </a:solidFill>
                <a:effectLst/>
                <a:uLnTx/>
                <a:uFillTx/>
                <a:cs typeface="Arial" pitchFamily="34" charset="0"/>
              </a:rPr>
              <a:t>Visit our Web pages for our </a:t>
            </a:r>
            <a:r>
              <a:rPr kumimoji="0" lang="en-US" sz="2000" u="none" strike="noStrike" kern="0" cap="none" spc="0" normalizeH="0" baseline="0" noProof="0" dirty="0" err="1" smtClean="0">
                <a:ln>
                  <a:noFill/>
                </a:ln>
                <a:solidFill>
                  <a:schemeClr val="tx1"/>
                </a:solidFill>
                <a:effectLst/>
                <a:uLnTx/>
                <a:uFillTx/>
                <a:cs typeface="Arial" pitchFamily="34" charset="0"/>
              </a:rPr>
              <a:t>redbooks</a:t>
            </a:r>
            <a:r>
              <a:rPr kumimoji="0" lang="en-US" sz="2000" u="none" strike="noStrike" kern="0" cap="none" spc="0" normalizeH="0" baseline="0" noProof="0" dirty="0" smtClean="0">
                <a:ln>
                  <a:noFill/>
                </a:ln>
                <a:solidFill>
                  <a:schemeClr val="tx1"/>
                </a:solidFill>
                <a:effectLst/>
                <a:uLnTx/>
                <a:uFillTx/>
                <a:cs typeface="Arial" pitchFamily="34" charset="0"/>
              </a:rPr>
              <a:t> and white papers on </a:t>
            </a:r>
            <a:r>
              <a:rPr kumimoji="0" lang="en-US" sz="2000" b="1" i="1" u="none" strike="noStrike" kern="0" cap="none" spc="0" normalizeH="0" baseline="0" noProof="0" dirty="0" smtClean="0">
                <a:ln>
                  <a:noFill/>
                </a:ln>
                <a:solidFill>
                  <a:schemeClr val="tx1"/>
                </a:solidFill>
                <a:effectLst/>
                <a:uLnTx/>
                <a:uFillTx/>
                <a:cs typeface="Arial" pitchFamily="34" charset="0"/>
              </a:rPr>
              <a:t>Business Process Management </a:t>
            </a:r>
            <a:r>
              <a:rPr kumimoji="0" lang="en-US" sz="2000" u="none" strike="noStrike" kern="0" cap="none" spc="0" normalizeH="0" baseline="0" noProof="0" dirty="0" smtClean="0">
                <a:ln>
                  <a:noFill/>
                </a:ln>
                <a:solidFill>
                  <a:schemeClr val="tx1"/>
                </a:solidFill>
                <a:effectLst/>
                <a:uLnTx/>
                <a:uFillTx/>
                <a:cs typeface="Arial" pitchFamily="34" charset="0"/>
              </a:rPr>
              <a:t>and</a:t>
            </a:r>
            <a:r>
              <a:rPr kumimoji="0" lang="en-US" sz="2000" b="1" i="1" u="none" strike="noStrike" kern="0" cap="none" spc="0" normalizeH="0" baseline="0" noProof="0" dirty="0" smtClean="0">
                <a:ln>
                  <a:noFill/>
                </a:ln>
                <a:solidFill>
                  <a:schemeClr val="tx1"/>
                </a:solidFill>
                <a:effectLst/>
                <a:uLnTx/>
                <a:uFillTx/>
                <a:cs typeface="Arial" pitchFamily="34" charset="0"/>
              </a:rPr>
              <a:t> Business Rule Management</a:t>
            </a:r>
            <a:br>
              <a:rPr kumimoji="0" lang="en-US" sz="2000" b="1" i="1" u="none" strike="noStrike" kern="0" cap="none" spc="0" normalizeH="0" baseline="0" noProof="0" dirty="0" smtClean="0">
                <a:ln>
                  <a:noFill/>
                </a:ln>
                <a:solidFill>
                  <a:schemeClr val="tx1"/>
                </a:solidFill>
                <a:effectLst/>
                <a:uLnTx/>
                <a:uFillTx/>
                <a:cs typeface="Arial" pitchFamily="34" charset="0"/>
              </a:rPr>
            </a:br>
            <a:endParaRPr kumimoji="0" lang="en-US" sz="2000" b="1" i="1" u="none" strike="noStrike" kern="0" cap="none" spc="0" normalizeH="0" baseline="0" noProof="0" dirty="0" smtClean="0">
              <a:ln>
                <a:noFill/>
              </a:ln>
              <a:solidFill>
                <a:schemeClr val="tx1"/>
              </a:solidFill>
              <a:effectLst/>
              <a:uLnTx/>
              <a:uFillTx/>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kern="0" dirty="0" smtClean="0">
                <a:cs typeface="Arial" pitchFamily="34" charset="0"/>
              </a:rPr>
              <a:t>Conduct a one-day modernization workshop</a:t>
            </a:r>
            <a:br>
              <a:rPr lang="en-US" sz="2000" kern="0" dirty="0" smtClean="0">
                <a:cs typeface="Arial" pitchFamily="34" charset="0"/>
              </a:rPr>
            </a:br>
            <a:endParaRPr lang="en-US" sz="2000" kern="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kern="0" dirty="0" smtClean="0">
                <a:cs typeface="Arial" pitchFamily="34" charset="0"/>
              </a:rPr>
              <a:t>Conduct a trial</a:t>
            </a:r>
            <a:br>
              <a:rPr lang="en-US" sz="2000" kern="0" dirty="0" smtClean="0">
                <a:cs typeface="Arial" pitchFamily="34" charset="0"/>
              </a:rPr>
            </a:br>
            <a:endParaRPr lang="en-US" sz="2000" kern="0" dirty="0" smtClean="0">
              <a:cs typeface="Arial" pitchFamily="34" charset="0"/>
            </a:endParaRPr>
          </a:p>
          <a:p>
            <a:pPr marL="171450" marR="0" lvl="0" indent="-171450" algn="l" defTabSz="914400" rtl="0" eaLnBrk="0" fontAlgn="base" latinLnBrk="0" hangingPunct="0">
              <a:lnSpc>
                <a:spcPct val="100000"/>
              </a:lnSpc>
              <a:spcBef>
                <a:spcPct val="0"/>
              </a:spcBef>
              <a:spcAft>
                <a:spcPct val="0"/>
              </a:spcAft>
              <a:buClr>
                <a:schemeClr val="tx2"/>
              </a:buClr>
              <a:buSzTx/>
              <a:buFont typeface="Wingdings" pitchFamily="2" charset="2"/>
              <a:buChar char="§"/>
              <a:tabLst>
                <a:tab pos="1314450" algn="l"/>
              </a:tabLst>
              <a:defRPr/>
            </a:pPr>
            <a:r>
              <a:rPr lang="en-US" sz="2000" kern="0" dirty="0" smtClean="0">
                <a:cs typeface="Arial" pitchFamily="34" charset="0"/>
              </a:rPr>
              <a:t>Check out these key Web sites for more information:</a:t>
            </a:r>
          </a:p>
          <a:p>
            <a:pPr marL="628650" lvl="1" indent="-171450" eaLnBrk="0" hangingPunct="0">
              <a:buClr>
                <a:schemeClr val="tx2"/>
              </a:buClr>
              <a:buFont typeface="Wingdings" pitchFamily="2" charset="2"/>
              <a:buChar char="§"/>
              <a:tabLst>
                <a:tab pos="1314450" algn="l"/>
              </a:tabLst>
            </a:pPr>
            <a:r>
              <a:rPr lang="en-US" sz="2000" kern="0" dirty="0" smtClean="0">
                <a:cs typeface="Arial" pitchFamily="34" charset="0"/>
                <a:hlinkClick r:id="rId4"/>
              </a:rPr>
              <a:t>http://ibm.com/bpm</a:t>
            </a:r>
            <a:endParaRPr lang="en-US" sz="2000" kern="0" dirty="0" smtClean="0">
              <a:cs typeface="Arial" pitchFamily="34" charset="0"/>
            </a:endParaRPr>
          </a:p>
          <a:p>
            <a:pPr marL="628650" lvl="1" indent="-171450" eaLnBrk="0" hangingPunct="0">
              <a:buClr>
                <a:schemeClr val="tx2"/>
              </a:buClr>
              <a:buFont typeface="Wingdings" pitchFamily="2" charset="2"/>
              <a:buChar char="§"/>
              <a:tabLst>
                <a:tab pos="1314450" algn="l"/>
              </a:tabLst>
            </a:pPr>
            <a:r>
              <a:rPr lang="en-US" sz="2000" kern="0" dirty="0" smtClean="0">
                <a:cs typeface="Arial" pitchFamily="34" charset="0"/>
                <a:hlinkClick r:id="rId5"/>
              </a:rPr>
              <a:t>http://ibm.com/brms</a:t>
            </a:r>
            <a:endParaRPr lang="en-US" sz="2000" kern="0" dirty="0" smtClean="0">
              <a:cs typeface="Arial" pitchFamily="34" charset="0"/>
            </a:endParaRPr>
          </a:p>
          <a:p>
            <a:pPr marL="171450" indent="-171450" eaLnBrk="0" hangingPunct="0">
              <a:buClr>
                <a:schemeClr val="tx2"/>
              </a:buClr>
              <a:buFont typeface="Wingdings" pitchFamily="2" charset="2"/>
              <a:buChar char="§"/>
              <a:tabLst>
                <a:tab pos="1314450" algn="l"/>
              </a:tabLst>
            </a:pPr>
            <a:endParaRPr lang="en-US" sz="2000" kern="0" dirty="0" smtClean="0">
              <a:cs typeface="Arial" pitchFamily="34" charset="0"/>
            </a:endParaRPr>
          </a:p>
          <a:p>
            <a:pPr marL="171450" indent="-171450" eaLnBrk="0" hangingPunct="0">
              <a:buClr>
                <a:schemeClr val="tx2"/>
              </a:buClr>
              <a:buFont typeface="Wingdings" pitchFamily="2" charset="2"/>
              <a:buChar char="§"/>
              <a:tabLst>
                <a:tab pos="1314450" algn="l"/>
              </a:tabLst>
            </a:pPr>
            <a:r>
              <a:rPr lang="en-US" sz="2000" kern="0" dirty="0" smtClean="0">
                <a:cs typeface="Arial" pitchFamily="34" charset="0"/>
              </a:rPr>
              <a:t>IBM BPM and BRMS are well-integrated across the System Z platform and applications, such as CICS, IMS, DB2, and MQ</a:t>
            </a:r>
            <a:endParaRPr lang="en-US" sz="2000" dirty="0">
              <a:cs typeface="Arial" pitchFamily="34" charset="0"/>
            </a:endParaRPr>
          </a:p>
        </p:txBody>
      </p:sp>
    </p:spTree>
  </p:cSld>
  <p:clrMapOvr>
    <a:masterClrMapping/>
  </p:clrMapOvr>
  <p:transition spd="med" advTm="29390">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2"/>
          <p:cNvSpPr>
            <a:spLocks/>
          </p:cNvSpPr>
          <p:nvPr/>
        </p:nvSpPr>
        <p:spPr bwMode="auto">
          <a:xfrm>
            <a:off x="-11113" y="900113"/>
            <a:ext cx="9155113" cy="5964237"/>
          </a:xfrm>
          <a:custGeom>
            <a:avLst/>
            <a:gdLst>
              <a:gd name="T0" fmla="*/ 0 w 5767"/>
              <a:gd name="T1" fmla="*/ 2147483647 h 3757"/>
              <a:gd name="T2" fmla="*/ 0 w 5767"/>
              <a:gd name="T3" fmla="*/ 0 h 3757"/>
              <a:gd name="T4" fmla="*/ 2147483647 w 5767"/>
              <a:gd name="T5" fmla="*/ 365421832 h 3757"/>
              <a:gd name="T6" fmla="*/ 2147483647 w 5767"/>
              <a:gd name="T7" fmla="*/ 2147483647 h 3757"/>
              <a:gd name="T8" fmla="*/ 1980842921 w 5767"/>
              <a:gd name="T9" fmla="*/ 2147483647 h 3757"/>
              <a:gd name="T10" fmla="*/ 0 w 5767"/>
              <a:gd name="T11" fmla="*/ 2147483647 h 37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67" h="3757">
                <a:moveTo>
                  <a:pt x="0" y="1713"/>
                </a:moveTo>
                <a:lnTo>
                  <a:pt x="0" y="0"/>
                </a:lnTo>
                <a:lnTo>
                  <a:pt x="5767" y="145"/>
                </a:lnTo>
                <a:lnTo>
                  <a:pt x="2856" y="3750"/>
                </a:lnTo>
                <a:lnTo>
                  <a:pt x="786" y="3757"/>
                </a:lnTo>
                <a:lnTo>
                  <a:pt x="0" y="1713"/>
                </a:lnTo>
                <a:close/>
              </a:path>
            </a:pathLst>
          </a:custGeom>
          <a:gradFill rotWithShape="1">
            <a:gsLst>
              <a:gs pos="0">
                <a:srgbClr val="A2CA60">
                  <a:alpha val="39998"/>
                </a:srgbClr>
              </a:gs>
              <a:gs pos="100000">
                <a:srgbClr val="FFFFFF">
                  <a:alpha val="0"/>
                </a:srgb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1" name="Freeform 3"/>
          <p:cNvSpPr>
            <a:spLocks/>
          </p:cNvSpPr>
          <p:nvPr/>
        </p:nvSpPr>
        <p:spPr bwMode="auto">
          <a:xfrm flipV="1">
            <a:off x="1679575" y="-9525"/>
            <a:ext cx="7464425" cy="6867525"/>
          </a:xfrm>
          <a:custGeom>
            <a:avLst/>
            <a:gdLst>
              <a:gd name="T0" fmla="*/ 0 w 4257"/>
              <a:gd name="T1" fmla="*/ 322761402 h 3917"/>
              <a:gd name="T2" fmla="*/ 2147483647 w 4257"/>
              <a:gd name="T3" fmla="*/ 0 h 3917"/>
              <a:gd name="T4" fmla="*/ 2147483647 w 4257"/>
              <a:gd name="T5" fmla="*/ 2147483647 h 3917"/>
              <a:gd name="T6" fmla="*/ 2147483647 w 4257"/>
              <a:gd name="T7" fmla="*/ 2147483647 h 3917"/>
              <a:gd name="T8" fmla="*/ 0 w 4257"/>
              <a:gd name="T9" fmla="*/ 322761402 h 39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7" h="3917">
                <a:moveTo>
                  <a:pt x="0" y="105"/>
                </a:moveTo>
                <a:lnTo>
                  <a:pt x="4257" y="0"/>
                </a:lnTo>
                <a:lnTo>
                  <a:pt x="3373" y="3917"/>
                </a:lnTo>
                <a:lnTo>
                  <a:pt x="1786" y="3912"/>
                </a:lnTo>
                <a:lnTo>
                  <a:pt x="0" y="105"/>
                </a:lnTo>
                <a:close/>
              </a:path>
            </a:pathLst>
          </a:custGeom>
          <a:gradFill rotWithShape="1">
            <a:gsLst>
              <a:gs pos="0">
                <a:srgbClr val="FFFFFF">
                  <a:alpha val="0"/>
                </a:srgbClr>
              </a:gs>
              <a:gs pos="100000">
                <a:srgbClr val="2D9AFD">
                  <a:alpha val="17000"/>
                </a:srgb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2" name="Rectangle 4"/>
          <p:cNvSpPr>
            <a:spLocks noGrp="1"/>
          </p:cNvSpPr>
          <p:nvPr>
            <p:ph type="title"/>
          </p:nvPr>
        </p:nvSpPr>
        <p:spPr>
          <a:xfrm>
            <a:off x="612775" y="119063"/>
            <a:ext cx="7772400" cy="781050"/>
          </a:xfrm>
        </p:spPr>
        <p:txBody>
          <a:bodyPr/>
          <a:lstStyle/>
          <a:p>
            <a:r>
              <a:rPr lang="en-US" smtClean="0">
                <a:solidFill>
                  <a:srgbClr val="753D74"/>
                </a:solidFill>
                <a:cs typeface="Osaka"/>
              </a:rPr>
              <a:t>What’s Next?</a:t>
            </a:r>
          </a:p>
        </p:txBody>
      </p:sp>
      <p:sp>
        <p:nvSpPr>
          <p:cNvPr id="43013" name="Rectangle 5"/>
          <p:cNvSpPr>
            <a:spLocks/>
          </p:cNvSpPr>
          <p:nvPr/>
        </p:nvSpPr>
        <p:spPr bwMode="auto">
          <a:xfrm>
            <a:off x="304800" y="2895600"/>
            <a:ext cx="8610600"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en-US" sz="2000" dirty="0"/>
              <a:t>IBM BPM for z/OS rounds out the process-related offerings for zEnterprise:</a:t>
            </a:r>
          </a:p>
          <a:p>
            <a:pPr marL="627063" lvl="1" indent="-169863">
              <a:spcBef>
                <a:spcPct val="20000"/>
              </a:spcBef>
              <a:buFont typeface="Arial" pitchFamily="34" charset="0"/>
              <a:buChar char="•"/>
            </a:pPr>
            <a:r>
              <a:rPr lang="en-US" dirty="0"/>
              <a:t>IBM Business Rules for z/OS </a:t>
            </a:r>
          </a:p>
          <a:p>
            <a:pPr marL="627063" lvl="1" indent="-169863">
              <a:spcBef>
                <a:spcPct val="20000"/>
              </a:spcBef>
              <a:buFont typeface="Arial" pitchFamily="34" charset="0"/>
              <a:buChar char="•"/>
            </a:pPr>
            <a:r>
              <a:rPr lang="en-US" dirty="0"/>
              <a:t>IBM Business Monitor for z/OS</a:t>
            </a:r>
          </a:p>
          <a:p>
            <a:pPr marL="627063" lvl="1" indent="-169863">
              <a:spcBef>
                <a:spcPct val="20000"/>
              </a:spcBef>
              <a:buFont typeface="Arial" pitchFamily="34" charset="0"/>
              <a:buChar char="•"/>
            </a:pPr>
            <a:r>
              <a:rPr lang="en-US" dirty="0"/>
              <a:t>IBM Industry Packs for z/OS</a:t>
            </a:r>
          </a:p>
          <a:p>
            <a:pPr marL="627063" lvl="1" indent="-169863">
              <a:spcBef>
                <a:spcPct val="20000"/>
              </a:spcBef>
              <a:buFont typeface="Arial" pitchFamily="34" charset="0"/>
              <a:buChar char="•"/>
            </a:pPr>
            <a:r>
              <a:rPr lang="en-US" dirty="0"/>
              <a:t>IBM Case Manager</a:t>
            </a:r>
          </a:p>
          <a:p>
            <a:pPr marL="627063" lvl="1" indent="-169863">
              <a:spcBef>
                <a:spcPct val="20000"/>
              </a:spcBef>
              <a:buFont typeface="Arial" pitchFamily="34" charset="0"/>
              <a:buChar char="•"/>
            </a:pPr>
            <a:r>
              <a:rPr lang="en-US" dirty="0"/>
              <a:t>IBM ESB</a:t>
            </a:r>
          </a:p>
          <a:p>
            <a:pPr marL="627063" lvl="1" indent="-169863">
              <a:spcBef>
                <a:spcPct val="20000"/>
              </a:spcBef>
              <a:buFont typeface="Arial" pitchFamily="34" charset="0"/>
              <a:buChar char="•"/>
            </a:pPr>
            <a:r>
              <a:rPr lang="en-US" dirty="0"/>
              <a:t>IBM Message Broker</a:t>
            </a:r>
            <a:br>
              <a:rPr lang="en-US" dirty="0"/>
            </a:br>
            <a:r>
              <a:rPr lang="en-US" dirty="0"/>
              <a:t> </a:t>
            </a:r>
          </a:p>
          <a:p>
            <a:pPr>
              <a:spcBef>
                <a:spcPct val="20000"/>
              </a:spcBef>
            </a:pPr>
            <a:r>
              <a:rPr lang="en-US" sz="2000" dirty="0"/>
              <a:t>Watch for more System z software </a:t>
            </a:r>
            <a:r>
              <a:rPr lang="en-US" sz="2000" dirty="0" smtClean="0"/>
              <a:t>updates </a:t>
            </a:r>
            <a:r>
              <a:rPr lang="en-US" sz="2000" dirty="0"/>
              <a:t>coming soon!</a:t>
            </a:r>
            <a:endParaRPr lang="en-US" sz="2000" dirty="0">
              <a:solidFill>
                <a:schemeClr val="hlink"/>
              </a:solidFill>
            </a:endParaRPr>
          </a:p>
        </p:txBody>
      </p:sp>
      <p:pic>
        <p:nvPicPr>
          <p:cNvPr id="43014" name="Picture 6" descr="IBM_BUSIN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381000"/>
            <a:ext cx="2333625"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Rectangle 9"/>
          <p:cNvSpPr>
            <a:spLocks noChangeArrowheads="1"/>
          </p:cNvSpPr>
          <p:nvPr/>
        </p:nvSpPr>
        <p:spPr bwMode="auto">
          <a:xfrm>
            <a:off x="304800" y="6400800"/>
            <a:ext cx="762000" cy="304800"/>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defRPr/>
            </a:pPr>
            <a:r>
              <a:rPr lang="en-US" sz="1200" dirty="0">
                <a:cs typeface="Arial" pitchFamily="34" charset="0"/>
              </a:rPr>
              <a:t>25</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52313" y="1371600"/>
            <a:ext cx="8305800" cy="4114800"/>
          </a:xfrm>
          <a:prstGeom prst="rect">
            <a:avLst/>
          </a:prstGeom>
          <a:solidFill>
            <a:schemeClr val="bg1"/>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ＭＳ Ｐゴシック" pitchFamily="96" charset="-128"/>
            </a:endParaRPr>
          </a:p>
        </p:txBody>
      </p:sp>
      <p:sp>
        <p:nvSpPr>
          <p:cNvPr id="12290" name="Rectangle 2"/>
          <p:cNvSpPr>
            <a:spLocks noGrp="1" noChangeArrowheads="1"/>
          </p:cNvSpPr>
          <p:nvPr>
            <p:ph type="title"/>
          </p:nvPr>
        </p:nvSpPr>
        <p:spPr>
          <a:xfrm>
            <a:off x="304800" y="1"/>
            <a:ext cx="7772400" cy="762000"/>
          </a:xfrm>
        </p:spPr>
        <p:txBody>
          <a:bodyPr/>
          <a:lstStyle/>
          <a:p>
            <a:pPr eaLnBrk="1" hangingPunct="1"/>
            <a:r>
              <a:rPr lang="en-US" sz="2800" b="1" i="1" dirty="0" smtClean="0"/>
              <a:t>Agenda</a:t>
            </a:r>
          </a:p>
        </p:txBody>
      </p:sp>
      <p:sp>
        <p:nvSpPr>
          <p:cNvPr id="12291" name="Rectangle 3"/>
          <p:cNvSpPr>
            <a:spLocks noGrp="1" noChangeArrowheads="1"/>
          </p:cNvSpPr>
          <p:nvPr>
            <p:ph type="body" idx="1"/>
          </p:nvPr>
        </p:nvSpPr>
        <p:spPr>
          <a:xfrm>
            <a:off x="580913" y="1524000"/>
            <a:ext cx="7772400" cy="4841875"/>
          </a:xfrm>
        </p:spPr>
        <p:txBody>
          <a:bodyPr/>
          <a:lstStyle/>
          <a:p>
            <a:pPr eaLnBrk="1" hangingPunct="1"/>
            <a:r>
              <a:rPr lang="en-US" sz="2000" dirty="0" smtClean="0">
                <a:solidFill>
                  <a:schemeClr val="bg1">
                    <a:lumMod val="65000"/>
                  </a:schemeClr>
                </a:solidFill>
              </a:rPr>
              <a:t>Introducing BPM for z/OS -- Enabling </a:t>
            </a:r>
            <a:r>
              <a:rPr lang="en-US" sz="2000" dirty="0" smtClean="0">
                <a:solidFill>
                  <a:schemeClr val="bg1">
                    <a:lumMod val="65000"/>
                  </a:schemeClr>
                </a:solidFill>
              </a:rPr>
              <a:t>Agile Processes on System </a:t>
            </a:r>
            <a:r>
              <a:rPr lang="en-US" sz="2000" dirty="0" smtClean="0">
                <a:solidFill>
                  <a:schemeClr val="bg1">
                    <a:lumMod val="65000"/>
                  </a:schemeClr>
                </a:solidFill>
              </a:rPr>
              <a:t>z</a:t>
            </a:r>
            <a:r>
              <a:rPr lang="en-US" sz="2000" dirty="0" smtClean="0">
                <a:solidFill>
                  <a:schemeClr val="bg1">
                    <a:lumMod val="65000"/>
                  </a:schemeClr>
                </a:solidFill>
              </a:rPr>
              <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“z 101” </a:t>
            </a:r>
            <a:r>
              <a:rPr lang="en-US" sz="2000" dirty="0" smtClean="0">
                <a:solidFill>
                  <a:schemeClr val="bg1">
                    <a:lumMod val="65000"/>
                  </a:schemeClr>
                </a:solidFill>
              </a:rPr>
              <a:t>– The System </a:t>
            </a:r>
            <a:r>
              <a:rPr lang="en-US" sz="2000" dirty="0" smtClean="0">
                <a:solidFill>
                  <a:schemeClr val="bg1">
                    <a:lumMod val="65000"/>
                  </a:schemeClr>
                </a:solidFill>
              </a:rPr>
              <a:t>z </a:t>
            </a:r>
            <a:r>
              <a:rPr lang="en-US" sz="2000" dirty="0" smtClean="0">
                <a:solidFill>
                  <a:schemeClr val="bg1">
                    <a:lumMod val="65000"/>
                  </a:schemeClr>
                </a:solidFill>
              </a:rPr>
              <a:t>Environment</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Other </a:t>
            </a:r>
            <a:r>
              <a:rPr lang="en-US" sz="2000" dirty="0" smtClean="0">
                <a:solidFill>
                  <a:schemeClr val="bg1">
                    <a:lumMod val="65000"/>
                  </a:schemeClr>
                </a:solidFill>
              </a:rPr>
              <a:t>z/OS Products</a:t>
            </a:r>
            <a:br>
              <a:rPr lang="en-US" sz="2000" dirty="0" smtClean="0">
                <a:solidFill>
                  <a:schemeClr val="bg1">
                    <a:lumMod val="65000"/>
                  </a:schemeClr>
                </a:solidFill>
              </a:rPr>
            </a:br>
            <a:endParaRPr lang="en-US" sz="2000" dirty="0" smtClean="0">
              <a:solidFill>
                <a:schemeClr val="bg1">
                  <a:lumMod val="65000"/>
                </a:schemeClr>
              </a:solidFill>
            </a:endParaRPr>
          </a:p>
          <a:p>
            <a:pPr eaLnBrk="1" hangingPunct="1"/>
            <a:r>
              <a:rPr lang="en-US" sz="2000" dirty="0" smtClean="0">
                <a:solidFill>
                  <a:schemeClr val="bg1">
                    <a:lumMod val="65000"/>
                  </a:schemeClr>
                </a:solidFill>
              </a:rPr>
              <a:t>Summary -- Enabling </a:t>
            </a:r>
            <a:r>
              <a:rPr lang="en-US" sz="2000" dirty="0" smtClean="0">
                <a:solidFill>
                  <a:schemeClr val="bg1">
                    <a:lumMod val="65000"/>
                  </a:schemeClr>
                </a:solidFill>
              </a:rPr>
              <a:t>Agile Processes on System Z </a:t>
            </a:r>
            <a:r>
              <a:rPr lang="en-US" sz="2000" dirty="0" smtClean="0"/>
              <a:t/>
            </a:r>
            <a:br>
              <a:rPr lang="en-US" sz="2000" dirty="0" smtClean="0"/>
            </a:br>
            <a:endParaRPr lang="en-US" sz="2000" dirty="0" smtClean="0"/>
          </a:p>
          <a:p>
            <a:pPr eaLnBrk="1" hangingPunct="1"/>
            <a:r>
              <a:rPr lang="en-US" sz="2000" b="1" dirty="0" smtClean="0"/>
              <a:t>Appendix:  IBM BPM V7.5 General Overview</a:t>
            </a:r>
          </a:p>
        </p:txBody>
      </p:sp>
      <p:sp>
        <p:nvSpPr>
          <p:cNvPr id="12292" name="Slide Number Placeholder 11"/>
          <p:cNvSpPr>
            <a:spLocks noGrp="1"/>
          </p:cNvSpPr>
          <p:nvPr>
            <p:ph type="sldNum" sz="quarter" idx="10"/>
          </p:nvPr>
        </p:nvSpPr>
        <p:spPr>
          <a:noFill/>
          <a:ln>
            <a:miter lim="800000"/>
            <a:headEnd/>
            <a:tailEnd/>
          </a:ln>
        </p:spPr>
        <p:txBody>
          <a:bodyPr/>
          <a:lstStyle/>
          <a:p>
            <a:fld id="{BC90730B-AA55-4587-8EB6-C1815972DCD6}" type="slidenum">
              <a:rPr lang="en-US">
                <a:ea typeface="MS PGothic" pitchFamily="34" charset="-128"/>
              </a:rPr>
              <a:pPr/>
              <a:t>62</a:t>
            </a:fld>
            <a:endParaRPr lang="en-US">
              <a:ea typeface="MS PGothic" pitchFamily="34" charset="-128"/>
            </a:endParaRPr>
          </a:p>
        </p:txBody>
      </p:sp>
    </p:spTree>
    <p:extLst>
      <p:ext uri="{BB962C8B-B14F-4D97-AF65-F5344CB8AC3E}">
        <p14:creationId xmlns:p14="http://schemas.microsoft.com/office/powerpoint/2010/main" val="25614649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ight Triangle 18"/>
          <p:cNvSpPr>
            <a:spLocks noChangeArrowheads="1"/>
          </p:cNvSpPr>
          <p:nvPr/>
        </p:nvSpPr>
        <p:spPr bwMode="auto">
          <a:xfrm>
            <a:off x="5162550" y="1585914"/>
            <a:ext cx="2274888" cy="830263"/>
          </a:xfrm>
          <a:prstGeom prst="rtTriangle">
            <a:avLst/>
          </a:prstGeom>
          <a:solidFill>
            <a:schemeClr val="accent2"/>
          </a:solidFill>
          <a:ln w="9525" algn="ctr">
            <a:solidFill>
              <a:schemeClr val="tx1"/>
            </a:solid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16387" name="Right Triangle 20"/>
          <p:cNvSpPr>
            <a:spLocks noChangeArrowheads="1"/>
          </p:cNvSpPr>
          <p:nvPr/>
        </p:nvSpPr>
        <p:spPr bwMode="auto">
          <a:xfrm>
            <a:off x="5162550" y="4070349"/>
            <a:ext cx="2274888" cy="831851"/>
          </a:xfrm>
          <a:prstGeom prst="rtTriangle">
            <a:avLst/>
          </a:prstGeom>
          <a:solidFill>
            <a:srgbClr val="7030A0"/>
          </a:solidFill>
          <a:ln w="9525" algn="ctr">
            <a:solidFill>
              <a:schemeClr val="tx1"/>
            </a:solid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2" name="Right Triangle 21"/>
          <p:cNvSpPr/>
          <p:nvPr/>
        </p:nvSpPr>
        <p:spPr bwMode="auto">
          <a:xfrm flipH="1">
            <a:off x="773113" y="4070349"/>
            <a:ext cx="2273300" cy="831851"/>
          </a:xfrm>
          <a:prstGeom prst="rtTriangle">
            <a:avLst/>
          </a:prstGeom>
          <a:solidFill>
            <a:schemeClr val="accent4"/>
          </a:soli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solidFill>
                <a:srgbClr val="000000"/>
              </a:solidFill>
              <a:ea typeface="ＭＳ Ｐゴシック" pitchFamily="96" charset="-128"/>
            </a:endParaRPr>
          </a:p>
        </p:txBody>
      </p:sp>
      <p:sp>
        <p:nvSpPr>
          <p:cNvPr id="16389" name="Right Triangle 1"/>
          <p:cNvSpPr>
            <a:spLocks noChangeArrowheads="1"/>
          </p:cNvSpPr>
          <p:nvPr/>
        </p:nvSpPr>
        <p:spPr bwMode="auto">
          <a:xfrm flipH="1">
            <a:off x="787400" y="1524002"/>
            <a:ext cx="2274888" cy="830263"/>
          </a:xfrm>
          <a:prstGeom prst="rtTriangle">
            <a:avLst/>
          </a:prstGeom>
          <a:solidFill>
            <a:schemeClr val="accent1"/>
          </a:solidFill>
          <a:ln w="9525" algn="ctr">
            <a:solidFill>
              <a:schemeClr val="tx1"/>
            </a:solid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16390" name="Rectangle 12"/>
          <p:cNvSpPr>
            <a:spLocks noChangeArrowheads="1"/>
          </p:cNvSpPr>
          <p:nvPr/>
        </p:nvSpPr>
        <p:spPr bwMode="auto">
          <a:xfrm>
            <a:off x="1770063" y="4619626"/>
            <a:ext cx="1123950" cy="307777"/>
          </a:xfrm>
          <a:prstGeom prst="rect">
            <a:avLst/>
          </a:prstGeom>
          <a:noFill/>
          <a:ln w="9525">
            <a:noFill/>
            <a:miter lim="800000"/>
            <a:headEnd/>
            <a:tailEnd/>
          </a:ln>
        </p:spPr>
        <p:txBody>
          <a:bodyPr lIns="0" tIns="0" rIns="0" bIns="0">
            <a:spAutoFit/>
          </a:bodyPr>
          <a:lstStyle/>
          <a:p>
            <a:pPr algn="r" defTabSz="455613"/>
            <a:r>
              <a:rPr lang="en-US" sz="2000" b="1" i="1" smtClean="0">
                <a:solidFill>
                  <a:srgbClr val="FFFFFF"/>
                </a:solidFill>
                <a:ea typeface="ＭＳ Ｐゴシック" pitchFamily="34" charset="-128"/>
              </a:rPr>
              <a:t>Visibility</a:t>
            </a:r>
          </a:p>
        </p:txBody>
      </p:sp>
      <p:sp>
        <p:nvSpPr>
          <p:cNvPr id="16391" name="Text Box 8"/>
          <p:cNvSpPr txBox="1">
            <a:spLocks noChangeArrowheads="1"/>
          </p:cNvSpPr>
          <p:nvPr/>
        </p:nvSpPr>
        <p:spPr bwMode="auto">
          <a:xfrm>
            <a:off x="0" y="2381251"/>
            <a:ext cx="3062288" cy="1600438"/>
          </a:xfrm>
          <a:prstGeom prst="rect">
            <a:avLst/>
          </a:prstGeom>
          <a:noFill/>
          <a:ln w="9525">
            <a:noFill/>
            <a:miter lim="800000"/>
            <a:headEnd/>
            <a:tailEnd/>
          </a:ln>
        </p:spPr>
        <p:txBody>
          <a:bodyPr lIns="0" tIns="0" rIns="0" bIns="0">
            <a:spAutoFit/>
          </a:bodyPr>
          <a:lstStyle/>
          <a:p>
            <a:pPr algn="r" defTabSz="457200" eaLnBrk="0" hangingPunct="0">
              <a:spcBef>
                <a:spcPts val="600"/>
              </a:spcBef>
              <a:spcAft>
                <a:spcPts val="600"/>
              </a:spcAft>
            </a:pPr>
            <a:r>
              <a:rPr lang="en-US" sz="1400" b="1" smtClean="0">
                <a:solidFill>
                  <a:srgbClr val="000000"/>
                </a:solidFill>
                <a:ea typeface="ＭＳ Ｐゴシック" pitchFamily="34" charset="-128"/>
              </a:rPr>
              <a:t>Simple</a:t>
            </a:r>
            <a:r>
              <a:rPr lang="en-US" sz="1400" smtClean="0">
                <a:solidFill>
                  <a:srgbClr val="000000"/>
                </a:solidFill>
                <a:ea typeface="ＭＳ Ｐゴシック" pitchFamily="34" charset="-128"/>
              </a:rPr>
              <a:t>, easy-to-use modeling using standard BPMN</a:t>
            </a:r>
          </a:p>
          <a:p>
            <a:pPr algn="r" defTabSz="457200" eaLnBrk="0" hangingPunct="0">
              <a:spcBef>
                <a:spcPts val="600"/>
              </a:spcBef>
              <a:spcAft>
                <a:spcPts val="600"/>
              </a:spcAft>
            </a:pPr>
            <a:r>
              <a:rPr lang="en-US" sz="1400" b="1" smtClean="0">
                <a:solidFill>
                  <a:srgbClr val="000000"/>
                </a:solidFill>
                <a:ea typeface="ＭＳ Ｐゴシック" pitchFamily="34" charset="-128"/>
              </a:rPr>
              <a:t>Immediate</a:t>
            </a:r>
            <a:r>
              <a:rPr lang="en-US" sz="1400" smtClean="0">
                <a:solidFill>
                  <a:srgbClr val="000000"/>
                </a:solidFill>
                <a:ea typeface="ＭＳ Ｐゴシック" pitchFamily="34" charset="-128"/>
              </a:rPr>
              <a:t> “playback” for rapid collaboration</a:t>
            </a:r>
          </a:p>
          <a:p>
            <a:pPr algn="r" defTabSz="457200" eaLnBrk="0" hangingPunct="0">
              <a:spcBef>
                <a:spcPts val="600"/>
              </a:spcBef>
              <a:spcAft>
                <a:spcPts val="600"/>
              </a:spcAft>
            </a:pPr>
            <a:r>
              <a:rPr lang="en-US" sz="1400" smtClean="0">
                <a:solidFill>
                  <a:srgbClr val="000000"/>
                </a:solidFill>
                <a:ea typeface="ＭＳ Ｐゴシック" pitchFamily="34" charset="-128"/>
              </a:rPr>
              <a:t>Process rule editor uses </a:t>
            </a:r>
            <a:r>
              <a:rPr lang="en-US" sz="1400" b="1" smtClean="0">
                <a:solidFill>
                  <a:srgbClr val="000000"/>
                </a:solidFill>
                <a:ea typeface="ＭＳ Ｐゴシック" pitchFamily="34" charset="-128"/>
              </a:rPr>
              <a:t>ILOG</a:t>
            </a:r>
            <a:r>
              <a:rPr lang="en-US" sz="1400" smtClean="0">
                <a:solidFill>
                  <a:srgbClr val="000000"/>
                </a:solidFill>
                <a:ea typeface="ＭＳ Ｐゴシック" pitchFamily="34" charset="-128"/>
              </a:rPr>
              <a:t> language</a:t>
            </a:r>
          </a:p>
        </p:txBody>
      </p:sp>
      <p:sp>
        <p:nvSpPr>
          <p:cNvPr id="16392" name="Text Box 8"/>
          <p:cNvSpPr txBox="1">
            <a:spLocks noChangeArrowheads="1"/>
          </p:cNvSpPr>
          <p:nvPr/>
        </p:nvSpPr>
        <p:spPr bwMode="auto">
          <a:xfrm>
            <a:off x="214315" y="4991101"/>
            <a:ext cx="2770187" cy="1384995"/>
          </a:xfrm>
          <a:prstGeom prst="rect">
            <a:avLst/>
          </a:prstGeom>
          <a:noFill/>
          <a:ln w="9525">
            <a:noFill/>
            <a:miter lim="800000"/>
            <a:headEnd/>
            <a:tailEnd/>
          </a:ln>
        </p:spPr>
        <p:txBody>
          <a:bodyPr lIns="0" tIns="0" rIns="0" bIns="0">
            <a:spAutoFit/>
          </a:bodyPr>
          <a:lstStyle/>
          <a:p>
            <a:pPr algn="r" defTabSz="457200" eaLnBrk="0" hangingPunct="0">
              <a:spcBef>
                <a:spcPts val="600"/>
              </a:spcBef>
              <a:spcAft>
                <a:spcPts val="600"/>
              </a:spcAft>
            </a:pPr>
            <a:r>
              <a:rPr lang="en-US" sz="1400" b="1" smtClean="0">
                <a:solidFill>
                  <a:srgbClr val="000000"/>
                </a:solidFill>
                <a:ea typeface="ＭＳ Ｐゴシック" pitchFamily="34" charset="-128"/>
              </a:rPr>
              <a:t>Real-time</a:t>
            </a:r>
            <a:r>
              <a:rPr lang="en-US" sz="1400" smtClean="0">
                <a:solidFill>
                  <a:srgbClr val="000000"/>
                </a:solidFill>
                <a:ea typeface="ＭＳ Ｐゴシック" pitchFamily="34" charset="-128"/>
              </a:rPr>
              <a:t> process scoreboards</a:t>
            </a:r>
          </a:p>
          <a:p>
            <a:pPr algn="r" defTabSz="457200" eaLnBrk="0" hangingPunct="0">
              <a:spcBef>
                <a:spcPts val="600"/>
              </a:spcBef>
              <a:spcAft>
                <a:spcPts val="600"/>
              </a:spcAft>
            </a:pPr>
            <a:r>
              <a:rPr lang="en-US" sz="1400" b="1" smtClean="0">
                <a:solidFill>
                  <a:srgbClr val="000000"/>
                </a:solidFill>
                <a:ea typeface="ＭＳ Ｐゴシック" pitchFamily="34" charset="-128"/>
              </a:rPr>
              <a:t>“Heat maps”</a:t>
            </a:r>
            <a:r>
              <a:rPr lang="en-US" sz="1400" smtClean="0">
                <a:solidFill>
                  <a:srgbClr val="000000"/>
                </a:solidFill>
                <a:ea typeface="ＭＳ Ｐゴシック" pitchFamily="34" charset="-128"/>
              </a:rPr>
              <a:t> show bottlenecks in process model</a:t>
            </a:r>
          </a:p>
          <a:p>
            <a:pPr algn="r" defTabSz="457200" eaLnBrk="0" hangingPunct="0">
              <a:spcBef>
                <a:spcPts val="600"/>
              </a:spcBef>
              <a:spcAft>
                <a:spcPts val="600"/>
              </a:spcAft>
            </a:pPr>
            <a:r>
              <a:rPr lang="en-US" sz="1400" smtClean="0">
                <a:solidFill>
                  <a:srgbClr val="000000"/>
                </a:solidFill>
                <a:ea typeface="ＭＳ Ｐゴシック" pitchFamily="34" charset="-128"/>
              </a:rPr>
              <a:t>Real-time reports delivered within </a:t>
            </a:r>
            <a:r>
              <a:rPr lang="en-US" sz="1400" b="1" smtClean="0">
                <a:solidFill>
                  <a:srgbClr val="000000"/>
                </a:solidFill>
                <a:ea typeface="ＭＳ Ｐゴシック" pitchFamily="34" charset="-128"/>
              </a:rPr>
              <a:t>process “coaches”</a:t>
            </a:r>
          </a:p>
        </p:txBody>
      </p:sp>
      <p:sp>
        <p:nvSpPr>
          <p:cNvPr id="16393" name="Rectangle 13"/>
          <p:cNvSpPr>
            <a:spLocks noChangeArrowheads="1"/>
          </p:cNvSpPr>
          <p:nvPr/>
        </p:nvSpPr>
        <p:spPr bwMode="auto">
          <a:xfrm>
            <a:off x="1630363" y="2041526"/>
            <a:ext cx="1403350" cy="307777"/>
          </a:xfrm>
          <a:prstGeom prst="rect">
            <a:avLst/>
          </a:prstGeom>
          <a:noFill/>
          <a:ln w="9525">
            <a:noFill/>
            <a:miter lim="800000"/>
            <a:headEnd/>
            <a:tailEnd/>
          </a:ln>
        </p:spPr>
        <p:txBody>
          <a:bodyPr lIns="0" tIns="0" rIns="0" bIns="0">
            <a:spAutoFit/>
          </a:bodyPr>
          <a:lstStyle/>
          <a:p>
            <a:pPr algn="r" defTabSz="455613"/>
            <a:r>
              <a:rPr lang="en-US" sz="2000" b="1" i="1" smtClean="0">
                <a:solidFill>
                  <a:srgbClr val="FFFFFF"/>
                </a:solidFill>
                <a:ea typeface="ＭＳ Ｐゴシック" pitchFamily="34" charset="-128"/>
              </a:rPr>
              <a:t>Simplicity</a:t>
            </a:r>
          </a:p>
        </p:txBody>
      </p:sp>
      <p:sp>
        <p:nvSpPr>
          <p:cNvPr id="16394" name="Text Box 8"/>
          <p:cNvSpPr txBox="1">
            <a:spLocks noChangeArrowheads="1"/>
          </p:cNvSpPr>
          <p:nvPr/>
        </p:nvSpPr>
        <p:spPr bwMode="auto">
          <a:xfrm>
            <a:off x="5249863" y="2476501"/>
            <a:ext cx="3167062" cy="954107"/>
          </a:xfrm>
          <a:prstGeom prst="rect">
            <a:avLst/>
          </a:prstGeom>
          <a:noFill/>
          <a:ln w="9525">
            <a:noFill/>
            <a:miter lim="800000"/>
            <a:headEnd/>
            <a:tailEnd/>
          </a:ln>
        </p:spPr>
        <p:txBody>
          <a:bodyPr lIns="0" tIns="0" rIns="0" bIns="0">
            <a:spAutoFit/>
          </a:bodyPr>
          <a:lstStyle/>
          <a:p>
            <a:pPr defTabSz="457200" eaLnBrk="0" hangingPunct="0">
              <a:spcBef>
                <a:spcPts val="600"/>
              </a:spcBef>
              <a:spcAft>
                <a:spcPts val="600"/>
              </a:spcAft>
            </a:pPr>
            <a:r>
              <a:rPr lang="en-US" sz="1400" smtClean="0">
                <a:solidFill>
                  <a:srgbClr val="000000"/>
                </a:solidFill>
                <a:ea typeface="ＭＳ Ｐゴシック" pitchFamily="34" charset="-128"/>
              </a:rPr>
              <a:t>Industry standard </a:t>
            </a:r>
            <a:r>
              <a:rPr lang="en-US" sz="1400" b="1" smtClean="0">
                <a:solidFill>
                  <a:srgbClr val="000000"/>
                </a:solidFill>
                <a:ea typeface="ＭＳ Ｐゴシック" pitchFamily="34" charset="-128"/>
              </a:rPr>
              <a:t>BPEL orchestration</a:t>
            </a:r>
          </a:p>
          <a:p>
            <a:pPr defTabSz="457200" eaLnBrk="0" hangingPunct="0">
              <a:spcBef>
                <a:spcPts val="600"/>
              </a:spcBef>
              <a:spcAft>
                <a:spcPts val="600"/>
              </a:spcAft>
            </a:pPr>
            <a:r>
              <a:rPr lang="en-US" sz="1400" b="1" smtClean="0">
                <a:solidFill>
                  <a:srgbClr val="000000"/>
                </a:solidFill>
                <a:ea typeface="ＭＳ Ｐゴシック" pitchFamily="34" charset="-128"/>
              </a:rPr>
              <a:t>Built-in</a:t>
            </a:r>
            <a:r>
              <a:rPr lang="en-US" sz="1400" smtClean="0">
                <a:solidFill>
                  <a:srgbClr val="000000"/>
                </a:solidFill>
                <a:ea typeface="ＭＳ Ｐゴシック" pitchFamily="34" charset="-128"/>
              </a:rPr>
              <a:t> ESB and integration adapters</a:t>
            </a:r>
          </a:p>
          <a:p>
            <a:pPr defTabSz="457200" eaLnBrk="0" hangingPunct="0">
              <a:spcBef>
                <a:spcPts val="600"/>
              </a:spcBef>
              <a:spcAft>
                <a:spcPts val="600"/>
              </a:spcAft>
            </a:pPr>
            <a:r>
              <a:rPr lang="en-US" sz="1400" b="1" smtClean="0">
                <a:solidFill>
                  <a:srgbClr val="000000"/>
                </a:solidFill>
                <a:ea typeface="ＭＳ Ｐゴシック" pitchFamily="34" charset="-128"/>
              </a:rPr>
              <a:t>Transaction </a:t>
            </a:r>
            <a:r>
              <a:rPr lang="en-US" sz="1400" smtClean="0">
                <a:solidFill>
                  <a:srgbClr val="000000"/>
                </a:solidFill>
                <a:ea typeface="ＭＳ Ｐゴシック" pitchFamily="34" charset="-128"/>
              </a:rPr>
              <a:t>support</a:t>
            </a:r>
          </a:p>
        </p:txBody>
      </p:sp>
      <p:sp>
        <p:nvSpPr>
          <p:cNvPr id="16395" name="Rectangle 14"/>
          <p:cNvSpPr>
            <a:spLocks noChangeArrowheads="1"/>
          </p:cNvSpPr>
          <p:nvPr/>
        </p:nvSpPr>
        <p:spPr bwMode="auto">
          <a:xfrm>
            <a:off x="5257802" y="2109789"/>
            <a:ext cx="1560513" cy="307777"/>
          </a:xfrm>
          <a:prstGeom prst="rect">
            <a:avLst/>
          </a:prstGeom>
          <a:noFill/>
          <a:ln w="9525">
            <a:noFill/>
            <a:miter lim="800000"/>
            <a:headEnd/>
            <a:tailEnd/>
          </a:ln>
        </p:spPr>
        <p:txBody>
          <a:bodyPr lIns="0" tIns="0" rIns="0" bIns="0">
            <a:spAutoFit/>
          </a:bodyPr>
          <a:lstStyle/>
          <a:p>
            <a:pPr defTabSz="455613"/>
            <a:r>
              <a:rPr lang="en-US" sz="2000" b="1" i="1" smtClean="0">
                <a:solidFill>
                  <a:srgbClr val="FFFFFF"/>
                </a:solidFill>
                <a:ea typeface="ＭＳ Ｐゴシック" pitchFamily="34" charset="-128"/>
              </a:rPr>
              <a:t>Power</a:t>
            </a:r>
          </a:p>
        </p:txBody>
      </p:sp>
      <p:sp>
        <p:nvSpPr>
          <p:cNvPr id="16396" name="Slide Number Placeholder 5"/>
          <p:cNvSpPr>
            <a:spLocks/>
          </p:cNvSpPr>
          <p:nvPr/>
        </p:nvSpPr>
        <p:spPr bwMode="auto">
          <a:xfrm>
            <a:off x="304800" y="6265863"/>
            <a:ext cx="457200" cy="304800"/>
          </a:xfrm>
          <a:prstGeom prst="rect">
            <a:avLst/>
          </a:prstGeom>
          <a:noFill/>
          <a:ln w="9525">
            <a:noFill/>
            <a:miter lim="800000"/>
            <a:headEnd/>
            <a:tailEnd/>
          </a:ln>
        </p:spPr>
        <p:txBody>
          <a:bodyPr anchor="b"/>
          <a:lstStyle/>
          <a:p>
            <a:pPr algn="r" eaLnBrk="0" hangingPunct="0"/>
            <a:fld id="{4C1ADA6B-894A-4B19-9714-4C24D565F8A9}" type="slidenum">
              <a:rPr lang="en-US" sz="1000" smtClean="0">
                <a:solidFill>
                  <a:srgbClr val="969696"/>
                </a:solidFill>
                <a:ea typeface="ＭＳ Ｐゴシック" pitchFamily="34" charset="-128"/>
              </a:rPr>
              <a:pPr algn="r" eaLnBrk="0" hangingPunct="0"/>
              <a:t>63</a:t>
            </a:fld>
            <a:endParaRPr lang="en-US" sz="1000" smtClean="0">
              <a:solidFill>
                <a:srgbClr val="969696"/>
              </a:solidFill>
              <a:ea typeface="ＭＳ Ｐゴシック" pitchFamily="34" charset="-128"/>
            </a:endParaRPr>
          </a:p>
        </p:txBody>
      </p:sp>
      <p:sp>
        <p:nvSpPr>
          <p:cNvPr id="16397" name="Title 1"/>
          <p:cNvSpPr>
            <a:spLocks/>
          </p:cNvSpPr>
          <p:nvPr/>
        </p:nvSpPr>
        <p:spPr bwMode="auto">
          <a:xfrm>
            <a:off x="187327" y="226439"/>
            <a:ext cx="8543925" cy="735586"/>
          </a:xfrm>
          <a:prstGeom prst="rect">
            <a:avLst/>
          </a:prstGeom>
          <a:noFill/>
          <a:ln w="9525">
            <a:noFill/>
            <a:miter lim="800000"/>
            <a:headEnd/>
            <a:tailEnd/>
          </a:ln>
        </p:spPr>
        <p:txBody>
          <a:bodyPr anchor="b">
            <a:spAutoFit/>
          </a:bodyPr>
          <a:lstStyle/>
          <a:p>
            <a:pPr defTabSz="457200">
              <a:lnSpc>
                <a:spcPct val="95000"/>
              </a:lnSpc>
              <a:buClr>
                <a:srgbClr val="000000"/>
              </a:buClr>
              <a:buSzPct val="100000"/>
              <a:buFont typeface="Symbol" pitchFamily="18" charset="2"/>
              <a:buNone/>
            </a:pPr>
            <a:r>
              <a:rPr lang="en-US" sz="2400" smtClean="0">
                <a:solidFill>
                  <a:srgbClr val="000000"/>
                </a:solidFill>
                <a:ea typeface="ＭＳ Ｐゴシック" pitchFamily="34" charset="-128"/>
              </a:rPr>
              <a:t>Introducing a new solution to a complex problem</a:t>
            </a:r>
          </a:p>
          <a:p>
            <a:pPr defTabSz="457200">
              <a:lnSpc>
                <a:spcPct val="95000"/>
              </a:lnSpc>
              <a:buClr>
                <a:srgbClr val="000000"/>
              </a:buClr>
              <a:buSzPct val="100000"/>
              <a:buFont typeface="Symbol" pitchFamily="18" charset="2"/>
              <a:buNone/>
            </a:pPr>
            <a:r>
              <a:rPr lang="en-US" sz="2000" i="1" smtClean="0">
                <a:solidFill>
                  <a:srgbClr val="000000"/>
                </a:solidFill>
                <a:ea typeface="ＭＳ Ｐゴシック" pitchFamily="34" charset="-128"/>
              </a:rPr>
              <a:t>Embrace complexity, adapt quickly and exceed expectations</a:t>
            </a:r>
            <a:endParaRPr lang="en-US" sz="2100" i="1" smtClean="0">
              <a:solidFill>
                <a:srgbClr val="000000"/>
              </a:solidFill>
              <a:ea typeface="ＭＳ Ｐゴシック" pitchFamily="34" charset="-128"/>
            </a:endParaRPr>
          </a:p>
        </p:txBody>
      </p:sp>
      <p:pic>
        <p:nvPicPr>
          <p:cNvPr id="13" name="Picture 2"/>
          <p:cNvPicPr>
            <a:picLocks noChangeAspect="1" noChangeArrowheads="1"/>
          </p:cNvPicPr>
          <p:nvPr/>
        </p:nvPicPr>
        <p:blipFill>
          <a:blip r:embed="rId3" cstate="print"/>
          <a:srcRect/>
          <a:stretch>
            <a:fillRect/>
          </a:stretch>
        </p:blipFill>
        <p:spPr bwMode="auto">
          <a:xfrm>
            <a:off x="3233740" y="2435225"/>
            <a:ext cx="1831975" cy="1752600"/>
          </a:xfrm>
          <a:prstGeom prst="rect">
            <a:avLst/>
          </a:prstGeom>
          <a:ln>
            <a:solidFill>
              <a:schemeClr val="tx2"/>
            </a:solidFill>
          </a:ln>
          <a:effectLst>
            <a:outerShdw blurRad="292100" dist="139700" dir="2700000" algn="tl" rotWithShape="0">
              <a:srgbClr val="333333">
                <a:alpha val="65000"/>
              </a:srgbClr>
            </a:outerShdw>
          </a:effectLst>
        </p:spPr>
      </p:pic>
      <p:sp>
        <p:nvSpPr>
          <p:cNvPr id="16399" name="Rectangle 10"/>
          <p:cNvSpPr>
            <a:spLocks noChangeArrowheads="1"/>
          </p:cNvSpPr>
          <p:nvPr/>
        </p:nvSpPr>
        <p:spPr bwMode="auto">
          <a:xfrm>
            <a:off x="5214938" y="4967290"/>
            <a:ext cx="3778250" cy="1323439"/>
          </a:xfrm>
          <a:prstGeom prst="rect">
            <a:avLst/>
          </a:prstGeom>
          <a:noFill/>
          <a:ln w="9525" algn="ctr">
            <a:noFill/>
            <a:miter lim="800000"/>
            <a:headEnd/>
            <a:tailEnd/>
          </a:ln>
        </p:spPr>
        <p:txBody>
          <a:bodyPr lIns="0" tIns="0" rIns="0" bIns="0">
            <a:spAutoFit/>
          </a:bodyPr>
          <a:lstStyle/>
          <a:p>
            <a:pPr eaLnBrk="0" hangingPunct="0">
              <a:spcBef>
                <a:spcPts val="600"/>
              </a:spcBef>
              <a:spcAft>
                <a:spcPts val="600"/>
              </a:spcAft>
            </a:pPr>
            <a:r>
              <a:rPr lang="en-US" sz="1400" b="1" smtClean="0">
                <a:solidFill>
                  <a:srgbClr val="000000"/>
                </a:solidFill>
                <a:ea typeface="ＭＳ Ｐゴシック" pitchFamily="34" charset="-128"/>
              </a:rPr>
              <a:t>Single repository </a:t>
            </a:r>
            <a:r>
              <a:rPr lang="en-US" sz="1400" smtClean="0">
                <a:solidFill>
                  <a:srgbClr val="000000"/>
                </a:solidFill>
                <a:ea typeface="ＭＳ Ｐゴシック" pitchFamily="34" charset="-128"/>
              </a:rPr>
              <a:t>of all process assets</a:t>
            </a:r>
          </a:p>
          <a:p>
            <a:pPr eaLnBrk="0" hangingPunct="0">
              <a:spcBef>
                <a:spcPts val="600"/>
              </a:spcBef>
              <a:spcAft>
                <a:spcPts val="600"/>
              </a:spcAft>
            </a:pPr>
            <a:r>
              <a:rPr lang="en-US" sz="1400" smtClean="0">
                <a:solidFill>
                  <a:srgbClr val="000000"/>
                </a:solidFill>
                <a:ea typeface="ＭＳ Ｐゴシック" pitchFamily="34" charset="-128"/>
              </a:rPr>
              <a:t>“</a:t>
            </a:r>
            <a:r>
              <a:rPr lang="en-US" sz="1400" b="1" smtClean="0">
                <a:solidFill>
                  <a:srgbClr val="000000"/>
                </a:solidFill>
                <a:ea typeface="ＭＳ Ｐゴシック" pitchFamily="34" charset="-128"/>
              </a:rPr>
              <a:t>Toolkits”</a:t>
            </a:r>
            <a:r>
              <a:rPr lang="en-US" sz="1400" smtClean="0">
                <a:solidFill>
                  <a:srgbClr val="000000"/>
                </a:solidFill>
                <a:ea typeface="ＭＳ Ｐゴシック" pitchFamily="34" charset="-128"/>
              </a:rPr>
              <a:t> for sharing assets</a:t>
            </a:r>
          </a:p>
          <a:p>
            <a:pPr eaLnBrk="0" hangingPunct="0">
              <a:spcBef>
                <a:spcPts val="600"/>
              </a:spcBef>
              <a:spcAft>
                <a:spcPts val="600"/>
              </a:spcAft>
            </a:pPr>
            <a:r>
              <a:rPr lang="en-US" sz="1400" b="1" smtClean="0">
                <a:solidFill>
                  <a:srgbClr val="000000"/>
                </a:solidFill>
                <a:ea typeface="ＭＳ Ｐゴシック" pitchFamily="34" charset="-128"/>
              </a:rPr>
              <a:t>Simple</a:t>
            </a:r>
            <a:r>
              <a:rPr lang="en-US" sz="1400" smtClean="0">
                <a:solidFill>
                  <a:srgbClr val="000000"/>
                </a:solidFill>
                <a:ea typeface="ＭＳ Ｐゴシック" pitchFamily="34" charset="-128"/>
              </a:rPr>
              <a:t> snapshot </a:t>
            </a:r>
            <a:r>
              <a:rPr lang="en-US" sz="1400" b="1" smtClean="0">
                <a:solidFill>
                  <a:srgbClr val="000000"/>
                </a:solidFill>
                <a:ea typeface="ＭＳ Ｐゴシック" pitchFamily="34" charset="-128"/>
              </a:rPr>
              <a:t>versioning</a:t>
            </a:r>
            <a:r>
              <a:rPr lang="en-US" sz="1400" smtClean="0">
                <a:solidFill>
                  <a:srgbClr val="000000"/>
                </a:solidFill>
                <a:ea typeface="ＭＳ Ｐゴシック" pitchFamily="34" charset="-128"/>
              </a:rPr>
              <a:t> (1-click)</a:t>
            </a:r>
          </a:p>
          <a:p>
            <a:pPr eaLnBrk="0" hangingPunct="0">
              <a:spcBef>
                <a:spcPts val="600"/>
              </a:spcBef>
              <a:spcAft>
                <a:spcPts val="600"/>
              </a:spcAft>
            </a:pPr>
            <a:r>
              <a:rPr lang="en-US" sz="1400" b="1" smtClean="0">
                <a:solidFill>
                  <a:srgbClr val="000000"/>
                </a:solidFill>
                <a:ea typeface="ＭＳ Ｐゴシック" pitchFamily="34" charset="-128"/>
              </a:rPr>
              <a:t>Centralized</a:t>
            </a:r>
            <a:r>
              <a:rPr lang="en-US" sz="1400" smtClean="0">
                <a:solidFill>
                  <a:srgbClr val="000000"/>
                </a:solidFill>
                <a:ea typeface="ＭＳ Ｐゴシック" pitchFamily="34" charset="-128"/>
              </a:rPr>
              <a:t> deployment control center (1-click)</a:t>
            </a:r>
          </a:p>
        </p:txBody>
      </p:sp>
      <p:sp>
        <p:nvSpPr>
          <p:cNvPr id="16400" name="Rectangle 12"/>
          <p:cNvSpPr>
            <a:spLocks noChangeArrowheads="1"/>
          </p:cNvSpPr>
          <p:nvPr/>
        </p:nvSpPr>
        <p:spPr bwMode="auto">
          <a:xfrm>
            <a:off x="5249863" y="4570414"/>
            <a:ext cx="1670050" cy="307777"/>
          </a:xfrm>
          <a:prstGeom prst="rect">
            <a:avLst/>
          </a:prstGeom>
          <a:noFill/>
          <a:ln w="9525">
            <a:noFill/>
            <a:miter lim="800000"/>
            <a:headEnd/>
            <a:tailEnd/>
          </a:ln>
        </p:spPr>
        <p:txBody>
          <a:bodyPr lIns="0" tIns="0" rIns="0" bIns="0">
            <a:spAutoFit/>
          </a:bodyPr>
          <a:lstStyle/>
          <a:p>
            <a:pPr defTabSz="455613"/>
            <a:r>
              <a:rPr lang="en-US" sz="2000" b="1" i="1" smtClean="0">
                <a:solidFill>
                  <a:srgbClr val="FFFFFF"/>
                </a:solidFill>
                <a:ea typeface="ＭＳ Ｐゴシック" pitchFamily="34" charset="-128"/>
              </a:rPr>
              <a:t>Governance</a:t>
            </a:r>
          </a:p>
        </p:txBody>
      </p:sp>
      <p:sp>
        <p:nvSpPr>
          <p:cNvPr id="17" name="Slide Number Placeholder 16"/>
          <p:cNvSpPr>
            <a:spLocks noGrp="1"/>
          </p:cNvSpPr>
          <p:nvPr>
            <p:ph type="sldNum" sz="quarter" idx="10"/>
          </p:nvPr>
        </p:nvSpPr>
        <p:spPr/>
        <p:txBody>
          <a:bodyPr/>
          <a:lstStyle/>
          <a:p>
            <a:pPr>
              <a:defRPr/>
            </a:pPr>
            <a:fld id="{51E0640D-3F07-4C77-9169-234ECE24A2DA}" type="slidenum">
              <a:rPr lang="en-US" smtClean="0"/>
              <a:pPr>
                <a:defRPr/>
              </a:pPr>
              <a:t>63</a:t>
            </a:fld>
            <a:endParaRPr lang="en-US"/>
          </a:p>
        </p:txBody>
      </p:sp>
    </p:spTree>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2"/>
          <p:cNvSpPr>
            <a:spLocks/>
          </p:cNvSpPr>
          <p:nvPr/>
        </p:nvSpPr>
        <p:spPr bwMode="auto">
          <a:xfrm flipH="1">
            <a:off x="0" y="1539877"/>
            <a:ext cx="4121150" cy="5311775"/>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8AD159"/>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17411" name="Rectangle 2"/>
          <p:cNvSpPr>
            <a:spLocks noGrp="1" noChangeArrowheads="1"/>
          </p:cNvSpPr>
          <p:nvPr>
            <p:ph type="title" idx="4294967295"/>
          </p:nvPr>
        </p:nvSpPr>
        <p:spPr>
          <a:xfrm>
            <a:off x="120650" y="214314"/>
            <a:ext cx="7962900" cy="731837"/>
          </a:xfrm>
        </p:spPr>
        <p:txBody>
          <a:bodyPr/>
          <a:lstStyle/>
          <a:p>
            <a:r>
              <a:rPr lang="en-US" smtClean="0"/>
              <a:t>Simplicity for deep business user engagement</a:t>
            </a:r>
            <a:br>
              <a:rPr lang="en-US" smtClean="0"/>
            </a:br>
            <a:r>
              <a:rPr lang="en-US" sz="2000" smtClean="0"/>
              <a:t>Process Designer</a:t>
            </a:r>
            <a:endParaRPr lang="en-US" sz="1800" i="1" smtClean="0"/>
          </a:p>
        </p:txBody>
      </p:sp>
      <p:sp>
        <p:nvSpPr>
          <p:cNvPr id="17412" name="Rectangle 6"/>
          <p:cNvSpPr>
            <a:spLocks noChangeArrowheads="1"/>
          </p:cNvSpPr>
          <p:nvPr/>
        </p:nvSpPr>
        <p:spPr bwMode="auto">
          <a:xfrm>
            <a:off x="149227" y="4584702"/>
            <a:ext cx="2957513" cy="1323439"/>
          </a:xfrm>
          <a:prstGeom prst="rect">
            <a:avLst/>
          </a:prstGeom>
          <a:noFill/>
          <a:ln w="9525">
            <a:noFill/>
            <a:miter lim="800000"/>
            <a:headEnd/>
            <a:tailEnd/>
          </a:ln>
        </p:spPr>
        <p:txBody>
          <a:bodyPr>
            <a:spAutoFit/>
          </a:bodyPr>
          <a:lstStyle/>
          <a:p>
            <a:pPr algn="ctr" eaLnBrk="0" hangingPunct="0">
              <a:spcBef>
                <a:spcPct val="20000"/>
              </a:spcBef>
              <a:buClr>
                <a:srgbClr val="000000"/>
              </a:buClr>
              <a:buFont typeface="Wingdings" pitchFamily="2" charset="2"/>
              <a:buNone/>
            </a:pPr>
            <a:r>
              <a:rPr lang="en-US" sz="1600" b="1" i="1" smtClean="0">
                <a:solidFill>
                  <a:srgbClr val="000000"/>
                </a:solidFill>
                <a:ea typeface="Osaka" charset="-128"/>
              </a:rPr>
              <a:t>Process Designer provides a single model-driven design environment that simplifies collaboration on process design and analysis </a:t>
            </a:r>
          </a:p>
        </p:txBody>
      </p:sp>
      <p:sp>
        <p:nvSpPr>
          <p:cNvPr id="17414" name="Rectangle 8"/>
          <p:cNvSpPr>
            <a:spLocks noChangeArrowheads="1"/>
          </p:cNvSpPr>
          <p:nvPr/>
        </p:nvSpPr>
        <p:spPr bwMode="auto">
          <a:xfrm>
            <a:off x="225425" y="701675"/>
            <a:ext cx="7753350" cy="787400"/>
          </a:xfrm>
          <a:prstGeom prst="rect">
            <a:avLst/>
          </a:prstGeom>
          <a:noFill/>
          <a:ln w="9525">
            <a:noFill/>
            <a:miter lim="800000"/>
            <a:headEnd/>
            <a:tailEnd/>
          </a:ln>
        </p:spPr>
        <p:txBody>
          <a:bodyPr anchor="b"/>
          <a:lstStyle/>
          <a:p>
            <a:pPr eaLnBrk="0" hangingPunct="0"/>
            <a:endParaRPr lang="en-US" sz="2200" smtClean="0">
              <a:solidFill>
                <a:srgbClr val="000000"/>
              </a:solidFill>
              <a:ea typeface="Osaka" charset="-128"/>
            </a:endParaRPr>
          </a:p>
        </p:txBody>
      </p:sp>
      <p:sp>
        <p:nvSpPr>
          <p:cNvPr id="17415" name="Rectangle 10"/>
          <p:cNvSpPr>
            <a:spLocks noChangeArrowheads="1"/>
          </p:cNvSpPr>
          <p:nvPr/>
        </p:nvSpPr>
        <p:spPr bwMode="auto">
          <a:xfrm>
            <a:off x="4121152" y="1602058"/>
            <a:ext cx="4843463" cy="1323439"/>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Simple </a:t>
            </a:r>
            <a:r>
              <a:rPr lang="en-US" sz="2000" b="1" i="1" smtClean="0">
                <a:solidFill>
                  <a:srgbClr val="80BE3E"/>
                </a:solidFill>
                <a:ea typeface="ＭＳ Ｐゴシック" pitchFamily="34" charset="-128"/>
              </a:rPr>
              <a:t>standards-based</a:t>
            </a:r>
            <a:r>
              <a:rPr lang="en-US" sz="2000" smtClean="0">
                <a:solidFill>
                  <a:srgbClr val="000000"/>
                </a:solidFill>
                <a:ea typeface="ＭＳ Ｐゴシック" pitchFamily="34" charset="-128"/>
              </a:rPr>
              <a:t> tool allows every team member - including nontechnical users - to </a:t>
            </a:r>
            <a:r>
              <a:rPr lang="en-US" sz="2000" b="1" i="1" smtClean="0">
                <a:solidFill>
                  <a:srgbClr val="80BE3E"/>
                </a:solidFill>
                <a:ea typeface="ＭＳ Ｐゴシック" pitchFamily="34" charset="-128"/>
              </a:rPr>
              <a:t>collaborate</a:t>
            </a:r>
            <a:r>
              <a:rPr lang="en-US" sz="2000" smtClean="0">
                <a:solidFill>
                  <a:srgbClr val="000000"/>
                </a:solidFill>
                <a:ea typeface="ＭＳ Ｐゴシック" pitchFamily="34" charset="-128"/>
              </a:rPr>
              <a:t> on process design and analysis</a:t>
            </a:r>
          </a:p>
        </p:txBody>
      </p:sp>
      <p:sp>
        <p:nvSpPr>
          <p:cNvPr id="17416" name="Rectangle 11"/>
          <p:cNvSpPr>
            <a:spLocks noChangeArrowheads="1"/>
          </p:cNvSpPr>
          <p:nvPr/>
        </p:nvSpPr>
        <p:spPr bwMode="auto">
          <a:xfrm>
            <a:off x="4349752" y="3238670"/>
            <a:ext cx="4614863" cy="1015663"/>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b="1" i="1" smtClean="0">
                <a:solidFill>
                  <a:srgbClr val="80BE3E"/>
                </a:solidFill>
                <a:ea typeface="ＭＳ Ｐゴシック" pitchFamily="34" charset="-128"/>
              </a:rPr>
              <a:t>Graphical</a:t>
            </a:r>
            <a:r>
              <a:rPr lang="en-US" sz="2000" smtClean="0">
                <a:solidFill>
                  <a:srgbClr val="000000"/>
                </a:solidFill>
                <a:ea typeface="ＭＳ Ｐゴシック" pitchFamily="34" charset="-128"/>
              </a:rPr>
              <a:t> end-user view of process status to understand the current position in the process</a:t>
            </a:r>
          </a:p>
        </p:txBody>
      </p:sp>
      <p:pic>
        <p:nvPicPr>
          <p:cNvPr id="7" name="Picture 6" descr="SNAG-0002.png"/>
          <p:cNvPicPr>
            <a:picLocks noChangeAspect="1"/>
          </p:cNvPicPr>
          <p:nvPr/>
        </p:nvPicPr>
        <p:blipFill>
          <a:blip r:embed="rId3" cstate="print"/>
          <a:stretch>
            <a:fillRect/>
          </a:stretch>
        </p:blipFill>
        <p:spPr>
          <a:xfrm>
            <a:off x="225427" y="1797052"/>
            <a:ext cx="3811759" cy="221876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7418" name="Rectangle 1"/>
          <p:cNvSpPr>
            <a:spLocks noChangeArrowheads="1"/>
          </p:cNvSpPr>
          <p:nvPr/>
        </p:nvSpPr>
        <p:spPr bwMode="auto">
          <a:xfrm>
            <a:off x="4667252" y="4538664"/>
            <a:ext cx="4168775" cy="1015663"/>
          </a:xfrm>
          <a:prstGeom prst="rect">
            <a:avLst/>
          </a:prstGeom>
          <a:noFill/>
          <a:ln w="9525">
            <a:noFill/>
            <a:miter lim="800000"/>
            <a:headEnd/>
            <a:tailEnd/>
          </a:ln>
        </p:spPr>
        <p:txBody>
          <a:bodyP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Explicit event modeling defines </a:t>
            </a:r>
            <a:r>
              <a:rPr lang="en-US" sz="2000" b="1" i="1" smtClean="0">
                <a:solidFill>
                  <a:srgbClr val="80BE3E"/>
                </a:solidFill>
                <a:ea typeface="ＭＳ Ｐゴシック" pitchFamily="34" charset="-128"/>
              </a:rPr>
              <a:t>workflow</a:t>
            </a:r>
            <a:r>
              <a:rPr lang="en-US" sz="2000" smtClean="0">
                <a:solidFill>
                  <a:srgbClr val="000000"/>
                </a:solidFill>
                <a:ea typeface="ＭＳ Ｐゴシック" pitchFamily="34" charset="-128"/>
              </a:rPr>
              <a:t> and </a:t>
            </a:r>
            <a:r>
              <a:rPr lang="en-US" sz="2000" b="1" i="1" smtClean="0">
                <a:solidFill>
                  <a:srgbClr val="80BE3E"/>
                </a:solidFill>
                <a:ea typeface="ＭＳ Ｐゴシック" pitchFamily="34" charset="-128"/>
              </a:rPr>
              <a:t>exception handling </a:t>
            </a:r>
          </a:p>
        </p:txBody>
      </p:sp>
      <p:sp>
        <p:nvSpPr>
          <p:cNvPr id="11" name="Slide Number Placeholder 10"/>
          <p:cNvSpPr>
            <a:spLocks noGrp="1"/>
          </p:cNvSpPr>
          <p:nvPr>
            <p:ph type="sldNum" sz="quarter" idx="10"/>
          </p:nvPr>
        </p:nvSpPr>
        <p:spPr/>
        <p:txBody>
          <a:bodyPr/>
          <a:lstStyle/>
          <a:p>
            <a:pPr>
              <a:defRPr/>
            </a:pPr>
            <a:fld id="{51E0640D-3F07-4C77-9169-234ECE24A2DA}" type="slidenum">
              <a:rPr lang="en-US" smtClean="0"/>
              <a:pPr>
                <a:defRPr/>
              </a:pPr>
              <a:t>64</a:t>
            </a:fld>
            <a:endParaRPr lang="en-US"/>
          </a:p>
        </p:txBody>
      </p:sp>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2"/>
          <p:cNvSpPr>
            <a:spLocks/>
          </p:cNvSpPr>
          <p:nvPr/>
        </p:nvSpPr>
        <p:spPr bwMode="auto">
          <a:xfrm>
            <a:off x="5022850" y="1598614"/>
            <a:ext cx="4121150" cy="5311775"/>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8AD159"/>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18435" name="Rectangle 2"/>
          <p:cNvSpPr>
            <a:spLocks noGrp="1" noChangeArrowheads="1"/>
          </p:cNvSpPr>
          <p:nvPr>
            <p:ph type="title" idx="4294967295"/>
          </p:nvPr>
        </p:nvSpPr>
        <p:spPr>
          <a:xfrm>
            <a:off x="120650" y="214314"/>
            <a:ext cx="7962900" cy="731837"/>
          </a:xfrm>
        </p:spPr>
        <p:txBody>
          <a:bodyPr/>
          <a:lstStyle/>
          <a:p>
            <a:r>
              <a:rPr lang="en-US" smtClean="0"/>
              <a:t>Validate process requirements and changes faster</a:t>
            </a:r>
            <a:br>
              <a:rPr lang="en-US" smtClean="0"/>
            </a:br>
            <a:r>
              <a:rPr lang="en-US" sz="2000" smtClean="0"/>
              <a:t>Built-in Playback</a:t>
            </a:r>
            <a:endParaRPr lang="en-US" sz="1800" i="1" smtClean="0"/>
          </a:p>
        </p:txBody>
      </p:sp>
      <p:sp>
        <p:nvSpPr>
          <p:cNvPr id="18436" name="Rectangle 6"/>
          <p:cNvSpPr>
            <a:spLocks noChangeArrowheads="1"/>
          </p:cNvSpPr>
          <p:nvPr/>
        </p:nvSpPr>
        <p:spPr bwMode="auto">
          <a:xfrm>
            <a:off x="6008688" y="5681663"/>
            <a:ext cx="2957512" cy="584775"/>
          </a:xfrm>
          <a:prstGeom prst="rect">
            <a:avLst/>
          </a:prstGeom>
          <a:noFill/>
          <a:ln w="9525">
            <a:noFill/>
            <a:miter lim="800000"/>
            <a:headEnd/>
            <a:tailEnd/>
          </a:ln>
        </p:spPr>
        <p:txBody>
          <a:bodyPr>
            <a:spAutoFit/>
          </a:bodyPr>
          <a:lstStyle/>
          <a:p>
            <a:pPr algn="ctr" eaLnBrk="0" hangingPunct="0">
              <a:spcBef>
                <a:spcPct val="20000"/>
              </a:spcBef>
              <a:buClr>
                <a:srgbClr val="000000"/>
              </a:buClr>
              <a:buFont typeface="Wingdings" pitchFamily="2" charset="2"/>
              <a:buNone/>
            </a:pPr>
            <a:r>
              <a:rPr lang="en-US" sz="1600" b="1" i="1" smtClean="0">
                <a:solidFill>
                  <a:srgbClr val="000000"/>
                </a:solidFill>
                <a:ea typeface="Osaka" charset="-128"/>
              </a:rPr>
              <a:t>Playback feature simplifies process review</a:t>
            </a:r>
          </a:p>
        </p:txBody>
      </p:sp>
      <p:sp>
        <p:nvSpPr>
          <p:cNvPr id="18438" name="Rectangle 8"/>
          <p:cNvSpPr>
            <a:spLocks noChangeArrowheads="1"/>
          </p:cNvSpPr>
          <p:nvPr/>
        </p:nvSpPr>
        <p:spPr bwMode="auto">
          <a:xfrm>
            <a:off x="225425" y="701675"/>
            <a:ext cx="7753350" cy="787400"/>
          </a:xfrm>
          <a:prstGeom prst="rect">
            <a:avLst/>
          </a:prstGeom>
          <a:noFill/>
          <a:ln w="9525">
            <a:noFill/>
            <a:miter lim="800000"/>
            <a:headEnd/>
            <a:tailEnd/>
          </a:ln>
        </p:spPr>
        <p:txBody>
          <a:bodyPr anchor="b"/>
          <a:lstStyle/>
          <a:p>
            <a:pPr eaLnBrk="0" hangingPunct="0"/>
            <a:endParaRPr lang="en-US" sz="2200" smtClean="0">
              <a:solidFill>
                <a:srgbClr val="000000"/>
              </a:solidFill>
              <a:ea typeface="Osaka" charset="-128"/>
            </a:endParaRPr>
          </a:p>
        </p:txBody>
      </p:sp>
      <p:sp>
        <p:nvSpPr>
          <p:cNvPr id="18439" name="Rectangle 10"/>
          <p:cNvSpPr>
            <a:spLocks noChangeArrowheads="1"/>
          </p:cNvSpPr>
          <p:nvPr/>
        </p:nvSpPr>
        <p:spPr bwMode="auto">
          <a:xfrm>
            <a:off x="225427" y="1641645"/>
            <a:ext cx="4843463" cy="1015663"/>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b="1" i="1" smtClean="0">
                <a:solidFill>
                  <a:srgbClr val="80BE3E"/>
                </a:solidFill>
                <a:ea typeface="ＭＳ Ｐゴシック" pitchFamily="34" charset="-128"/>
              </a:rPr>
              <a:t>Instantly</a:t>
            </a:r>
            <a:r>
              <a:rPr lang="en-US" sz="2000" smtClean="0">
                <a:solidFill>
                  <a:srgbClr val="000000"/>
                </a:solidFill>
                <a:ea typeface="ＭＳ Ｐゴシック" pitchFamily="34" charset="-128"/>
              </a:rPr>
              <a:t> step through and review the current process design by actually executing it</a:t>
            </a:r>
          </a:p>
        </p:txBody>
      </p:sp>
      <p:sp>
        <p:nvSpPr>
          <p:cNvPr id="29704" name="Rectangle 11"/>
          <p:cNvSpPr>
            <a:spLocks noChangeArrowheads="1"/>
          </p:cNvSpPr>
          <p:nvPr/>
        </p:nvSpPr>
        <p:spPr bwMode="auto">
          <a:xfrm>
            <a:off x="454027" y="3965646"/>
            <a:ext cx="4614863" cy="707886"/>
          </a:xfrm>
          <a:prstGeom prst="rect">
            <a:avLst/>
          </a:prstGeom>
          <a:noFill/>
          <a:ln>
            <a:noFill/>
          </a:ln>
          <a:effectLst/>
          <a:extLst/>
        </p:spPr>
        <p:txBody>
          <a:bodyPr anchor="ctr">
            <a:spAutoFit/>
          </a:bodyPr>
          <a:lstStyle/>
          <a:p>
            <a:pPr marL="342900" indent="-342900" eaLnBrk="0" hangingPunct="0">
              <a:buClr>
                <a:srgbClr val="000000"/>
              </a:buClr>
              <a:buFont typeface="Wingdings" pitchFamily="2" charset="2"/>
              <a:buChar char="§"/>
              <a:defRPr/>
            </a:pPr>
            <a:r>
              <a:rPr lang="en-US" sz="2000" b="1" i="1" dirty="0">
                <a:solidFill>
                  <a:srgbClr val="80BE3E"/>
                </a:solidFill>
                <a:latin typeface="Arial" charset="0"/>
                <a:ea typeface="ＭＳ Ｐゴシック" pitchFamily="34" charset="-128"/>
              </a:rPr>
              <a:t>Nothing</a:t>
            </a:r>
            <a:r>
              <a:rPr lang="en-US" sz="2000" dirty="0">
                <a:solidFill>
                  <a:srgbClr val="000000"/>
                </a:solidFill>
                <a:latin typeface="Arial" charset="0"/>
                <a:ea typeface="ＭＳ Ｐゴシック" pitchFamily="34" charset="-128"/>
              </a:rPr>
              <a:t> to compile or install. </a:t>
            </a:r>
          </a:p>
          <a:p>
            <a:pPr marL="166688" indent="-166688" eaLnBrk="0" hangingPunct="0">
              <a:buFont typeface="Wingdings" pitchFamily="2" charset="2"/>
              <a:buChar char="§"/>
              <a:defRPr/>
            </a:pPr>
            <a:endParaRPr lang="en-US" sz="2000" dirty="0">
              <a:solidFill>
                <a:srgbClr val="000000"/>
              </a:solidFill>
              <a:latin typeface="Arial" charset="0"/>
              <a:ea typeface="ＭＳ Ｐゴシック" pitchFamily="34" charset="-128"/>
            </a:endParaRPr>
          </a:p>
        </p:txBody>
      </p:sp>
      <p:sp>
        <p:nvSpPr>
          <p:cNvPr id="18441" name="Rectangle 1"/>
          <p:cNvSpPr>
            <a:spLocks noChangeArrowheads="1"/>
          </p:cNvSpPr>
          <p:nvPr/>
        </p:nvSpPr>
        <p:spPr bwMode="auto">
          <a:xfrm>
            <a:off x="760415" y="4973639"/>
            <a:ext cx="4168775" cy="707886"/>
          </a:xfrm>
          <a:prstGeom prst="rect">
            <a:avLst/>
          </a:prstGeom>
          <a:noFill/>
          <a:ln w="9525">
            <a:noFill/>
            <a:miter lim="800000"/>
            <a:headEnd/>
            <a:tailEnd/>
          </a:ln>
        </p:spPr>
        <p:txBody>
          <a:bodyP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Allows playback of </a:t>
            </a:r>
            <a:r>
              <a:rPr lang="en-US" sz="2000" b="1" i="1" smtClean="0">
                <a:solidFill>
                  <a:srgbClr val="80BE3E"/>
                </a:solidFill>
                <a:ea typeface="ＭＳ Ｐゴシック" pitchFamily="34" charset="-128"/>
              </a:rPr>
              <a:t>incomplete</a:t>
            </a:r>
            <a:r>
              <a:rPr lang="en-US" sz="2000" smtClean="0">
                <a:solidFill>
                  <a:srgbClr val="000000"/>
                </a:solidFill>
                <a:ea typeface="ＭＳ Ｐゴシック" pitchFamily="34" charset="-128"/>
              </a:rPr>
              <a:t> and </a:t>
            </a:r>
            <a:r>
              <a:rPr lang="en-US" sz="2000" b="1" i="1" smtClean="0">
                <a:solidFill>
                  <a:srgbClr val="80BE3E"/>
                </a:solidFill>
                <a:ea typeface="ＭＳ Ｐゴシック" pitchFamily="34" charset="-128"/>
              </a:rPr>
              <a:t>completed</a:t>
            </a:r>
            <a:r>
              <a:rPr lang="en-US" sz="2000" smtClean="0">
                <a:solidFill>
                  <a:srgbClr val="000000"/>
                </a:solidFill>
                <a:ea typeface="ＭＳ Ｐゴシック" pitchFamily="34" charset="-128"/>
              </a:rPr>
              <a:t> processes </a:t>
            </a:r>
          </a:p>
        </p:txBody>
      </p:sp>
      <p:pic>
        <p:nvPicPr>
          <p:cNvPr id="114690" name="Picture 2"/>
          <p:cNvPicPr>
            <a:picLocks noChangeAspect="1" noChangeArrowheads="1"/>
          </p:cNvPicPr>
          <p:nvPr/>
        </p:nvPicPr>
        <p:blipFill>
          <a:blip r:embed="rId3" cstate="print">
            <a:extLst/>
          </a:blip>
          <a:srcRect/>
          <a:stretch>
            <a:fillRect/>
          </a:stretch>
        </p:blipFill>
        <p:spPr bwMode="auto">
          <a:xfrm>
            <a:off x="4388799" y="1876297"/>
            <a:ext cx="4980826" cy="3091323"/>
          </a:xfrm>
          <a:prstGeom prst="rect">
            <a:avLst/>
          </a:prstGeom>
          <a:noFill/>
          <a:ln>
            <a:noFill/>
          </a:ln>
          <a:effectLst>
            <a:outerShdw blurRad="50800" dist="38100" dir="2700000" algn="tl" rotWithShape="0">
              <a:prstClr val="black">
                <a:alpha val="40000"/>
              </a:prstClr>
            </a:outerShdw>
            <a:reflection blurRad="6350" stA="52000" endA="300" endPos="35000" dir="5400000" sy="-100000" algn="bl" rotWithShape="0"/>
          </a:effectLst>
          <a:scene3d>
            <a:camera prst="perspectiveContrastingLeftFacing"/>
            <a:lightRig rig="threePt" dir="t"/>
          </a:scene3d>
          <a:extLst/>
        </p:spPr>
      </p:pic>
      <p:sp>
        <p:nvSpPr>
          <p:cNvPr id="18443" name="Rectangle 11"/>
          <p:cNvSpPr>
            <a:spLocks noChangeArrowheads="1"/>
          </p:cNvSpPr>
          <p:nvPr/>
        </p:nvSpPr>
        <p:spPr bwMode="auto">
          <a:xfrm>
            <a:off x="407988" y="2803695"/>
            <a:ext cx="4614862" cy="1015663"/>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Playback executes with a </a:t>
            </a:r>
            <a:r>
              <a:rPr lang="en-US" sz="2000" b="1" i="1" smtClean="0">
                <a:solidFill>
                  <a:srgbClr val="80BE3E"/>
                </a:solidFill>
                <a:ea typeface="ＭＳ Ｐゴシック" pitchFamily="34" charset="-128"/>
              </a:rPr>
              <a:t>single click</a:t>
            </a:r>
          </a:p>
          <a:p>
            <a:pPr marL="166688" indent="-166688" eaLnBrk="0" hangingPunct="0">
              <a:buFont typeface="Wingdings" pitchFamily="2" charset="2"/>
              <a:buChar char="§"/>
            </a:pPr>
            <a:endParaRPr lang="en-US" sz="2000" smtClean="0">
              <a:solidFill>
                <a:srgbClr val="000000"/>
              </a:solidFill>
              <a:ea typeface="ＭＳ Ｐゴシック" pitchFamily="34" charset="-128"/>
            </a:endParaRPr>
          </a:p>
        </p:txBody>
      </p:sp>
      <p:sp>
        <p:nvSpPr>
          <p:cNvPr id="12" name="Slide Number Placeholder 11"/>
          <p:cNvSpPr>
            <a:spLocks noGrp="1"/>
          </p:cNvSpPr>
          <p:nvPr>
            <p:ph type="sldNum" sz="quarter" idx="10"/>
          </p:nvPr>
        </p:nvSpPr>
        <p:spPr/>
        <p:txBody>
          <a:bodyPr/>
          <a:lstStyle/>
          <a:p>
            <a:pPr>
              <a:defRPr/>
            </a:pPr>
            <a:fld id="{51E0640D-3F07-4C77-9169-234ECE24A2DA}" type="slidenum">
              <a:rPr lang="en-US" smtClean="0"/>
              <a:pPr>
                <a:defRPr/>
              </a:pPr>
              <a:t>65</a:t>
            </a:fld>
            <a:endParaRPr lang="en-US"/>
          </a:p>
        </p:txBody>
      </p:sp>
    </p:spTree>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reeform 2"/>
          <p:cNvSpPr>
            <a:spLocks/>
          </p:cNvSpPr>
          <p:nvPr/>
        </p:nvSpPr>
        <p:spPr bwMode="auto">
          <a:xfrm flipH="1">
            <a:off x="0" y="1539877"/>
            <a:ext cx="4121150" cy="5311775"/>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8AD159"/>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19459" name="Rectangle 2"/>
          <p:cNvSpPr>
            <a:spLocks noGrp="1" noChangeArrowheads="1"/>
          </p:cNvSpPr>
          <p:nvPr>
            <p:ph type="title" idx="4294967295"/>
          </p:nvPr>
        </p:nvSpPr>
        <p:spPr>
          <a:xfrm>
            <a:off x="120650" y="214314"/>
            <a:ext cx="7962900" cy="731837"/>
          </a:xfrm>
        </p:spPr>
        <p:txBody>
          <a:bodyPr/>
          <a:lstStyle/>
          <a:p>
            <a:r>
              <a:rPr lang="en-US" smtClean="0"/>
              <a:t>Simplicity for business decisions</a:t>
            </a:r>
            <a:br>
              <a:rPr lang="en-US" smtClean="0"/>
            </a:br>
            <a:r>
              <a:rPr lang="en-US" sz="2000" smtClean="0"/>
              <a:t>Integrated rules authoring</a:t>
            </a:r>
            <a:endParaRPr lang="en-US" sz="1800" i="1" smtClean="0"/>
          </a:p>
        </p:txBody>
      </p:sp>
      <p:sp>
        <p:nvSpPr>
          <p:cNvPr id="19460" name="Rectangle 6"/>
          <p:cNvSpPr>
            <a:spLocks noChangeArrowheads="1"/>
          </p:cNvSpPr>
          <p:nvPr/>
        </p:nvSpPr>
        <p:spPr bwMode="auto">
          <a:xfrm>
            <a:off x="225427" y="4916489"/>
            <a:ext cx="2957513" cy="830997"/>
          </a:xfrm>
          <a:prstGeom prst="rect">
            <a:avLst/>
          </a:prstGeom>
          <a:noFill/>
          <a:ln w="9525">
            <a:noFill/>
            <a:miter lim="800000"/>
            <a:headEnd/>
            <a:tailEnd/>
          </a:ln>
        </p:spPr>
        <p:txBody>
          <a:bodyPr>
            <a:spAutoFit/>
          </a:bodyPr>
          <a:lstStyle/>
          <a:p>
            <a:pPr algn="ctr" eaLnBrk="0" hangingPunct="0">
              <a:spcBef>
                <a:spcPct val="20000"/>
              </a:spcBef>
              <a:buClr>
                <a:srgbClr val="000000"/>
              </a:buClr>
              <a:buFont typeface="Wingdings" pitchFamily="2" charset="2"/>
              <a:buNone/>
            </a:pPr>
            <a:r>
              <a:rPr lang="en-US" sz="1600" b="1" i="1" smtClean="0">
                <a:solidFill>
                  <a:srgbClr val="000000"/>
                </a:solidFill>
                <a:ea typeface="Osaka" charset="-128"/>
              </a:rPr>
              <a:t>Built-in rules authoring based on ILOG BAL language</a:t>
            </a:r>
          </a:p>
        </p:txBody>
      </p:sp>
      <p:sp>
        <p:nvSpPr>
          <p:cNvPr id="19462" name="Rectangle 8"/>
          <p:cNvSpPr>
            <a:spLocks noChangeArrowheads="1"/>
          </p:cNvSpPr>
          <p:nvPr/>
        </p:nvSpPr>
        <p:spPr bwMode="auto">
          <a:xfrm>
            <a:off x="225425" y="701675"/>
            <a:ext cx="7753350" cy="787400"/>
          </a:xfrm>
          <a:prstGeom prst="rect">
            <a:avLst/>
          </a:prstGeom>
          <a:noFill/>
          <a:ln w="9525">
            <a:noFill/>
            <a:miter lim="800000"/>
            <a:headEnd/>
            <a:tailEnd/>
          </a:ln>
        </p:spPr>
        <p:txBody>
          <a:bodyPr anchor="b"/>
          <a:lstStyle/>
          <a:p>
            <a:pPr eaLnBrk="0" hangingPunct="0"/>
            <a:endParaRPr lang="en-US" sz="2200" smtClean="0">
              <a:solidFill>
                <a:srgbClr val="000000"/>
              </a:solidFill>
              <a:ea typeface="Osaka" charset="-128"/>
            </a:endParaRPr>
          </a:p>
        </p:txBody>
      </p:sp>
      <p:sp>
        <p:nvSpPr>
          <p:cNvPr id="19463" name="Rectangle 10"/>
          <p:cNvSpPr>
            <a:spLocks noChangeArrowheads="1"/>
          </p:cNvSpPr>
          <p:nvPr/>
        </p:nvSpPr>
        <p:spPr bwMode="auto">
          <a:xfrm>
            <a:off x="4121152" y="1755945"/>
            <a:ext cx="4843463" cy="1015663"/>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Expresses business logic in an accessible manner using syntax that is </a:t>
            </a:r>
            <a:r>
              <a:rPr lang="en-US" sz="2000" b="1" i="1" smtClean="0">
                <a:solidFill>
                  <a:srgbClr val="80BE3E"/>
                </a:solidFill>
                <a:ea typeface="ＭＳ Ｐゴシック" pitchFamily="34" charset="-128"/>
              </a:rPr>
              <a:t>easily understood</a:t>
            </a:r>
          </a:p>
        </p:txBody>
      </p:sp>
      <p:sp>
        <p:nvSpPr>
          <p:cNvPr id="19464" name="Rectangle 11"/>
          <p:cNvSpPr>
            <a:spLocks noChangeArrowheads="1"/>
          </p:cNvSpPr>
          <p:nvPr/>
        </p:nvSpPr>
        <p:spPr bwMode="auto">
          <a:xfrm>
            <a:off x="4349752" y="3119509"/>
            <a:ext cx="4614863" cy="707886"/>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Easily </a:t>
            </a:r>
            <a:r>
              <a:rPr lang="en-US" sz="2000" b="1" i="1" smtClean="0">
                <a:solidFill>
                  <a:srgbClr val="80BE3E"/>
                </a:solidFill>
                <a:ea typeface="ＭＳ Ｐゴシック" pitchFamily="34" charset="-128"/>
              </a:rPr>
              <a:t>export rules </a:t>
            </a:r>
            <a:r>
              <a:rPr lang="en-US" sz="2000" smtClean="0">
                <a:solidFill>
                  <a:srgbClr val="000000"/>
                </a:solidFill>
                <a:ea typeface="ＭＳ Ｐゴシック" pitchFamily="34" charset="-128"/>
              </a:rPr>
              <a:t>content  to WebSphere ILOG JRules</a:t>
            </a:r>
          </a:p>
        </p:txBody>
      </p:sp>
      <p:pic>
        <p:nvPicPr>
          <p:cNvPr id="115714" name="Picture 2"/>
          <p:cNvPicPr>
            <a:picLocks noChangeAspect="1" noChangeArrowheads="1"/>
          </p:cNvPicPr>
          <p:nvPr/>
        </p:nvPicPr>
        <p:blipFill>
          <a:blip r:embed="rId3" cstate="print">
            <a:extLst/>
          </a:blip>
          <a:srcRect/>
          <a:stretch>
            <a:fillRect/>
          </a:stretch>
        </p:blipFill>
        <p:spPr bwMode="auto">
          <a:xfrm>
            <a:off x="113600" y="1968069"/>
            <a:ext cx="3644732" cy="2570731"/>
          </a:xfrm>
          <a:prstGeom prst="rect">
            <a:avLst/>
          </a:prstGeom>
          <a:noFill/>
          <a:ln>
            <a:noFill/>
          </a:ln>
          <a:effectLst>
            <a:outerShdw blurRad="50800" dist="38100" dir="8100000" algn="tr" rotWithShape="0">
              <a:prstClr val="black">
                <a:alpha val="40000"/>
              </a:prstClr>
            </a:outerShdw>
            <a:reflection blurRad="6350" stA="52000" endA="300" endPos="35000" dir="5400000" sy="-100000" algn="bl" rotWithShape="0"/>
          </a:effectLst>
          <a:scene3d>
            <a:camera prst="perspectiveHeroicExtremeRightFacing"/>
            <a:lightRig rig="threePt" dir="t"/>
          </a:scene3d>
          <a:sp3d>
            <a:bevelT w="165100" prst="coolSlant"/>
          </a:sp3d>
          <a:extLst/>
        </p:spPr>
      </p:pic>
      <p:sp>
        <p:nvSpPr>
          <p:cNvPr id="10" name="Slide Number Placeholder 9"/>
          <p:cNvSpPr>
            <a:spLocks noGrp="1"/>
          </p:cNvSpPr>
          <p:nvPr>
            <p:ph type="sldNum" sz="quarter" idx="10"/>
          </p:nvPr>
        </p:nvSpPr>
        <p:spPr/>
        <p:txBody>
          <a:bodyPr/>
          <a:lstStyle/>
          <a:p>
            <a:pPr>
              <a:defRPr/>
            </a:pPr>
            <a:fld id="{51E0640D-3F07-4C77-9169-234ECE24A2DA}" type="slidenum">
              <a:rPr lang="en-US" smtClean="0"/>
              <a:pPr>
                <a:defRPr/>
              </a:pPr>
              <a:t>66</a:t>
            </a:fld>
            <a:endParaRPr lang="en-US"/>
          </a:p>
        </p:txBody>
      </p:sp>
    </p:spTree>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
          <p:cNvSpPr>
            <a:spLocks/>
          </p:cNvSpPr>
          <p:nvPr/>
        </p:nvSpPr>
        <p:spPr bwMode="auto">
          <a:xfrm flipH="1">
            <a:off x="0" y="1608138"/>
            <a:ext cx="3524250" cy="5249863"/>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0066CC"/>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1507" name="Rectangle 2"/>
          <p:cNvSpPr>
            <a:spLocks noGrp="1" noChangeArrowheads="1"/>
          </p:cNvSpPr>
          <p:nvPr>
            <p:ph type="title" idx="4294967295"/>
          </p:nvPr>
        </p:nvSpPr>
        <p:spPr>
          <a:xfrm>
            <a:off x="233363" y="203200"/>
            <a:ext cx="7962900" cy="762000"/>
          </a:xfrm>
        </p:spPr>
        <p:txBody>
          <a:bodyPr/>
          <a:lstStyle/>
          <a:p>
            <a:r>
              <a:rPr lang="en-US" smtClean="0"/>
              <a:t>Powerful integration capabilities</a:t>
            </a:r>
            <a:br>
              <a:rPr lang="en-US" smtClean="0"/>
            </a:br>
            <a:r>
              <a:rPr lang="en-US" sz="2000" i="1" smtClean="0"/>
              <a:t>Integration Designer</a:t>
            </a:r>
          </a:p>
        </p:txBody>
      </p:sp>
      <p:sp>
        <p:nvSpPr>
          <p:cNvPr id="21508" name="Rectangle 5"/>
          <p:cNvSpPr>
            <a:spLocks noChangeArrowheads="1"/>
          </p:cNvSpPr>
          <p:nvPr/>
        </p:nvSpPr>
        <p:spPr bwMode="auto">
          <a:xfrm>
            <a:off x="4000500" y="2867026"/>
            <a:ext cx="4673600" cy="1323439"/>
          </a:xfrm>
          <a:prstGeom prst="rect">
            <a:avLst/>
          </a:prstGeom>
          <a:noFill/>
          <a:ln w="9525">
            <a:noFill/>
            <a:miter lim="800000"/>
            <a:headEnd/>
            <a:tailEnd/>
          </a:ln>
        </p:spPr>
        <p:txBody>
          <a:bodyPr>
            <a:spAutoFit/>
          </a:bodyPr>
          <a:lstStyle/>
          <a:p>
            <a:pPr marL="171450" indent="-171450" eaLnBrk="0" hangingPunct="0">
              <a:spcBef>
                <a:spcPct val="20000"/>
              </a:spcBef>
              <a:buClr>
                <a:srgbClr val="000000"/>
              </a:buClr>
              <a:buFont typeface="Wingdings" pitchFamily="2" charset="2"/>
              <a:buChar char="§"/>
            </a:pPr>
            <a:r>
              <a:rPr lang="en-US" sz="2000" b="1" i="1" smtClean="0">
                <a:solidFill>
                  <a:srgbClr val="0066CC"/>
                </a:solidFill>
                <a:ea typeface="ＭＳ Ｐゴシック" pitchFamily="34" charset="-128"/>
              </a:rPr>
              <a:t>Visually construct reusable SOA services</a:t>
            </a:r>
            <a:r>
              <a:rPr lang="en-US" sz="2000" smtClean="0">
                <a:solidFill>
                  <a:srgbClr val="000000"/>
                </a:solidFill>
                <a:ea typeface="ＭＳ Ｐゴシック" pitchFamily="34" charset="-128"/>
              </a:rPr>
              <a:t>, data transformations, BPEL orchestrations, and integration to applications and backend systems </a:t>
            </a:r>
          </a:p>
        </p:txBody>
      </p:sp>
      <p:sp>
        <p:nvSpPr>
          <p:cNvPr id="21510" name="Rectangle 11"/>
          <p:cNvSpPr>
            <a:spLocks noChangeArrowheads="1"/>
          </p:cNvSpPr>
          <p:nvPr/>
        </p:nvSpPr>
        <p:spPr bwMode="auto">
          <a:xfrm>
            <a:off x="3811588" y="2086840"/>
            <a:ext cx="4886325" cy="707886"/>
          </a:xfrm>
          <a:prstGeom prst="rect">
            <a:avLst/>
          </a:prstGeom>
          <a:noFill/>
          <a:ln w="9525">
            <a:noFill/>
            <a:miter lim="800000"/>
            <a:headEnd/>
            <a:tailEnd/>
          </a:ln>
        </p:spPr>
        <p:txBody>
          <a:bodyPr anchor="ctr">
            <a:spAutoFit/>
          </a:bodyPr>
          <a:lstStyle/>
          <a:p>
            <a:pPr marL="166688" lvl="1" indent="-166688" eaLnBrk="0" hangingPunct="0">
              <a:buFont typeface="Wingdings" pitchFamily="2" charset="2"/>
              <a:buChar char="§"/>
            </a:pPr>
            <a:r>
              <a:rPr lang="en-US" sz="2000" smtClean="0">
                <a:solidFill>
                  <a:srgbClr val="000000"/>
                </a:solidFill>
                <a:ea typeface="ＭＳ Ｐゴシック" pitchFamily="34" charset="-128"/>
              </a:rPr>
              <a:t>Simplifies integration development through </a:t>
            </a:r>
            <a:r>
              <a:rPr lang="en-US" sz="2000" b="1" i="1" smtClean="0">
                <a:solidFill>
                  <a:srgbClr val="0066CC"/>
                </a:solidFill>
                <a:ea typeface="ＭＳ Ｐゴシック" pitchFamily="34" charset="-128"/>
              </a:rPr>
              <a:t>pattern-based authoring</a:t>
            </a:r>
          </a:p>
        </p:txBody>
      </p:sp>
      <p:sp>
        <p:nvSpPr>
          <p:cNvPr id="21511" name="Rectangle 12"/>
          <p:cNvSpPr>
            <a:spLocks noChangeArrowheads="1"/>
          </p:cNvSpPr>
          <p:nvPr/>
        </p:nvSpPr>
        <p:spPr bwMode="auto">
          <a:xfrm>
            <a:off x="3667125" y="974895"/>
            <a:ext cx="4738688" cy="1015663"/>
          </a:xfrm>
          <a:prstGeom prst="rect">
            <a:avLst/>
          </a:prstGeom>
          <a:noFill/>
          <a:ln w="9525">
            <a:noFill/>
            <a:miter lim="800000"/>
            <a:headEnd/>
            <a:tailEnd/>
          </a:ln>
        </p:spPr>
        <p:txBody>
          <a:bodyPr anchor="ctr">
            <a:spAutoFit/>
          </a:bodyPr>
          <a:lstStyle/>
          <a:p>
            <a:pPr marL="119063" indent="-119063" eaLnBrk="0" hangingPunct="0">
              <a:buFont typeface="Wingdings" pitchFamily="2" charset="2"/>
              <a:buChar char="§"/>
            </a:pPr>
            <a:r>
              <a:rPr lang="en-US" sz="2000" smtClean="0">
                <a:solidFill>
                  <a:srgbClr val="000000"/>
                </a:solidFill>
                <a:ea typeface="ＭＳ Ｐゴシック" pitchFamily="34" charset="-128"/>
              </a:rPr>
              <a:t>Eclipse-based tool that </a:t>
            </a:r>
            <a:r>
              <a:rPr lang="en-US" sz="2000" b="1" i="1" smtClean="0">
                <a:solidFill>
                  <a:srgbClr val="0066CC"/>
                </a:solidFill>
                <a:ea typeface="ＭＳ Ｐゴシック" pitchFamily="34" charset="-128"/>
              </a:rPr>
              <a:t>simplifies integration</a:t>
            </a:r>
            <a:r>
              <a:rPr lang="en-US" sz="2000" smtClean="0">
                <a:solidFill>
                  <a:srgbClr val="0066CC"/>
                </a:solidFill>
                <a:ea typeface="ＭＳ Ｐゴシック" pitchFamily="34" charset="-128"/>
              </a:rPr>
              <a:t> </a:t>
            </a:r>
            <a:r>
              <a:rPr lang="en-US" sz="2000" smtClean="0">
                <a:solidFill>
                  <a:srgbClr val="000000"/>
                </a:solidFill>
                <a:ea typeface="ＭＳ Ｐゴシック" pitchFamily="34" charset="-128"/>
              </a:rPr>
              <a:t>with visual editors and built-in test support</a:t>
            </a:r>
            <a:endParaRPr lang="en-US" sz="2000" smtClean="0">
              <a:solidFill>
                <a:srgbClr val="969696"/>
              </a:solidFill>
              <a:ea typeface="ＭＳ Ｐゴシック" pitchFamily="34" charset="-128"/>
            </a:endParaRPr>
          </a:p>
        </p:txBody>
      </p:sp>
      <p:pic>
        <p:nvPicPr>
          <p:cNvPr id="28684" name="Picture 12"/>
          <p:cNvPicPr>
            <a:picLocks noChangeAspect="1" noChangeArrowheads="1"/>
          </p:cNvPicPr>
          <p:nvPr/>
        </p:nvPicPr>
        <p:blipFill>
          <a:blip r:embed="rId3" cstate="print">
            <a:extLst/>
          </a:blip>
          <a:srcRect/>
          <a:stretch>
            <a:fillRect/>
          </a:stretch>
        </p:blipFill>
        <p:spPr bwMode="auto">
          <a:xfrm>
            <a:off x="-190000" y="1973706"/>
            <a:ext cx="4770663" cy="3121711"/>
          </a:xfrm>
          <a:prstGeom prst="rect">
            <a:avLst/>
          </a:prstGeom>
          <a:noFill/>
          <a:ln>
            <a:noFill/>
          </a:ln>
          <a:effectLst>
            <a:innerShdw blurRad="63500" dist="50800" dir="18900000">
              <a:prstClr val="black">
                <a:alpha val="50000"/>
              </a:prstClr>
            </a:innerShdw>
            <a:reflection blurRad="6350" stA="52000" endA="300" endPos="35000" dir="5400000" sy="-100000" algn="bl" rotWithShape="0"/>
          </a:effectLst>
          <a:scene3d>
            <a:camera prst="perspectiveContrastingRightFacing"/>
            <a:lightRig rig="threePt" dir="t"/>
          </a:scene3d>
          <a:sp3d>
            <a:bevelT w="165100" prst="coolSlant"/>
          </a:sp3d>
          <a:extLst/>
        </p:spPr>
      </p:pic>
      <p:sp>
        <p:nvSpPr>
          <p:cNvPr id="21513" name="Rectangle 11"/>
          <p:cNvSpPr>
            <a:spLocks noChangeArrowheads="1"/>
          </p:cNvSpPr>
          <p:nvPr/>
        </p:nvSpPr>
        <p:spPr bwMode="auto">
          <a:xfrm>
            <a:off x="4225927" y="4250801"/>
            <a:ext cx="4886325" cy="1323439"/>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Intuitive drag-and-drop editors enable </a:t>
            </a:r>
            <a:r>
              <a:rPr lang="en-US" sz="2000" b="1" i="1" smtClean="0">
                <a:solidFill>
                  <a:srgbClr val="0066CC"/>
                </a:solidFill>
                <a:ea typeface="ＭＳ Ｐゴシック" pitchFamily="34" charset="-128"/>
              </a:rPr>
              <a:t>rapid building </a:t>
            </a:r>
            <a:r>
              <a:rPr lang="en-US" sz="2000" smtClean="0">
                <a:solidFill>
                  <a:srgbClr val="000000"/>
                </a:solidFill>
                <a:ea typeface="ＭＳ Ｐゴシック" pitchFamily="34" charset="-128"/>
              </a:rPr>
              <a:t>of business integration solutions</a:t>
            </a:r>
          </a:p>
          <a:p>
            <a:pPr marL="166688" indent="-166688" eaLnBrk="0" hangingPunct="0">
              <a:buFont typeface="Wingdings" pitchFamily="2" charset="2"/>
              <a:buChar char="§"/>
            </a:pPr>
            <a:endParaRPr lang="en-US" sz="2000" smtClean="0">
              <a:solidFill>
                <a:srgbClr val="000000"/>
              </a:solidFill>
              <a:ea typeface="ＭＳ Ｐゴシック" pitchFamily="34" charset="-128"/>
            </a:endParaRPr>
          </a:p>
        </p:txBody>
      </p:sp>
      <p:sp>
        <p:nvSpPr>
          <p:cNvPr id="21514" name="Rectangle 2"/>
          <p:cNvSpPr>
            <a:spLocks noChangeArrowheads="1"/>
          </p:cNvSpPr>
          <p:nvPr/>
        </p:nvSpPr>
        <p:spPr bwMode="auto">
          <a:xfrm>
            <a:off x="2425700" y="5943601"/>
            <a:ext cx="4948238" cy="584775"/>
          </a:xfrm>
          <a:prstGeom prst="rect">
            <a:avLst/>
          </a:prstGeom>
          <a:noFill/>
          <a:ln w="9525">
            <a:noFill/>
            <a:miter lim="800000"/>
            <a:headEnd/>
            <a:tailEnd/>
          </a:ln>
        </p:spPr>
        <p:txBody>
          <a:bodyPr>
            <a:spAutoFit/>
          </a:bodyPr>
          <a:lstStyle/>
          <a:p>
            <a:pPr eaLnBrk="0" hangingPunct="0"/>
            <a:r>
              <a:rPr lang="en-US" sz="1600" b="1" smtClean="0">
                <a:solidFill>
                  <a:srgbClr val="000000"/>
                </a:solidFill>
                <a:ea typeface="ＭＳ Ｐゴシック" pitchFamily="34" charset="-128"/>
              </a:rPr>
              <a:t>Easily build </a:t>
            </a:r>
            <a:r>
              <a:rPr lang="en-US" sz="1600" b="1" i="1" smtClean="0">
                <a:solidFill>
                  <a:srgbClr val="000000"/>
                </a:solidFill>
                <a:ea typeface="ＭＳ Ｐゴシック" pitchFamily="34" charset="-128"/>
              </a:rPr>
              <a:t>reusable</a:t>
            </a:r>
            <a:r>
              <a:rPr lang="en-US" sz="1600" b="1" smtClean="0">
                <a:solidFill>
                  <a:srgbClr val="000000"/>
                </a:solidFill>
                <a:ea typeface="ＭＳ Ｐゴシック" pitchFamily="34" charset="-128"/>
              </a:rPr>
              <a:t> SOA services, orchestrate services, and access backend systems</a:t>
            </a:r>
          </a:p>
        </p:txBody>
      </p:sp>
      <p:sp>
        <p:nvSpPr>
          <p:cNvPr id="11" name="Slide Number Placeholder 10"/>
          <p:cNvSpPr>
            <a:spLocks noGrp="1"/>
          </p:cNvSpPr>
          <p:nvPr>
            <p:ph type="sldNum" sz="quarter" idx="10"/>
          </p:nvPr>
        </p:nvSpPr>
        <p:spPr/>
        <p:txBody>
          <a:bodyPr/>
          <a:lstStyle/>
          <a:p>
            <a:pPr>
              <a:defRPr/>
            </a:pPr>
            <a:fld id="{51E0640D-3F07-4C77-9169-234ECE24A2DA}" type="slidenum">
              <a:rPr lang="en-US" smtClean="0"/>
              <a:pPr>
                <a:defRPr/>
              </a:pPr>
              <a:t>67</a:t>
            </a:fld>
            <a:endParaRPr lang="en-US"/>
          </a:p>
        </p:txBody>
      </p:sp>
    </p:spTree>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2"/>
          <p:cNvSpPr>
            <a:spLocks/>
          </p:cNvSpPr>
          <p:nvPr/>
        </p:nvSpPr>
        <p:spPr bwMode="auto">
          <a:xfrm rot="5400000">
            <a:off x="-15081" y="2223296"/>
            <a:ext cx="4649787" cy="4619625"/>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chemeClr val="accent2"/>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2531" name="Rectangle 2"/>
          <p:cNvSpPr>
            <a:spLocks noGrp="1" noChangeArrowheads="1"/>
          </p:cNvSpPr>
          <p:nvPr>
            <p:ph type="title" idx="4294967295"/>
          </p:nvPr>
        </p:nvSpPr>
        <p:spPr>
          <a:xfrm>
            <a:off x="149225" y="139701"/>
            <a:ext cx="7962900" cy="839788"/>
          </a:xfrm>
        </p:spPr>
        <p:txBody>
          <a:bodyPr/>
          <a:lstStyle/>
          <a:p>
            <a:r>
              <a:rPr lang="en-US" smtClean="0"/>
              <a:t>Confidently execute mission-critical solutions</a:t>
            </a:r>
            <a:br>
              <a:rPr lang="en-US" smtClean="0"/>
            </a:br>
            <a:r>
              <a:rPr lang="en-US" sz="2000" smtClean="0"/>
              <a:t>Process Server</a:t>
            </a:r>
            <a:endParaRPr lang="en-US" sz="1800" i="1" smtClean="0"/>
          </a:p>
        </p:txBody>
      </p:sp>
      <p:sp>
        <p:nvSpPr>
          <p:cNvPr id="22533" name="Rectangle 8"/>
          <p:cNvSpPr>
            <a:spLocks noChangeArrowheads="1"/>
          </p:cNvSpPr>
          <p:nvPr/>
        </p:nvSpPr>
        <p:spPr bwMode="auto">
          <a:xfrm>
            <a:off x="225425" y="701675"/>
            <a:ext cx="7753350" cy="787400"/>
          </a:xfrm>
          <a:prstGeom prst="rect">
            <a:avLst/>
          </a:prstGeom>
          <a:noFill/>
          <a:ln w="9525">
            <a:noFill/>
            <a:miter lim="800000"/>
            <a:headEnd/>
            <a:tailEnd/>
          </a:ln>
        </p:spPr>
        <p:txBody>
          <a:bodyPr anchor="b"/>
          <a:lstStyle/>
          <a:p>
            <a:pPr eaLnBrk="0" hangingPunct="0"/>
            <a:endParaRPr lang="en-US" sz="2200" smtClean="0">
              <a:solidFill>
                <a:srgbClr val="000000"/>
              </a:solidFill>
              <a:ea typeface="Osaka" charset="-128"/>
            </a:endParaRPr>
          </a:p>
        </p:txBody>
      </p:sp>
      <p:sp>
        <p:nvSpPr>
          <p:cNvPr id="22534" name="Rectangle 10"/>
          <p:cNvSpPr>
            <a:spLocks noChangeArrowheads="1"/>
          </p:cNvSpPr>
          <p:nvPr/>
        </p:nvSpPr>
        <p:spPr bwMode="auto">
          <a:xfrm>
            <a:off x="149227" y="1494007"/>
            <a:ext cx="4843463" cy="1015663"/>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smtClean="0">
                <a:solidFill>
                  <a:srgbClr val="000000"/>
                </a:solidFill>
                <a:ea typeface="ＭＳ Ｐゴシック" pitchFamily="34" charset="-128"/>
              </a:rPr>
              <a:t>Execute processes </a:t>
            </a:r>
            <a:r>
              <a:rPr lang="en-US" sz="2000" b="1" i="1" smtClean="0">
                <a:solidFill>
                  <a:srgbClr val="0066CC"/>
                </a:solidFill>
                <a:ea typeface="ＭＳ Ｐゴシック" pitchFamily="34" charset="-128"/>
              </a:rPr>
              <a:t>consistently, reliably, securely</a:t>
            </a:r>
            <a:r>
              <a:rPr lang="en-US" sz="2000" smtClean="0">
                <a:solidFill>
                  <a:srgbClr val="000000"/>
                </a:solidFill>
                <a:ea typeface="ＭＳ Ｐゴシック" pitchFamily="34" charset="-128"/>
              </a:rPr>
              <a:t>, and with </a:t>
            </a:r>
            <a:r>
              <a:rPr lang="en-US" sz="2000" b="1" i="1" smtClean="0">
                <a:solidFill>
                  <a:srgbClr val="0066CC"/>
                </a:solidFill>
                <a:ea typeface="ＭＳ Ｐゴシック" pitchFamily="34" charset="-128"/>
              </a:rPr>
              <a:t>transactional integrity </a:t>
            </a:r>
            <a:endParaRPr lang="en-US" sz="2200" b="1" i="1" smtClean="0">
              <a:solidFill>
                <a:srgbClr val="0066CC"/>
              </a:solidFill>
              <a:ea typeface="ＭＳ Ｐゴシック" pitchFamily="34" charset="-128"/>
            </a:endParaRPr>
          </a:p>
        </p:txBody>
      </p:sp>
      <p:sp>
        <p:nvSpPr>
          <p:cNvPr id="22535" name="Rectangle 11"/>
          <p:cNvSpPr>
            <a:spLocks noChangeArrowheads="1"/>
          </p:cNvSpPr>
          <p:nvPr/>
        </p:nvSpPr>
        <p:spPr bwMode="auto">
          <a:xfrm>
            <a:off x="4619625" y="3351482"/>
            <a:ext cx="3989388" cy="1323439"/>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smtClean="0">
                <a:solidFill>
                  <a:srgbClr val="000000"/>
                </a:solidFill>
                <a:ea typeface="ＭＳ Ｐゴシック" pitchFamily="34" charset="-128"/>
              </a:rPr>
              <a:t>Rich </a:t>
            </a:r>
            <a:r>
              <a:rPr lang="en-US" sz="2000" b="1" i="1" smtClean="0">
                <a:solidFill>
                  <a:srgbClr val="0066CC"/>
                </a:solidFill>
                <a:ea typeface="ＭＳ Ｐゴシック" pitchFamily="34" charset="-128"/>
              </a:rPr>
              <a:t>repair and recoverability capabilities</a:t>
            </a:r>
            <a:r>
              <a:rPr lang="en-US" sz="2000" smtClean="0">
                <a:solidFill>
                  <a:srgbClr val="000000"/>
                </a:solidFill>
                <a:ea typeface="ＭＳ Ｐゴシック" pitchFamily="34" charset="-128"/>
              </a:rPr>
              <a:t>, such as automatic retries, manual repair, compensation, store &amp; forward </a:t>
            </a:r>
            <a:endParaRPr lang="en-US" sz="2200" smtClean="0">
              <a:solidFill>
                <a:srgbClr val="000000"/>
              </a:solidFill>
              <a:ea typeface="ＭＳ Ｐゴシック" pitchFamily="34" charset="-128"/>
            </a:endParaRPr>
          </a:p>
        </p:txBody>
      </p:sp>
      <p:sp>
        <p:nvSpPr>
          <p:cNvPr id="22536" name="Rectangle 11"/>
          <p:cNvSpPr>
            <a:spLocks noChangeArrowheads="1"/>
          </p:cNvSpPr>
          <p:nvPr/>
        </p:nvSpPr>
        <p:spPr bwMode="auto">
          <a:xfrm>
            <a:off x="509590" y="5602716"/>
            <a:ext cx="3825875" cy="830997"/>
          </a:xfrm>
          <a:prstGeom prst="rect">
            <a:avLst/>
          </a:prstGeom>
          <a:noFill/>
          <a:ln w="9525">
            <a:noFill/>
            <a:miter lim="800000"/>
            <a:headEnd/>
            <a:tailEnd/>
          </a:ln>
        </p:spPr>
        <p:txBody>
          <a:bodyPr anchor="ctr">
            <a:spAutoFit/>
          </a:bodyPr>
          <a:lstStyle/>
          <a:p>
            <a:pPr algn="ctr" eaLnBrk="0" hangingPunct="0">
              <a:buClr>
                <a:srgbClr val="000000"/>
              </a:buClr>
            </a:pPr>
            <a:r>
              <a:rPr lang="en-US" sz="1600" b="1" smtClean="0">
                <a:solidFill>
                  <a:srgbClr val="FFFFFF"/>
                </a:solidFill>
                <a:ea typeface="ＭＳ Ｐゴシック" pitchFamily="34" charset="-128"/>
              </a:rPr>
              <a:t>Single BPM runtime to support the full range of business processes, service orchestration, and integration </a:t>
            </a:r>
            <a:endParaRPr lang="en-US" b="1" smtClean="0">
              <a:solidFill>
                <a:srgbClr val="FFFFFF"/>
              </a:solidFill>
              <a:ea typeface="ＭＳ Ｐゴシック" pitchFamily="34" charset="-128"/>
            </a:endParaRPr>
          </a:p>
        </p:txBody>
      </p:sp>
      <p:sp>
        <p:nvSpPr>
          <p:cNvPr id="22537" name="Rectangle 2"/>
          <p:cNvSpPr>
            <a:spLocks noChangeArrowheads="1"/>
          </p:cNvSpPr>
          <p:nvPr/>
        </p:nvSpPr>
        <p:spPr bwMode="auto">
          <a:xfrm>
            <a:off x="4468813" y="1493840"/>
            <a:ext cx="4572000" cy="1323439"/>
          </a:xfrm>
          <a:prstGeom prst="rect">
            <a:avLst/>
          </a:prstGeom>
          <a:noFill/>
          <a:ln w="9525">
            <a:noFill/>
            <a:miter lim="800000"/>
            <a:headEnd/>
            <a:tailEnd/>
          </a:ln>
        </p:spPr>
        <p:txBody>
          <a:bodyP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High </a:t>
            </a:r>
            <a:r>
              <a:rPr lang="en-US" sz="2000" b="1" i="1" smtClean="0">
                <a:solidFill>
                  <a:srgbClr val="0066CC"/>
                </a:solidFill>
                <a:ea typeface="ＭＳ Ｐゴシック" pitchFamily="34" charset="-128"/>
              </a:rPr>
              <a:t>scalability and availability </a:t>
            </a:r>
            <a:r>
              <a:rPr lang="en-US" sz="2000" smtClean="0">
                <a:solidFill>
                  <a:srgbClr val="000000"/>
                </a:solidFill>
                <a:ea typeface="ＭＳ Ｐゴシック" pitchFamily="34" charset="-128"/>
              </a:rPr>
              <a:t>with extended support for </a:t>
            </a:r>
            <a:r>
              <a:rPr lang="en-US" sz="2000" b="1" i="1" smtClean="0">
                <a:solidFill>
                  <a:srgbClr val="0066CC"/>
                </a:solidFill>
                <a:ea typeface="ＭＳ Ｐゴシック" pitchFamily="34" charset="-128"/>
              </a:rPr>
              <a:t>high-volume</a:t>
            </a:r>
            <a:r>
              <a:rPr lang="en-US" sz="2000" smtClean="0">
                <a:solidFill>
                  <a:srgbClr val="000000"/>
                </a:solidFill>
                <a:ea typeface="ＭＳ Ｐゴシック" pitchFamily="34" charset="-128"/>
              </a:rPr>
              <a:t> process automation and </a:t>
            </a:r>
            <a:r>
              <a:rPr lang="en-US" sz="2000" b="1" i="1" smtClean="0">
                <a:solidFill>
                  <a:srgbClr val="0066CC"/>
                </a:solidFill>
                <a:ea typeface="ＭＳ Ｐゴシック" pitchFamily="34" charset="-128"/>
              </a:rPr>
              <a:t>high quality-of-service</a:t>
            </a:r>
          </a:p>
        </p:txBody>
      </p:sp>
      <p:pic>
        <p:nvPicPr>
          <p:cNvPr id="117762" name="Picture 2"/>
          <p:cNvPicPr>
            <a:picLocks noChangeAspect="1" noChangeArrowheads="1"/>
          </p:cNvPicPr>
          <p:nvPr/>
        </p:nvPicPr>
        <p:blipFill>
          <a:blip r:embed="rId3" cstate="print"/>
          <a:srcRect/>
          <a:stretch>
            <a:fillRect/>
          </a:stretch>
        </p:blipFill>
        <p:spPr bwMode="auto">
          <a:xfrm>
            <a:off x="149225" y="2749550"/>
            <a:ext cx="4319588" cy="2800351"/>
          </a:xfrm>
          <a:prstGeom prst="rect">
            <a:avLst/>
          </a:prstGeom>
          <a:noFill/>
          <a:ln>
            <a:noFill/>
          </a:ln>
          <a:effectLst>
            <a:prstShdw prst="shdw17" dist="17961" dir="2700000">
              <a:schemeClr val="accent1">
                <a:gamma/>
                <a:shade val="60000"/>
                <a:invGamma/>
              </a:schemeClr>
            </a:prstShdw>
          </a:effectLst>
          <a:extLst/>
        </p:spPr>
      </p:pic>
      <p:sp>
        <p:nvSpPr>
          <p:cNvPr id="11" name="Slide Number Placeholder 10"/>
          <p:cNvSpPr>
            <a:spLocks noGrp="1"/>
          </p:cNvSpPr>
          <p:nvPr>
            <p:ph type="sldNum" sz="quarter" idx="10"/>
          </p:nvPr>
        </p:nvSpPr>
        <p:spPr/>
        <p:txBody>
          <a:bodyPr/>
          <a:lstStyle/>
          <a:p>
            <a:pPr>
              <a:defRPr/>
            </a:pPr>
            <a:fld id="{51E0640D-3F07-4C77-9169-234ECE24A2DA}" type="slidenum">
              <a:rPr lang="en-US" smtClean="0"/>
              <a:pPr>
                <a:defRPr/>
              </a:pPr>
              <a:t>68</a:t>
            </a:fld>
            <a:endParaRPr lang="en-US"/>
          </a:p>
        </p:txBody>
      </p:sp>
    </p:spTree>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95288" y="238126"/>
            <a:ext cx="7772400" cy="606425"/>
          </a:xfrm>
        </p:spPr>
        <p:txBody>
          <a:bodyPr/>
          <a:lstStyle/>
          <a:p>
            <a:r>
              <a:rPr lang="en-US" smtClean="0"/>
              <a:t>Connect application and information assets</a:t>
            </a:r>
            <a:br>
              <a:rPr lang="en-US" smtClean="0"/>
            </a:br>
            <a:r>
              <a:rPr lang="en-US" sz="2000" smtClean="0"/>
              <a:t>Integration Adapters and ESB</a:t>
            </a:r>
          </a:p>
        </p:txBody>
      </p:sp>
      <p:sp>
        <p:nvSpPr>
          <p:cNvPr id="23556" name="Freeform 2"/>
          <p:cNvSpPr>
            <a:spLocks/>
          </p:cNvSpPr>
          <p:nvPr/>
        </p:nvSpPr>
        <p:spPr bwMode="auto">
          <a:xfrm flipH="1">
            <a:off x="2" y="1608138"/>
            <a:ext cx="3859213" cy="5249863"/>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0066CC"/>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3557" name="Rectangle 10"/>
          <p:cNvSpPr>
            <a:spLocks noChangeArrowheads="1"/>
          </p:cNvSpPr>
          <p:nvPr/>
        </p:nvSpPr>
        <p:spPr bwMode="auto">
          <a:xfrm>
            <a:off x="3967163" y="1608407"/>
            <a:ext cx="4843462" cy="1323439"/>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smtClean="0">
                <a:solidFill>
                  <a:srgbClr val="000000"/>
                </a:solidFill>
                <a:ea typeface="ＭＳ Ｐゴシック" pitchFamily="34" charset="-128"/>
              </a:rPr>
              <a:t>Accelerate business integration projects with </a:t>
            </a:r>
            <a:r>
              <a:rPr lang="en-US" sz="2000" b="1" i="1" smtClean="0">
                <a:solidFill>
                  <a:srgbClr val="0066CC"/>
                </a:solidFill>
                <a:ea typeface="ＭＳ Ｐゴシック" pitchFamily="34" charset="-128"/>
              </a:rPr>
              <a:t>rapidly deployable</a:t>
            </a:r>
            <a:r>
              <a:rPr lang="en-US" sz="2000" smtClean="0">
                <a:solidFill>
                  <a:srgbClr val="000000"/>
                </a:solidFill>
                <a:ea typeface="ＭＳ Ｐゴシック" pitchFamily="34" charset="-128"/>
              </a:rPr>
              <a:t>, enterprise-ready connections based on </a:t>
            </a:r>
            <a:r>
              <a:rPr lang="en-US" sz="2000" b="1" i="1" smtClean="0">
                <a:solidFill>
                  <a:srgbClr val="0066CC"/>
                </a:solidFill>
                <a:ea typeface="ＭＳ Ｐゴシック" pitchFamily="34" charset="-128"/>
              </a:rPr>
              <a:t>best practices</a:t>
            </a:r>
            <a:endParaRPr lang="en-US" sz="2200" b="1" i="1" smtClean="0">
              <a:solidFill>
                <a:srgbClr val="0066CC"/>
              </a:solidFill>
              <a:ea typeface="ＭＳ Ｐゴシック" pitchFamily="34" charset="-128"/>
            </a:endParaRPr>
          </a:p>
        </p:txBody>
      </p:sp>
      <p:sp>
        <p:nvSpPr>
          <p:cNvPr id="23558" name="Rectangle 6"/>
          <p:cNvSpPr>
            <a:spLocks noChangeArrowheads="1"/>
          </p:cNvSpPr>
          <p:nvPr/>
        </p:nvSpPr>
        <p:spPr bwMode="auto">
          <a:xfrm>
            <a:off x="3967163" y="3240088"/>
            <a:ext cx="4572000" cy="1631216"/>
          </a:xfrm>
          <a:prstGeom prst="rect">
            <a:avLst/>
          </a:prstGeom>
          <a:noFill/>
          <a:ln w="9525">
            <a:noFill/>
            <a:miter lim="800000"/>
            <a:headEnd/>
            <a:tailEnd/>
          </a:ln>
        </p:spPr>
        <p:txBody>
          <a:bodyP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A comprehensive set of capabilities to </a:t>
            </a:r>
            <a:r>
              <a:rPr lang="en-US" sz="2000" b="1" i="1" smtClean="0">
                <a:solidFill>
                  <a:srgbClr val="0066CC"/>
                </a:solidFill>
                <a:ea typeface="ＭＳ Ｐゴシック" pitchFamily="34" charset="-128"/>
              </a:rPr>
              <a:t>service-enable your assets</a:t>
            </a:r>
            <a:r>
              <a:rPr lang="en-US" sz="2000" smtClean="0">
                <a:solidFill>
                  <a:srgbClr val="000000"/>
                </a:solidFill>
                <a:ea typeface="ＭＳ Ｐゴシック" pitchFamily="34" charset="-128"/>
              </a:rPr>
              <a:t>, including packaged, custom, and legacy applications, technology protocols, and databases</a:t>
            </a:r>
          </a:p>
        </p:txBody>
      </p:sp>
      <p:sp>
        <p:nvSpPr>
          <p:cNvPr id="23559" name="Rectangle 7"/>
          <p:cNvSpPr>
            <a:spLocks noChangeArrowheads="1"/>
          </p:cNvSpPr>
          <p:nvPr/>
        </p:nvSpPr>
        <p:spPr bwMode="auto">
          <a:xfrm>
            <a:off x="4103688" y="5086352"/>
            <a:ext cx="4572000" cy="1323439"/>
          </a:xfrm>
          <a:prstGeom prst="rect">
            <a:avLst/>
          </a:prstGeom>
          <a:noFill/>
          <a:ln w="9525">
            <a:noFill/>
            <a:miter lim="800000"/>
            <a:headEnd/>
            <a:tailEnd/>
          </a:ln>
        </p:spPr>
        <p:txBody>
          <a:bodyPr>
            <a:spAutoFit/>
          </a:bodyPr>
          <a:lstStyle/>
          <a:p>
            <a:pPr marL="166688" indent="-166688" eaLnBrk="0" hangingPunct="0">
              <a:buClr>
                <a:srgbClr val="000000"/>
              </a:buClr>
              <a:buFont typeface="Wingdings" pitchFamily="2" charset="2"/>
              <a:buChar char="§"/>
            </a:pPr>
            <a:r>
              <a:rPr lang="en-US" sz="2000" b="1" i="1" smtClean="0">
                <a:solidFill>
                  <a:srgbClr val="0066CC"/>
                </a:solidFill>
                <a:ea typeface="ＭＳ Ｐゴシック" pitchFamily="34" charset="-128"/>
              </a:rPr>
              <a:t>Built in SOA components </a:t>
            </a:r>
            <a:r>
              <a:rPr lang="en-US" sz="2000" smtClean="0">
                <a:solidFill>
                  <a:srgbClr val="000000"/>
                </a:solidFill>
                <a:ea typeface="ＭＳ Ｐゴシック" pitchFamily="34" charset="-128"/>
              </a:rPr>
              <a:t>- flexible enterprise service bus (ESB) connectivity infrastructure for integrating applications and services</a:t>
            </a:r>
          </a:p>
        </p:txBody>
      </p:sp>
      <p:pic>
        <p:nvPicPr>
          <p:cNvPr id="8" name="Picture 11"/>
          <p:cNvPicPr>
            <a:picLocks noChangeAspect="1" noChangeArrowheads="1"/>
          </p:cNvPicPr>
          <p:nvPr/>
        </p:nvPicPr>
        <p:blipFill>
          <a:blip r:embed="rId3" cstate="print">
            <a:extLst/>
          </a:blip>
          <a:srcRect/>
          <a:stretch>
            <a:fillRect/>
          </a:stretch>
        </p:blipFill>
        <p:spPr bwMode="auto">
          <a:xfrm>
            <a:off x="154377" y="2237391"/>
            <a:ext cx="3615603" cy="2609144"/>
          </a:xfrm>
          <a:prstGeom prst="rect">
            <a:avLst/>
          </a:prstGeom>
          <a:noFill/>
          <a:ln>
            <a:noFill/>
          </a:ln>
          <a:effectLst>
            <a:outerShdw blurRad="50800" dist="38100" dir="8100000" algn="tr" rotWithShape="0">
              <a:prstClr val="black">
                <a:alpha val="40000"/>
              </a:prstClr>
            </a:outerShdw>
            <a:reflection blurRad="6350" stA="52000" endA="300" endPos="35000" dir="5400000" sy="-100000" algn="bl" rotWithShape="0"/>
          </a:effectLst>
          <a:scene3d>
            <a:camera prst="perspectiveHeroicExtremeRightFacing"/>
            <a:lightRig rig="threePt" dir="t"/>
          </a:scene3d>
          <a:sp3d>
            <a:bevelT/>
          </a:sp3d>
          <a:extLst/>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57200"/>
            <a:ext cx="23622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sp>
        <p:nvSpPr>
          <p:cNvPr id="32776" name="Slide Number Placeholder 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eaLnBrk="1" hangingPunct="1">
              <a:defRPr/>
            </a:pPr>
            <a:fld id="{AA36858B-BB02-4A02-B806-6A957C1860C9}" type="slidenum">
              <a:rPr lang="en-US" smtClean="0">
                <a:solidFill>
                  <a:srgbClr val="969696"/>
                </a:solidFill>
              </a:rPr>
              <a:pPr eaLnBrk="1" hangingPunct="1">
                <a:defRPr/>
              </a:pPr>
              <a:t>7</a:t>
            </a:fld>
            <a:endParaRPr lang="en-US" smtClean="0">
              <a:solidFill>
                <a:srgbClr val="969696"/>
              </a:solidFill>
            </a:endParaRPr>
          </a:p>
        </p:txBody>
      </p:sp>
      <p:grpSp>
        <p:nvGrpSpPr>
          <p:cNvPr id="23558" name="Group 1"/>
          <p:cNvGrpSpPr>
            <a:grpSpLocks/>
          </p:cNvGrpSpPr>
          <p:nvPr/>
        </p:nvGrpSpPr>
        <p:grpSpPr bwMode="auto">
          <a:xfrm>
            <a:off x="762000" y="2239963"/>
            <a:ext cx="7570788" cy="4008437"/>
            <a:chOff x="955959" y="2240726"/>
            <a:chExt cx="7376093" cy="3420203"/>
          </a:xfrm>
        </p:grpSpPr>
        <p:sp>
          <p:nvSpPr>
            <p:cNvPr id="23565" name="Text Box 18"/>
            <p:cNvSpPr txBox="1">
              <a:spLocks noChangeArrowheads="1"/>
            </p:cNvSpPr>
            <p:nvPr/>
          </p:nvSpPr>
          <p:spPr bwMode="auto">
            <a:xfrm>
              <a:off x="993838" y="2877075"/>
              <a:ext cx="23186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b="1" i="1"/>
                <a:t>Apply </a:t>
              </a:r>
              <a:r>
                <a:rPr lang="en-US" i="1"/>
                <a:t>mainframe advantages when optimizing processes</a:t>
              </a:r>
            </a:p>
          </p:txBody>
        </p:sp>
        <p:pic>
          <p:nvPicPr>
            <p:cNvPr id="235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955959" y="5024580"/>
              <a:ext cx="2340291" cy="63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3466895" y="5024580"/>
              <a:ext cx="2340291" cy="63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5977831" y="4971551"/>
              <a:ext cx="2340291" cy="68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Rounded Rectangle 47"/>
            <p:cNvSpPr>
              <a:spLocks noChangeArrowheads="1"/>
            </p:cNvSpPr>
            <p:nvPr/>
          </p:nvSpPr>
          <p:spPr bwMode="auto">
            <a:xfrm>
              <a:off x="3475021" y="2240726"/>
              <a:ext cx="2340291" cy="636349"/>
            </a:xfrm>
            <a:prstGeom prst="roundRect">
              <a:avLst>
                <a:gd name="adj" fmla="val 16667"/>
              </a:avLst>
            </a:prstGeom>
            <a:gradFill rotWithShape="1">
              <a:gsLst>
                <a:gs pos="0">
                  <a:srgbClr val="00669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50000"/>
                </a:spcBef>
              </a:pPr>
              <a:endParaRPr lang="en-US" sz="2400">
                <a:solidFill>
                  <a:srgbClr val="FFFFFF"/>
                </a:solidFill>
              </a:endParaRPr>
            </a:p>
          </p:txBody>
        </p:sp>
        <p:sp>
          <p:nvSpPr>
            <p:cNvPr id="23570" name="Rounded Rectangle 48"/>
            <p:cNvSpPr>
              <a:spLocks noChangeArrowheads="1"/>
            </p:cNvSpPr>
            <p:nvPr/>
          </p:nvSpPr>
          <p:spPr bwMode="auto">
            <a:xfrm>
              <a:off x="5977832" y="2240726"/>
              <a:ext cx="2340291" cy="636349"/>
            </a:xfrm>
            <a:prstGeom prst="roundRect">
              <a:avLst>
                <a:gd name="adj" fmla="val 16667"/>
              </a:avLst>
            </a:prstGeom>
            <a:gradFill rotWithShape="1">
              <a:gsLst>
                <a:gs pos="0">
                  <a:srgbClr val="2DB6B3"/>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50000"/>
                </a:spcBef>
              </a:pPr>
              <a:endParaRPr lang="en-US" sz="2400">
                <a:solidFill>
                  <a:srgbClr val="FFFFFF"/>
                </a:solidFill>
              </a:endParaRPr>
            </a:p>
          </p:txBody>
        </p:sp>
        <p:sp>
          <p:nvSpPr>
            <p:cNvPr id="23571" name="Rounded Rectangle 49"/>
            <p:cNvSpPr>
              <a:spLocks noChangeArrowheads="1"/>
            </p:cNvSpPr>
            <p:nvPr/>
          </p:nvSpPr>
          <p:spPr bwMode="auto">
            <a:xfrm>
              <a:off x="972211" y="2240726"/>
              <a:ext cx="2340291" cy="636349"/>
            </a:xfrm>
            <a:prstGeom prst="roundRect">
              <a:avLst>
                <a:gd name="adj" fmla="val 16667"/>
              </a:avLst>
            </a:prstGeom>
            <a:gradFill rotWithShape="1">
              <a:gsLst>
                <a:gs pos="0">
                  <a:srgbClr val="AB1A7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50000"/>
                </a:spcBef>
              </a:pPr>
              <a:endParaRPr lang="en-US" sz="2400">
                <a:solidFill>
                  <a:srgbClr val="FFFFFF"/>
                </a:solidFill>
              </a:endParaRPr>
            </a:p>
          </p:txBody>
        </p:sp>
        <p:sp>
          <p:nvSpPr>
            <p:cNvPr id="17" name="Text Box 30"/>
            <p:cNvSpPr txBox="1">
              <a:spLocks noChangeArrowheads="1"/>
            </p:cNvSpPr>
            <p:nvPr/>
          </p:nvSpPr>
          <p:spPr bwMode="auto">
            <a:xfrm>
              <a:off x="1577722" y="2248853"/>
              <a:ext cx="1173927" cy="51878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dirty="0">
                  <a:solidFill>
                    <a:srgbClr val="000000"/>
                  </a:solidFill>
                  <a:ea typeface="MS PGothic"/>
                  <a:cs typeface="Arial" charset="0"/>
                </a:rPr>
                <a:t>Apply</a:t>
              </a:r>
            </a:p>
          </p:txBody>
        </p:sp>
        <p:sp>
          <p:nvSpPr>
            <p:cNvPr id="18" name="Text Box 31"/>
            <p:cNvSpPr txBox="1">
              <a:spLocks noChangeArrowheads="1"/>
            </p:cNvSpPr>
            <p:nvPr/>
          </p:nvSpPr>
          <p:spPr bwMode="auto">
            <a:xfrm>
              <a:off x="3857521" y="2248853"/>
              <a:ext cx="1566782" cy="51878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dirty="0">
                  <a:solidFill>
                    <a:srgbClr val="000000"/>
                  </a:solidFill>
                  <a:ea typeface="MS PGothic"/>
                  <a:cs typeface="Arial" charset="0"/>
                </a:rPr>
                <a:t>Simplify</a:t>
              </a:r>
            </a:p>
          </p:txBody>
        </p:sp>
        <p:sp>
          <p:nvSpPr>
            <p:cNvPr id="19" name="Text Box 32"/>
            <p:cNvSpPr txBox="1">
              <a:spLocks noChangeArrowheads="1"/>
            </p:cNvSpPr>
            <p:nvPr/>
          </p:nvSpPr>
          <p:spPr bwMode="auto">
            <a:xfrm>
              <a:off x="6647723" y="2248853"/>
              <a:ext cx="1074940" cy="51878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50000"/>
                </a:spcBef>
                <a:defRPr/>
              </a:pPr>
              <a:r>
                <a:rPr lang="en-US" sz="2800" b="1" i="1">
                  <a:solidFill>
                    <a:srgbClr val="000000"/>
                  </a:solidFill>
                  <a:ea typeface="MS PGothic"/>
                  <a:cs typeface="Arial" charset="0"/>
                </a:rPr>
                <a:t>Unify</a:t>
              </a:r>
            </a:p>
          </p:txBody>
        </p:sp>
        <p:pic>
          <p:nvPicPr>
            <p:cNvPr id="20" name="Picture 19" descr="Stock Chart"/>
            <p:cNvPicPr>
              <a:picLocks noChangeAspect="1" noChangeArrowheads="1"/>
            </p:cNvPicPr>
            <p:nvPr/>
          </p:nvPicPr>
          <p:blipFill>
            <a:blip r:embed="rId7" cstate="print"/>
            <a:srcRect/>
            <a:stretch>
              <a:fillRect/>
            </a:stretch>
          </p:blipFill>
          <p:spPr bwMode="auto">
            <a:xfrm>
              <a:off x="955959" y="4282172"/>
              <a:ext cx="2334873" cy="911439"/>
            </a:xfrm>
            <a:prstGeom prst="rect">
              <a:avLst/>
            </a:prstGeom>
            <a:noFill/>
            <a:ln w="9525">
              <a:noFill/>
              <a:miter lim="800000"/>
              <a:headEnd/>
              <a:tailEnd/>
            </a:ln>
            <a:effectLst>
              <a:softEdge rad="317500"/>
            </a:effectLst>
          </p:spPr>
        </p:pic>
        <p:pic>
          <p:nvPicPr>
            <p:cNvPr id="21" name="Picture 3" descr="Global_Earth"/>
            <p:cNvPicPr>
              <a:picLocks noChangeAspect="1" noChangeArrowheads="1"/>
            </p:cNvPicPr>
            <p:nvPr/>
          </p:nvPicPr>
          <p:blipFill>
            <a:blip r:embed="rId8" cstate="print"/>
            <a:srcRect/>
            <a:stretch>
              <a:fillRect/>
            </a:stretch>
          </p:blipFill>
          <p:spPr bwMode="auto">
            <a:xfrm>
              <a:off x="3491273" y="4284382"/>
              <a:ext cx="2340291" cy="909228"/>
            </a:xfrm>
            <a:prstGeom prst="rect">
              <a:avLst/>
            </a:prstGeom>
            <a:noFill/>
            <a:ln w="9525">
              <a:noFill/>
              <a:miter lim="800000"/>
              <a:headEnd/>
              <a:tailEnd/>
            </a:ln>
            <a:effectLst>
              <a:softEdge rad="317500"/>
            </a:effectLst>
          </p:spPr>
        </p:pic>
        <p:pic>
          <p:nvPicPr>
            <p:cNvPr id="22" name="Picture 5" descr="Loan"/>
            <p:cNvPicPr>
              <a:picLocks noChangeAspect="1" noChangeArrowheads="1"/>
            </p:cNvPicPr>
            <p:nvPr/>
          </p:nvPicPr>
          <p:blipFill>
            <a:blip r:embed="rId9" cstate="print"/>
            <a:srcRect/>
            <a:stretch>
              <a:fillRect/>
            </a:stretch>
          </p:blipFill>
          <p:spPr bwMode="auto">
            <a:xfrm>
              <a:off x="5991761" y="4285487"/>
              <a:ext cx="2340291" cy="908124"/>
            </a:xfrm>
            <a:prstGeom prst="rect">
              <a:avLst/>
            </a:prstGeom>
            <a:noFill/>
            <a:ln w="9525">
              <a:noFill/>
              <a:miter lim="800000"/>
              <a:headEnd/>
              <a:tailEnd/>
            </a:ln>
            <a:effectLst>
              <a:softEdge rad="317500"/>
            </a:effectLst>
          </p:spPr>
        </p:pic>
        <p:sp>
          <p:nvSpPr>
            <p:cNvPr id="23578" name="Text Box 18"/>
            <p:cNvSpPr txBox="1">
              <a:spLocks noChangeArrowheads="1"/>
            </p:cNvSpPr>
            <p:nvPr/>
          </p:nvSpPr>
          <p:spPr bwMode="auto">
            <a:xfrm>
              <a:off x="3475021" y="2877075"/>
              <a:ext cx="234029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b="1" i="1"/>
                <a:t>Simplify </a:t>
              </a:r>
              <a:r>
                <a:rPr lang="en-US" i="1"/>
                <a:t>operations by centralizing and visualizing process assets</a:t>
              </a:r>
            </a:p>
          </p:txBody>
        </p:sp>
        <p:sp>
          <p:nvSpPr>
            <p:cNvPr id="23579" name="Text Box 18"/>
            <p:cNvSpPr txBox="1">
              <a:spLocks noChangeArrowheads="1"/>
            </p:cNvSpPr>
            <p:nvPr/>
          </p:nvSpPr>
          <p:spPr bwMode="auto">
            <a:xfrm>
              <a:off x="6009918" y="2877075"/>
              <a:ext cx="229588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b="1" i="1"/>
                <a:t>Unify </a:t>
              </a:r>
              <a:r>
                <a:rPr lang="en-US" i="1"/>
                <a:t>process deployment &amp; shared process services across z and non-z</a:t>
              </a:r>
            </a:p>
          </p:txBody>
        </p:sp>
      </p:grpSp>
      <p:grpSp>
        <p:nvGrpSpPr>
          <p:cNvPr id="23559" name="Group 2"/>
          <p:cNvGrpSpPr>
            <a:grpSpLocks/>
          </p:cNvGrpSpPr>
          <p:nvPr/>
        </p:nvGrpSpPr>
        <p:grpSpPr bwMode="auto">
          <a:xfrm>
            <a:off x="2106613" y="801688"/>
            <a:ext cx="5600700" cy="646112"/>
            <a:chOff x="2034869" y="990600"/>
            <a:chExt cx="5600700" cy="646331"/>
          </a:xfrm>
        </p:grpSpPr>
        <p:sp>
          <p:nvSpPr>
            <p:cNvPr id="26" name="Rectangle 25"/>
            <p:cNvSpPr/>
            <p:nvPr/>
          </p:nvSpPr>
          <p:spPr bwMode="auto">
            <a:xfrm>
              <a:off x="2034869" y="990600"/>
              <a:ext cx="5600700" cy="646331"/>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eaLnBrk="0" hangingPunct="0">
                <a:defRPr/>
              </a:pPr>
              <a:endParaRPr lang="en-US" sz="2400">
                <a:ea typeface="ＭＳ Ｐゴシック" pitchFamily="96" charset="-128"/>
                <a:cs typeface="Arial" pitchFamily="34" charset="0"/>
              </a:endParaRPr>
            </a:p>
          </p:txBody>
        </p:sp>
        <p:sp>
          <p:nvSpPr>
            <p:cNvPr id="23564" name="Text Box 18"/>
            <p:cNvSpPr txBox="1">
              <a:spLocks noChangeArrowheads="1"/>
            </p:cNvSpPr>
            <p:nvPr/>
          </p:nvSpPr>
          <p:spPr bwMode="auto">
            <a:xfrm>
              <a:off x="2129970" y="990600"/>
              <a:ext cx="5257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i="1"/>
                <a:t>Extend your core business processes powered by the strength of IBM zEnterprise</a:t>
              </a:r>
            </a:p>
          </p:txBody>
        </p:sp>
      </p:grpSp>
      <p:sp>
        <p:nvSpPr>
          <p:cNvPr id="23560" name="Title 3"/>
          <p:cNvSpPr>
            <a:spLocks noGrp="1"/>
          </p:cNvSpPr>
          <p:nvPr>
            <p:ph type="title"/>
          </p:nvPr>
        </p:nvSpPr>
        <p:spPr/>
        <p:txBody>
          <a:bodyPr/>
          <a:lstStyle/>
          <a:p>
            <a:r>
              <a:rPr lang="en-US" smtClean="0">
                <a:cs typeface="Osaka"/>
              </a:rPr>
              <a:t> </a:t>
            </a:r>
          </a:p>
        </p:txBody>
      </p:sp>
    </p:spTree>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reeform 2"/>
          <p:cNvSpPr>
            <a:spLocks/>
          </p:cNvSpPr>
          <p:nvPr/>
        </p:nvSpPr>
        <p:spPr bwMode="auto">
          <a:xfrm flipH="1">
            <a:off x="0" y="1608138"/>
            <a:ext cx="3524250" cy="5249863"/>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7030A0"/>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4579" name="Rectangle 2"/>
          <p:cNvSpPr>
            <a:spLocks noGrp="1" noChangeArrowheads="1"/>
          </p:cNvSpPr>
          <p:nvPr>
            <p:ph type="title" idx="4294967295"/>
          </p:nvPr>
        </p:nvSpPr>
        <p:spPr>
          <a:xfrm>
            <a:off x="233363" y="155575"/>
            <a:ext cx="7962900" cy="762000"/>
          </a:xfrm>
        </p:spPr>
        <p:txBody>
          <a:bodyPr/>
          <a:lstStyle/>
          <a:p>
            <a:r>
              <a:rPr lang="en-US" smtClean="0">
                <a:solidFill>
                  <a:schemeClr val="tx1"/>
                </a:solidFill>
              </a:rPr>
              <a:t>Manage change confidently with built-in governance</a:t>
            </a:r>
            <a:br>
              <a:rPr lang="en-US" smtClean="0">
                <a:solidFill>
                  <a:schemeClr val="tx1"/>
                </a:solidFill>
              </a:rPr>
            </a:br>
            <a:r>
              <a:rPr lang="en-US" sz="2000" smtClean="0">
                <a:solidFill>
                  <a:schemeClr val="tx1"/>
                </a:solidFill>
              </a:rPr>
              <a:t>Process Center</a:t>
            </a:r>
          </a:p>
        </p:txBody>
      </p:sp>
      <p:sp>
        <p:nvSpPr>
          <p:cNvPr id="24580" name="Rectangle 4"/>
          <p:cNvSpPr>
            <a:spLocks noChangeArrowheads="1"/>
          </p:cNvSpPr>
          <p:nvPr/>
        </p:nvSpPr>
        <p:spPr bwMode="auto">
          <a:xfrm>
            <a:off x="3840163" y="3578226"/>
            <a:ext cx="4400550" cy="1015663"/>
          </a:xfrm>
          <a:prstGeom prst="rect">
            <a:avLst/>
          </a:prstGeom>
          <a:noFill/>
          <a:ln w="9525">
            <a:noFill/>
            <a:miter lim="800000"/>
            <a:headEnd/>
            <a:tailEnd/>
          </a:ln>
        </p:spPr>
        <p:txBody>
          <a:bodyPr>
            <a:spAutoFit/>
          </a:bodyPr>
          <a:lstStyle/>
          <a:p>
            <a:pPr marL="171450" indent="-171450" eaLnBrk="0" hangingPunct="0">
              <a:spcBef>
                <a:spcPct val="20000"/>
              </a:spcBef>
              <a:buClr>
                <a:srgbClr val="000000"/>
              </a:buClr>
              <a:buFont typeface="Wingdings" pitchFamily="2" charset="2"/>
              <a:buChar char="§"/>
            </a:pPr>
            <a:r>
              <a:rPr lang="en-US" sz="2000" smtClean="0">
                <a:solidFill>
                  <a:srgbClr val="000000"/>
                </a:solidFill>
                <a:ea typeface="ＭＳ Ｐゴシック" pitchFamily="34" charset="-128"/>
              </a:rPr>
              <a:t>Shared library of all process assets facilitates drag-and-drop </a:t>
            </a:r>
            <a:r>
              <a:rPr lang="en-US" sz="2000" b="1" i="1" smtClean="0">
                <a:solidFill>
                  <a:srgbClr val="7030A0"/>
                </a:solidFill>
                <a:ea typeface="ＭＳ Ｐゴシック" pitchFamily="34" charset="-128"/>
              </a:rPr>
              <a:t>reuse</a:t>
            </a:r>
            <a:r>
              <a:rPr lang="en-US" sz="2000" smtClean="0">
                <a:solidFill>
                  <a:srgbClr val="000000"/>
                </a:solidFill>
                <a:ea typeface="ＭＳ Ｐゴシック" pitchFamily="34" charset="-128"/>
              </a:rPr>
              <a:t> and </a:t>
            </a:r>
            <a:r>
              <a:rPr lang="en-US" sz="2000" b="1" i="1" smtClean="0">
                <a:solidFill>
                  <a:srgbClr val="7030A0"/>
                </a:solidFill>
                <a:ea typeface="ＭＳ Ｐゴシック" pitchFamily="34" charset="-128"/>
              </a:rPr>
              <a:t>collaborative</a:t>
            </a:r>
            <a:r>
              <a:rPr lang="en-US" sz="2000" smtClean="0">
                <a:solidFill>
                  <a:srgbClr val="000000"/>
                </a:solidFill>
                <a:ea typeface="ＭＳ Ｐゴシック" pitchFamily="34" charset="-128"/>
              </a:rPr>
              <a:t> implementation </a:t>
            </a:r>
            <a:endParaRPr lang="en-US" sz="2000" smtClean="0">
              <a:solidFill>
                <a:srgbClr val="000000"/>
              </a:solidFill>
              <a:ea typeface="Osaka" charset="-128"/>
            </a:endParaRPr>
          </a:p>
        </p:txBody>
      </p:sp>
      <p:sp>
        <p:nvSpPr>
          <p:cNvPr id="24581" name="Rectangle 5"/>
          <p:cNvSpPr>
            <a:spLocks noChangeArrowheads="1"/>
          </p:cNvSpPr>
          <p:nvPr/>
        </p:nvSpPr>
        <p:spPr bwMode="auto">
          <a:xfrm>
            <a:off x="2493963" y="6164263"/>
            <a:ext cx="5307012" cy="646331"/>
          </a:xfrm>
          <a:prstGeom prst="rect">
            <a:avLst/>
          </a:prstGeom>
          <a:noFill/>
          <a:ln w="9525">
            <a:noFill/>
            <a:miter lim="800000"/>
            <a:headEnd/>
            <a:tailEnd/>
          </a:ln>
        </p:spPr>
        <p:txBody>
          <a:bodyPr>
            <a:spAutoFit/>
          </a:bodyPr>
          <a:lstStyle/>
          <a:p>
            <a:pPr>
              <a:spcBef>
                <a:spcPct val="50000"/>
              </a:spcBef>
            </a:pPr>
            <a:r>
              <a:rPr lang="en-US" b="1" smtClean="0">
                <a:solidFill>
                  <a:srgbClr val="000000"/>
                </a:solidFill>
                <a:ea typeface="ＭＳ Ｐゴシック" pitchFamily="34" charset="-128"/>
              </a:rPr>
              <a:t>Centralized control </a:t>
            </a:r>
            <a:r>
              <a:rPr lang="en-US" b="1" i="1" smtClean="0">
                <a:solidFill>
                  <a:srgbClr val="000000"/>
                </a:solidFill>
                <a:ea typeface="ＭＳ Ｐゴシック" pitchFamily="34" charset="-128"/>
              </a:rPr>
              <a:t>for governing deployment of process and services to production runtime </a:t>
            </a:r>
          </a:p>
        </p:txBody>
      </p:sp>
      <p:sp>
        <p:nvSpPr>
          <p:cNvPr id="24582" name="Rectangle 6"/>
          <p:cNvSpPr>
            <a:spLocks noChangeArrowheads="1"/>
          </p:cNvSpPr>
          <p:nvPr/>
        </p:nvSpPr>
        <p:spPr bwMode="auto">
          <a:xfrm>
            <a:off x="3770315" y="1250952"/>
            <a:ext cx="5037137" cy="1323439"/>
          </a:xfrm>
          <a:prstGeom prst="rect">
            <a:avLst/>
          </a:prstGeom>
          <a:noFill/>
          <a:ln w="9525">
            <a:noFill/>
            <a:miter lim="800000"/>
            <a:headEnd/>
            <a:tailEnd/>
          </a:ln>
        </p:spPr>
        <p:txBody>
          <a:bodyPr>
            <a:spAutoFit/>
          </a:bodyPr>
          <a:lstStyle/>
          <a:p>
            <a:pPr marL="166688" indent="-166688" eaLnBrk="0" hangingPunct="0">
              <a:spcBef>
                <a:spcPct val="30000"/>
              </a:spcBef>
              <a:buFont typeface="Wingdings" pitchFamily="2" charset="2"/>
              <a:buChar char="§"/>
            </a:pPr>
            <a:r>
              <a:rPr lang="en-US" sz="2000" smtClean="0">
                <a:solidFill>
                  <a:srgbClr val="000000"/>
                </a:solidFill>
                <a:ea typeface="ＭＳ Ｐゴシック" pitchFamily="34" charset="-128"/>
              </a:rPr>
              <a:t>A </a:t>
            </a:r>
            <a:r>
              <a:rPr lang="en-US" sz="2000" b="1" i="1" smtClean="0">
                <a:solidFill>
                  <a:srgbClr val="7030A0"/>
                </a:solidFill>
                <a:ea typeface="ＭＳ Ｐゴシック" pitchFamily="34" charset="-128"/>
              </a:rPr>
              <a:t>scalable</a:t>
            </a:r>
            <a:r>
              <a:rPr lang="en-US" sz="2000" smtClean="0">
                <a:solidFill>
                  <a:srgbClr val="000000"/>
                </a:solidFill>
                <a:ea typeface="ＭＳ Ｐゴシック" pitchFamily="34" charset="-128"/>
              </a:rPr>
              <a:t> repository and control center for organizing and managing </a:t>
            </a:r>
            <a:r>
              <a:rPr lang="en-US" sz="2000" b="1" i="1" smtClean="0">
                <a:solidFill>
                  <a:srgbClr val="7030A0"/>
                </a:solidFill>
                <a:ea typeface="ＭＳ Ｐゴシック" pitchFamily="34" charset="-128"/>
              </a:rPr>
              <a:t>all</a:t>
            </a:r>
            <a:r>
              <a:rPr lang="en-US" sz="2000" smtClean="0">
                <a:solidFill>
                  <a:srgbClr val="000000"/>
                </a:solidFill>
                <a:ea typeface="ＭＳ Ｐゴシック" pitchFamily="34" charset="-128"/>
              </a:rPr>
              <a:t> process artifacts, applications, and services created as part of a BPM program</a:t>
            </a:r>
            <a:endParaRPr lang="en-US" sz="2000" smtClean="0">
              <a:solidFill>
                <a:srgbClr val="000000"/>
              </a:solidFill>
              <a:ea typeface="Osaka" charset="-128"/>
            </a:endParaRPr>
          </a:p>
        </p:txBody>
      </p:sp>
      <p:sp>
        <p:nvSpPr>
          <p:cNvPr id="24583" name="Rectangle 7"/>
          <p:cNvSpPr>
            <a:spLocks noChangeArrowheads="1"/>
          </p:cNvSpPr>
          <p:nvPr/>
        </p:nvSpPr>
        <p:spPr bwMode="auto">
          <a:xfrm>
            <a:off x="3840163" y="2601913"/>
            <a:ext cx="5041900" cy="707886"/>
          </a:xfrm>
          <a:prstGeom prst="rect">
            <a:avLst/>
          </a:prstGeom>
          <a:noFill/>
          <a:ln w="9525">
            <a:noFill/>
            <a:miter lim="800000"/>
            <a:headEnd/>
            <a:tailEnd/>
          </a:ln>
        </p:spPr>
        <p:txBody>
          <a:bodyPr>
            <a:spAutoFit/>
          </a:bodyPr>
          <a:lstStyle/>
          <a:p>
            <a:pPr marL="171450" indent="-171450" eaLnBrk="0" hangingPunct="0">
              <a:spcBef>
                <a:spcPct val="20000"/>
              </a:spcBef>
              <a:buClr>
                <a:srgbClr val="000000"/>
              </a:buClr>
              <a:buFont typeface="Wingdings" pitchFamily="2" charset="2"/>
              <a:buChar char="§"/>
            </a:pPr>
            <a:r>
              <a:rPr lang="en-US" sz="2000" smtClean="0">
                <a:solidFill>
                  <a:srgbClr val="000000"/>
                </a:solidFill>
                <a:ea typeface="Osaka" charset="-128"/>
              </a:rPr>
              <a:t>Centralized process deployment visibility and control </a:t>
            </a:r>
            <a:r>
              <a:rPr lang="en-US" sz="2000" b="1" i="1" smtClean="0">
                <a:solidFill>
                  <a:srgbClr val="7030A0"/>
                </a:solidFill>
                <a:ea typeface="Osaka" charset="-128"/>
              </a:rPr>
              <a:t>across all environments</a:t>
            </a:r>
          </a:p>
        </p:txBody>
      </p:sp>
      <p:pic>
        <p:nvPicPr>
          <p:cNvPr id="29707" name="Picture 11"/>
          <p:cNvPicPr>
            <a:picLocks noChangeAspect="1" noChangeArrowheads="1"/>
          </p:cNvPicPr>
          <p:nvPr/>
        </p:nvPicPr>
        <p:blipFill>
          <a:blip r:embed="rId3" cstate="print">
            <a:extLst/>
          </a:blip>
          <a:srcRect/>
          <a:stretch>
            <a:fillRect/>
          </a:stretch>
        </p:blipFill>
        <p:spPr bwMode="auto">
          <a:xfrm>
            <a:off x="154377" y="2237391"/>
            <a:ext cx="3615603" cy="2609144"/>
          </a:xfrm>
          <a:prstGeom prst="rect">
            <a:avLst/>
          </a:prstGeom>
          <a:noFill/>
          <a:ln>
            <a:noFill/>
          </a:ln>
          <a:effectLst>
            <a:outerShdw blurRad="50800" dist="38100" dir="8100000" algn="tr" rotWithShape="0">
              <a:prstClr val="black">
                <a:alpha val="40000"/>
              </a:prstClr>
            </a:outerShdw>
            <a:reflection blurRad="6350" stA="52000" endA="300" endPos="35000" dir="5400000" sy="-100000" algn="bl" rotWithShape="0"/>
          </a:effectLst>
          <a:scene3d>
            <a:camera prst="perspectiveHeroicExtremeRightFacing"/>
            <a:lightRig rig="threePt" dir="t"/>
          </a:scene3d>
          <a:sp3d>
            <a:bevelT/>
          </a:sp3d>
          <a:extLst/>
        </p:spPr>
      </p:pic>
      <p:sp>
        <p:nvSpPr>
          <p:cNvPr id="24586" name="Rectangle 1"/>
          <p:cNvSpPr>
            <a:spLocks noChangeArrowheads="1"/>
          </p:cNvSpPr>
          <p:nvPr/>
        </p:nvSpPr>
        <p:spPr bwMode="auto">
          <a:xfrm>
            <a:off x="4002088" y="4857752"/>
            <a:ext cx="4572000" cy="1015663"/>
          </a:xfrm>
          <a:prstGeom prst="rect">
            <a:avLst/>
          </a:prstGeom>
          <a:noFill/>
          <a:ln w="9525">
            <a:noFill/>
            <a:miter lim="800000"/>
            <a:headEnd/>
            <a:tailEnd/>
          </a:ln>
        </p:spPr>
        <p:txBody>
          <a:bodyP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Install and track deployed versions of </a:t>
            </a:r>
            <a:r>
              <a:rPr lang="en-US" sz="2000" b="1" i="1" smtClean="0">
                <a:solidFill>
                  <a:srgbClr val="7030A0"/>
                </a:solidFill>
                <a:ea typeface="ＭＳ Ｐゴシック" pitchFamily="34" charset="-128"/>
              </a:rPr>
              <a:t>multiple processes </a:t>
            </a:r>
            <a:r>
              <a:rPr lang="en-US" sz="2000" smtClean="0">
                <a:solidFill>
                  <a:srgbClr val="000000"/>
                </a:solidFill>
                <a:ea typeface="ＭＳ Ｐゴシック" pitchFamily="34" charset="-128"/>
              </a:rPr>
              <a:t>across </a:t>
            </a:r>
            <a:r>
              <a:rPr lang="en-US" sz="2000" b="1" i="1" smtClean="0">
                <a:solidFill>
                  <a:srgbClr val="7030A0"/>
                </a:solidFill>
                <a:ea typeface="ＭＳ Ｐゴシック" pitchFamily="34" charset="-128"/>
              </a:rPr>
              <a:t>various</a:t>
            </a:r>
            <a:r>
              <a:rPr lang="en-US" sz="2000" b="1" i="1" smtClean="0">
                <a:solidFill>
                  <a:srgbClr val="000000"/>
                </a:solidFill>
                <a:ea typeface="ＭＳ Ｐゴシック" pitchFamily="34" charset="-128"/>
              </a:rPr>
              <a:t> </a:t>
            </a:r>
            <a:r>
              <a:rPr lang="en-US" sz="2000" smtClean="0">
                <a:solidFill>
                  <a:srgbClr val="000000"/>
                </a:solidFill>
                <a:ea typeface="ＭＳ Ｐゴシック" pitchFamily="34" charset="-128"/>
              </a:rPr>
              <a:t>runtime server environments </a:t>
            </a:r>
          </a:p>
        </p:txBody>
      </p:sp>
      <p:sp>
        <p:nvSpPr>
          <p:cNvPr id="11" name="Slide Number Placeholder 10"/>
          <p:cNvSpPr>
            <a:spLocks noGrp="1"/>
          </p:cNvSpPr>
          <p:nvPr>
            <p:ph type="sldNum" sz="quarter" idx="10"/>
          </p:nvPr>
        </p:nvSpPr>
        <p:spPr/>
        <p:txBody>
          <a:bodyPr/>
          <a:lstStyle/>
          <a:p>
            <a:pPr>
              <a:defRPr/>
            </a:pPr>
            <a:fld id="{51E0640D-3F07-4C77-9169-234ECE24A2DA}" type="slidenum">
              <a:rPr lang="en-US" smtClean="0"/>
              <a:pPr>
                <a:defRPr/>
              </a:pPr>
              <a:t>70</a:t>
            </a:fld>
            <a:endParaRPr lang="en-US"/>
          </a:p>
        </p:txBody>
      </p:sp>
    </p:spTree>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2"/>
          <p:cNvSpPr>
            <a:spLocks/>
          </p:cNvSpPr>
          <p:nvPr/>
        </p:nvSpPr>
        <p:spPr bwMode="auto">
          <a:xfrm>
            <a:off x="4794250" y="1598614"/>
            <a:ext cx="4349750" cy="5311775"/>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 name="T18" fmla="*/ 0 w 2730"/>
              <a:gd name="T19" fmla="*/ 0 h 3562"/>
              <a:gd name="T20" fmla="*/ 2730 w 2730"/>
              <a:gd name="T21" fmla="*/ 3562 h 3562"/>
            </a:gdLst>
            <a:ahLst/>
            <a:cxnLst>
              <a:cxn ang="T12">
                <a:pos x="T0" y="T1"/>
              </a:cxn>
              <a:cxn ang="T13">
                <a:pos x="T2" y="T3"/>
              </a:cxn>
              <a:cxn ang="T14">
                <a:pos x="T4" y="T5"/>
              </a:cxn>
              <a:cxn ang="T15">
                <a:pos x="T6" y="T7"/>
              </a:cxn>
              <a:cxn ang="T16">
                <a:pos x="T8" y="T9"/>
              </a:cxn>
              <a:cxn ang="T17">
                <a:pos x="T10" y="T11"/>
              </a:cxn>
            </a:cxnLst>
            <a:rect l="T18" t="T19" r="T20" b="T21"/>
            <a:pathLst>
              <a:path w="2730" h="3562">
                <a:moveTo>
                  <a:pt x="0" y="226"/>
                </a:moveTo>
                <a:lnTo>
                  <a:pt x="2730" y="0"/>
                </a:lnTo>
                <a:lnTo>
                  <a:pt x="2730" y="2471"/>
                </a:lnTo>
                <a:lnTo>
                  <a:pt x="2229" y="3562"/>
                </a:lnTo>
                <a:lnTo>
                  <a:pt x="935" y="3562"/>
                </a:lnTo>
                <a:lnTo>
                  <a:pt x="0" y="226"/>
                </a:lnTo>
                <a:close/>
              </a:path>
            </a:pathLst>
          </a:custGeom>
          <a:solidFill>
            <a:srgbClr val="7030A0"/>
          </a:solidFill>
          <a:ln w="9525">
            <a:noFill/>
            <a:round/>
            <a:headEnd/>
            <a:tailEnd/>
          </a:ln>
        </p:spPr>
        <p:txBody>
          <a:bodyPr/>
          <a:lstStyle/>
          <a:p>
            <a:pPr eaLnBrk="0" hangingPunct="0"/>
            <a:endParaRPr lang="en-US" sz="2400" smtClean="0">
              <a:solidFill>
                <a:srgbClr val="000000"/>
              </a:solidFill>
              <a:ea typeface="ＭＳ Ｐゴシック" pitchFamily="34" charset="-128"/>
            </a:endParaRPr>
          </a:p>
        </p:txBody>
      </p:sp>
      <p:sp>
        <p:nvSpPr>
          <p:cNvPr id="25603" name="Rectangle 2"/>
          <p:cNvSpPr>
            <a:spLocks noGrp="1" noChangeArrowheads="1"/>
          </p:cNvSpPr>
          <p:nvPr>
            <p:ph type="title" idx="4294967295"/>
          </p:nvPr>
        </p:nvSpPr>
        <p:spPr>
          <a:xfrm>
            <a:off x="149225" y="150813"/>
            <a:ext cx="7962900" cy="839787"/>
          </a:xfrm>
        </p:spPr>
        <p:txBody>
          <a:bodyPr/>
          <a:lstStyle/>
          <a:p>
            <a:r>
              <a:rPr lang="en-US" smtClean="0"/>
              <a:t>Easily manage multiple process versions</a:t>
            </a:r>
            <a:br>
              <a:rPr lang="en-US" smtClean="0"/>
            </a:br>
            <a:r>
              <a:rPr lang="en-US" sz="2000" smtClean="0"/>
              <a:t>Toolkits, Snapshots, Back-in-time versioning</a:t>
            </a:r>
            <a:endParaRPr lang="en-US" sz="1800" i="1" smtClean="0"/>
          </a:p>
        </p:txBody>
      </p:sp>
      <p:sp>
        <p:nvSpPr>
          <p:cNvPr id="29700" name="Rectangle 6"/>
          <p:cNvSpPr>
            <a:spLocks noChangeArrowheads="1"/>
          </p:cNvSpPr>
          <p:nvPr/>
        </p:nvSpPr>
        <p:spPr bwMode="auto">
          <a:xfrm>
            <a:off x="5926140" y="5353052"/>
            <a:ext cx="2886075" cy="1323439"/>
          </a:xfrm>
          <a:prstGeom prst="rect">
            <a:avLst/>
          </a:prstGeom>
          <a:noFill/>
          <a:ln>
            <a:noFill/>
          </a:ln>
          <a:extLst/>
        </p:spPr>
        <p:txBody>
          <a:bodyPr>
            <a:spAutoFit/>
          </a:bodyPr>
          <a:lstStyle/>
          <a:p>
            <a:pPr algn="ctr" eaLnBrk="0" hangingPunct="0">
              <a:spcBef>
                <a:spcPct val="20000"/>
              </a:spcBef>
              <a:buClr>
                <a:srgbClr val="000000"/>
              </a:buClr>
              <a:buFont typeface="Wingdings" pitchFamily="2" charset="2"/>
              <a:buNone/>
              <a:defRPr/>
            </a:pPr>
            <a:r>
              <a:rPr lang="en-US" sz="1600" b="1" dirty="0">
                <a:solidFill>
                  <a:srgbClr val="FFFFFF"/>
                </a:solidFill>
                <a:latin typeface="Arial" charset="0"/>
                <a:ea typeface="ＭＳ Ｐゴシック" pitchFamily="34" charset="-128"/>
              </a:rPr>
              <a:t>Centralized tools to install and track deployed versions of multiple processes across various runtime </a:t>
            </a:r>
            <a:endParaRPr lang="en-US" sz="1600" b="1" i="1" dirty="0">
              <a:solidFill>
                <a:srgbClr val="FFFFFF"/>
              </a:solidFill>
              <a:latin typeface="Arial" charset="0"/>
              <a:ea typeface="Osaka" charset="-128"/>
            </a:endParaRPr>
          </a:p>
        </p:txBody>
      </p:sp>
      <p:sp>
        <p:nvSpPr>
          <p:cNvPr id="25606" name="Rectangle 8"/>
          <p:cNvSpPr>
            <a:spLocks noChangeArrowheads="1"/>
          </p:cNvSpPr>
          <p:nvPr/>
        </p:nvSpPr>
        <p:spPr bwMode="auto">
          <a:xfrm>
            <a:off x="225425" y="701675"/>
            <a:ext cx="7753350" cy="787400"/>
          </a:xfrm>
          <a:prstGeom prst="rect">
            <a:avLst/>
          </a:prstGeom>
          <a:noFill/>
          <a:ln w="9525">
            <a:noFill/>
            <a:miter lim="800000"/>
            <a:headEnd/>
            <a:tailEnd/>
          </a:ln>
        </p:spPr>
        <p:txBody>
          <a:bodyPr anchor="b"/>
          <a:lstStyle/>
          <a:p>
            <a:pPr eaLnBrk="0" hangingPunct="0"/>
            <a:endParaRPr lang="en-US" sz="2200" smtClean="0">
              <a:solidFill>
                <a:srgbClr val="000000"/>
              </a:solidFill>
              <a:ea typeface="Osaka" charset="-128"/>
            </a:endParaRPr>
          </a:p>
        </p:txBody>
      </p:sp>
      <p:sp>
        <p:nvSpPr>
          <p:cNvPr id="25607" name="Rectangle 10"/>
          <p:cNvSpPr>
            <a:spLocks noChangeArrowheads="1"/>
          </p:cNvSpPr>
          <p:nvPr/>
        </p:nvSpPr>
        <p:spPr bwMode="auto">
          <a:xfrm>
            <a:off x="179388" y="1489245"/>
            <a:ext cx="4843462" cy="1015663"/>
          </a:xfrm>
          <a:prstGeom prst="rect">
            <a:avLst/>
          </a:prstGeom>
          <a:noFill/>
          <a:ln w="9525">
            <a:noFill/>
            <a:miter lim="800000"/>
            <a:headEnd/>
            <a:tailEnd/>
          </a:ln>
        </p:spPr>
        <p:txBody>
          <a:bodyPr anchor="ctr">
            <a:spAutoFit/>
          </a:bodyPr>
          <a:lstStyle/>
          <a:p>
            <a:pPr marL="166688" indent="-166688" eaLnBrk="0" hangingPunct="0">
              <a:buFont typeface="Wingdings" pitchFamily="2" charset="2"/>
              <a:buChar char="§"/>
            </a:pPr>
            <a:r>
              <a:rPr lang="en-US" sz="2000" smtClean="0">
                <a:solidFill>
                  <a:srgbClr val="000000"/>
                </a:solidFill>
                <a:ea typeface="ＭＳ Ｐゴシック" pitchFamily="34" charset="-128"/>
              </a:rPr>
              <a:t>Toolkits manage independent versions of process artifact libraries</a:t>
            </a:r>
            <a:r>
              <a:rPr lang="en-US" sz="2000" b="1" smtClean="0">
                <a:solidFill>
                  <a:srgbClr val="000000"/>
                </a:solidFill>
                <a:ea typeface="ＭＳ Ｐゴシック" pitchFamily="34" charset="-128"/>
              </a:rPr>
              <a:t>, </a:t>
            </a:r>
            <a:r>
              <a:rPr lang="en-US" sz="2000" b="1" smtClean="0">
                <a:solidFill>
                  <a:srgbClr val="7030A0"/>
                </a:solidFill>
                <a:ea typeface="ＭＳ Ｐゴシック" pitchFamily="34" charset="-128"/>
              </a:rPr>
              <a:t>reused across multiple process applications </a:t>
            </a:r>
          </a:p>
        </p:txBody>
      </p:sp>
      <p:sp>
        <p:nvSpPr>
          <p:cNvPr id="25608" name="Rectangle 11"/>
          <p:cNvSpPr>
            <a:spLocks noChangeArrowheads="1"/>
          </p:cNvSpPr>
          <p:nvPr/>
        </p:nvSpPr>
        <p:spPr bwMode="auto">
          <a:xfrm>
            <a:off x="179388" y="4507083"/>
            <a:ext cx="4614862" cy="1015663"/>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smtClean="0">
                <a:solidFill>
                  <a:srgbClr val="000000"/>
                </a:solidFill>
                <a:ea typeface="ＭＳ Ｐゴシック" pitchFamily="34" charset="-128"/>
              </a:rPr>
              <a:t>Back-in-time versioning </a:t>
            </a:r>
            <a:r>
              <a:rPr lang="en-US" sz="2000" b="1" i="1" smtClean="0">
                <a:solidFill>
                  <a:srgbClr val="7030A0"/>
                </a:solidFill>
                <a:ea typeface="ＭＳ Ｐゴシック" pitchFamily="34" charset="-128"/>
              </a:rPr>
              <a:t>restores any historical snapshot</a:t>
            </a:r>
            <a:r>
              <a:rPr lang="en-US" sz="2000" smtClean="0">
                <a:solidFill>
                  <a:srgbClr val="000000"/>
                </a:solidFill>
                <a:ea typeface="ＭＳ Ｐゴシック" pitchFamily="34" charset="-128"/>
              </a:rPr>
              <a:t> of a process with just one click</a:t>
            </a:r>
          </a:p>
        </p:txBody>
      </p:sp>
      <p:sp>
        <p:nvSpPr>
          <p:cNvPr id="25609" name="Rectangle 11"/>
          <p:cNvSpPr>
            <a:spLocks noChangeArrowheads="1"/>
          </p:cNvSpPr>
          <p:nvPr/>
        </p:nvSpPr>
        <p:spPr bwMode="auto">
          <a:xfrm>
            <a:off x="179388" y="2765694"/>
            <a:ext cx="4614862" cy="1323439"/>
          </a:xfrm>
          <a:prstGeom prst="rect">
            <a:avLst/>
          </a:prstGeom>
          <a:noFill/>
          <a:ln w="9525">
            <a:noFill/>
            <a:miter lim="800000"/>
            <a:headEnd/>
            <a:tailEnd/>
          </a:ln>
        </p:spPr>
        <p:txBody>
          <a:bodyPr anchor="ctr">
            <a:spAutoFit/>
          </a:bodyPr>
          <a:lstStyle/>
          <a:p>
            <a:pPr marL="166688" indent="-166688" eaLnBrk="0" hangingPunct="0">
              <a:buClr>
                <a:srgbClr val="000000"/>
              </a:buClr>
              <a:buFont typeface="Wingdings" pitchFamily="2" charset="2"/>
              <a:buChar char="§"/>
            </a:pPr>
            <a:r>
              <a:rPr lang="en-US" sz="2000" smtClean="0">
                <a:solidFill>
                  <a:srgbClr val="000000"/>
                </a:solidFill>
                <a:ea typeface="ＭＳ Ｐゴシック" pitchFamily="34" charset="-128"/>
              </a:rPr>
              <a:t>Snapshots capture the state of all process artifacts at a specific point to </a:t>
            </a:r>
            <a:r>
              <a:rPr lang="en-US" sz="2000" b="1" i="1" smtClean="0">
                <a:solidFill>
                  <a:srgbClr val="7030A0"/>
                </a:solidFill>
                <a:ea typeface="ＭＳ Ｐゴシック" pitchFamily="34" charset="-128"/>
              </a:rPr>
              <a:t>reduce version management complexity </a:t>
            </a:r>
            <a:r>
              <a:rPr lang="en-US" sz="2000" smtClean="0">
                <a:solidFill>
                  <a:srgbClr val="000000"/>
                </a:solidFill>
                <a:ea typeface="ＭＳ Ｐゴシック" pitchFamily="34" charset="-128"/>
              </a:rPr>
              <a:t>with a single click</a:t>
            </a:r>
          </a:p>
        </p:txBody>
      </p:sp>
      <p:pic>
        <p:nvPicPr>
          <p:cNvPr id="116738" name="Picture 2"/>
          <p:cNvPicPr>
            <a:picLocks noChangeAspect="1" noChangeArrowheads="1"/>
          </p:cNvPicPr>
          <p:nvPr/>
        </p:nvPicPr>
        <p:blipFill>
          <a:blip r:embed="rId3" cstate="print">
            <a:extLst/>
          </a:blip>
          <a:srcRect/>
          <a:stretch>
            <a:fillRect/>
          </a:stretch>
        </p:blipFill>
        <p:spPr bwMode="auto">
          <a:xfrm>
            <a:off x="5045183" y="1745674"/>
            <a:ext cx="4098819" cy="2960741"/>
          </a:xfrm>
          <a:prstGeom prst="rect">
            <a:avLst/>
          </a:prstGeom>
          <a:noFill/>
          <a:ln>
            <a:noFill/>
          </a:ln>
          <a:effectLst>
            <a:prstShdw prst="shdw17" dist="17961" dir="2700000">
              <a:schemeClr val="accent1">
                <a:gamma/>
                <a:shade val="60000"/>
                <a:invGamma/>
              </a:schemeClr>
            </a:prstShdw>
            <a:reflection blurRad="6350" stA="52000" endA="300" endPos="35000" dir="5400000" sy="-100000" algn="bl" rotWithShape="0"/>
          </a:effectLst>
          <a:scene3d>
            <a:camera prst="perspectiveLeft"/>
            <a:lightRig rig="threePt" dir="t"/>
          </a:scene3d>
          <a:sp3d>
            <a:bevelT w="165100" prst="coolSlant"/>
          </a:sp3d>
          <a:extLst/>
        </p:spPr>
      </p:pic>
      <p:sp>
        <p:nvSpPr>
          <p:cNvPr id="11" name="Slide Number Placeholder 10"/>
          <p:cNvSpPr>
            <a:spLocks noGrp="1"/>
          </p:cNvSpPr>
          <p:nvPr>
            <p:ph type="sldNum" sz="quarter" idx="10"/>
          </p:nvPr>
        </p:nvSpPr>
        <p:spPr/>
        <p:txBody>
          <a:bodyPr/>
          <a:lstStyle/>
          <a:p>
            <a:pPr>
              <a:defRPr/>
            </a:pPr>
            <a:fld id="{51E0640D-3F07-4C77-9169-234ECE24A2DA}" type="slidenum">
              <a:rPr lang="en-US" smtClean="0"/>
              <a:pPr>
                <a:defRPr/>
              </a:pPr>
              <a:t>71</a:t>
            </a:fld>
            <a:endParaRPr lang="en-US"/>
          </a:p>
        </p:txBody>
      </p:sp>
    </p:spTree>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a:ln>
            <a:miter lim="800000"/>
            <a:headEnd/>
            <a:tailEnd/>
          </a:ln>
        </p:spPr>
        <p:txBody>
          <a:bodyPr/>
          <a:lstStyle/>
          <a:p>
            <a:fld id="{F9816C22-2BA9-4CC8-B3C4-5A2BA0F4FC73}" type="slidenum">
              <a:rPr lang="en-US" smtClean="0"/>
              <a:pPr/>
              <a:t>72</a:t>
            </a:fld>
            <a:endParaRPr lang="en-US" smtClean="0"/>
          </a:p>
        </p:txBody>
      </p:sp>
      <p:sp>
        <p:nvSpPr>
          <p:cNvPr id="5" name="Freeform 2"/>
          <p:cNvSpPr>
            <a:spLocks/>
          </p:cNvSpPr>
          <p:nvPr/>
        </p:nvSpPr>
        <p:spPr bwMode="auto">
          <a:xfrm flipH="1">
            <a:off x="0" y="1608138"/>
            <a:ext cx="4203700" cy="5249863"/>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30" h="3562">
                <a:moveTo>
                  <a:pt x="0" y="226"/>
                </a:moveTo>
                <a:lnTo>
                  <a:pt x="2730" y="0"/>
                </a:lnTo>
                <a:lnTo>
                  <a:pt x="2730" y="2471"/>
                </a:lnTo>
                <a:lnTo>
                  <a:pt x="2229" y="3562"/>
                </a:lnTo>
                <a:lnTo>
                  <a:pt x="935" y="3562"/>
                </a:lnTo>
                <a:lnTo>
                  <a:pt x="0" y="226"/>
                </a:lnTo>
                <a:close/>
              </a:path>
            </a:pathLst>
          </a:custGeom>
          <a:solidFill>
            <a:schemeClr val="accent4"/>
          </a:solidFill>
          <a:ln>
            <a:noFill/>
          </a:ln>
          <a:effectLst/>
        </p:spPr>
        <p:txBody>
          <a:bodyPr/>
          <a:lstStyle/>
          <a:p>
            <a:pPr eaLnBrk="0" hangingPunct="0">
              <a:defRPr/>
            </a:pPr>
            <a:endParaRPr lang="en-US" sz="2400">
              <a:solidFill>
                <a:srgbClr val="000000"/>
              </a:solidFill>
              <a:latin typeface="Arial" charset="0"/>
              <a:ea typeface="ＭＳ Ｐゴシック" pitchFamily="34" charset="-128"/>
            </a:endParaRPr>
          </a:p>
        </p:txBody>
      </p:sp>
      <p:sp>
        <p:nvSpPr>
          <p:cNvPr id="26628" name="Rectangle 2"/>
          <p:cNvSpPr>
            <a:spLocks noGrp="1" noChangeArrowheads="1"/>
          </p:cNvSpPr>
          <p:nvPr>
            <p:ph type="title" idx="4294967295"/>
          </p:nvPr>
        </p:nvSpPr>
        <p:spPr>
          <a:xfrm>
            <a:off x="149225" y="150813"/>
            <a:ext cx="7962900" cy="839787"/>
          </a:xfrm>
        </p:spPr>
        <p:txBody>
          <a:bodyPr/>
          <a:lstStyle/>
          <a:p>
            <a:r>
              <a:rPr lang="en-US" smtClean="0"/>
              <a:t>Get real-time visibility with built-in performance data</a:t>
            </a:r>
            <a:br>
              <a:rPr lang="en-US" smtClean="0"/>
            </a:br>
            <a:r>
              <a:rPr lang="en-US" sz="2000" smtClean="0"/>
              <a:t>Performance Data Warehouse</a:t>
            </a:r>
            <a:endParaRPr lang="en-US" sz="1800" i="1" smtClean="0"/>
          </a:p>
        </p:txBody>
      </p:sp>
      <p:sp>
        <p:nvSpPr>
          <p:cNvPr id="8" name="Rectangle 6"/>
          <p:cNvSpPr>
            <a:spLocks noChangeArrowheads="1"/>
          </p:cNvSpPr>
          <p:nvPr/>
        </p:nvSpPr>
        <p:spPr bwMode="auto">
          <a:xfrm>
            <a:off x="4203702" y="1628777"/>
            <a:ext cx="4316413" cy="1323439"/>
          </a:xfrm>
          <a:prstGeom prst="rect">
            <a:avLst/>
          </a:prstGeom>
          <a:noFill/>
          <a:ln>
            <a:noFill/>
          </a:ln>
          <a:extLst/>
        </p:spPr>
        <p:txBody>
          <a:bodyPr>
            <a:spAutoFit/>
          </a:bodyPr>
          <a:lstStyle/>
          <a:p>
            <a:pPr marL="171450" indent="-171450" eaLnBrk="0" hangingPunct="0">
              <a:spcBef>
                <a:spcPct val="20000"/>
              </a:spcBef>
              <a:buClr>
                <a:srgbClr val="000000"/>
              </a:buClr>
              <a:buFont typeface="Wingdings" pitchFamily="2" charset="2"/>
              <a:buChar char="§"/>
              <a:defRPr/>
            </a:pPr>
            <a:r>
              <a:rPr lang="en-US" sz="2000" dirty="0">
                <a:solidFill>
                  <a:srgbClr val="000000"/>
                </a:solidFill>
                <a:latin typeface="Arial" charset="0"/>
                <a:ea typeface="ＭＳ Ｐゴシック" pitchFamily="34" charset="-128"/>
              </a:rPr>
              <a:t>Empowers business users to optimize business processes with  </a:t>
            </a:r>
            <a:r>
              <a:rPr lang="en-US" sz="2000" b="1" i="1" dirty="0">
                <a:solidFill>
                  <a:srgbClr val="7F1D5A"/>
                </a:solidFill>
                <a:latin typeface="Arial" charset="0"/>
                <a:ea typeface="Osaka" charset="-128"/>
              </a:rPr>
              <a:t>process monitoring and analytics</a:t>
            </a:r>
          </a:p>
        </p:txBody>
      </p:sp>
      <p:sp>
        <p:nvSpPr>
          <p:cNvPr id="9" name="Rectangle 8"/>
          <p:cNvSpPr/>
          <p:nvPr/>
        </p:nvSpPr>
        <p:spPr>
          <a:xfrm>
            <a:off x="4381502" y="3217864"/>
            <a:ext cx="3960813" cy="1015663"/>
          </a:xfrm>
          <a:prstGeom prst="rect">
            <a:avLst/>
          </a:prstGeom>
        </p:spPr>
        <p:txBody>
          <a:bodyPr>
            <a:spAutoFit/>
          </a:bodyPr>
          <a:lstStyle/>
          <a:p>
            <a:pPr marL="166688" indent="-166688" eaLnBrk="0" hangingPunct="0">
              <a:buClr>
                <a:srgbClr val="000000"/>
              </a:buClr>
              <a:buFont typeface="Wingdings" pitchFamily="2" charset="2"/>
              <a:buChar char="§"/>
              <a:defRPr/>
            </a:pPr>
            <a:r>
              <a:rPr lang="en-US" sz="2000" b="1" i="1" dirty="0">
                <a:solidFill>
                  <a:srgbClr val="7F1D5A"/>
                </a:solidFill>
                <a:latin typeface="Arial" charset="0"/>
                <a:ea typeface="ＭＳ Ｐゴシック" pitchFamily="34" charset="-128"/>
              </a:rPr>
              <a:t>Automatically gathers </a:t>
            </a:r>
            <a:r>
              <a:rPr lang="en-US" sz="2000" dirty="0">
                <a:solidFill>
                  <a:srgbClr val="000000"/>
                </a:solidFill>
                <a:latin typeface="Arial" charset="0"/>
                <a:ea typeface="ＭＳ Ｐゴシック" pitchFamily="34" charset="-128"/>
              </a:rPr>
              <a:t>and </a:t>
            </a:r>
            <a:r>
              <a:rPr lang="en-US" sz="2000" b="1" i="1" dirty="0">
                <a:solidFill>
                  <a:srgbClr val="7F1D5A"/>
                </a:solidFill>
                <a:latin typeface="Arial" charset="0"/>
                <a:ea typeface="ＭＳ Ｐゴシック" pitchFamily="34" charset="-128"/>
              </a:rPr>
              <a:t>correlates</a:t>
            </a:r>
            <a:r>
              <a:rPr lang="en-US" sz="2000" dirty="0">
                <a:solidFill>
                  <a:srgbClr val="000000"/>
                </a:solidFill>
                <a:latin typeface="Arial" charset="0"/>
                <a:ea typeface="ＭＳ Ｐゴシック" pitchFamily="34" charset="-128"/>
              </a:rPr>
              <a:t> performance events and business data</a:t>
            </a:r>
          </a:p>
        </p:txBody>
      </p:sp>
      <p:sp>
        <p:nvSpPr>
          <p:cNvPr id="10" name="Rectangle 9"/>
          <p:cNvSpPr/>
          <p:nvPr/>
        </p:nvSpPr>
        <p:spPr>
          <a:xfrm>
            <a:off x="4494215" y="4608514"/>
            <a:ext cx="4186237" cy="1323439"/>
          </a:xfrm>
          <a:prstGeom prst="rect">
            <a:avLst/>
          </a:prstGeom>
        </p:spPr>
        <p:txBody>
          <a:bodyPr>
            <a:spAutoFit/>
          </a:bodyPr>
          <a:lstStyle/>
          <a:p>
            <a:pPr marL="225425" indent="-225425" eaLnBrk="0" hangingPunct="0">
              <a:buClr>
                <a:srgbClr val="000000"/>
              </a:buClr>
              <a:buFont typeface="Wingdings" pitchFamily="2" charset="2"/>
              <a:buChar char="§"/>
              <a:defRPr/>
            </a:pPr>
            <a:r>
              <a:rPr lang="en-US" sz="2000" b="1" i="1" dirty="0">
                <a:solidFill>
                  <a:srgbClr val="7F1D5A"/>
                </a:solidFill>
                <a:latin typeface="Arial" charset="0"/>
                <a:ea typeface="ＭＳ Ｐゴシック" pitchFamily="34" charset="-128"/>
              </a:rPr>
              <a:t>Real-time scoreboards  </a:t>
            </a:r>
            <a:r>
              <a:rPr lang="en-US" sz="2000" dirty="0">
                <a:solidFill>
                  <a:srgbClr val="000000"/>
                </a:solidFill>
                <a:latin typeface="Arial" charset="0"/>
                <a:ea typeface="ＭＳ Ｐゴシック" pitchFamily="34" charset="-128"/>
              </a:rPr>
              <a:t>provide visibility into work-in-progress and the ability to take corrective action when necessary </a:t>
            </a:r>
          </a:p>
        </p:txBody>
      </p:sp>
      <p:pic>
        <p:nvPicPr>
          <p:cNvPr id="11" name="Picture 3"/>
          <p:cNvPicPr>
            <a:picLocks noChangeAspect="1" noChangeArrowheads="1"/>
          </p:cNvPicPr>
          <p:nvPr/>
        </p:nvPicPr>
        <p:blipFill>
          <a:blip r:embed="rId3" cstate="print">
            <a:extLst/>
          </a:blip>
          <a:srcRect/>
          <a:stretch>
            <a:fillRect/>
          </a:stretch>
        </p:blipFill>
        <p:spPr bwMode="auto">
          <a:xfrm>
            <a:off x="23742" y="2149434"/>
            <a:ext cx="3800376" cy="2836213"/>
          </a:xfrm>
          <a:prstGeom prst="rect">
            <a:avLst/>
          </a:prstGeom>
          <a:noFill/>
          <a:ln>
            <a:noFill/>
          </a:ln>
          <a:effectLst>
            <a:outerShdw blurRad="50800" dist="38100" dir="8100000" algn="tr" rotWithShape="0">
              <a:prstClr val="black">
                <a:alpha val="40000"/>
              </a:prstClr>
            </a:outerShdw>
            <a:reflection blurRad="6350" stA="52000" endA="300" endPos="35000" dir="5400000" sy="-100000" algn="bl" rotWithShape="0"/>
          </a:effectLst>
          <a:scene3d>
            <a:camera prst="perspectiveRight"/>
            <a:lightRig rig="threePt" dir="t"/>
          </a:scene3d>
          <a:sp3d>
            <a:bevelT w="165100" prst="coolSlant"/>
          </a:sp3d>
          <a:extLst/>
        </p:spPr>
      </p:pic>
    </p:spTree>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a:spLocks/>
          </p:cNvSpPr>
          <p:nvPr/>
        </p:nvSpPr>
        <p:spPr bwMode="auto">
          <a:xfrm rot="5400000">
            <a:off x="2725738" y="439737"/>
            <a:ext cx="3692525" cy="9144000"/>
          </a:xfrm>
          <a:custGeom>
            <a:avLst/>
            <a:gdLst>
              <a:gd name="T0" fmla="*/ 0 w 2641"/>
              <a:gd name="T1" fmla="*/ 499224316 h 3501"/>
              <a:gd name="T2" fmla="*/ 2147483647 w 2641"/>
              <a:gd name="T3" fmla="*/ 0 h 3501"/>
              <a:gd name="T4" fmla="*/ 2147483647 w 2641"/>
              <a:gd name="T5" fmla="*/ 2147483647 h 3501"/>
              <a:gd name="T6" fmla="*/ 2147483647 w 2641"/>
              <a:gd name="T7" fmla="*/ 2147483647 h 3501"/>
              <a:gd name="T8" fmla="*/ 1311175482 w 2641"/>
              <a:gd name="T9" fmla="*/ 2147483647 h 3501"/>
              <a:gd name="T10" fmla="*/ 0 w 2641"/>
              <a:gd name="T11" fmla="*/ 499224316 h 35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1" h="3501">
                <a:moveTo>
                  <a:pt x="0" y="217"/>
                </a:moveTo>
                <a:lnTo>
                  <a:pt x="2641" y="0"/>
                </a:lnTo>
                <a:lnTo>
                  <a:pt x="2641" y="2753"/>
                </a:lnTo>
                <a:lnTo>
                  <a:pt x="1893" y="3501"/>
                </a:lnTo>
                <a:lnTo>
                  <a:pt x="576" y="3501"/>
                </a:lnTo>
                <a:lnTo>
                  <a:pt x="0" y="217"/>
                </a:lnTo>
                <a:close/>
              </a:path>
            </a:pathLst>
          </a:custGeom>
          <a:solidFill>
            <a:schemeClr val="accent4"/>
          </a:solidFill>
          <a:ln>
            <a:noFill/>
          </a:ln>
          <a:effectLst/>
        </p:spPr>
        <p:txBody>
          <a:bodyPr/>
          <a:lstStyle/>
          <a:p>
            <a:pPr eaLnBrk="0" hangingPunct="0">
              <a:defRPr/>
            </a:pPr>
            <a:endParaRPr lang="en-US" sz="2400">
              <a:solidFill>
                <a:srgbClr val="000000"/>
              </a:solidFill>
              <a:latin typeface="Arial" charset="0"/>
              <a:ea typeface="ＭＳ Ｐゴシック" pitchFamily="34" charset="-128"/>
            </a:endParaRPr>
          </a:p>
        </p:txBody>
      </p:sp>
      <p:sp>
        <p:nvSpPr>
          <p:cNvPr id="27651" name="Rectangle 3"/>
          <p:cNvSpPr>
            <a:spLocks noGrp="1" noChangeArrowheads="1"/>
          </p:cNvSpPr>
          <p:nvPr>
            <p:ph type="title" idx="4294967295"/>
          </p:nvPr>
        </p:nvSpPr>
        <p:spPr>
          <a:xfrm>
            <a:off x="268288" y="179388"/>
            <a:ext cx="7962900" cy="822325"/>
          </a:xfrm>
        </p:spPr>
        <p:txBody>
          <a:bodyPr/>
          <a:lstStyle/>
          <a:p>
            <a:r>
              <a:rPr lang="en-US" smtClean="0"/>
              <a:t>Optimize processes for greater business value</a:t>
            </a:r>
            <a:br>
              <a:rPr lang="en-US" smtClean="0"/>
            </a:br>
            <a:r>
              <a:rPr lang="en-US" sz="2000" smtClean="0"/>
              <a:t>Process Optimizer</a:t>
            </a:r>
            <a:endParaRPr lang="en-US" smtClean="0"/>
          </a:p>
        </p:txBody>
      </p:sp>
      <p:sp>
        <p:nvSpPr>
          <p:cNvPr id="32775" name="Rectangle 7"/>
          <p:cNvSpPr>
            <a:spLocks noChangeArrowheads="1"/>
          </p:cNvSpPr>
          <p:nvPr/>
        </p:nvSpPr>
        <p:spPr bwMode="auto">
          <a:xfrm>
            <a:off x="4470400" y="1651001"/>
            <a:ext cx="4673600" cy="1323439"/>
          </a:xfrm>
          <a:prstGeom prst="rect">
            <a:avLst/>
          </a:prstGeom>
          <a:noFill/>
          <a:ln>
            <a:noFill/>
          </a:ln>
          <a:extLst/>
        </p:spPr>
        <p:txBody>
          <a:bodyPr>
            <a:spAutoFit/>
          </a:bodyPr>
          <a:lstStyle/>
          <a:p>
            <a:pPr marL="171450" indent="-171450" eaLnBrk="0" hangingPunct="0">
              <a:buClr>
                <a:srgbClr val="000000"/>
              </a:buClr>
              <a:buFont typeface="Wingdings" pitchFamily="2" charset="2"/>
              <a:buChar char="§"/>
              <a:defRPr/>
            </a:pPr>
            <a:r>
              <a:rPr lang="en-US" sz="2000" b="1" i="1" dirty="0">
                <a:solidFill>
                  <a:srgbClr val="7F1D5A"/>
                </a:solidFill>
                <a:latin typeface="Arial" charset="0"/>
                <a:ea typeface="Osaka" charset="-128"/>
              </a:rPr>
              <a:t>Detects bottlenecks</a:t>
            </a:r>
            <a:r>
              <a:rPr lang="en-US" sz="2000" b="1" i="1" dirty="0">
                <a:solidFill>
                  <a:srgbClr val="C00000"/>
                </a:solidFill>
                <a:latin typeface="Arial" charset="0"/>
                <a:ea typeface="Osaka" charset="-128"/>
              </a:rPr>
              <a:t> </a:t>
            </a:r>
            <a:r>
              <a:rPr lang="en-US" sz="2000" dirty="0">
                <a:solidFill>
                  <a:srgbClr val="000000"/>
                </a:solidFill>
                <a:latin typeface="Arial" charset="0"/>
                <a:ea typeface="Osaka" charset="-128"/>
              </a:rPr>
              <a:t>and </a:t>
            </a:r>
            <a:r>
              <a:rPr lang="en-US" sz="2000" b="1" i="1" dirty="0">
                <a:solidFill>
                  <a:srgbClr val="7F1D5A"/>
                </a:solidFill>
                <a:latin typeface="Arial" charset="0"/>
                <a:ea typeface="Osaka" charset="-128"/>
              </a:rPr>
              <a:t>performance thresholds</a:t>
            </a:r>
            <a:r>
              <a:rPr lang="en-US" sz="2000" dirty="0">
                <a:solidFill>
                  <a:srgbClr val="000000"/>
                </a:solidFill>
                <a:latin typeface="Arial" charset="0"/>
                <a:ea typeface="Osaka" charset="-128"/>
              </a:rPr>
              <a:t> and displays them using visual heat map overlays </a:t>
            </a:r>
          </a:p>
        </p:txBody>
      </p:sp>
      <p:sp>
        <p:nvSpPr>
          <p:cNvPr id="11" name="Rectangle 10"/>
          <p:cNvSpPr/>
          <p:nvPr/>
        </p:nvSpPr>
        <p:spPr>
          <a:xfrm>
            <a:off x="125415" y="1651001"/>
            <a:ext cx="4186237" cy="1323439"/>
          </a:xfrm>
          <a:prstGeom prst="rect">
            <a:avLst/>
          </a:prstGeom>
        </p:spPr>
        <p:txBody>
          <a:bodyPr>
            <a:spAutoFit/>
          </a:bodyPr>
          <a:lstStyle/>
          <a:p>
            <a:pPr marL="225425" indent="-225425" eaLnBrk="0" hangingPunct="0">
              <a:buClr>
                <a:srgbClr val="000000"/>
              </a:buClr>
              <a:buFont typeface="Wingdings" pitchFamily="2" charset="2"/>
              <a:buChar char="§"/>
              <a:defRPr/>
            </a:pPr>
            <a:r>
              <a:rPr lang="en-US" sz="2000" b="1" i="1" dirty="0">
                <a:solidFill>
                  <a:srgbClr val="7F1D5A"/>
                </a:solidFill>
                <a:latin typeface="Arial" charset="0"/>
                <a:ea typeface="ＭＳ Ｐゴシック" pitchFamily="34" charset="-128"/>
              </a:rPr>
              <a:t>Real-time scoreboards  </a:t>
            </a:r>
            <a:r>
              <a:rPr lang="en-US" sz="2000" dirty="0">
                <a:solidFill>
                  <a:srgbClr val="000000"/>
                </a:solidFill>
                <a:latin typeface="Arial" charset="0"/>
                <a:ea typeface="ＭＳ Ｐゴシック" pitchFamily="34" charset="-128"/>
              </a:rPr>
              <a:t>provide visibility into work-in-progress and the ability to take corrective action when necessary </a:t>
            </a:r>
          </a:p>
        </p:txBody>
      </p:sp>
      <p:pic>
        <p:nvPicPr>
          <p:cNvPr id="12" name="Picture 11" descr="scoreboard.PNG"/>
          <p:cNvPicPr>
            <a:picLocks noChangeAspect="1"/>
          </p:cNvPicPr>
          <p:nvPr/>
        </p:nvPicPr>
        <p:blipFill>
          <a:blip r:embed="rId3" cstate="print"/>
          <a:stretch>
            <a:fillRect/>
          </a:stretch>
        </p:blipFill>
        <p:spPr>
          <a:xfrm>
            <a:off x="819118" y="3805735"/>
            <a:ext cx="3492567" cy="2566491"/>
          </a:xfrm>
          <a:prstGeom prst="rect">
            <a:avLst/>
          </a:prstGeom>
          <a:ln>
            <a:solidFill>
              <a:schemeClr val="tx1">
                <a:lumMod val="85000"/>
              </a:schemeClr>
            </a:solidFill>
          </a:ln>
          <a:effectLst>
            <a:outerShdw blurRad="50800" dist="38100" dir="2700000" algn="tl" rotWithShape="0">
              <a:prstClr val="black">
                <a:alpha val="40000"/>
              </a:prstClr>
            </a:outerShdw>
            <a:reflection blurRad="6350" stA="52000" endA="300" endPos="35000" dir="5400000" sy="-100000" algn="bl" rotWithShape="0"/>
          </a:effectLst>
          <a:scene3d>
            <a:camera prst="perspectiveRight"/>
            <a:lightRig rig="threePt" dir="t"/>
          </a:scene3d>
          <a:sp3d>
            <a:bevelT w="165100" prst="coolSlant"/>
          </a:sp3d>
        </p:spPr>
      </p:pic>
      <p:pic>
        <p:nvPicPr>
          <p:cNvPr id="14" name="Picture 13" descr="heatmap.PNG"/>
          <p:cNvPicPr>
            <a:picLocks noChangeAspect="1"/>
          </p:cNvPicPr>
          <p:nvPr/>
        </p:nvPicPr>
        <p:blipFill>
          <a:blip r:embed="rId4" cstate="print"/>
          <a:stretch>
            <a:fillRect/>
          </a:stretch>
        </p:blipFill>
        <p:spPr>
          <a:xfrm>
            <a:off x="4311683" y="3783804"/>
            <a:ext cx="4777938" cy="2455873"/>
          </a:xfrm>
          <a:prstGeom prst="rect">
            <a:avLst/>
          </a:prstGeom>
          <a:ln>
            <a:noFill/>
          </a:ln>
          <a:effectLst>
            <a:outerShdw blurRad="50800" dist="38100" dir="2700000" algn="tl" rotWithShape="0">
              <a:prstClr val="black">
                <a:alpha val="40000"/>
              </a:prstClr>
            </a:outerShdw>
            <a:reflection blurRad="6350" stA="52000" endA="300" endPos="35000" dir="5400000" sy="-100000" algn="bl" rotWithShape="0"/>
          </a:effectLst>
          <a:scene3d>
            <a:camera prst="perspectiveLeft"/>
            <a:lightRig rig="threePt" dir="t"/>
          </a:scene3d>
          <a:sp3d>
            <a:bevelT w="165100" prst="coolSlant"/>
          </a:sp3d>
        </p:spPr>
      </p:pic>
      <p:sp>
        <p:nvSpPr>
          <p:cNvPr id="9" name="Slide Number Placeholder 8"/>
          <p:cNvSpPr>
            <a:spLocks noGrp="1"/>
          </p:cNvSpPr>
          <p:nvPr>
            <p:ph type="sldNum" sz="quarter" idx="10"/>
          </p:nvPr>
        </p:nvSpPr>
        <p:spPr/>
        <p:txBody>
          <a:bodyPr/>
          <a:lstStyle/>
          <a:p>
            <a:pPr>
              <a:defRPr/>
            </a:pPr>
            <a:fld id="{51E0640D-3F07-4C77-9169-234ECE24A2DA}" type="slidenum">
              <a:rPr lang="en-US" smtClean="0"/>
              <a:pPr>
                <a:defRPr/>
              </a:pPr>
              <a:t>73</a:t>
            </a:fld>
            <a:endParaRPr lang="en-US"/>
          </a:p>
        </p:txBody>
      </p:sp>
    </p:spTree>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a:spLocks/>
          </p:cNvSpPr>
          <p:nvPr/>
        </p:nvSpPr>
        <p:spPr bwMode="auto">
          <a:xfrm>
            <a:off x="5180015" y="2933701"/>
            <a:ext cx="3963987" cy="3917951"/>
          </a:xfrm>
          <a:custGeom>
            <a:avLst/>
            <a:gdLst>
              <a:gd name="T0" fmla="*/ 0 w 2641"/>
              <a:gd name="T1" fmla="*/ 499224316 h 3501"/>
              <a:gd name="T2" fmla="*/ 2147483647 w 2641"/>
              <a:gd name="T3" fmla="*/ 0 h 3501"/>
              <a:gd name="T4" fmla="*/ 2147483647 w 2641"/>
              <a:gd name="T5" fmla="*/ 2147483647 h 3501"/>
              <a:gd name="T6" fmla="*/ 2147483647 w 2641"/>
              <a:gd name="T7" fmla="*/ 2147483647 h 3501"/>
              <a:gd name="T8" fmla="*/ 1311175482 w 2641"/>
              <a:gd name="T9" fmla="*/ 2147483647 h 3501"/>
              <a:gd name="T10" fmla="*/ 0 w 2641"/>
              <a:gd name="T11" fmla="*/ 499224316 h 35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1" h="3501">
                <a:moveTo>
                  <a:pt x="0" y="217"/>
                </a:moveTo>
                <a:lnTo>
                  <a:pt x="2641" y="0"/>
                </a:lnTo>
                <a:lnTo>
                  <a:pt x="2641" y="2753"/>
                </a:lnTo>
                <a:lnTo>
                  <a:pt x="1893" y="3501"/>
                </a:lnTo>
                <a:lnTo>
                  <a:pt x="576" y="3501"/>
                </a:lnTo>
                <a:lnTo>
                  <a:pt x="0" y="217"/>
                </a:lnTo>
                <a:close/>
              </a:path>
            </a:pathLst>
          </a:custGeom>
          <a:solidFill>
            <a:schemeClr val="accent4"/>
          </a:solidFill>
          <a:ln>
            <a:noFill/>
          </a:ln>
          <a:effectLst/>
        </p:spPr>
        <p:txBody>
          <a:bodyPr/>
          <a:lstStyle/>
          <a:p>
            <a:pPr eaLnBrk="0" hangingPunct="0">
              <a:defRPr/>
            </a:pPr>
            <a:endParaRPr lang="en-US" sz="2400">
              <a:solidFill>
                <a:srgbClr val="000000"/>
              </a:solidFill>
              <a:latin typeface="Arial" charset="0"/>
              <a:ea typeface="ＭＳ Ｐゴシック" pitchFamily="34" charset="-128"/>
            </a:endParaRPr>
          </a:p>
        </p:txBody>
      </p:sp>
      <p:sp>
        <p:nvSpPr>
          <p:cNvPr id="28675" name="Slide Number Placeholder 3"/>
          <p:cNvSpPr>
            <a:spLocks noGrp="1"/>
          </p:cNvSpPr>
          <p:nvPr>
            <p:ph type="sldNum" sz="quarter" idx="10"/>
          </p:nvPr>
        </p:nvSpPr>
        <p:spPr>
          <a:xfrm>
            <a:off x="150813" y="6394451"/>
            <a:ext cx="457200" cy="304800"/>
          </a:xfrm>
          <a:noFill/>
          <a:ln>
            <a:miter lim="800000"/>
            <a:headEnd/>
            <a:tailEnd/>
          </a:ln>
        </p:spPr>
        <p:txBody>
          <a:bodyPr/>
          <a:lstStyle/>
          <a:p>
            <a:fld id="{3042E0CB-063B-4903-A64E-7AC33A533120}" type="slidenum">
              <a:rPr lang="en-US" smtClean="0"/>
              <a:pPr/>
              <a:t>74</a:t>
            </a:fld>
            <a:endParaRPr lang="en-US" smtClean="0"/>
          </a:p>
        </p:txBody>
      </p:sp>
      <p:sp>
        <p:nvSpPr>
          <p:cNvPr id="5" name="Freeform 2"/>
          <p:cNvSpPr>
            <a:spLocks/>
          </p:cNvSpPr>
          <p:nvPr/>
        </p:nvSpPr>
        <p:spPr bwMode="auto">
          <a:xfrm flipH="1">
            <a:off x="2" y="2933701"/>
            <a:ext cx="4168775" cy="3924300"/>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30" h="3562">
                <a:moveTo>
                  <a:pt x="0" y="226"/>
                </a:moveTo>
                <a:lnTo>
                  <a:pt x="2730" y="0"/>
                </a:lnTo>
                <a:lnTo>
                  <a:pt x="2730" y="2471"/>
                </a:lnTo>
                <a:lnTo>
                  <a:pt x="2229" y="3562"/>
                </a:lnTo>
                <a:lnTo>
                  <a:pt x="935" y="3562"/>
                </a:lnTo>
                <a:lnTo>
                  <a:pt x="0" y="226"/>
                </a:lnTo>
                <a:close/>
              </a:path>
            </a:pathLst>
          </a:custGeom>
          <a:solidFill>
            <a:schemeClr val="accent4"/>
          </a:solidFill>
          <a:ln>
            <a:noFill/>
          </a:ln>
          <a:effectLst/>
        </p:spPr>
        <p:txBody>
          <a:bodyPr/>
          <a:lstStyle/>
          <a:p>
            <a:pPr eaLnBrk="0" hangingPunct="0">
              <a:defRPr/>
            </a:pPr>
            <a:endParaRPr lang="en-US" sz="2400">
              <a:solidFill>
                <a:srgbClr val="000000"/>
              </a:solidFill>
              <a:latin typeface="Arial" charset="0"/>
              <a:ea typeface="ＭＳ Ｐゴシック" pitchFamily="34" charset="-128"/>
            </a:endParaRPr>
          </a:p>
        </p:txBody>
      </p:sp>
      <p:sp>
        <p:nvSpPr>
          <p:cNvPr id="28677" name="Rectangle 2"/>
          <p:cNvSpPr>
            <a:spLocks noGrp="1" noChangeArrowheads="1"/>
          </p:cNvSpPr>
          <p:nvPr>
            <p:ph type="title" idx="4294967295"/>
          </p:nvPr>
        </p:nvSpPr>
        <p:spPr>
          <a:xfrm>
            <a:off x="9527" y="127001"/>
            <a:ext cx="8316913" cy="839788"/>
          </a:xfrm>
        </p:spPr>
        <p:txBody>
          <a:bodyPr/>
          <a:lstStyle/>
          <a:p>
            <a:r>
              <a:rPr lang="en-US" smtClean="0"/>
              <a:t>Quickly execute tasks consistently for increased productivity</a:t>
            </a:r>
            <a:br>
              <a:rPr lang="en-US" smtClean="0"/>
            </a:br>
            <a:r>
              <a:rPr lang="en-US" sz="2000" smtClean="0"/>
              <a:t>Process Coaches and Federated Task List</a:t>
            </a:r>
            <a:endParaRPr lang="en-US" sz="1800" i="1" smtClean="0"/>
          </a:p>
        </p:txBody>
      </p:sp>
      <p:pic>
        <p:nvPicPr>
          <p:cNvPr id="7" name="Picture 3"/>
          <p:cNvPicPr>
            <a:picLocks noChangeAspect="1" noChangeArrowheads="1"/>
          </p:cNvPicPr>
          <p:nvPr/>
        </p:nvPicPr>
        <p:blipFill>
          <a:blip r:embed="rId3" cstate="print">
            <a:extLst/>
          </a:blip>
          <a:srcRect/>
          <a:stretch>
            <a:fillRect/>
          </a:stretch>
        </p:blipFill>
        <p:spPr bwMode="auto">
          <a:xfrm>
            <a:off x="41561" y="3093521"/>
            <a:ext cx="3844372" cy="2838203"/>
          </a:xfrm>
          <a:prstGeom prst="rect">
            <a:avLst/>
          </a:prstGeom>
          <a:noFill/>
          <a:ln>
            <a:noFill/>
          </a:ln>
          <a:effectLst>
            <a:outerShdw blurRad="50800" dist="38100" dir="8100000" algn="tr" rotWithShape="0">
              <a:prstClr val="black">
                <a:alpha val="40000"/>
              </a:prstClr>
            </a:outerShdw>
            <a:reflection blurRad="6350" stA="52000" endA="300" endPos="35000" dir="5400000" sy="-100000" algn="bl" rotWithShape="0"/>
          </a:effectLst>
          <a:scene3d>
            <a:camera prst="perspectiveRight"/>
            <a:lightRig rig="threePt" dir="t"/>
          </a:scene3d>
          <a:sp3d>
            <a:bevelT w="165100" prst="coolSlant"/>
          </a:sp3d>
          <a:extLst/>
        </p:spPr>
      </p:pic>
      <p:sp>
        <p:nvSpPr>
          <p:cNvPr id="2" name="Rectangle 1"/>
          <p:cNvSpPr/>
          <p:nvPr/>
        </p:nvSpPr>
        <p:spPr>
          <a:xfrm>
            <a:off x="41275" y="1403351"/>
            <a:ext cx="4572000" cy="707886"/>
          </a:xfrm>
          <a:prstGeom prst="rect">
            <a:avLst/>
          </a:prstGeom>
        </p:spPr>
        <p:txBody>
          <a:bodyPr>
            <a:spAutoFit/>
          </a:bodyPr>
          <a:lstStyle/>
          <a:p>
            <a:pPr marL="225425" indent="-225425" eaLnBrk="0" hangingPunct="0">
              <a:buFont typeface="Wingdings" pitchFamily="2" charset="2"/>
              <a:buChar char="§"/>
              <a:defRPr/>
            </a:pPr>
            <a:r>
              <a:rPr lang="en-US" sz="2000" dirty="0">
                <a:solidFill>
                  <a:srgbClr val="000000"/>
                </a:solidFill>
                <a:latin typeface="Arial" charset="0"/>
                <a:ea typeface="ＭＳ Ｐゴシック" pitchFamily="34" charset="-128"/>
              </a:rPr>
              <a:t>Guides end users through tasks </a:t>
            </a:r>
            <a:r>
              <a:rPr lang="en-US" sz="2000" b="1" i="1" dirty="0">
                <a:solidFill>
                  <a:srgbClr val="7F1D5A"/>
                </a:solidFill>
                <a:latin typeface="Arial" charset="0"/>
                <a:ea typeface="ＭＳ Ｐゴシック" pitchFamily="34" charset="-128"/>
              </a:rPr>
              <a:t>consistently</a:t>
            </a:r>
            <a:r>
              <a:rPr lang="en-US" sz="2000" dirty="0">
                <a:solidFill>
                  <a:srgbClr val="000000"/>
                </a:solidFill>
                <a:latin typeface="Arial" charset="0"/>
                <a:ea typeface="ＭＳ Ｐゴシック" pitchFamily="34" charset="-128"/>
              </a:rPr>
              <a:t> and </a:t>
            </a:r>
            <a:r>
              <a:rPr lang="en-US" sz="2000" b="1" i="1" dirty="0">
                <a:solidFill>
                  <a:srgbClr val="7F1D5A"/>
                </a:solidFill>
                <a:latin typeface="Arial" charset="0"/>
                <a:ea typeface="ＭＳ Ｐゴシック" pitchFamily="34" charset="-128"/>
              </a:rPr>
              <a:t>accurately</a:t>
            </a:r>
          </a:p>
        </p:txBody>
      </p:sp>
      <p:sp>
        <p:nvSpPr>
          <p:cNvPr id="8" name="Rectangle 7"/>
          <p:cNvSpPr/>
          <p:nvPr/>
        </p:nvSpPr>
        <p:spPr>
          <a:xfrm>
            <a:off x="41275" y="2413000"/>
            <a:ext cx="4572000" cy="400110"/>
          </a:xfrm>
          <a:prstGeom prst="rect">
            <a:avLst/>
          </a:prstGeom>
        </p:spPr>
        <p:txBody>
          <a:bodyPr>
            <a:spAutoFit/>
          </a:bodyPr>
          <a:lstStyle/>
          <a:p>
            <a:pPr marL="225425" indent="-225425" eaLnBrk="0" hangingPunct="0">
              <a:buClr>
                <a:srgbClr val="000000"/>
              </a:buClr>
              <a:buFont typeface="Wingdings" pitchFamily="2" charset="2"/>
              <a:buChar char="§"/>
              <a:defRPr/>
            </a:pPr>
            <a:r>
              <a:rPr lang="en-US" sz="2000" b="1" i="1" dirty="0">
                <a:solidFill>
                  <a:srgbClr val="7F1D5A"/>
                </a:solidFill>
                <a:latin typeface="Arial" charset="0"/>
                <a:ea typeface="ＭＳ Ｐゴシック" pitchFamily="34" charset="-128"/>
              </a:rPr>
              <a:t>Accelerates</a:t>
            </a:r>
            <a:r>
              <a:rPr lang="en-US" sz="2000" dirty="0">
                <a:solidFill>
                  <a:srgbClr val="000000"/>
                </a:solidFill>
                <a:latin typeface="Arial" charset="0"/>
                <a:ea typeface="ＭＳ Ｐゴシック" pitchFamily="34" charset="-128"/>
              </a:rPr>
              <a:t> task completion  </a:t>
            </a:r>
          </a:p>
        </p:txBody>
      </p:sp>
      <p:pic>
        <p:nvPicPr>
          <p:cNvPr id="10" name="Picture 11"/>
          <p:cNvPicPr>
            <a:picLocks noChangeAspect="1" noChangeArrowheads="1"/>
          </p:cNvPicPr>
          <p:nvPr/>
        </p:nvPicPr>
        <p:blipFill>
          <a:blip r:embed="rId4" cstate="print">
            <a:extLst/>
          </a:blip>
          <a:srcRect/>
          <a:stretch>
            <a:fillRect/>
          </a:stretch>
        </p:blipFill>
        <p:spPr bwMode="auto">
          <a:xfrm>
            <a:off x="4334497" y="3253839"/>
            <a:ext cx="4996045" cy="2766951"/>
          </a:xfrm>
          <a:prstGeom prst="rect">
            <a:avLst/>
          </a:prstGeom>
          <a:noFill/>
          <a:ln>
            <a:noFill/>
          </a:ln>
          <a:effectLst>
            <a:prstShdw prst="shdw17" dist="17961" dir="2700000">
              <a:schemeClr val="accent1">
                <a:gamma/>
                <a:shade val="60000"/>
                <a:invGamma/>
              </a:schemeClr>
            </a:prstShdw>
            <a:reflection blurRad="6350" stA="52000" endA="300" endPos="35000" dir="5400000" sy="-100000" algn="bl" rotWithShape="0"/>
          </a:effectLst>
          <a:scene3d>
            <a:camera prst="perspectiveContrastingLeftFacing"/>
            <a:lightRig rig="threePt" dir="t"/>
          </a:scene3d>
          <a:sp3d>
            <a:bevelT w="165100" prst="coolSlant"/>
          </a:sp3d>
          <a:extLst/>
        </p:spPr>
      </p:pic>
      <p:sp>
        <p:nvSpPr>
          <p:cNvPr id="11" name="Rectangle 4"/>
          <p:cNvSpPr txBox="1">
            <a:spLocks noChangeArrowheads="1"/>
          </p:cNvSpPr>
          <p:nvPr/>
        </p:nvSpPr>
        <p:spPr bwMode="auto">
          <a:xfrm>
            <a:off x="5429252" y="1735140"/>
            <a:ext cx="3465513" cy="1015663"/>
          </a:xfrm>
          <a:prstGeom prst="rect">
            <a:avLst/>
          </a:prstGeom>
          <a:noFill/>
          <a:ln>
            <a:noFill/>
          </a:ln>
          <a:extLst/>
        </p:spPr>
        <p:txBody>
          <a:bodyPr>
            <a:spAutoFit/>
          </a:bodyPr>
          <a:lstStyle>
            <a:lvl1pPr marL="342900" indent="-342900" algn="l" rtl="0" eaLnBrk="0" fontAlgn="base" hangingPunct="0">
              <a:spcBef>
                <a:spcPct val="20000"/>
              </a:spcBef>
              <a:spcAft>
                <a:spcPct val="0"/>
              </a:spcAft>
              <a:buChar char="•"/>
              <a:defRPr sz="2400">
                <a:solidFill>
                  <a:schemeClr val="tx1"/>
                </a:solidFill>
                <a:latin typeface="+mn-lt"/>
                <a:ea typeface="+mn-ea"/>
                <a:cs typeface="Osaka" charset="-128"/>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charset="-128"/>
              </a:defRPr>
            </a:lvl2pPr>
            <a:lvl3pPr marL="1143000" indent="-228600" algn="l" rtl="0" eaLnBrk="0" fontAlgn="base" hangingPunct="0">
              <a:spcBef>
                <a:spcPct val="20000"/>
              </a:spcBef>
              <a:spcAft>
                <a:spcPct val="0"/>
              </a:spcAft>
              <a:buChar char="•"/>
              <a:defRPr>
                <a:solidFill>
                  <a:schemeClr val="tx1"/>
                </a:solidFill>
                <a:latin typeface="+mn-lt"/>
                <a:ea typeface="+mn-ea"/>
                <a:cs typeface="Osaka" charset="-128"/>
              </a:defRPr>
            </a:lvl3pPr>
            <a:lvl4pPr marL="1600200" indent="-228600" algn="l" rtl="0" eaLnBrk="0" fontAlgn="base" hangingPunct="0">
              <a:spcBef>
                <a:spcPct val="20000"/>
              </a:spcBef>
              <a:spcAft>
                <a:spcPct val="0"/>
              </a:spcAft>
              <a:buChar char="–"/>
              <a:defRPr sz="1600">
                <a:solidFill>
                  <a:schemeClr val="tx1"/>
                </a:solidFill>
                <a:latin typeface="+mn-lt"/>
                <a:ea typeface="+mn-ea"/>
                <a:cs typeface="Osaka" charset="-128"/>
              </a:defRPr>
            </a:lvl4pPr>
            <a:lvl5pPr marL="2057400" indent="-228600" algn="l" rtl="0" eaLnBrk="0" fontAlgn="base" hangingPunct="0">
              <a:spcBef>
                <a:spcPct val="20000"/>
              </a:spcBef>
              <a:spcAft>
                <a:spcPct val="0"/>
              </a:spcAft>
              <a:buChar char="»"/>
              <a:defRPr sz="1600">
                <a:solidFill>
                  <a:schemeClr val="tx1"/>
                </a:solidFill>
                <a:latin typeface="+mn-lt"/>
                <a:ea typeface="+mn-ea"/>
                <a:cs typeface="Osaka"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171450" indent="-171450">
              <a:buClr>
                <a:srgbClr val="000000"/>
              </a:buClr>
              <a:buFont typeface="Wingdings" pitchFamily="2" charset="2"/>
              <a:buChar char="§"/>
              <a:defRPr/>
            </a:pPr>
            <a:r>
              <a:rPr lang="en-US" sz="2000" dirty="0" smtClean="0">
                <a:solidFill>
                  <a:srgbClr val="000000"/>
                </a:solidFill>
              </a:rPr>
              <a:t>Federated task list provides </a:t>
            </a:r>
            <a:r>
              <a:rPr lang="en-US" sz="2000" b="1" i="1" dirty="0" smtClean="0">
                <a:solidFill>
                  <a:srgbClr val="7F1D5A"/>
                </a:solidFill>
              </a:rPr>
              <a:t>visibility across all process participants</a:t>
            </a:r>
          </a:p>
        </p:txBody>
      </p:sp>
      <p:sp>
        <p:nvSpPr>
          <p:cNvPr id="28683" name="TextBox 2"/>
          <p:cNvSpPr txBox="1">
            <a:spLocks noChangeArrowheads="1"/>
          </p:cNvSpPr>
          <p:nvPr/>
        </p:nvSpPr>
        <p:spPr bwMode="auto">
          <a:xfrm>
            <a:off x="925513" y="6186490"/>
            <a:ext cx="1401762" cy="584775"/>
          </a:xfrm>
          <a:prstGeom prst="rect">
            <a:avLst/>
          </a:prstGeom>
          <a:noFill/>
          <a:ln w="9525">
            <a:noFill/>
            <a:miter lim="800000"/>
            <a:headEnd/>
            <a:tailEnd/>
          </a:ln>
        </p:spPr>
        <p:txBody>
          <a:bodyPr>
            <a:spAutoFit/>
          </a:bodyPr>
          <a:lstStyle/>
          <a:p>
            <a:pPr algn="ctr" eaLnBrk="0" hangingPunct="0"/>
            <a:r>
              <a:rPr lang="en-US" sz="1600" b="1" smtClean="0">
                <a:solidFill>
                  <a:srgbClr val="FFFFFF"/>
                </a:solidFill>
                <a:ea typeface="ＭＳ Ｐゴシック" pitchFamily="34" charset="-128"/>
              </a:rPr>
              <a:t>Process Coach</a:t>
            </a:r>
          </a:p>
        </p:txBody>
      </p:sp>
      <p:sp>
        <p:nvSpPr>
          <p:cNvPr id="28684" name="TextBox 12"/>
          <p:cNvSpPr txBox="1">
            <a:spLocks noChangeArrowheads="1"/>
          </p:cNvSpPr>
          <p:nvPr/>
        </p:nvSpPr>
        <p:spPr bwMode="auto">
          <a:xfrm>
            <a:off x="6327777" y="6264275"/>
            <a:ext cx="1401763" cy="584775"/>
          </a:xfrm>
          <a:prstGeom prst="rect">
            <a:avLst/>
          </a:prstGeom>
          <a:noFill/>
          <a:ln w="9525">
            <a:noFill/>
            <a:miter lim="800000"/>
            <a:headEnd/>
            <a:tailEnd/>
          </a:ln>
        </p:spPr>
        <p:txBody>
          <a:bodyPr>
            <a:spAutoFit/>
          </a:bodyPr>
          <a:lstStyle/>
          <a:p>
            <a:pPr algn="ctr" eaLnBrk="0" hangingPunct="0"/>
            <a:r>
              <a:rPr lang="en-US" sz="1600" b="1" smtClean="0">
                <a:solidFill>
                  <a:srgbClr val="FFFFFF"/>
                </a:solidFill>
                <a:ea typeface="ＭＳ Ｐゴシック" pitchFamily="34" charset="-128"/>
              </a:rPr>
              <a:t>Federated Task List</a:t>
            </a:r>
          </a:p>
        </p:txBody>
      </p:sp>
    </p:spTree>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2"/>
          <p:cNvSpPr>
            <a:spLocks/>
          </p:cNvSpPr>
          <p:nvPr/>
        </p:nvSpPr>
        <p:spPr bwMode="auto">
          <a:xfrm>
            <a:off x="3925888" y="1982788"/>
            <a:ext cx="5218112" cy="4927600"/>
          </a:xfrm>
          <a:custGeom>
            <a:avLst/>
            <a:gdLst>
              <a:gd name="T0" fmla="*/ 0 w 2730"/>
              <a:gd name="T1" fmla="*/ 2147483647 h 3562"/>
              <a:gd name="T2" fmla="*/ 2147483647 w 2730"/>
              <a:gd name="T3" fmla="*/ 0 h 3562"/>
              <a:gd name="T4" fmla="*/ 2147483647 w 2730"/>
              <a:gd name="T5" fmla="*/ 2147483647 h 3562"/>
              <a:gd name="T6" fmla="*/ 2147483647 w 2730"/>
              <a:gd name="T7" fmla="*/ 2147483647 h 3562"/>
              <a:gd name="T8" fmla="*/ 2147483647 w 2730"/>
              <a:gd name="T9" fmla="*/ 2147483647 h 3562"/>
              <a:gd name="T10" fmla="*/ 0 w 2730"/>
              <a:gd name="T11" fmla="*/ 2147483647 h 35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30" h="3562">
                <a:moveTo>
                  <a:pt x="0" y="226"/>
                </a:moveTo>
                <a:lnTo>
                  <a:pt x="2730" y="0"/>
                </a:lnTo>
                <a:lnTo>
                  <a:pt x="2730" y="2471"/>
                </a:lnTo>
                <a:lnTo>
                  <a:pt x="2229" y="3562"/>
                </a:lnTo>
                <a:lnTo>
                  <a:pt x="935" y="3562"/>
                </a:lnTo>
                <a:lnTo>
                  <a:pt x="0" y="226"/>
                </a:lnTo>
                <a:close/>
              </a:path>
            </a:pathLst>
          </a:custGeom>
          <a:solidFill>
            <a:schemeClr val="accent4"/>
          </a:solidFill>
          <a:ln>
            <a:noFill/>
          </a:ln>
          <a:effectLst/>
        </p:spPr>
        <p:txBody>
          <a:bodyPr/>
          <a:lstStyle/>
          <a:p>
            <a:pPr eaLnBrk="0" hangingPunct="0">
              <a:defRPr/>
            </a:pPr>
            <a:endParaRPr lang="en-US" sz="2400">
              <a:solidFill>
                <a:srgbClr val="000000"/>
              </a:solidFill>
              <a:latin typeface="Arial" charset="0"/>
              <a:ea typeface="ＭＳ Ｐゴシック" pitchFamily="34" charset="-128"/>
            </a:endParaRPr>
          </a:p>
        </p:txBody>
      </p:sp>
      <p:sp>
        <p:nvSpPr>
          <p:cNvPr id="29699" name="Rectangle 13"/>
          <p:cNvSpPr>
            <a:spLocks noChangeArrowheads="1"/>
          </p:cNvSpPr>
          <p:nvPr/>
        </p:nvSpPr>
        <p:spPr bwMode="auto">
          <a:xfrm>
            <a:off x="80963" y="206375"/>
            <a:ext cx="8888412" cy="698500"/>
          </a:xfrm>
          <a:prstGeom prst="rect">
            <a:avLst/>
          </a:prstGeom>
          <a:noFill/>
          <a:ln w="9525">
            <a:noFill/>
            <a:miter lim="800000"/>
            <a:headEnd/>
            <a:tailEnd/>
          </a:ln>
        </p:spPr>
        <p:txBody>
          <a:bodyPr lIns="91142" tIns="45571" rIns="91142" bIns="45571"/>
          <a:lstStyle/>
          <a:p>
            <a:pPr eaLnBrk="0" hangingPunct="0"/>
            <a:r>
              <a:rPr lang="en-US" sz="2400" smtClean="0">
                <a:solidFill>
                  <a:srgbClr val="000000"/>
                </a:solidFill>
                <a:ea typeface="ＭＳ Ｐゴシック" pitchFamily="34" charset="-128"/>
              </a:rPr>
              <a:t>Create an integrated and customized user experience </a:t>
            </a:r>
          </a:p>
          <a:p>
            <a:pPr eaLnBrk="0" hangingPunct="0"/>
            <a:r>
              <a:rPr lang="en-US" sz="2000" smtClean="0">
                <a:solidFill>
                  <a:srgbClr val="000000"/>
                </a:solidFill>
                <a:ea typeface="ＭＳ Ｐゴシック" pitchFamily="34" charset="-128"/>
              </a:rPr>
              <a:t>Unified Business Space for Tasks, Forms, Reports</a:t>
            </a:r>
            <a:r>
              <a:rPr lang="en-US" sz="2200" smtClean="0">
                <a:solidFill>
                  <a:srgbClr val="000000"/>
                </a:solidFill>
                <a:ea typeface="ＭＳ Ｐゴシック" pitchFamily="34" charset="-128"/>
              </a:rPr>
              <a:t/>
            </a:r>
            <a:br>
              <a:rPr lang="en-US" sz="2200" smtClean="0">
                <a:solidFill>
                  <a:srgbClr val="000000"/>
                </a:solidFill>
                <a:ea typeface="ＭＳ Ｐゴシック" pitchFamily="34" charset="-128"/>
              </a:rPr>
            </a:br>
            <a:r>
              <a:rPr lang="en-US" sz="1400" b="1" i="1" smtClean="0">
                <a:solidFill>
                  <a:srgbClr val="000000"/>
                </a:solidFill>
                <a:ea typeface="ＭＳ Ｐゴシック" pitchFamily="34" charset="-128"/>
              </a:rPr>
              <a:t/>
            </a:r>
            <a:br>
              <a:rPr lang="en-US" sz="1400" b="1" i="1" smtClean="0">
                <a:solidFill>
                  <a:srgbClr val="000000"/>
                </a:solidFill>
                <a:ea typeface="ＭＳ Ｐゴシック" pitchFamily="34" charset="-128"/>
              </a:rPr>
            </a:br>
            <a:endParaRPr lang="en-US" sz="2000" b="1" smtClean="0">
              <a:solidFill>
                <a:srgbClr val="000000"/>
              </a:solidFill>
              <a:ea typeface="ＭＳ Ｐゴシック" pitchFamily="34" charset="-128"/>
            </a:endParaRPr>
          </a:p>
        </p:txBody>
      </p:sp>
      <p:sp>
        <p:nvSpPr>
          <p:cNvPr id="41987" name="Rectangle 5"/>
          <p:cNvSpPr>
            <a:spLocks noChangeArrowheads="1"/>
          </p:cNvSpPr>
          <p:nvPr/>
        </p:nvSpPr>
        <p:spPr bwMode="auto">
          <a:xfrm>
            <a:off x="182563" y="1998663"/>
            <a:ext cx="3867150" cy="1477317"/>
          </a:xfrm>
          <a:prstGeom prst="rect">
            <a:avLst/>
          </a:prstGeom>
          <a:noFill/>
          <a:ln>
            <a:noFill/>
          </a:ln>
          <a:effectLst>
            <a:prstShdw prst="shdw17" dist="17961" dir="2700000">
              <a:srgbClr val="8F9853">
                <a:alpha val="74997"/>
              </a:srgbClr>
            </a:prstShdw>
          </a:effectLst>
          <a:extLst/>
        </p:spPr>
        <p:txBody>
          <a:bodyPr lIns="91427" tIns="45715" rIns="91427" bIns="45715">
            <a:spAutoFit/>
          </a:bodyPr>
          <a:lstStyle/>
          <a:p>
            <a:pPr marL="225425" indent="-225425" eaLnBrk="0" hangingPunct="0">
              <a:lnSpc>
                <a:spcPct val="90000"/>
              </a:lnSpc>
              <a:buClr>
                <a:srgbClr val="000000"/>
              </a:buClr>
              <a:buFont typeface="Wingdings" pitchFamily="2" charset="2"/>
              <a:buChar char="§"/>
              <a:defRPr/>
            </a:pPr>
            <a:r>
              <a:rPr lang="en-US" sz="2000" b="1" i="1" dirty="0">
                <a:solidFill>
                  <a:srgbClr val="7F1D5A"/>
                </a:solidFill>
                <a:latin typeface="Arial" charset="0"/>
                <a:ea typeface="ＭＳ Ｐゴシック" pitchFamily="34" charset="-128"/>
              </a:rPr>
              <a:t>Flexible</a:t>
            </a:r>
            <a:r>
              <a:rPr lang="en-US" sz="2000" dirty="0">
                <a:solidFill>
                  <a:srgbClr val="000000"/>
                </a:solidFill>
                <a:latin typeface="Arial" charset="0"/>
                <a:ea typeface="ＭＳ Ｐゴシック" pitchFamily="34" charset="-128"/>
              </a:rPr>
              <a:t> and </a:t>
            </a:r>
            <a:r>
              <a:rPr lang="en-US" sz="2000" b="1" i="1" dirty="0">
                <a:solidFill>
                  <a:srgbClr val="7F1D5A"/>
                </a:solidFill>
                <a:latin typeface="Arial" charset="0"/>
                <a:ea typeface="ＭＳ Ｐゴシック" pitchFamily="34" charset="-128"/>
              </a:rPr>
              <a:t>customizable </a:t>
            </a:r>
            <a:r>
              <a:rPr lang="en-US" sz="2000" dirty="0">
                <a:solidFill>
                  <a:srgbClr val="000000"/>
                </a:solidFill>
                <a:latin typeface="Arial" charset="0"/>
                <a:ea typeface="ＭＳ Ｐゴシック" pitchFamily="34" charset="-128"/>
              </a:rPr>
              <a:t>interface for performing tasks, managing work items, tracking performance, and responding to events</a:t>
            </a:r>
          </a:p>
        </p:txBody>
      </p:sp>
      <p:grpSp>
        <p:nvGrpSpPr>
          <p:cNvPr id="3" name="Group 10"/>
          <p:cNvGrpSpPr>
            <a:grpSpLocks/>
          </p:cNvGrpSpPr>
          <p:nvPr/>
        </p:nvGrpSpPr>
        <p:grpSpPr bwMode="auto">
          <a:xfrm>
            <a:off x="5683288" y="4250285"/>
            <a:ext cx="3402488" cy="2379115"/>
            <a:chOff x="2270125" y="1403350"/>
            <a:chExt cx="6076950" cy="4603750"/>
          </a:xfrm>
          <a:effectLst>
            <a:outerShdw blurRad="50800" dist="38100" dir="5400000" algn="t" rotWithShape="0">
              <a:prstClr val="black">
                <a:alpha val="40000"/>
              </a:prstClr>
            </a:outerShdw>
          </a:effectLst>
          <a:scene3d>
            <a:camera prst="perspectiveLeft"/>
            <a:lightRig rig="threePt" dir="t"/>
          </a:scene3d>
        </p:grpSpPr>
        <p:pic>
          <p:nvPicPr>
            <p:cNvPr id="41994" name="Picture 3"/>
            <p:cNvPicPr>
              <a:picLocks noChangeAspect="1" noChangeArrowheads="1"/>
            </p:cNvPicPr>
            <p:nvPr/>
          </p:nvPicPr>
          <p:blipFill>
            <a:blip r:embed="rId3" cstate="print">
              <a:extLst/>
            </a:blip>
            <a:srcRect b="2997"/>
            <a:stretch>
              <a:fillRect/>
            </a:stretch>
          </p:blipFill>
          <p:spPr bwMode="auto">
            <a:xfrm>
              <a:off x="2270125" y="1403350"/>
              <a:ext cx="6076950" cy="4603750"/>
            </a:xfrm>
            <a:prstGeom prst="rect">
              <a:avLst/>
            </a:prstGeom>
            <a:noFill/>
            <a:ln>
              <a:noFill/>
            </a:ln>
            <a:sp3d>
              <a:bevelT w="165100" prst="coolSlant"/>
            </a:sp3d>
            <a:extLst/>
          </p:spPr>
        </p:pic>
        <p:pic>
          <p:nvPicPr>
            <p:cNvPr id="41995" name="Picture 5"/>
            <p:cNvPicPr>
              <a:picLocks noChangeAspect="1" noChangeArrowheads="1"/>
            </p:cNvPicPr>
            <p:nvPr/>
          </p:nvPicPr>
          <p:blipFill>
            <a:blip r:embed="rId4" cstate="print">
              <a:extLst/>
            </a:blip>
            <a:srcRect/>
            <a:stretch>
              <a:fillRect/>
            </a:stretch>
          </p:blipFill>
          <p:spPr bwMode="auto">
            <a:xfrm>
              <a:off x="4223430" y="2928779"/>
              <a:ext cx="3974256" cy="2656041"/>
            </a:xfrm>
            <a:prstGeom prst="rect">
              <a:avLst/>
            </a:prstGeom>
            <a:noFill/>
            <a:ln>
              <a:noFill/>
            </a:ln>
            <a:sp3d>
              <a:bevelT w="165100" prst="coolSlant"/>
            </a:sp3d>
            <a:extLst/>
          </p:spPr>
        </p:pic>
        <p:pic>
          <p:nvPicPr>
            <p:cNvPr id="41996" name="Picture 2"/>
            <p:cNvPicPr>
              <a:picLocks noChangeAspect="1" noChangeArrowheads="1"/>
            </p:cNvPicPr>
            <p:nvPr/>
          </p:nvPicPr>
          <p:blipFill>
            <a:blip r:embed="rId5" cstate="print">
              <a:extLst/>
            </a:blip>
            <a:srcRect/>
            <a:stretch>
              <a:fillRect/>
            </a:stretch>
          </p:blipFill>
          <p:spPr bwMode="auto">
            <a:xfrm>
              <a:off x="2336442" y="4283433"/>
              <a:ext cx="1775183" cy="1507317"/>
            </a:xfrm>
            <a:prstGeom prst="rect">
              <a:avLst/>
            </a:prstGeom>
            <a:noFill/>
            <a:ln>
              <a:noFill/>
            </a:ln>
            <a:sp3d>
              <a:bevelT w="165100" prst="coolSlant"/>
            </a:sp3d>
            <a:extLst/>
          </p:spPr>
        </p:pic>
      </p:grpSp>
      <p:grpSp>
        <p:nvGrpSpPr>
          <p:cNvPr id="4" name="Group 15"/>
          <p:cNvGrpSpPr/>
          <p:nvPr/>
        </p:nvGrpSpPr>
        <p:grpSpPr>
          <a:xfrm flipV="1">
            <a:off x="3407101" y="1246579"/>
            <a:ext cx="1868239" cy="736600"/>
            <a:chOff x="1073150" y="5546725"/>
            <a:chExt cx="2117725" cy="736600"/>
          </a:xfrm>
          <a:gradFill>
            <a:gsLst>
              <a:gs pos="0">
                <a:schemeClr val="accent4"/>
              </a:gs>
              <a:gs pos="46000">
                <a:schemeClr val="accent4"/>
              </a:gs>
              <a:gs pos="100000">
                <a:schemeClr val="accent1">
                  <a:tint val="23500"/>
                  <a:satMod val="160000"/>
                </a:schemeClr>
              </a:gs>
            </a:gsLst>
            <a:lin ang="5400000" scaled="0"/>
          </a:gradFill>
        </p:grpSpPr>
        <p:sp>
          <p:nvSpPr>
            <p:cNvPr id="10" name="Isosceles Triangle 9"/>
            <p:cNvSpPr/>
            <p:nvPr/>
          </p:nvSpPr>
          <p:spPr bwMode="auto">
            <a:xfrm>
              <a:off x="1073150" y="5546725"/>
              <a:ext cx="2117725" cy="276225"/>
            </a:xfrm>
            <a:prstGeom prst="triangle">
              <a:avLst/>
            </a:prstGeom>
            <a:grpFill/>
            <a:ln w="9525" cap="flat" cmpd="sng" algn="ctr">
              <a:noFill/>
              <a:prstDash val="solid"/>
              <a:round/>
              <a:headEnd type="none" w="med" len="med"/>
              <a:tailEnd type="none" w="med" len="med"/>
            </a:ln>
            <a:effectLst/>
          </p:spPr>
          <p:txBody>
            <a:bodyPr/>
            <a:lstStyle/>
            <a:p>
              <a:pPr defTabSz="456986" eaLnBrk="0" fontAlgn="auto" hangingPunct="0">
                <a:lnSpc>
                  <a:spcPct val="90000"/>
                </a:lnSpc>
                <a:spcBef>
                  <a:spcPts val="0"/>
                </a:spcBef>
                <a:spcAft>
                  <a:spcPts val="0"/>
                </a:spcAft>
                <a:defRPr/>
              </a:pPr>
              <a:endParaRPr lang="en-US" sz="2400" dirty="0">
                <a:solidFill>
                  <a:srgbClr val="000000"/>
                </a:solidFill>
                <a:latin typeface="Arial"/>
                <a:ea typeface="+mn-ea"/>
              </a:endParaRPr>
            </a:p>
          </p:txBody>
        </p:sp>
        <p:sp>
          <p:nvSpPr>
            <p:cNvPr id="11" name="Rectangle 10"/>
            <p:cNvSpPr/>
            <p:nvPr/>
          </p:nvSpPr>
          <p:spPr bwMode="auto">
            <a:xfrm>
              <a:off x="1073150" y="5822950"/>
              <a:ext cx="2117725" cy="460375"/>
            </a:xfrm>
            <a:prstGeom prst="rect">
              <a:avLst/>
            </a:prstGeom>
            <a:grpFill/>
            <a:ln w="9525" cap="flat" cmpd="sng" algn="ctr">
              <a:noFill/>
              <a:prstDash val="solid"/>
              <a:round/>
              <a:headEnd type="none" w="med" len="med"/>
              <a:tailEnd type="none" w="med" len="med"/>
            </a:ln>
            <a:effectLst/>
          </p:spPr>
          <p:txBody>
            <a:bodyPr anchor="ctr"/>
            <a:lstStyle/>
            <a:p>
              <a:pPr algn="ctr" defTabSz="456986" eaLnBrk="0" fontAlgn="auto" hangingPunct="0">
                <a:lnSpc>
                  <a:spcPct val="90000"/>
                </a:lnSpc>
                <a:spcBef>
                  <a:spcPts val="0"/>
                </a:spcBef>
                <a:spcAft>
                  <a:spcPts val="0"/>
                </a:spcAft>
                <a:defRPr/>
              </a:pPr>
              <a:endParaRPr lang="en-US" sz="1600" dirty="0">
                <a:solidFill>
                  <a:srgbClr val="000000"/>
                </a:solidFill>
                <a:latin typeface="Arial"/>
                <a:ea typeface="+mn-ea"/>
              </a:endParaRPr>
            </a:p>
          </p:txBody>
        </p:sp>
      </p:grpSp>
      <p:grpSp>
        <p:nvGrpSpPr>
          <p:cNvPr id="5" name="Group 16"/>
          <p:cNvGrpSpPr/>
          <p:nvPr/>
        </p:nvGrpSpPr>
        <p:grpSpPr>
          <a:xfrm flipV="1">
            <a:off x="5432724" y="1216376"/>
            <a:ext cx="1780913" cy="736600"/>
            <a:chOff x="1073150" y="5546725"/>
            <a:chExt cx="2117725" cy="736600"/>
          </a:xfrm>
          <a:gradFill>
            <a:gsLst>
              <a:gs pos="0">
                <a:schemeClr val="accent4"/>
              </a:gs>
              <a:gs pos="46000">
                <a:schemeClr val="accent4"/>
              </a:gs>
              <a:gs pos="100000">
                <a:schemeClr val="accent1">
                  <a:tint val="23500"/>
                  <a:satMod val="160000"/>
                </a:schemeClr>
              </a:gs>
            </a:gsLst>
            <a:lin ang="5400000" scaled="0"/>
          </a:gradFill>
        </p:grpSpPr>
        <p:sp>
          <p:nvSpPr>
            <p:cNvPr id="18" name="Isosceles Triangle 17"/>
            <p:cNvSpPr/>
            <p:nvPr/>
          </p:nvSpPr>
          <p:spPr bwMode="auto">
            <a:xfrm>
              <a:off x="1073150" y="5546725"/>
              <a:ext cx="2117725" cy="276225"/>
            </a:xfrm>
            <a:prstGeom prst="triangle">
              <a:avLst/>
            </a:prstGeom>
            <a:grpFill/>
            <a:ln w="9525" cap="flat" cmpd="sng" algn="ctr">
              <a:noFill/>
              <a:prstDash val="solid"/>
              <a:round/>
              <a:headEnd type="none" w="med" len="med"/>
              <a:tailEnd type="none" w="med" len="med"/>
            </a:ln>
            <a:effectLst/>
          </p:spPr>
          <p:txBody>
            <a:bodyPr/>
            <a:lstStyle/>
            <a:p>
              <a:pPr defTabSz="456986" eaLnBrk="0" fontAlgn="auto" hangingPunct="0">
                <a:lnSpc>
                  <a:spcPct val="90000"/>
                </a:lnSpc>
                <a:spcBef>
                  <a:spcPts val="0"/>
                </a:spcBef>
                <a:spcAft>
                  <a:spcPts val="0"/>
                </a:spcAft>
                <a:defRPr/>
              </a:pPr>
              <a:endParaRPr lang="en-US" sz="2400" dirty="0">
                <a:solidFill>
                  <a:srgbClr val="000000"/>
                </a:solidFill>
                <a:latin typeface="Arial"/>
                <a:ea typeface="+mn-ea"/>
              </a:endParaRPr>
            </a:p>
          </p:txBody>
        </p:sp>
        <p:sp>
          <p:nvSpPr>
            <p:cNvPr id="19" name="Rectangle 18"/>
            <p:cNvSpPr/>
            <p:nvPr/>
          </p:nvSpPr>
          <p:spPr bwMode="auto">
            <a:xfrm>
              <a:off x="1073150" y="5822950"/>
              <a:ext cx="2117725" cy="460375"/>
            </a:xfrm>
            <a:prstGeom prst="rect">
              <a:avLst/>
            </a:prstGeom>
            <a:grpFill/>
            <a:ln w="9525" cap="flat" cmpd="sng" algn="ctr">
              <a:noFill/>
              <a:prstDash val="solid"/>
              <a:round/>
              <a:headEnd type="none" w="med" len="med"/>
              <a:tailEnd type="none" w="med" len="med"/>
            </a:ln>
            <a:effectLst/>
          </p:spPr>
          <p:txBody>
            <a:bodyPr anchor="ctr"/>
            <a:lstStyle/>
            <a:p>
              <a:pPr algn="ctr" defTabSz="456986" eaLnBrk="0" fontAlgn="auto" hangingPunct="0">
                <a:lnSpc>
                  <a:spcPct val="90000"/>
                </a:lnSpc>
                <a:spcBef>
                  <a:spcPts val="0"/>
                </a:spcBef>
                <a:spcAft>
                  <a:spcPts val="0"/>
                </a:spcAft>
                <a:defRPr/>
              </a:pPr>
              <a:endParaRPr lang="en-US" sz="1600" dirty="0">
                <a:solidFill>
                  <a:srgbClr val="000000"/>
                </a:solidFill>
                <a:latin typeface="Arial"/>
                <a:ea typeface="+mn-ea"/>
              </a:endParaRPr>
            </a:p>
          </p:txBody>
        </p:sp>
      </p:grpSp>
      <p:grpSp>
        <p:nvGrpSpPr>
          <p:cNvPr id="7" name="Group 19"/>
          <p:cNvGrpSpPr/>
          <p:nvPr/>
        </p:nvGrpSpPr>
        <p:grpSpPr>
          <a:xfrm flipV="1">
            <a:off x="7398329" y="1216376"/>
            <a:ext cx="1745673" cy="736600"/>
            <a:chOff x="1073150" y="5546725"/>
            <a:chExt cx="2117725" cy="736600"/>
          </a:xfrm>
          <a:gradFill>
            <a:gsLst>
              <a:gs pos="0">
                <a:schemeClr val="accent4"/>
              </a:gs>
              <a:gs pos="46000">
                <a:schemeClr val="accent4"/>
              </a:gs>
              <a:gs pos="100000">
                <a:schemeClr val="accent1">
                  <a:tint val="23500"/>
                  <a:satMod val="160000"/>
                </a:schemeClr>
              </a:gs>
            </a:gsLst>
            <a:lin ang="5400000" scaled="0"/>
          </a:gradFill>
        </p:grpSpPr>
        <p:sp>
          <p:nvSpPr>
            <p:cNvPr id="21" name="Isosceles Triangle 20"/>
            <p:cNvSpPr/>
            <p:nvPr/>
          </p:nvSpPr>
          <p:spPr bwMode="auto">
            <a:xfrm>
              <a:off x="1073150" y="5546725"/>
              <a:ext cx="2117725" cy="276225"/>
            </a:xfrm>
            <a:prstGeom prst="triangle">
              <a:avLst/>
            </a:prstGeom>
            <a:grpFill/>
            <a:ln w="9525" cap="flat" cmpd="sng" algn="ctr">
              <a:noFill/>
              <a:prstDash val="solid"/>
              <a:round/>
              <a:headEnd type="none" w="med" len="med"/>
              <a:tailEnd type="none" w="med" len="med"/>
            </a:ln>
            <a:effectLst/>
          </p:spPr>
          <p:txBody>
            <a:bodyPr/>
            <a:lstStyle/>
            <a:p>
              <a:pPr defTabSz="456986" eaLnBrk="0" fontAlgn="auto" hangingPunct="0">
                <a:lnSpc>
                  <a:spcPct val="90000"/>
                </a:lnSpc>
                <a:spcBef>
                  <a:spcPts val="0"/>
                </a:spcBef>
                <a:spcAft>
                  <a:spcPts val="0"/>
                </a:spcAft>
                <a:defRPr/>
              </a:pPr>
              <a:endParaRPr lang="en-US" sz="2400" dirty="0">
                <a:solidFill>
                  <a:srgbClr val="000000"/>
                </a:solidFill>
                <a:latin typeface="Arial"/>
                <a:ea typeface="+mn-ea"/>
              </a:endParaRPr>
            </a:p>
          </p:txBody>
        </p:sp>
        <p:sp>
          <p:nvSpPr>
            <p:cNvPr id="22" name="Rectangle 21"/>
            <p:cNvSpPr/>
            <p:nvPr/>
          </p:nvSpPr>
          <p:spPr bwMode="auto">
            <a:xfrm>
              <a:off x="1073150" y="5822950"/>
              <a:ext cx="2117725" cy="460375"/>
            </a:xfrm>
            <a:prstGeom prst="rect">
              <a:avLst/>
            </a:prstGeom>
            <a:grpFill/>
            <a:ln w="9525" cap="flat" cmpd="sng" algn="ctr">
              <a:noFill/>
              <a:prstDash val="solid"/>
              <a:round/>
              <a:headEnd type="none" w="med" len="med"/>
              <a:tailEnd type="none" w="med" len="med"/>
            </a:ln>
            <a:effectLst/>
          </p:spPr>
          <p:txBody>
            <a:bodyPr anchor="ctr"/>
            <a:lstStyle/>
            <a:p>
              <a:pPr algn="ctr" defTabSz="456986" eaLnBrk="0" fontAlgn="auto" hangingPunct="0">
                <a:lnSpc>
                  <a:spcPct val="90000"/>
                </a:lnSpc>
                <a:spcBef>
                  <a:spcPts val="0"/>
                </a:spcBef>
                <a:spcAft>
                  <a:spcPts val="0"/>
                </a:spcAft>
                <a:defRPr/>
              </a:pPr>
              <a:endParaRPr lang="en-US" sz="1600" dirty="0">
                <a:solidFill>
                  <a:srgbClr val="000000"/>
                </a:solidFill>
                <a:latin typeface="Arial"/>
                <a:ea typeface="+mn-ea"/>
              </a:endParaRPr>
            </a:p>
          </p:txBody>
        </p:sp>
      </p:grpSp>
      <p:sp>
        <p:nvSpPr>
          <p:cNvPr id="6" name="TextBox 5"/>
          <p:cNvSpPr txBox="1">
            <a:spLocks noChangeArrowheads="1"/>
          </p:cNvSpPr>
          <p:nvPr/>
        </p:nvSpPr>
        <p:spPr bwMode="auto">
          <a:xfrm>
            <a:off x="182565" y="4932364"/>
            <a:ext cx="3576637" cy="1015663"/>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marL="225425" indent="-225425">
              <a:buFont typeface="Wingdings" pitchFamily="2" charset="2"/>
              <a:buChar char="§"/>
              <a:defRPr/>
            </a:pPr>
            <a:r>
              <a:rPr lang="en-US" sz="2000" dirty="0" smtClean="0">
                <a:solidFill>
                  <a:srgbClr val="000000"/>
                </a:solidFill>
              </a:rPr>
              <a:t>Widgets are </a:t>
            </a:r>
            <a:r>
              <a:rPr lang="en-US" sz="2000" b="1" i="1" dirty="0" smtClean="0">
                <a:solidFill>
                  <a:srgbClr val="7F1D5A"/>
                </a:solidFill>
              </a:rPr>
              <a:t>compatible</a:t>
            </a:r>
            <a:r>
              <a:rPr lang="en-US" sz="2000" dirty="0" smtClean="0">
                <a:solidFill>
                  <a:srgbClr val="000000"/>
                </a:solidFill>
              </a:rPr>
              <a:t> with IBM WebSphere Portal Server</a:t>
            </a:r>
          </a:p>
        </p:txBody>
      </p:sp>
      <p:sp>
        <p:nvSpPr>
          <p:cNvPr id="2" name="TextBox 1"/>
          <p:cNvSpPr txBox="1"/>
          <p:nvPr/>
        </p:nvSpPr>
        <p:spPr>
          <a:xfrm>
            <a:off x="7385052" y="1276351"/>
            <a:ext cx="1744663" cy="584775"/>
          </a:xfrm>
          <a:prstGeom prst="rect">
            <a:avLst/>
          </a:prstGeom>
          <a:noFill/>
        </p:spPr>
        <p:txBody>
          <a:bodyPr>
            <a:spAutoFit/>
          </a:bodyPr>
          <a:lstStyle/>
          <a:p>
            <a:pPr algn="ctr" eaLnBrk="0" hangingPunct="0">
              <a:defRPr/>
            </a:pPr>
            <a:r>
              <a:rPr lang="en-US" sz="1600" b="1" dirty="0">
                <a:solidFill>
                  <a:srgbClr val="FFFFFF"/>
                </a:solidFill>
                <a:latin typeface="Arial" charset="0"/>
                <a:ea typeface="ＭＳ Ｐゴシック" pitchFamily="34" charset="-128"/>
              </a:rPr>
              <a:t>Performance Data</a:t>
            </a:r>
          </a:p>
        </p:txBody>
      </p:sp>
      <p:sp>
        <p:nvSpPr>
          <p:cNvPr id="23" name="TextBox 22"/>
          <p:cNvSpPr txBox="1"/>
          <p:nvPr/>
        </p:nvSpPr>
        <p:spPr>
          <a:xfrm>
            <a:off x="5829302" y="1346200"/>
            <a:ext cx="987425" cy="338554"/>
          </a:xfrm>
          <a:prstGeom prst="rect">
            <a:avLst/>
          </a:prstGeom>
          <a:noFill/>
        </p:spPr>
        <p:txBody>
          <a:bodyPr>
            <a:spAutoFit/>
          </a:bodyPr>
          <a:lstStyle/>
          <a:p>
            <a:pPr algn="ctr" eaLnBrk="0" hangingPunct="0">
              <a:defRPr/>
            </a:pPr>
            <a:r>
              <a:rPr lang="en-US" sz="1600" b="1" dirty="0">
                <a:solidFill>
                  <a:srgbClr val="FFFFFF"/>
                </a:solidFill>
                <a:latin typeface="Arial" charset="0"/>
                <a:ea typeface="ＭＳ Ｐゴシック" pitchFamily="34" charset="-128"/>
              </a:rPr>
              <a:t>Alerts</a:t>
            </a:r>
          </a:p>
        </p:txBody>
      </p:sp>
      <p:sp>
        <p:nvSpPr>
          <p:cNvPr id="24" name="TextBox 23"/>
          <p:cNvSpPr txBox="1"/>
          <p:nvPr/>
        </p:nvSpPr>
        <p:spPr>
          <a:xfrm>
            <a:off x="3603627" y="1355726"/>
            <a:ext cx="1414463" cy="338554"/>
          </a:xfrm>
          <a:prstGeom prst="rect">
            <a:avLst/>
          </a:prstGeom>
          <a:noFill/>
        </p:spPr>
        <p:txBody>
          <a:bodyPr>
            <a:spAutoFit/>
          </a:bodyPr>
          <a:lstStyle/>
          <a:p>
            <a:pPr algn="ctr" eaLnBrk="0" hangingPunct="0">
              <a:defRPr/>
            </a:pPr>
            <a:r>
              <a:rPr lang="en-US" sz="1600" b="1" dirty="0">
                <a:solidFill>
                  <a:srgbClr val="FFFFFF"/>
                </a:solidFill>
                <a:latin typeface="Arial" charset="0"/>
                <a:ea typeface="ＭＳ Ｐゴシック" pitchFamily="34" charset="-128"/>
              </a:rPr>
              <a:t>User Tasks</a:t>
            </a:r>
          </a:p>
        </p:txBody>
      </p:sp>
      <p:pic>
        <p:nvPicPr>
          <p:cNvPr id="25" name="Picture 2"/>
          <p:cNvPicPr>
            <a:picLocks noChangeAspect="1" noChangeArrowheads="1"/>
          </p:cNvPicPr>
          <p:nvPr/>
        </p:nvPicPr>
        <p:blipFill>
          <a:blip r:embed="rId6" cstate="print">
            <a:extLst/>
          </a:blip>
          <a:srcRect/>
          <a:stretch>
            <a:fillRect/>
          </a:stretch>
        </p:blipFill>
        <p:spPr bwMode="auto">
          <a:xfrm>
            <a:off x="4713006" y="2179998"/>
            <a:ext cx="3008755" cy="2001921"/>
          </a:xfrm>
          <a:prstGeom prst="rect">
            <a:avLst/>
          </a:prstGeom>
          <a:noFill/>
          <a:ln w="9525" algn="ctr">
            <a:solidFill>
              <a:schemeClr val="bg2"/>
            </a:solidFill>
            <a:miter lim="800000"/>
            <a:headEnd/>
            <a:tailEnd/>
          </a:ln>
          <a:effectLst>
            <a:outerShdw blurRad="50800" dist="38100" dir="5400000" algn="t" rotWithShape="0">
              <a:prstClr val="black">
                <a:alpha val="40000"/>
              </a:prstClr>
            </a:outerShdw>
          </a:effectLst>
          <a:scene3d>
            <a:camera prst="perspectiveLeft"/>
            <a:lightRig rig="threePt" dir="t"/>
          </a:scene3d>
          <a:sp3d>
            <a:bevelT w="165100" prst="coolSlant"/>
          </a:sp3d>
          <a:extLst/>
        </p:spPr>
      </p:pic>
      <p:sp>
        <p:nvSpPr>
          <p:cNvPr id="26" name="TextBox 25"/>
          <p:cNvSpPr txBox="1">
            <a:spLocks noChangeArrowheads="1"/>
          </p:cNvSpPr>
          <p:nvPr/>
        </p:nvSpPr>
        <p:spPr bwMode="auto">
          <a:xfrm>
            <a:off x="211140" y="3578226"/>
            <a:ext cx="3576637" cy="1015663"/>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marL="225425" indent="-225425">
              <a:buFont typeface="Wingdings" pitchFamily="2" charset="2"/>
              <a:buChar char="§"/>
              <a:defRPr/>
            </a:pPr>
            <a:r>
              <a:rPr lang="en-US" sz="2000" dirty="0" smtClean="0">
                <a:solidFill>
                  <a:srgbClr val="000000"/>
                </a:solidFill>
              </a:rPr>
              <a:t>Create </a:t>
            </a:r>
            <a:r>
              <a:rPr lang="en-US" sz="2000" b="1" i="1" dirty="0" smtClean="0">
                <a:solidFill>
                  <a:srgbClr val="7F1D5A"/>
                </a:solidFill>
              </a:rPr>
              <a:t>custom themes </a:t>
            </a:r>
            <a:r>
              <a:rPr lang="en-US" sz="2000" dirty="0" smtClean="0">
                <a:solidFill>
                  <a:srgbClr val="000000"/>
                </a:solidFill>
              </a:rPr>
              <a:t>to define the overall structure, </a:t>
            </a:r>
            <a:br>
              <a:rPr lang="en-US" sz="2000" dirty="0" smtClean="0">
                <a:solidFill>
                  <a:srgbClr val="000000"/>
                </a:solidFill>
              </a:rPr>
            </a:br>
            <a:r>
              <a:rPr lang="en-US" sz="2000" dirty="0" smtClean="0">
                <a:solidFill>
                  <a:srgbClr val="000000"/>
                </a:solidFill>
              </a:rPr>
              <a:t>appearance, and behavior  </a:t>
            </a:r>
          </a:p>
        </p:txBody>
      </p:sp>
      <p:sp>
        <p:nvSpPr>
          <p:cNvPr id="27" name="Slide Number Placeholder 26"/>
          <p:cNvSpPr>
            <a:spLocks noGrp="1"/>
          </p:cNvSpPr>
          <p:nvPr>
            <p:ph type="sldNum" sz="quarter" idx="10"/>
          </p:nvPr>
        </p:nvSpPr>
        <p:spPr/>
        <p:txBody>
          <a:bodyPr/>
          <a:lstStyle/>
          <a:p>
            <a:pPr>
              <a:defRPr/>
            </a:pPr>
            <a:fld id="{90533456-B67E-4D42-8A8B-0B96F0CA2638}" type="slidenum">
              <a:rPr lang="en-US" smtClean="0"/>
              <a:pPr>
                <a:defRPr/>
              </a:pPr>
              <a:t>75</a:t>
            </a:fld>
            <a:endParaRPr 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576263" y="152400"/>
            <a:ext cx="7272337" cy="1143000"/>
          </a:xfrm>
        </p:spPr>
        <p:txBody>
          <a:bodyPr/>
          <a:lstStyle/>
          <a:p>
            <a:pPr eaLnBrk="1" hangingPunct="1">
              <a:defRPr/>
            </a:pPr>
            <a:r>
              <a:rPr sz="6000" b="1" dirty="0" smtClean="0"/>
              <a:t>BACKUP</a:t>
            </a:r>
            <a:endParaRPr sz="6000" b="1" dirty="0" smtClean="0"/>
          </a:p>
        </p:txBody>
      </p:sp>
      <p:sp>
        <p:nvSpPr>
          <p:cNvPr id="11267" name="Subtitle 2"/>
          <p:cNvSpPr>
            <a:spLocks noGrp="1"/>
          </p:cNvSpPr>
          <p:nvPr>
            <p:ph type="subTitle" idx="1"/>
          </p:nvPr>
        </p:nvSpPr>
        <p:spPr/>
        <p:txBody>
          <a:bodyPr/>
          <a:lstStyle/>
          <a:p>
            <a:pPr eaLnBrk="1" hangingPunct="1"/>
            <a:r>
              <a:rPr lang="en-US" dirty="0" smtClean="0"/>
              <a:t> </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0"/>
          </p:nvPr>
        </p:nvSpPr>
        <p:spPr/>
        <p:txBody>
          <a:bodyPr/>
          <a:lstStyle/>
          <a:p>
            <a:pPr>
              <a:defRPr/>
            </a:pPr>
            <a:fld id="{9DB46EAF-BCBE-483E-A12E-3D0738343F0E}" type="slidenum">
              <a:rPr lang="en-US" smtClean="0"/>
              <a:pPr>
                <a:defRPr/>
              </a:pPr>
              <a:t>77</a:t>
            </a:fld>
            <a:endParaRPr lang="en-US"/>
          </a:p>
        </p:txBody>
      </p:sp>
      <p:pic>
        <p:nvPicPr>
          <p:cNvPr id="4" name="Picture 3" descr="velocity.jpg"/>
          <p:cNvPicPr>
            <a:picLocks noChangeAspect="1"/>
          </p:cNvPicPr>
          <p:nvPr/>
        </p:nvPicPr>
        <p:blipFill>
          <a:blip r:embed="rId3" cstate="print">
            <a:duotone>
              <a:prstClr val="black"/>
              <a:srgbClr val="92D050">
                <a:tint val="45000"/>
                <a:satMod val="400000"/>
              </a:srgbClr>
            </a:duotone>
          </a:blip>
          <a:stretch>
            <a:fillRect/>
          </a:stretch>
        </p:blipFill>
        <p:spPr>
          <a:xfrm>
            <a:off x="0" y="0"/>
            <a:ext cx="9144000" cy="6858000"/>
          </a:xfrm>
          <a:prstGeom prst="rect">
            <a:avLst/>
          </a:prstGeom>
        </p:spPr>
      </p:pic>
      <p:sp>
        <p:nvSpPr>
          <p:cNvPr id="5" name="TextBox 4"/>
          <p:cNvSpPr txBox="1"/>
          <p:nvPr/>
        </p:nvSpPr>
        <p:spPr>
          <a:xfrm>
            <a:off x="172124" y="398034"/>
            <a:ext cx="7308411" cy="58477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r>
              <a:rPr lang="en-US" sz="3200" b="1" i="1" dirty="0" smtClean="0">
                <a:solidFill>
                  <a:schemeClr val="bg1"/>
                </a:solidFill>
                <a:effectLst>
                  <a:outerShdw blurRad="38100" dist="38100" dir="2700000" algn="tl">
                    <a:srgbClr val="000000">
                      <a:alpha val="43137"/>
                    </a:srgbClr>
                  </a:outerShdw>
                </a:effectLst>
              </a:rPr>
              <a:t>Accelerated application optimization</a:t>
            </a:r>
            <a:endParaRPr lang="en-US" sz="3200" b="1" i="1"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194116" y="1066802"/>
            <a:ext cx="8528297" cy="116955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r>
              <a:rPr lang="en-US" sz="1400" b="1" i="1" dirty="0" smtClean="0">
                <a:solidFill>
                  <a:schemeClr val="bg1"/>
                </a:solidFill>
                <a:effectLst>
                  <a:outerShdw blurRad="38100" dist="38100" dir="2700000" algn="tl">
                    <a:srgbClr val="000000">
                      <a:alpha val="43137"/>
                    </a:srgbClr>
                  </a:outerShdw>
                </a:effectLst>
              </a:rPr>
              <a:t>Modernize and streamline business processes for efficiency</a:t>
            </a:r>
          </a:p>
          <a:p>
            <a:r>
              <a:rPr lang="en-US" sz="1400" b="1" i="1" dirty="0" smtClean="0">
                <a:solidFill>
                  <a:schemeClr val="bg1"/>
                </a:solidFill>
                <a:effectLst>
                  <a:outerShdw blurRad="38100" dist="38100" dir="2700000" algn="tl">
                    <a:srgbClr val="000000">
                      <a:alpha val="43137"/>
                    </a:srgbClr>
                  </a:outerShdw>
                </a:effectLst>
              </a:rPr>
              <a:t>Unifies IT and LOB objectives across platforms</a:t>
            </a:r>
          </a:p>
          <a:p>
            <a:r>
              <a:rPr lang="en-US" sz="1400" b="1" i="1" dirty="0" smtClean="0">
                <a:solidFill>
                  <a:schemeClr val="bg1"/>
                </a:solidFill>
                <a:effectLst>
                  <a:outerShdw blurRad="38100" dist="38100" dir="2700000" algn="tl">
                    <a:srgbClr val="000000">
                      <a:alpha val="43137"/>
                    </a:srgbClr>
                  </a:outerShdw>
                </a:effectLst>
              </a:rPr>
              <a:t>Leverage performance, robustness, and scalability</a:t>
            </a:r>
          </a:p>
          <a:p>
            <a:r>
              <a:rPr lang="en-US" sz="1400" b="1" i="1" dirty="0" smtClean="0">
                <a:solidFill>
                  <a:schemeClr val="bg1"/>
                </a:solidFill>
                <a:effectLst>
                  <a:outerShdw blurRad="38100" dist="38100" dir="2700000" algn="tl">
                    <a:srgbClr val="000000">
                      <a:alpha val="43137"/>
                    </a:srgbClr>
                  </a:outerShdw>
                </a:effectLst>
              </a:rPr>
              <a:t>Unify process, rules, and event assets for sharing and reuse</a:t>
            </a:r>
          </a:p>
          <a:p>
            <a:r>
              <a:rPr lang="en-US" sz="1400" b="1" i="1" dirty="0" smtClean="0">
                <a:solidFill>
                  <a:schemeClr val="bg1"/>
                </a:solidFill>
                <a:effectLst>
                  <a:outerShdw blurRad="38100" dist="38100" dir="2700000" algn="tl">
                    <a:srgbClr val="000000">
                      <a:alpha val="43137"/>
                    </a:srgbClr>
                  </a:outerShdw>
                </a:effectLst>
              </a:rPr>
              <a:t>Modernize industry-specific applications and processes to accelerate and enhance BPM adoption </a:t>
            </a:r>
            <a:endParaRPr lang="en-US" sz="1400" b="1" i="1" dirty="0">
              <a:solidFill>
                <a:schemeClr val="bg1"/>
              </a:solidFill>
              <a:effectLst>
                <a:outerShdw blurRad="38100" dist="38100" dir="2700000" algn="tl">
                  <a:srgbClr val="000000">
                    <a:alpha val="43137"/>
                  </a:srgbClr>
                </a:outerShdw>
              </a:effectLst>
            </a:endParaRPr>
          </a:p>
        </p:txBody>
      </p:sp>
      <p:pic>
        <p:nvPicPr>
          <p:cNvPr id="7" name="Picture 33" descr="new-z-macgine"/>
          <p:cNvPicPr>
            <a:picLocks noChangeAspect="1" noChangeArrowheads="1"/>
          </p:cNvPicPr>
          <p:nvPr/>
        </p:nvPicPr>
        <p:blipFill>
          <a:blip r:embed="rId4" cstate="print"/>
          <a:srcRect/>
          <a:stretch>
            <a:fillRect/>
          </a:stretch>
        </p:blipFill>
        <p:spPr bwMode="auto">
          <a:xfrm>
            <a:off x="1492327" y="3087445"/>
            <a:ext cx="1346473" cy="1857563"/>
          </a:xfrm>
          <a:prstGeom prst="rect">
            <a:avLst/>
          </a:prstGeom>
          <a:noFill/>
          <a:ln w="9525">
            <a:noFill/>
            <a:miter lim="800000"/>
            <a:headEnd/>
            <a:tailEnd/>
          </a:ln>
        </p:spPr>
      </p:pic>
      <p:sp>
        <p:nvSpPr>
          <p:cNvPr id="9" name="TextBox 8"/>
          <p:cNvSpPr txBox="1"/>
          <p:nvPr/>
        </p:nvSpPr>
        <p:spPr>
          <a:xfrm>
            <a:off x="4628759" y="5832163"/>
            <a:ext cx="4326826" cy="67710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r"/>
            <a:r>
              <a:rPr lang="en-US" sz="2000" b="1" dirty="0" smtClean="0">
                <a:solidFill>
                  <a:srgbClr val="FFC000"/>
                </a:solidFill>
                <a:effectLst>
                  <a:outerShdw blurRad="38100" dist="38100" dir="2700000" algn="tl">
                    <a:srgbClr val="000000">
                      <a:alpha val="43137"/>
                    </a:srgbClr>
                  </a:outerShdw>
                </a:effectLst>
              </a:rPr>
              <a:t>IBM BPM Software for zEnterprise</a:t>
            </a:r>
          </a:p>
          <a:p>
            <a:pPr algn="r"/>
            <a:r>
              <a:rPr lang="en-US" b="1" i="1" dirty="0" smtClean="0">
                <a:solidFill>
                  <a:srgbClr val="CCFFCC"/>
                </a:solidFill>
                <a:effectLst>
                  <a:outerShdw blurRad="38100" dist="38100" dir="2700000" algn="tl">
                    <a:srgbClr val="000000">
                      <a:alpha val="43137"/>
                    </a:srgbClr>
                  </a:outerShdw>
                </a:effectLst>
              </a:rPr>
              <a:t>Wisdom measured in MIPs</a:t>
            </a:r>
            <a:endParaRPr lang="en-US" b="1" i="1" dirty="0">
              <a:solidFill>
                <a:srgbClr val="CCFFCC"/>
              </a:solidFill>
              <a:effectLst>
                <a:outerShdw blurRad="38100" dist="38100" dir="2700000" algn="tl">
                  <a:srgbClr val="000000">
                    <a:alpha val="43137"/>
                  </a:srgbClr>
                </a:outerShdw>
              </a:effectLst>
            </a:endParaRPr>
          </a:p>
        </p:txBody>
      </p:sp>
      <p:sp>
        <p:nvSpPr>
          <p:cNvPr id="11" name="Rectangle 10"/>
          <p:cNvSpPr/>
          <p:nvPr/>
        </p:nvSpPr>
        <p:spPr>
          <a:xfrm>
            <a:off x="4191000" y="3200400"/>
            <a:ext cx="4800600" cy="16002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419603" y="3276602"/>
            <a:ext cx="4262641" cy="138499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spAutoFit/>
          </a:bodyPr>
          <a:lstStyle/>
          <a:p>
            <a:pPr algn="r"/>
            <a:r>
              <a:rPr lang="en-US" sz="1400" b="1" i="1" dirty="0" smtClean="0">
                <a:effectLst>
                  <a:outerShdw blurRad="38100" dist="38100" dir="2700000" algn="tl">
                    <a:srgbClr val="000000">
                      <a:alpha val="43137"/>
                    </a:srgbClr>
                  </a:outerShdw>
                </a:effectLst>
              </a:rPr>
              <a:t>IBM Business Process Manager for z/OS</a:t>
            </a:r>
          </a:p>
          <a:p>
            <a:pPr algn="r"/>
            <a:r>
              <a:rPr lang="en-US" sz="1400" b="1" i="1" dirty="0" smtClean="0">
                <a:effectLst>
                  <a:outerShdw blurRad="38100" dist="38100" dir="2700000" algn="tl">
                    <a:srgbClr val="000000">
                      <a:alpha val="43137"/>
                    </a:srgbClr>
                  </a:outerShdw>
                </a:effectLst>
              </a:rPr>
              <a:t>BRMS for z/OS</a:t>
            </a:r>
          </a:p>
          <a:p>
            <a:pPr algn="r"/>
            <a:r>
              <a:rPr lang="en-US" sz="1400" b="1" i="1" dirty="0" smtClean="0">
                <a:effectLst>
                  <a:outerShdw blurRad="38100" dist="38100" dir="2700000" algn="tl">
                    <a:srgbClr val="000000">
                      <a:alpha val="43137"/>
                    </a:srgbClr>
                  </a:outerShdw>
                </a:effectLst>
              </a:rPr>
              <a:t>IBM Business Monitor for z/OS</a:t>
            </a:r>
          </a:p>
          <a:p>
            <a:pPr algn="r"/>
            <a:r>
              <a:rPr lang="en-US" sz="1400" b="1" i="1" dirty="0" smtClean="0">
                <a:effectLst>
                  <a:outerShdw blurRad="38100" dist="38100" dir="2700000" algn="tl">
                    <a:srgbClr val="000000">
                      <a:alpha val="43137"/>
                    </a:srgbClr>
                  </a:outerShdw>
                </a:effectLst>
              </a:rPr>
              <a:t>IBM BPM Industry Packs for z/OS</a:t>
            </a:r>
          </a:p>
          <a:p>
            <a:pPr algn="r"/>
            <a:r>
              <a:rPr lang="en-US" sz="1400" b="1" i="1" dirty="0" smtClean="0">
                <a:effectLst>
                  <a:outerShdw blurRad="38100" dist="38100" dir="2700000" algn="tl">
                    <a:srgbClr val="000000">
                      <a:alpha val="43137"/>
                    </a:srgbClr>
                  </a:outerShdw>
                </a:effectLst>
              </a:rPr>
              <a:t>Blueworks Live</a:t>
            </a:r>
          </a:p>
          <a:p>
            <a:pPr algn="r"/>
            <a:r>
              <a:rPr lang="en-US" sz="1400" b="1" i="1" dirty="0" smtClean="0">
                <a:effectLst>
                  <a:outerShdw blurRad="38100" dist="38100" dir="2700000" algn="tl">
                    <a:srgbClr val="000000">
                      <a:alpha val="43137"/>
                    </a:srgbClr>
                  </a:outerShdw>
                </a:effectLst>
              </a:rPr>
              <a:t>IBM WebSphere Services Registry &amp; Repository</a:t>
            </a:r>
            <a:endParaRPr lang="en-US" sz="1400" b="1" i="1" dirty="0">
              <a:effectLst>
                <a:outerShdw blurRad="38100" dist="38100" dir="2700000" algn="tl">
                  <a:srgbClr val="000000">
                    <a:alpha val="43137"/>
                  </a:srgbClr>
                </a:outerShdw>
              </a:effectLst>
            </a:endParaRPr>
          </a:p>
        </p:txBody>
      </p:sp>
    </p:spTree>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idx="4294967295"/>
          </p:nvPr>
        </p:nvSpPr>
        <p:spPr>
          <a:xfrm>
            <a:off x="187325" y="228600"/>
            <a:ext cx="8766175" cy="595312"/>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dirty="0" smtClean="0"/>
              <a:t>Seamless Collaboration Across Roles</a:t>
            </a:r>
          </a:p>
        </p:txBody>
      </p:sp>
      <p:sp>
        <p:nvSpPr>
          <p:cNvPr id="28675" name="Rectangle 2"/>
          <p:cNvSpPr>
            <a:spLocks noChangeArrowheads="1"/>
          </p:cNvSpPr>
          <p:nvPr/>
        </p:nvSpPr>
        <p:spPr bwMode="auto">
          <a:xfrm>
            <a:off x="3168650" y="1212850"/>
            <a:ext cx="2852738" cy="1763713"/>
          </a:xfrm>
          <a:prstGeom prst="rect">
            <a:avLst/>
          </a:prstGeom>
          <a:solidFill>
            <a:srgbClr val="D4C3F5"/>
          </a:solidFill>
          <a:ln w="12600">
            <a:solidFill>
              <a:srgbClr val="660066"/>
            </a:solidFill>
            <a:prstDash val="sysDot"/>
            <a:miter lim="800000"/>
            <a:headEnd/>
            <a:tailEnd/>
          </a:ln>
        </p:spPr>
        <p:txBody>
          <a:bodyPr wrap="none" anchor="ctr"/>
          <a:lstStyle/>
          <a:p>
            <a:endParaRPr lang="en-US">
              <a:solidFill>
                <a:srgbClr val="000000"/>
              </a:solidFill>
            </a:endParaRPr>
          </a:p>
        </p:txBody>
      </p:sp>
      <p:sp>
        <p:nvSpPr>
          <p:cNvPr id="28676" name="Rectangle 3"/>
          <p:cNvSpPr>
            <a:spLocks noChangeArrowheads="1"/>
          </p:cNvSpPr>
          <p:nvPr/>
        </p:nvSpPr>
        <p:spPr bwMode="auto">
          <a:xfrm>
            <a:off x="3175000" y="1928813"/>
            <a:ext cx="2765425" cy="1092200"/>
          </a:xfrm>
          <a:prstGeom prst="rect">
            <a:avLst/>
          </a:prstGeom>
          <a:noFill/>
          <a:ln w="21600">
            <a:noFill/>
            <a:round/>
            <a:headEnd/>
            <a:tailEnd/>
          </a:ln>
        </p:spPr>
        <p:txBody>
          <a:bodyPr lIns="90000" tIns="46800" rIns="90000" bIns="46800">
            <a:spAutoFit/>
          </a:bodyPr>
          <a:lstStyle/>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660066"/>
                </a:solidFill>
              </a:rPr>
              <a:t>Imports the Process Application</a:t>
            </a:r>
          </a:p>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660066"/>
                </a:solidFill>
              </a:rPr>
              <a:t>Generates Service Implementations  </a:t>
            </a:r>
          </a:p>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660066"/>
                </a:solidFill>
              </a:rPr>
              <a:t>Unit Tests Services</a:t>
            </a:r>
          </a:p>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660066"/>
                </a:solidFill>
              </a:rPr>
              <a:t>Delivers Services to Repository</a:t>
            </a:r>
          </a:p>
        </p:txBody>
      </p:sp>
      <p:sp>
        <p:nvSpPr>
          <p:cNvPr id="28677" name="Rectangle 4"/>
          <p:cNvSpPr>
            <a:spLocks noChangeArrowheads="1"/>
          </p:cNvSpPr>
          <p:nvPr/>
        </p:nvSpPr>
        <p:spPr bwMode="auto">
          <a:xfrm>
            <a:off x="274638" y="1225550"/>
            <a:ext cx="2852737" cy="1754188"/>
          </a:xfrm>
          <a:prstGeom prst="rect">
            <a:avLst/>
          </a:prstGeom>
          <a:solidFill>
            <a:srgbClr val="CCFFFF"/>
          </a:solidFill>
          <a:ln w="12600">
            <a:solidFill>
              <a:srgbClr val="000080"/>
            </a:solidFill>
            <a:prstDash val="sysDot"/>
            <a:miter lim="800000"/>
            <a:headEnd/>
            <a:tailEnd/>
          </a:ln>
        </p:spPr>
        <p:txBody>
          <a:bodyPr wrap="none" anchor="ctr"/>
          <a:lstStyle/>
          <a:p>
            <a:endParaRPr lang="en-US">
              <a:solidFill>
                <a:srgbClr val="000000"/>
              </a:solidFill>
            </a:endParaRPr>
          </a:p>
        </p:txBody>
      </p:sp>
      <p:cxnSp>
        <p:nvCxnSpPr>
          <p:cNvPr id="28678" name="AutoShape 5"/>
          <p:cNvCxnSpPr>
            <a:cxnSpLocks noChangeShapeType="1"/>
          </p:cNvCxnSpPr>
          <p:nvPr/>
        </p:nvCxnSpPr>
        <p:spPr bwMode="auto">
          <a:xfrm rot="16200000" flipH="1">
            <a:off x="130175" y="1479550"/>
            <a:ext cx="876300" cy="457200"/>
          </a:xfrm>
          <a:prstGeom prst="bentConnector3">
            <a:avLst>
              <a:gd name="adj1" fmla="val 49565"/>
            </a:avLst>
          </a:prstGeom>
          <a:noFill/>
          <a:ln w="21600">
            <a:noFill/>
            <a:round/>
            <a:headEnd/>
            <a:tailEnd/>
          </a:ln>
        </p:spPr>
      </p:cxnSp>
      <p:cxnSp>
        <p:nvCxnSpPr>
          <p:cNvPr id="28679" name="AutoShape 6"/>
          <p:cNvCxnSpPr>
            <a:cxnSpLocks noChangeShapeType="1"/>
          </p:cNvCxnSpPr>
          <p:nvPr/>
        </p:nvCxnSpPr>
        <p:spPr bwMode="auto">
          <a:xfrm rot="16200000" flipH="1">
            <a:off x="2908300" y="1406525"/>
            <a:ext cx="876300" cy="457200"/>
          </a:xfrm>
          <a:prstGeom prst="bentConnector3">
            <a:avLst>
              <a:gd name="adj1" fmla="val 49565"/>
            </a:avLst>
          </a:prstGeom>
          <a:noFill/>
          <a:ln w="21600">
            <a:noFill/>
            <a:round/>
            <a:headEnd/>
            <a:tailEnd/>
          </a:ln>
        </p:spPr>
      </p:cxnSp>
      <p:sp>
        <p:nvSpPr>
          <p:cNvPr id="28680" name="Rectangle 7"/>
          <p:cNvSpPr>
            <a:spLocks noChangeArrowheads="1"/>
          </p:cNvSpPr>
          <p:nvPr/>
        </p:nvSpPr>
        <p:spPr bwMode="auto">
          <a:xfrm>
            <a:off x="319088" y="1976438"/>
            <a:ext cx="2744787" cy="852487"/>
          </a:xfrm>
          <a:prstGeom prst="rect">
            <a:avLst/>
          </a:prstGeom>
          <a:noFill/>
          <a:ln w="21600">
            <a:noFill/>
            <a:round/>
            <a:headEnd/>
            <a:tailEnd/>
          </a:ln>
        </p:spPr>
        <p:txBody>
          <a:bodyPr lIns="90000" tIns="46800" rIns="90000" bIns="46800">
            <a:spAutoFit/>
          </a:bodyPr>
          <a:lstStyle/>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0033CC"/>
                </a:solidFill>
              </a:rPr>
              <a:t>Authors a Process Application</a:t>
            </a:r>
          </a:p>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0033CC"/>
                </a:solidFill>
              </a:rPr>
              <a:t>Defines Service Interfaces for Implementation by Integration Developer</a:t>
            </a:r>
          </a:p>
        </p:txBody>
      </p:sp>
      <p:sp>
        <p:nvSpPr>
          <p:cNvPr id="28681" name="Rectangle 8"/>
          <p:cNvSpPr>
            <a:spLocks noChangeArrowheads="1"/>
          </p:cNvSpPr>
          <p:nvPr/>
        </p:nvSpPr>
        <p:spPr bwMode="auto">
          <a:xfrm>
            <a:off x="6056313" y="1211263"/>
            <a:ext cx="2852737" cy="1763712"/>
          </a:xfrm>
          <a:prstGeom prst="rect">
            <a:avLst/>
          </a:prstGeom>
          <a:solidFill>
            <a:srgbClr val="CCFFFF"/>
          </a:solidFill>
          <a:ln w="12600">
            <a:solidFill>
              <a:srgbClr val="0000FF"/>
            </a:solidFill>
            <a:prstDash val="sysDot"/>
            <a:miter lim="800000"/>
            <a:headEnd/>
            <a:tailEnd/>
          </a:ln>
        </p:spPr>
        <p:txBody>
          <a:bodyPr wrap="none" anchor="ctr"/>
          <a:lstStyle/>
          <a:p>
            <a:endParaRPr lang="en-US">
              <a:solidFill>
                <a:srgbClr val="000000"/>
              </a:solidFill>
            </a:endParaRPr>
          </a:p>
        </p:txBody>
      </p:sp>
      <p:cxnSp>
        <p:nvCxnSpPr>
          <p:cNvPr id="28682" name="AutoShape 9"/>
          <p:cNvCxnSpPr>
            <a:cxnSpLocks noChangeShapeType="1"/>
          </p:cNvCxnSpPr>
          <p:nvPr/>
        </p:nvCxnSpPr>
        <p:spPr bwMode="auto">
          <a:xfrm rot="16200000" flipH="1">
            <a:off x="5911850" y="1465263"/>
            <a:ext cx="876300" cy="457200"/>
          </a:xfrm>
          <a:prstGeom prst="bentConnector3">
            <a:avLst>
              <a:gd name="adj1" fmla="val 49565"/>
            </a:avLst>
          </a:prstGeom>
          <a:noFill/>
          <a:ln w="21600">
            <a:noFill/>
            <a:round/>
            <a:headEnd/>
            <a:tailEnd/>
          </a:ln>
        </p:spPr>
      </p:cxnSp>
      <p:sp>
        <p:nvSpPr>
          <p:cNvPr id="28683" name="Rectangle 10"/>
          <p:cNvSpPr>
            <a:spLocks noChangeArrowheads="1"/>
          </p:cNvSpPr>
          <p:nvPr/>
        </p:nvSpPr>
        <p:spPr bwMode="auto">
          <a:xfrm>
            <a:off x="6100763" y="1962150"/>
            <a:ext cx="2852737" cy="669925"/>
          </a:xfrm>
          <a:prstGeom prst="rect">
            <a:avLst/>
          </a:prstGeom>
          <a:noFill/>
          <a:ln w="21600">
            <a:noFill/>
            <a:round/>
            <a:headEnd/>
            <a:tailEnd/>
          </a:ln>
        </p:spPr>
        <p:txBody>
          <a:bodyPr lIns="90000" tIns="46800" rIns="90000" bIns="46800">
            <a:spAutoFit/>
          </a:bodyPr>
          <a:lstStyle/>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0033CC"/>
                </a:solidFill>
              </a:rPr>
              <a:t>Wires the Implemented Services to the Process </a:t>
            </a:r>
          </a:p>
          <a:p>
            <a:pPr marL="95250" indent="-95250">
              <a:spcAft>
                <a:spcPts val="225"/>
              </a:spcAft>
              <a:buFont typeface="Wingdings" pitchFamily="2" charset="2"/>
              <a:buChar char=""/>
              <a:tabLst>
                <a:tab pos="95250" algn="l"/>
                <a:tab pos="552450" algn="l"/>
                <a:tab pos="1009650" algn="l"/>
                <a:tab pos="1466850" algn="l"/>
                <a:tab pos="1924050" algn="l"/>
                <a:tab pos="2381250" algn="l"/>
                <a:tab pos="2838450" algn="l"/>
                <a:tab pos="3295650" algn="l"/>
                <a:tab pos="3752850" algn="l"/>
                <a:tab pos="4210050" algn="l"/>
                <a:tab pos="4667250" algn="l"/>
                <a:tab pos="5124450" algn="l"/>
                <a:tab pos="5581650" algn="l"/>
                <a:tab pos="6038850" algn="l"/>
                <a:tab pos="6496050" algn="l"/>
                <a:tab pos="6953250" algn="l"/>
                <a:tab pos="7410450" algn="l"/>
                <a:tab pos="7867650" algn="l"/>
                <a:tab pos="8324850" algn="l"/>
                <a:tab pos="8782050" algn="l"/>
                <a:tab pos="9239250" algn="l"/>
              </a:tabLst>
            </a:pPr>
            <a:r>
              <a:rPr lang="en-US" sz="1200" b="1">
                <a:solidFill>
                  <a:srgbClr val="0033CC"/>
                </a:solidFill>
              </a:rPr>
              <a:t>Unit Test the Process</a:t>
            </a:r>
          </a:p>
        </p:txBody>
      </p:sp>
      <p:pic>
        <p:nvPicPr>
          <p:cNvPr id="28684" name="Picture 11"/>
          <p:cNvPicPr>
            <a:picLocks noChangeAspect="1" noChangeArrowheads="1"/>
          </p:cNvPicPr>
          <p:nvPr/>
        </p:nvPicPr>
        <p:blipFill>
          <a:blip r:embed="rId3" cstate="print"/>
          <a:srcRect/>
          <a:stretch>
            <a:fillRect/>
          </a:stretch>
        </p:blipFill>
        <p:spPr bwMode="auto">
          <a:xfrm>
            <a:off x="379413" y="5634038"/>
            <a:ext cx="1846262" cy="1006475"/>
          </a:xfrm>
          <a:prstGeom prst="rect">
            <a:avLst/>
          </a:prstGeom>
          <a:noFill/>
          <a:ln w="21600">
            <a:noFill/>
            <a:round/>
            <a:headEnd/>
            <a:tailEnd/>
          </a:ln>
        </p:spPr>
      </p:pic>
      <p:pic>
        <p:nvPicPr>
          <p:cNvPr id="28685" name="Picture 12"/>
          <p:cNvPicPr>
            <a:picLocks noChangeAspect="1" noChangeArrowheads="1"/>
          </p:cNvPicPr>
          <p:nvPr/>
        </p:nvPicPr>
        <p:blipFill>
          <a:blip r:embed="rId4" cstate="print"/>
          <a:srcRect/>
          <a:stretch>
            <a:fillRect/>
          </a:stretch>
        </p:blipFill>
        <p:spPr bwMode="auto">
          <a:xfrm>
            <a:off x="317500" y="4016375"/>
            <a:ext cx="3500438" cy="1608138"/>
          </a:xfrm>
          <a:prstGeom prst="rect">
            <a:avLst/>
          </a:prstGeom>
          <a:noFill/>
          <a:ln w="21600">
            <a:noFill/>
            <a:round/>
            <a:headEnd/>
            <a:tailEnd/>
          </a:ln>
        </p:spPr>
      </p:pic>
      <p:sp>
        <p:nvSpPr>
          <p:cNvPr id="28686" name="Rectangle 13"/>
          <p:cNvSpPr>
            <a:spLocks noChangeArrowheads="1"/>
          </p:cNvSpPr>
          <p:nvPr/>
        </p:nvSpPr>
        <p:spPr bwMode="auto">
          <a:xfrm>
            <a:off x="638175" y="5053013"/>
            <a:ext cx="609600" cy="454025"/>
          </a:xfrm>
          <a:prstGeom prst="rect">
            <a:avLst/>
          </a:prstGeom>
          <a:noFill/>
          <a:ln w="44280">
            <a:solidFill>
              <a:srgbClr val="FF6600"/>
            </a:solidFill>
            <a:miter lim="800000"/>
            <a:headEnd/>
            <a:tailEnd/>
          </a:ln>
        </p:spPr>
        <p:txBody>
          <a:bodyPr wrap="none" anchor="ctr"/>
          <a:lstStyle/>
          <a:p>
            <a:endParaRPr lang="en-US">
              <a:solidFill>
                <a:srgbClr val="000000"/>
              </a:solidFill>
            </a:endParaRPr>
          </a:p>
        </p:txBody>
      </p:sp>
      <p:grpSp>
        <p:nvGrpSpPr>
          <p:cNvPr id="2" name="Group 14"/>
          <p:cNvGrpSpPr>
            <a:grpSpLocks/>
          </p:cNvGrpSpPr>
          <p:nvPr/>
        </p:nvGrpSpPr>
        <p:grpSpPr bwMode="auto">
          <a:xfrm>
            <a:off x="523875" y="5529263"/>
            <a:ext cx="831850" cy="1108075"/>
            <a:chOff x="330" y="3483"/>
            <a:chExt cx="524" cy="698"/>
          </a:xfrm>
        </p:grpSpPr>
        <p:sp>
          <p:nvSpPr>
            <p:cNvPr id="28713" name="Rectangle 15"/>
            <p:cNvSpPr>
              <a:spLocks noChangeArrowheads="1"/>
            </p:cNvSpPr>
            <p:nvPr/>
          </p:nvSpPr>
          <p:spPr bwMode="auto">
            <a:xfrm>
              <a:off x="330" y="4093"/>
              <a:ext cx="525" cy="89"/>
            </a:xfrm>
            <a:prstGeom prst="rect">
              <a:avLst/>
            </a:prstGeom>
            <a:noFill/>
            <a:ln w="44280">
              <a:solidFill>
                <a:srgbClr val="FF6600"/>
              </a:solidFill>
              <a:miter lim="800000"/>
              <a:headEnd/>
              <a:tailEnd/>
            </a:ln>
          </p:spPr>
          <p:txBody>
            <a:bodyPr wrap="none" anchor="ctr"/>
            <a:lstStyle/>
            <a:p>
              <a:endParaRPr lang="en-US">
                <a:solidFill>
                  <a:srgbClr val="000000"/>
                </a:solidFill>
              </a:endParaRPr>
            </a:p>
          </p:txBody>
        </p:sp>
        <p:cxnSp>
          <p:nvCxnSpPr>
            <p:cNvPr id="28714" name="AutoShape 16"/>
            <p:cNvCxnSpPr>
              <a:cxnSpLocks noChangeShapeType="1"/>
              <a:endCxn id="28713" idx="0"/>
            </p:cNvCxnSpPr>
            <p:nvPr/>
          </p:nvCxnSpPr>
          <p:spPr bwMode="auto">
            <a:xfrm rot="5400000">
              <a:off x="289" y="3776"/>
              <a:ext cx="610" cy="23"/>
            </a:xfrm>
            <a:prstGeom prst="bentConnector3">
              <a:avLst>
                <a:gd name="adj1" fmla="val 36787"/>
              </a:avLst>
            </a:prstGeom>
            <a:noFill/>
            <a:ln w="25560">
              <a:solidFill>
                <a:srgbClr val="FF6600"/>
              </a:solidFill>
              <a:miter lim="800000"/>
              <a:headEnd/>
              <a:tailEnd type="triangle" w="med" len="med"/>
            </a:ln>
          </p:spPr>
        </p:cxnSp>
      </p:grpSp>
      <p:pic>
        <p:nvPicPr>
          <p:cNvPr id="28688" name="Picture 17"/>
          <p:cNvPicPr>
            <a:picLocks noChangeAspect="1" noChangeArrowheads="1"/>
          </p:cNvPicPr>
          <p:nvPr/>
        </p:nvPicPr>
        <p:blipFill>
          <a:blip r:embed="rId5" cstate="print"/>
          <a:srcRect/>
          <a:stretch>
            <a:fillRect/>
          </a:stretch>
        </p:blipFill>
        <p:spPr bwMode="auto">
          <a:xfrm>
            <a:off x="3897313" y="4040188"/>
            <a:ext cx="5091112" cy="2319337"/>
          </a:xfrm>
          <a:prstGeom prst="rect">
            <a:avLst/>
          </a:prstGeom>
          <a:noFill/>
          <a:ln w="21600">
            <a:noFill/>
            <a:round/>
            <a:headEnd/>
            <a:tailEnd/>
          </a:ln>
        </p:spPr>
      </p:pic>
      <p:pic>
        <p:nvPicPr>
          <p:cNvPr id="28689" name="Picture 18"/>
          <p:cNvPicPr>
            <a:picLocks noChangeAspect="1" noChangeArrowheads="1"/>
          </p:cNvPicPr>
          <p:nvPr/>
        </p:nvPicPr>
        <p:blipFill>
          <a:blip r:embed="rId6" cstate="print"/>
          <a:srcRect/>
          <a:stretch>
            <a:fillRect/>
          </a:stretch>
        </p:blipFill>
        <p:spPr bwMode="auto">
          <a:xfrm>
            <a:off x="7924800" y="5005388"/>
            <a:ext cx="547688" cy="1020762"/>
          </a:xfrm>
          <a:prstGeom prst="rect">
            <a:avLst/>
          </a:prstGeom>
          <a:noFill/>
          <a:ln w="12600">
            <a:solidFill>
              <a:srgbClr val="FF00FF"/>
            </a:solidFill>
            <a:prstDash val="dashDot"/>
            <a:miter lim="800000"/>
            <a:headEnd/>
            <a:tailEnd/>
          </a:ln>
        </p:spPr>
      </p:pic>
      <p:grpSp>
        <p:nvGrpSpPr>
          <p:cNvPr id="3" name="Group 19"/>
          <p:cNvGrpSpPr>
            <a:grpSpLocks/>
          </p:cNvGrpSpPr>
          <p:nvPr/>
        </p:nvGrpSpPr>
        <p:grpSpPr bwMode="auto">
          <a:xfrm>
            <a:off x="1363663" y="4760913"/>
            <a:ext cx="3578225" cy="1806575"/>
            <a:chOff x="859" y="2999"/>
            <a:chExt cx="2254" cy="1138"/>
          </a:xfrm>
        </p:grpSpPr>
        <p:cxnSp>
          <p:nvCxnSpPr>
            <p:cNvPr id="28711" name="AutoShape 20"/>
            <p:cNvCxnSpPr>
              <a:cxnSpLocks noChangeShapeType="1"/>
              <a:stCxn id="28712" idx="1"/>
            </p:cNvCxnSpPr>
            <p:nvPr/>
          </p:nvCxnSpPr>
          <p:spPr bwMode="auto">
            <a:xfrm flipH="1">
              <a:off x="858" y="3041"/>
              <a:ext cx="1850" cy="1097"/>
            </a:xfrm>
            <a:prstGeom prst="bentConnector3">
              <a:avLst>
                <a:gd name="adj1" fmla="val 54231"/>
              </a:avLst>
            </a:prstGeom>
            <a:noFill/>
            <a:ln w="25560">
              <a:solidFill>
                <a:srgbClr val="FF6600"/>
              </a:solidFill>
              <a:miter lim="800000"/>
              <a:headEnd type="triangle" w="med" len="med"/>
              <a:tailEnd/>
            </a:ln>
          </p:spPr>
        </p:cxnSp>
        <p:sp>
          <p:nvSpPr>
            <p:cNvPr id="28712" name="Rectangle 21"/>
            <p:cNvSpPr>
              <a:spLocks noChangeArrowheads="1"/>
            </p:cNvSpPr>
            <p:nvPr/>
          </p:nvSpPr>
          <p:spPr bwMode="auto">
            <a:xfrm>
              <a:off x="2697" y="2999"/>
              <a:ext cx="417" cy="84"/>
            </a:xfrm>
            <a:prstGeom prst="rect">
              <a:avLst/>
            </a:prstGeom>
            <a:noFill/>
            <a:ln w="44280">
              <a:solidFill>
                <a:srgbClr val="FF6600"/>
              </a:solidFill>
              <a:miter lim="800000"/>
              <a:headEnd/>
              <a:tailEnd/>
            </a:ln>
          </p:spPr>
          <p:txBody>
            <a:bodyPr wrap="none" anchor="ctr"/>
            <a:lstStyle/>
            <a:p>
              <a:endParaRPr lang="en-US">
                <a:solidFill>
                  <a:srgbClr val="000000"/>
                </a:solidFill>
              </a:endParaRPr>
            </a:p>
          </p:txBody>
        </p:sp>
      </p:grpSp>
      <p:grpSp>
        <p:nvGrpSpPr>
          <p:cNvPr id="4" name="Group 22"/>
          <p:cNvGrpSpPr>
            <a:grpSpLocks/>
          </p:cNvGrpSpPr>
          <p:nvPr/>
        </p:nvGrpSpPr>
        <p:grpSpPr bwMode="auto">
          <a:xfrm>
            <a:off x="4949825" y="4743450"/>
            <a:ext cx="2397125" cy="255588"/>
            <a:chOff x="3118" y="2988"/>
            <a:chExt cx="1510" cy="161"/>
          </a:xfrm>
        </p:grpSpPr>
        <p:sp>
          <p:nvSpPr>
            <p:cNvPr id="28709" name="Rectangle 23"/>
            <p:cNvSpPr>
              <a:spLocks noChangeArrowheads="1"/>
            </p:cNvSpPr>
            <p:nvPr/>
          </p:nvSpPr>
          <p:spPr bwMode="auto">
            <a:xfrm>
              <a:off x="4044" y="2988"/>
              <a:ext cx="585" cy="162"/>
            </a:xfrm>
            <a:prstGeom prst="rect">
              <a:avLst/>
            </a:prstGeom>
            <a:noFill/>
            <a:ln w="44280">
              <a:solidFill>
                <a:srgbClr val="FF6600"/>
              </a:solidFill>
              <a:miter lim="800000"/>
              <a:headEnd/>
              <a:tailEnd/>
            </a:ln>
          </p:spPr>
          <p:txBody>
            <a:bodyPr wrap="none" anchor="ctr"/>
            <a:lstStyle/>
            <a:p>
              <a:endParaRPr lang="en-US">
                <a:solidFill>
                  <a:srgbClr val="000000"/>
                </a:solidFill>
              </a:endParaRPr>
            </a:p>
          </p:txBody>
        </p:sp>
        <p:cxnSp>
          <p:nvCxnSpPr>
            <p:cNvPr id="28710" name="AutoShape 24"/>
            <p:cNvCxnSpPr>
              <a:cxnSpLocks noChangeShapeType="1"/>
              <a:stCxn id="28709" idx="1"/>
            </p:cNvCxnSpPr>
            <p:nvPr/>
          </p:nvCxnSpPr>
          <p:spPr bwMode="auto">
            <a:xfrm rot="10800000">
              <a:off x="3117" y="3030"/>
              <a:ext cx="938" cy="50"/>
            </a:xfrm>
            <a:prstGeom prst="bentConnector3">
              <a:avLst>
                <a:gd name="adj1" fmla="val 58454"/>
              </a:avLst>
            </a:prstGeom>
            <a:noFill/>
            <a:ln w="25560">
              <a:solidFill>
                <a:srgbClr val="FF6600"/>
              </a:solidFill>
              <a:miter lim="800000"/>
              <a:headEnd type="triangle" w="med" len="med"/>
              <a:tailEnd/>
            </a:ln>
          </p:spPr>
        </p:cxnSp>
      </p:grpSp>
      <p:grpSp>
        <p:nvGrpSpPr>
          <p:cNvPr id="5" name="Group 25"/>
          <p:cNvGrpSpPr>
            <a:grpSpLocks/>
          </p:cNvGrpSpPr>
          <p:nvPr/>
        </p:nvGrpSpPr>
        <p:grpSpPr bwMode="auto">
          <a:xfrm>
            <a:off x="360363" y="1284288"/>
            <a:ext cx="2041525" cy="615950"/>
            <a:chOff x="227" y="809"/>
            <a:chExt cx="1286" cy="388"/>
          </a:xfrm>
        </p:grpSpPr>
        <p:pic>
          <p:nvPicPr>
            <p:cNvPr id="28707" name="Picture 26"/>
            <p:cNvPicPr>
              <a:picLocks noChangeAspect="1" noChangeArrowheads="1"/>
            </p:cNvPicPr>
            <p:nvPr/>
          </p:nvPicPr>
          <p:blipFill>
            <a:blip r:embed="rId7" cstate="print"/>
            <a:srcRect/>
            <a:stretch>
              <a:fillRect/>
            </a:stretch>
          </p:blipFill>
          <p:spPr bwMode="auto">
            <a:xfrm>
              <a:off x="227" y="818"/>
              <a:ext cx="380" cy="380"/>
            </a:xfrm>
            <a:prstGeom prst="rect">
              <a:avLst/>
            </a:prstGeom>
            <a:noFill/>
            <a:ln w="21600">
              <a:noFill/>
              <a:round/>
              <a:headEnd/>
              <a:tailEnd/>
            </a:ln>
          </p:spPr>
        </p:pic>
        <p:sp>
          <p:nvSpPr>
            <p:cNvPr id="28708" name="Text Box 27"/>
            <p:cNvSpPr txBox="1">
              <a:spLocks noChangeArrowheads="1"/>
            </p:cNvSpPr>
            <p:nvPr/>
          </p:nvSpPr>
          <p:spPr bwMode="auto">
            <a:xfrm>
              <a:off x="582" y="809"/>
              <a:ext cx="932" cy="261"/>
            </a:xfrm>
            <a:prstGeom prst="rect">
              <a:avLst/>
            </a:prstGeom>
            <a:noFill/>
            <a:ln w="21600">
              <a:noFill/>
              <a:round/>
              <a:headEnd/>
              <a:tailEnd/>
            </a:ln>
          </p:spPr>
          <p:txBody>
            <a:bodyPr wrap="none" lIns="90000" tIns="46800" rIns="90000" bIns="46800">
              <a:spAutoFit/>
            </a:bodyPr>
            <a:lstStyle/>
            <a:p>
              <a:pPr>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0000CC"/>
                  </a:solidFill>
                </a:rPr>
                <a:t>Business </a:t>
              </a:r>
            </a:p>
            <a:p>
              <a:pPr>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0000CC"/>
                  </a:solidFill>
                </a:rPr>
                <a:t>Process Owner</a:t>
              </a:r>
            </a:p>
          </p:txBody>
        </p:sp>
      </p:grpSp>
      <p:grpSp>
        <p:nvGrpSpPr>
          <p:cNvPr id="6" name="Group 28"/>
          <p:cNvGrpSpPr>
            <a:grpSpLocks/>
          </p:cNvGrpSpPr>
          <p:nvPr/>
        </p:nvGrpSpPr>
        <p:grpSpPr bwMode="auto">
          <a:xfrm>
            <a:off x="3238500" y="1206500"/>
            <a:ext cx="1658938" cy="660400"/>
            <a:chOff x="2040" y="760"/>
            <a:chExt cx="1045" cy="416"/>
          </a:xfrm>
        </p:grpSpPr>
        <p:pic>
          <p:nvPicPr>
            <p:cNvPr id="28705" name="Picture 29"/>
            <p:cNvPicPr>
              <a:picLocks noChangeAspect="1" noChangeArrowheads="1"/>
            </p:cNvPicPr>
            <p:nvPr/>
          </p:nvPicPr>
          <p:blipFill>
            <a:blip r:embed="rId8" cstate="print"/>
            <a:srcRect/>
            <a:stretch>
              <a:fillRect/>
            </a:stretch>
          </p:blipFill>
          <p:spPr bwMode="auto">
            <a:xfrm>
              <a:off x="2040" y="800"/>
              <a:ext cx="377" cy="377"/>
            </a:xfrm>
            <a:prstGeom prst="rect">
              <a:avLst/>
            </a:prstGeom>
            <a:noFill/>
            <a:ln w="21600">
              <a:noFill/>
              <a:round/>
              <a:headEnd/>
              <a:tailEnd/>
            </a:ln>
          </p:spPr>
        </p:pic>
        <p:sp>
          <p:nvSpPr>
            <p:cNvPr id="28706" name="Text Box 30"/>
            <p:cNvSpPr txBox="1">
              <a:spLocks noChangeArrowheads="1"/>
            </p:cNvSpPr>
            <p:nvPr/>
          </p:nvSpPr>
          <p:spPr bwMode="auto">
            <a:xfrm>
              <a:off x="2392" y="760"/>
              <a:ext cx="694" cy="294"/>
            </a:xfrm>
            <a:prstGeom prst="rect">
              <a:avLst/>
            </a:prstGeom>
            <a:noFill/>
            <a:ln w="21600">
              <a:noFill/>
              <a:round/>
              <a:headEnd/>
              <a:tailEnd/>
            </a:ln>
          </p:spPr>
          <p:txBody>
            <a:bodyPr wrap="none" lIns="90000" tIns="46800" rIns="90000" bIns="46800">
              <a:spAutoFit/>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660066"/>
                  </a:solidFill>
                </a:rPr>
                <a:t>Integration</a:t>
              </a:r>
            </a:p>
            <a:p>
              <a:pPr>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660066"/>
                  </a:solidFill>
                </a:rPr>
                <a:t>Developer</a:t>
              </a:r>
            </a:p>
          </p:txBody>
        </p:sp>
      </p:grpSp>
      <p:grpSp>
        <p:nvGrpSpPr>
          <p:cNvPr id="7" name="Group 31"/>
          <p:cNvGrpSpPr>
            <a:grpSpLocks/>
          </p:cNvGrpSpPr>
          <p:nvPr/>
        </p:nvGrpSpPr>
        <p:grpSpPr bwMode="auto">
          <a:xfrm>
            <a:off x="6132513" y="1262063"/>
            <a:ext cx="2041525" cy="615950"/>
            <a:chOff x="3863" y="795"/>
            <a:chExt cx="1286" cy="388"/>
          </a:xfrm>
        </p:grpSpPr>
        <p:pic>
          <p:nvPicPr>
            <p:cNvPr id="28703" name="Picture 32"/>
            <p:cNvPicPr>
              <a:picLocks noChangeAspect="1" noChangeArrowheads="1"/>
            </p:cNvPicPr>
            <p:nvPr/>
          </p:nvPicPr>
          <p:blipFill>
            <a:blip r:embed="rId7" cstate="print"/>
            <a:srcRect/>
            <a:stretch>
              <a:fillRect/>
            </a:stretch>
          </p:blipFill>
          <p:spPr bwMode="auto">
            <a:xfrm>
              <a:off x="3863" y="804"/>
              <a:ext cx="380" cy="380"/>
            </a:xfrm>
            <a:prstGeom prst="rect">
              <a:avLst/>
            </a:prstGeom>
            <a:noFill/>
            <a:ln w="21600">
              <a:noFill/>
              <a:round/>
              <a:headEnd/>
              <a:tailEnd/>
            </a:ln>
          </p:spPr>
        </p:pic>
        <p:sp>
          <p:nvSpPr>
            <p:cNvPr id="28704" name="Text Box 33"/>
            <p:cNvSpPr txBox="1">
              <a:spLocks noChangeArrowheads="1"/>
            </p:cNvSpPr>
            <p:nvPr/>
          </p:nvSpPr>
          <p:spPr bwMode="auto">
            <a:xfrm>
              <a:off x="4218" y="795"/>
              <a:ext cx="932" cy="261"/>
            </a:xfrm>
            <a:prstGeom prst="rect">
              <a:avLst/>
            </a:prstGeom>
            <a:noFill/>
            <a:ln w="21600">
              <a:noFill/>
              <a:round/>
              <a:headEnd/>
              <a:tailEnd/>
            </a:ln>
          </p:spPr>
          <p:txBody>
            <a:bodyPr wrap="none" lIns="90000" tIns="46800" rIns="90000" bIns="46800">
              <a:spAutoFit/>
            </a:bodyPr>
            <a:lstStyle/>
            <a:p>
              <a:pPr>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0000CC"/>
                  </a:solidFill>
                </a:rPr>
                <a:t>Business </a:t>
              </a:r>
            </a:p>
            <a:p>
              <a:pPr>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b="1">
                  <a:solidFill>
                    <a:srgbClr val="0000CC"/>
                  </a:solidFill>
                </a:rPr>
                <a:t>Process Owner</a:t>
              </a:r>
            </a:p>
          </p:txBody>
        </p:sp>
      </p:grpSp>
      <p:sp>
        <p:nvSpPr>
          <p:cNvPr id="22562" name="AutoShape 34"/>
          <p:cNvSpPr>
            <a:spLocks noChangeArrowheads="1"/>
          </p:cNvSpPr>
          <p:nvPr/>
        </p:nvSpPr>
        <p:spPr bwMode="auto">
          <a:xfrm>
            <a:off x="2189163" y="3205163"/>
            <a:ext cx="4699000" cy="779462"/>
          </a:xfrm>
          <a:prstGeom prst="can">
            <a:avLst>
              <a:gd name="adj" fmla="val 50000"/>
            </a:avLst>
          </a:prstGeom>
          <a:solidFill>
            <a:srgbClr val="376092"/>
          </a:solidFill>
          <a:ln w="9360">
            <a:solidFill>
              <a:srgbClr val="4A7EBB"/>
            </a:solidFill>
            <a:miter lim="800000"/>
            <a:headEnd/>
            <a:tailEnd/>
          </a:ln>
          <a:effectLst>
            <a:outerShdw dist="23040" dir="5400000" algn="ctr" rotWithShape="0">
              <a:srgbClr val="808080">
                <a:alpha val="35036"/>
              </a:srgbClr>
            </a:outerShdw>
          </a:effectLst>
        </p:spPr>
        <p:txBody>
          <a:bodyPr anchor="ct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sz="1400">
              <a:solidFill>
                <a:srgbClr val="EEECE1"/>
              </a:solidFill>
              <a:latin typeface="Calibri" pitchFamily="34" charset="0"/>
              <a:ea typeface="MS PGothic" pitchFamily="32" charset="-128"/>
            </a:endParaRPr>
          </a:p>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rgbClr val="EEECE1"/>
                </a:solidFill>
                <a:latin typeface="Calibri" pitchFamily="34" charset="0"/>
                <a:ea typeface="MS PGothic" pitchFamily="32" charset="-128"/>
              </a:rPr>
              <a:t>BPM Repository</a:t>
            </a:r>
          </a:p>
        </p:txBody>
      </p:sp>
      <p:sp>
        <p:nvSpPr>
          <p:cNvPr id="28696" name="Text Box 35"/>
          <p:cNvSpPr txBox="1">
            <a:spLocks noChangeArrowheads="1"/>
          </p:cNvSpPr>
          <p:nvPr/>
        </p:nvSpPr>
        <p:spPr bwMode="auto">
          <a:xfrm>
            <a:off x="2573338" y="3303588"/>
            <a:ext cx="1257300" cy="274637"/>
          </a:xfrm>
          <a:prstGeom prst="rect">
            <a:avLst/>
          </a:prstGeom>
          <a:noFill/>
          <a:ln w="21600">
            <a:noFill/>
            <a:round/>
            <a:headEnd/>
            <a:tailEnd/>
          </a:ln>
        </p:spPr>
        <p:txBody>
          <a:bodyPr>
            <a:spAutoFit/>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a:solidFill>
                  <a:srgbClr val="EEECE1"/>
                </a:solidFill>
              </a:rPr>
              <a:t>Shared Assets</a:t>
            </a:r>
          </a:p>
        </p:txBody>
      </p:sp>
      <p:sp>
        <p:nvSpPr>
          <p:cNvPr id="28697" name="Text Box 36"/>
          <p:cNvSpPr txBox="1">
            <a:spLocks noChangeArrowheads="1"/>
          </p:cNvSpPr>
          <p:nvPr/>
        </p:nvSpPr>
        <p:spPr bwMode="auto">
          <a:xfrm>
            <a:off x="3786188" y="3221038"/>
            <a:ext cx="1465262" cy="265112"/>
          </a:xfrm>
          <a:prstGeom prst="rect">
            <a:avLst/>
          </a:prstGeom>
          <a:noFill/>
          <a:ln w="21600">
            <a:noFill/>
            <a:round/>
            <a:headEnd/>
            <a:tailEnd/>
          </a:ln>
        </p:spPr>
        <p:txBody>
          <a:bodyPr>
            <a:spAutoFit/>
          </a:bodyPr>
          <a:lstStyle/>
          <a:p>
            <a: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a:solidFill>
                  <a:srgbClr val="EEECE1"/>
                </a:solidFill>
              </a:rPr>
              <a:t>Versioned Assets</a:t>
            </a:r>
          </a:p>
        </p:txBody>
      </p:sp>
      <p:sp>
        <p:nvSpPr>
          <p:cNvPr id="28698" name="Text Box 37"/>
          <p:cNvSpPr txBox="1">
            <a:spLocks noChangeArrowheads="1"/>
          </p:cNvSpPr>
          <p:nvPr/>
        </p:nvSpPr>
        <p:spPr bwMode="auto">
          <a:xfrm>
            <a:off x="5273675" y="3303588"/>
            <a:ext cx="1255713" cy="274637"/>
          </a:xfrm>
          <a:prstGeom prst="rect">
            <a:avLst/>
          </a:prstGeom>
          <a:noFill/>
          <a:ln w="21600">
            <a:noFill/>
            <a:round/>
            <a:headEnd/>
            <a:tailEnd/>
          </a:ln>
        </p:spPr>
        <p:txBody>
          <a:bodyPr>
            <a:spAutoFit/>
          </a:bodyPr>
          <a:lstStyle/>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a:solidFill>
                  <a:srgbClr val="EEECE1"/>
                </a:solidFill>
              </a:rPr>
              <a:t>Server Registry</a:t>
            </a:r>
          </a:p>
        </p:txBody>
      </p:sp>
      <p:sp>
        <p:nvSpPr>
          <p:cNvPr id="22566" name="AutoShape 38"/>
          <p:cNvSpPr>
            <a:spLocks noChangeArrowheads="1"/>
          </p:cNvSpPr>
          <p:nvPr/>
        </p:nvSpPr>
        <p:spPr bwMode="auto">
          <a:xfrm rot="10800000" flipH="1">
            <a:off x="7000875" y="2828925"/>
            <a:ext cx="347663" cy="722313"/>
          </a:xfrm>
          <a:prstGeom prst="curvedLeftArrow">
            <a:avLst>
              <a:gd name="adj1" fmla="val 28528"/>
              <a:gd name="adj2" fmla="val 57057"/>
              <a:gd name="adj3" fmla="val 25000"/>
            </a:avLst>
          </a:prstGeom>
          <a:solidFill>
            <a:srgbClr val="1F497D"/>
          </a:solidFill>
          <a:ln w="9360">
            <a:solidFill>
              <a:srgbClr val="4A7EBB"/>
            </a:solidFill>
            <a:miter lim="800000"/>
            <a:headEnd/>
            <a:tailEnd/>
          </a:ln>
          <a:effectLst>
            <a:outerShdw dist="23040" dir="5400000" algn="ctr" rotWithShape="0">
              <a:srgbClr val="808080">
                <a:alpha val="35036"/>
              </a:srgbClr>
            </a:outerShdw>
          </a:effectLst>
        </p:spPr>
        <p:txBody>
          <a:bodyPr rot="10800000" wrap="none" anchor="ctr"/>
          <a:lstStyle/>
          <a:p>
            <a:pPr>
              <a:defRPr/>
            </a:pPr>
            <a:endParaRPr lang="en-US">
              <a:solidFill>
                <a:srgbClr val="000000"/>
              </a:solidFill>
              <a:ea typeface="MS PGothic" pitchFamily="32" charset="-128"/>
            </a:endParaRPr>
          </a:p>
        </p:txBody>
      </p:sp>
      <p:sp>
        <p:nvSpPr>
          <p:cNvPr id="22567" name="AutoShape 39"/>
          <p:cNvSpPr>
            <a:spLocks noChangeArrowheads="1"/>
          </p:cNvSpPr>
          <p:nvPr/>
        </p:nvSpPr>
        <p:spPr bwMode="auto">
          <a:xfrm flipH="1">
            <a:off x="1676400" y="2911475"/>
            <a:ext cx="361950" cy="666750"/>
          </a:xfrm>
          <a:prstGeom prst="curvedLeftArrow">
            <a:avLst>
              <a:gd name="adj1" fmla="val 26221"/>
              <a:gd name="adj2" fmla="val 52442"/>
              <a:gd name="adj3" fmla="val 25000"/>
            </a:avLst>
          </a:prstGeom>
          <a:solidFill>
            <a:srgbClr val="1F497D"/>
          </a:solidFill>
          <a:ln w="9360">
            <a:solidFill>
              <a:srgbClr val="4A7EBB"/>
            </a:solidFill>
            <a:miter lim="800000"/>
            <a:headEnd/>
            <a:tailEnd/>
          </a:ln>
          <a:effectLst>
            <a:outerShdw dist="23040" dir="5400000" algn="ctr" rotWithShape="0">
              <a:srgbClr val="808080">
                <a:alpha val="35036"/>
              </a:srgbClr>
            </a:outerShdw>
          </a:effectLst>
        </p:spPr>
        <p:txBody>
          <a:bodyPr wrap="none" anchor="ctr"/>
          <a:lstStyle/>
          <a:p>
            <a:pPr>
              <a:defRPr/>
            </a:pPr>
            <a:endParaRPr lang="en-US">
              <a:solidFill>
                <a:srgbClr val="000000"/>
              </a:solidFill>
              <a:ea typeface="MS PGothic" pitchFamily="32" charset="-128"/>
            </a:endParaRPr>
          </a:p>
        </p:txBody>
      </p:sp>
      <p:pic>
        <p:nvPicPr>
          <p:cNvPr id="28701" name="Picture 40"/>
          <p:cNvPicPr>
            <a:picLocks noChangeAspect="1" noChangeArrowheads="1"/>
          </p:cNvPicPr>
          <p:nvPr/>
        </p:nvPicPr>
        <p:blipFill>
          <a:blip r:embed="rId9" cstate="print"/>
          <a:srcRect/>
          <a:stretch>
            <a:fillRect/>
          </a:stretch>
        </p:blipFill>
        <p:spPr bwMode="auto">
          <a:xfrm>
            <a:off x="7827963" y="3479800"/>
            <a:ext cx="1157287" cy="628650"/>
          </a:xfrm>
          <a:prstGeom prst="rect">
            <a:avLst/>
          </a:prstGeom>
          <a:noFill/>
          <a:ln w="21600">
            <a:noFill/>
            <a:round/>
            <a:headEnd/>
            <a:tailEnd/>
          </a:ln>
        </p:spPr>
      </p:pic>
      <p:pic>
        <p:nvPicPr>
          <p:cNvPr id="28702" name="Picture 41"/>
          <p:cNvPicPr>
            <a:picLocks noChangeAspect="1" noChangeArrowheads="1"/>
          </p:cNvPicPr>
          <p:nvPr/>
        </p:nvPicPr>
        <p:blipFill>
          <a:blip r:embed="rId10" cstate="print"/>
          <a:srcRect/>
          <a:stretch>
            <a:fillRect/>
          </a:stretch>
        </p:blipFill>
        <p:spPr bwMode="auto">
          <a:xfrm>
            <a:off x="195263" y="3419475"/>
            <a:ext cx="1268412" cy="703263"/>
          </a:xfrm>
          <a:prstGeom prst="rect">
            <a:avLst/>
          </a:prstGeom>
          <a:noFill/>
          <a:ln w="21600">
            <a:noFill/>
            <a:round/>
            <a:headEnd/>
            <a:tailEnd/>
          </a:ln>
        </p:spPr>
      </p:pic>
      <p:sp>
        <p:nvSpPr>
          <p:cNvPr id="43" name="Slide Number Placeholder 42"/>
          <p:cNvSpPr>
            <a:spLocks noGrp="1"/>
          </p:cNvSpPr>
          <p:nvPr>
            <p:ph type="sldNum" sz="quarter" idx="10"/>
          </p:nvPr>
        </p:nvSpPr>
        <p:spPr/>
        <p:txBody>
          <a:bodyPr/>
          <a:lstStyle/>
          <a:p>
            <a:pPr>
              <a:defRPr/>
            </a:pPr>
            <a:fld id="{90533456-B67E-4D42-8A8B-0B96F0CA2638}" type="slidenum">
              <a:rPr lang="en-US" smtClean="0"/>
              <a:pPr>
                <a:defRPr/>
              </a:pPr>
              <a:t>78</a:t>
            </a:fld>
            <a:endParaRPr lang="en-US"/>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15"/>
          <p:cNvSpPr>
            <a:spLocks noChangeShapeType="1"/>
          </p:cNvSpPr>
          <p:nvPr/>
        </p:nvSpPr>
        <p:spPr bwMode="auto">
          <a:xfrm>
            <a:off x="3217863" y="3281363"/>
            <a:ext cx="3022600" cy="0"/>
          </a:xfrm>
          <a:prstGeom prst="line">
            <a:avLst/>
          </a:prstGeom>
          <a:noFill/>
          <a:ln w="9525">
            <a:noFill/>
            <a:round/>
            <a:headEnd/>
            <a:tailEnd/>
          </a:ln>
        </p:spPr>
        <p:txBody>
          <a:bodyPr/>
          <a:lstStyle/>
          <a:p>
            <a:endParaRPr lang="en-US"/>
          </a:p>
        </p:txBody>
      </p:sp>
      <p:sp>
        <p:nvSpPr>
          <p:cNvPr id="12291" name="Line 10"/>
          <p:cNvSpPr>
            <a:spLocks noChangeShapeType="1"/>
          </p:cNvSpPr>
          <p:nvPr/>
        </p:nvSpPr>
        <p:spPr bwMode="auto">
          <a:xfrm>
            <a:off x="1584325" y="3795713"/>
            <a:ext cx="1588" cy="1087437"/>
          </a:xfrm>
          <a:prstGeom prst="line">
            <a:avLst/>
          </a:prstGeom>
          <a:noFill/>
          <a:ln w="9525">
            <a:noFill/>
            <a:round/>
            <a:headEnd/>
            <a:tailEnd/>
          </a:ln>
        </p:spPr>
        <p:txBody>
          <a:bodyPr/>
          <a:lstStyle/>
          <a:p>
            <a:endParaRPr lang="en-US"/>
          </a:p>
        </p:txBody>
      </p:sp>
      <p:sp>
        <p:nvSpPr>
          <p:cNvPr id="12292" name="Line 11"/>
          <p:cNvSpPr>
            <a:spLocks noChangeShapeType="1"/>
          </p:cNvSpPr>
          <p:nvPr/>
        </p:nvSpPr>
        <p:spPr bwMode="auto">
          <a:xfrm flipV="1">
            <a:off x="249238" y="4927600"/>
            <a:ext cx="2819400" cy="1588"/>
          </a:xfrm>
          <a:prstGeom prst="line">
            <a:avLst/>
          </a:prstGeom>
          <a:noFill/>
          <a:ln w="9525">
            <a:noFill/>
            <a:round/>
            <a:headEnd/>
            <a:tailEnd/>
          </a:ln>
        </p:spPr>
        <p:txBody>
          <a:bodyPr/>
          <a:lstStyle/>
          <a:p>
            <a:endParaRPr lang="en-US"/>
          </a:p>
        </p:txBody>
      </p:sp>
      <p:sp>
        <p:nvSpPr>
          <p:cNvPr id="12293" name="Rectangle 2"/>
          <p:cNvSpPr>
            <a:spLocks noGrp="1" noChangeArrowheads="1"/>
          </p:cNvSpPr>
          <p:nvPr>
            <p:ph type="title"/>
          </p:nvPr>
        </p:nvSpPr>
        <p:spPr>
          <a:xfrm>
            <a:off x="228600" y="304800"/>
            <a:ext cx="8686800" cy="639763"/>
          </a:xfrm>
        </p:spPr>
        <p:txBody>
          <a:bodyPr lIns="91440" tIns="45720" rIns="91440" bIns="45720"/>
          <a:lstStyle/>
          <a:p>
            <a:r>
              <a:rPr lang="en-US" sz="1800" dirty="0" smtClean="0"/>
              <a:t>While many workloads or combinations of workloads will gain value from zEnterprise, there are a few common patterns that have emerged.</a:t>
            </a:r>
          </a:p>
        </p:txBody>
      </p:sp>
      <p:sp>
        <p:nvSpPr>
          <p:cNvPr id="12294" name="Rectangle 2"/>
          <p:cNvSpPr>
            <a:spLocks noChangeArrowheads="1"/>
          </p:cNvSpPr>
          <p:nvPr/>
        </p:nvSpPr>
        <p:spPr bwMode="auto">
          <a:xfrm>
            <a:off x="6453188" y="3163888"/>
            <a:ext cx="2530475" cy="547687"/>
          </a:xfrm>
          <a:prstGeom prst="rect">
            <a:avLst/>
          </a:prstGeom>
          <a:solidFill>
            <a:srgbClr val="FFCC00">
              <a:alpha val="70195"/>
            </a:srgbClr>
          </a:solidFill>
          <a:ln w="12700">
            <a:solidFill>
              <a:schemeClr val="tx1"/>
            </a:solidFill>
            <a:miter lim="800000"/>
            <a:headEnd/>
            <a:tailEnd/>
          </a:ln>
        </p:spPr>
        <p:txBody>
          <a:bodyPr wrap="none" anchor="ctr"/>
          <a:lstStyle/>
          <a:p>
            <a:pPr defTabSz="914400">
              <a:lnSpc>
                <a:spcPct val="90000"/>
              </a:lnSpc>
            </a:pPr>
            <a:endParaRPr lang="en-US" sz="2000">
              <a:solidFill>
                <a:schemeClr val="hlink"/>
              </a:solidFill>
            </a:endParaRPr>
          </a:p>
        </p:txBody>
      </p:sp>
      <p:sp>
        <p:nvSpPr>
          <p:cNvPr id="12295" name="Rectangle 3"/>
          <p:cNvSpPr>
            <a:spLocks noChangeArrowheads="1"/>
          </p:cNvSpPr>
          <p:nvPr/>
        </p:nvSpPr>
        <p:spPr bwMode="auto">
          <a:xfrm>
            <a:off x="3222625" y="6313488"/>
            <a:ext cx="3043238" cy="368300"/>
          </a:xfrm>
          <a:prstGeom prst="rect">
            <a:avLst/>
          </a:prstGeom>
          <a:solidFill>
            <a:srgbClr val="FFCC00">
              <a:alpha val="70195"/>
            </a:srgbClr>
          </a:solidFill>
          <a:ln w="12700">
            <a:solidFill>
              <a:schemeClr val="tx1"/>
            </a:solidFill>
            <a:miter lim="800000"/>
            <a:headEnd/>
            <a:tailEnd/>
          </a:ln>
        </p:spPr>
        <p:txBody>
          <a:bodyPr wrap="none" anchor="ctr"/>
          <a:lstStyle/>
          <a:p>
            <a:pPr defTabSz="914400">
              <a:lnSpc>
                <a:spcPct val="90000"/>
              </a:lnSpc>
            </a:pPr>
            <a:endParaRPr lang="en-US" sz="2000">
              <a:solidFill>
                <a:schemeClr val="hlink"/>
              </a:solidFill>
            </a:endParaRPr>
          </a:p>
        </p:txBody>
      </p:sp>
      <p:sp>
        <p:nvSpPr>
          <p:cNvPr id="12296" name="Rectangle 13"/>
          <p:cNvSpPr>
            <a:spLocks noChangeArrowheads="1"/>
          </p:cNvSpPr>
          <p:nvPr/>
        </p:nvSpPr>
        <p:spPr bwMode="auto">
          <a:xfrm>
            <a:off x="3219450" y="1684338"/>
            <a:ext cx="3048000" cy="4633912"/>
          </a:xfrm>
          <a:prstGeom prst="rect">
            <a:avLst/>
          </a:prstGeom>
          <a:solidFill>
            <a:srgbClr val="FFFF99">
              <a:alpha val="49019"/>
            </a:srgbClr>
          </a:solidFill>
          <a:ln w="9525">
            <a:solidFill>
              <a:schemeClr val="tx1"/>
            </a:solidFill>
            <a:miter lim="800000"/>
            <a:headEnd/>
            <a:tailEnd/>
          </a:ln>
        </p:spPr>
        <p:txBody>
          <a:bodyPr wrap="none" anchor="ctr"/>
          <a:lstStyle/>
          <a:p>
            <a:pPr marL="914400" lvl="2" indent="0" defTabSz="914400">
              <a:lnSpc>
                <a:spcPct val="90000"/>
              </a:lnSpc>
            </a:pPr>
            <a:endParaRPr lang="en-US" sz="1200">
              <a:solidFill>
                <a:schemeClr val="hlink"/>
              </a:solidFill>
            </a:endParaRPr>
          </a:p>
        </p:txBody>
      </p:sp>
      <p:sp>
        <p:nvSpPr>
          <p:cNvPr id="12297" name="Rectangle 33"/>
          <p:cNvSpPr>
            <a:spLocks noChangeArrowheads="1"/>
          </p:cNvSpPr>
          <p:nvPr/>
        </p:nvSpPr>
        <p:spPr bwMode="auto">
          <a:xfrm>
            <a:off x="6446838" y="1427163"/>
            <a:ext cx="2538412" cy="1743075"/>
          </a:xfrm>
          <a:prstGeom prst="rect">
            <a:avLst/>
          </a:prstGeom>
          <a:solidFill>
            <a:srgbClr val="FFFF99">
              <a:alpha val="49019"/>
            </a:srgbClr>
          </a:solidFill>
          <a:ln w="9525">
            <a:solidFill>
              <a:schemeClr val="tx1"/>
            </a:solidFill>
            <a:miter lim="800000"/>
            <a:headEnd/>
            <a:tailEnd/>
          </a:ln>
        </p:spPr>
        <p:txBody>
          <a:bodyPr wrap="none" anchor="ctr"/>
          <a:lstStyle/>
          <a:p>
            <a:pPr algn="ctr" defTabSz="914400">
              <a:lnSpc>
                <a:spcPct val="90000"/>
              </a:lnSpc>
            </a:pPr>
            <a:endParaRPr lang="en-US" sz="2000">
              <a:solidFill>
                <a:schemeClr val="hlink"/>
              </a:solidFill>
            </a:endParaRPr>
          </a:p>
        </p:txBody>
      </p:sp>
      <p:sp>
        <p:nvSpPr>
          <p:cNvPr id="12298" name="Rectangle 12"/>
          <p:cNvSpPr>
            <a:spLocks noChangeArrowheads="1"/>
          </p:cNvSpPr>
          <p:nvPr/>
        </p:nvSpPr>
        <p:spPr bwMode="auto">
          <a:xfrm>
            <a:off x="3221038" y="1109663"/>
            <a:ext cx="3044825" cy="574675"/>
          </a:xfrm>
          <a:prstGeom prst="rect">
            <a:avLst/>
          </a:prstGeom>
          <a:solidFill>
            <a:srgbClr val="004259"/>
          </a:solidFill>
          <a:ln w="9525">
            <a:solidFill>
              <a:srgbClr val="004259"/>
            </a:solidFill>
            <a:miter lim="800000"/>
            <a:headEnd/>
            <a:tailEnd/>
          </a:ln>
        </p:spPr>
        <p:txBody>
          <a:bodyPr wrap="none" anchor="ctr"/>
          <a:lstStyle/>
          <a:p>
            <a:pPr algn="ctr" defTabSz="914400">
              <a:lnSpc>
                <a:spcPct val="90000"/>
              </a:lnSpc>
            </a:pPr>
            <a:r>
              <a:rPr lang="en-US" sz="1600" b="1">
                <a:solidFill>
                  <a:schemeClr val="bg1"/>
                </a:solidFill>
              </a:rPr>
              <a:t>Multi-Tier Web </a:t>
            </a:r>
          </a:p>
          <a:p>
            <a:pPr algn="ctr" defTabSz="914400">
              <a:lnSpc>
                <a:spcPct val="90000"/>
              </a:lnSpc>
            </a:pPr>
            <a:r>
              <a:rPr lang="en-US" sz="1600" b="1">
                <a:solidFill>
                  <a:schemeClr val="bg1"/>
                </a:solidFill>
              </a:rPr>
              <a:t>Serving</a:t>
            </a:r>
          </a:p>
        </p:txBody>
      </p:sp>
      <p:sp>
        <p:nvSpPr>
          <p:cNvPr id="12299" name="Line 14"/>
          <p:cNvSpPr>
            <a:spLocks noChangeShapeType="1"/>
          </p:cNvSpPr>
          <p:nvPr/>
        </p:nvSpPr>
        <p:spPr bwMode="auto">
          <a:xfrm>
            <a:off x="4730750" y="1671638"/>
            <a:ext cx="14288" cy="4627562"/>
          </a:xfrm>
          <a:prstGeom prst="line">
            <a:avLst/>
          </a:prstGeom>
          <a:noFill/>
          <a:ln w="9525">
            <a:solidFill>
              <a:schemeClr val="tx1"/>
            </a:solidFill>
            <a:round/>
            <a:headEnd/>
            <a:tailEnd/>
          </a:ln>
        </p:spPr>
        <p:txBody>
          <a:bodyPr/>
          <a:lstStyle/>
          <a:p>
            <a:endParaRPr lang="en-US"/>
          </a:p>
        </p:txBody>
      </p:sp>
      <p:sp>
        <p:nvSpPr>
          <p:cNvPr id="12300" name="Line 15"/>
          <p:cNvSpPr>
            <a:spLocks noChangeShapeType="1"/>
          </p:cNvSpPr>
          <p:nvPr/>
        </p:nvSpPr>
        <p:spPr bwMode="auto">
          <a:xfrm>
            <a:off x="3232150" y="3611563"/>
            <a:ext cx="3022600" cy="0"/>
          </a:xfrm>
          <a:prstGeom prst="line">
            <a:avLst/>
          </a:prstGeom>
          <a:noFill/>
          <a:ln w="9525">
            <a:solidFill>
              <a:schemeClr val="tx1"/>
            </a:solidFill>
            <a:round/>
            <a:headEnd/>
            <a:tailEnd/>
          </a:ln>
        </p:spPr>
        <p:txBody>
          <a:bodyPr/>
          <a:lstStyle/>
          <a:p>
            <a:endParaRPr lang="en-US"/>
          </a:p>
        </p:txBody>
      </p:sp>
      <p:sp>
        <p:nvSpPr>
          <p:cNvPr id="12301" name="Text Box 23"/>
          <p:cNvSpPr txBox="1">
            <a:spLocks noChangeArrowheads="1"/>
          </p:cNvSpPr>
          <p:nvPr/>
        </p:nvSpPr>
        <p:spPr bwMode="auto">
          <a:xfrm>
            <a:off x="4718050" y="3586163"/>
            <a:ext cx="1584325" cy="2403475"/>
          </a:xfrm>
          <a:prstGeom prst="rect">
            <a:avLst/>
          </a:prstGeom>
          <a:noFill/>
          <a:ln w="9525">
            <a:noFill/>
            <a:miter lim="800000"/>
            <a:headEnd/>
            <a:tailEnd/>
          </a:ln>
        </p:spPr>
        <p:txBody>
          <a:bodyPr>
            <a:spAutoFit/>
          </a:bodyPr>
          <a:lstStyle/>
          <a:p>
            <a:pPr defTabSz="914400">
              <a:lnSpc>
                <a:spcPct val="90000"/>
              </a:lnSpc>
            </a:pPr>
            <a:r>
              <a:rPr lang="en-US" sz="1200" b="1">
                <a:solidFill>
                  <a:srgbClr val="000000"/>
                </a:solidFill>
              </a:rPr>
              <a:t>Database (z)</a:t>
            </a:r>
          </a:p>
          <a:p>
            <a:pPr defTabSz="914400">
              <a:lnSpc>
                <a:spcPct val="90000"/>
              </a:lnSpc>
              <a:buFontTx/>
              <a:buChar char="•"/>
            </a:pPr>
            <a:r>
              <a:rPr lang="en-US" sz="1200">
                <a:solidFill>
                  <a:srgbClr val="000000"/>
                </a:solidFill>
              </a:rPr>
              <a:t>DB2 for z/OS or IMS</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Application (Power /UNIX)</a:t>
            </a:r>
          </a:p>
          <a:p>
            <a:pPr defTabSz="914400">
              <a:lnSpc>
                <a:spcPct val="90000"/>
              </a:lnSpc>
              <a:buFontTx/>
              <a:buChar char="•"/>
            </a:pPr>
            <a:r>
              <a:rPr lang="en-US" sz="1200">
                <a:solidFill>
                  <a:srgbClr val="000000"/>
                </a:solidFill>
              </a:rPr>
              <a:t>WebSphere</a:t>
            </a:r>
          </a:p>
          <a:p>
            <a:pPr defTabSz="914400">
              <a:lnSpc>
                <a:spcPct val="90000"/>
              </a:lnSpc>
              <a:buFontTx/>
              <a:buChar char="•"/>
            </a:pPr>
            <a:r>
              <a:rPr lang="en-US" sz="1200">
                <a:solidFill>
                  <a:srgbClr val="000000"/>
                </a:solidFill>
              </a:rPr>
              <a:t>JBoss</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Presentation (System x)</a:t>
            </a:r>
          </a:p>
          <a:p>
            <a:pPr defTabSz="914400">
              <a:lnSpc>
                <a:spcPct val="90000"/>
              </a:lnSpc>
              <a:buFontTx/>
              <a:buChar char="•"/>
            </a:pPr>
            <a:r>
              <a:rPr lang="en-US" sz="1200">
                <a:solidFill>
                  <a:srgbClr val="000000"/>
                </a:solidFill>
              </a:rPr>
              <a:t>WebSphere</a:t>
            </a:r>
          </a:p>
          <a:p>
            <a:pPr defTabSz="914400">
              <a:lnSpc>
                <a:spcPct val="90000"/>
              </a:lnSpc>
              <a:buFontTx/>
              <a:buChar char="•"/>
            </a:pPr>
            <a:r>
              <a:rPr lang="en-US" sz="1200">
                <a:solidFill>
                  <a:srgbClr val="000000"/>
                </a:solidFill>
              </a:rPr>
              <a:t>Apache / Tomcat</a:t>
            </a:r>
          </a:p>
          <a:p>
            <a:pPr defTabSz="914400">
              <a:lnSpc>
                <a:spcPct val="90000"/>
              </a:lnSpc>
              <a:buFontTx/>
              <a:buChar char="•"/>
            </a:pPr>
            <a:endParaRPr lang="en-US" sz="1200">
              <a:solidFill>
                <a:srgbClr val="000000"/>
              </a:solidFill>
            </a:endParaRPr>
          </a:p>
        </p:txBody>
      </p:sp>
      <p:sp>
        <p:nvSpPr>
          <p:cNvPr id="12302" name="Text Box 29"/>
          <p:cNvSpPr txBox="1">
            <a:spLocks noChangeArrowheads="1"/>
          </p:cNvSpPr>
          <p:nvPr/>
        </p:nvSpPr>
        <p:spPr bwMode="auto">
          <a:xfrm>
            <a:off x="4816475" y="1690688"/>
            <a:ext cx="1327150" cy="1412875"/>
          </a:xfrm>
          <a:prstGeom prst="rect">
            <a:avLst/>
          </a:prstGeom>
          <a:noFill/>
          <a:ln w="9525">
            <a:noFill/>
            <a:miter lim="800000"/>
            <a:headEnd/>
            <a:tailEnd/>
          </a:ln>
        </p:spPr>
        <p:txBody>
          <a:bodyPr>
            <a:spAutoFit/>
          </a:bodyPr>
          <a:lstStyle/>
          <a:p>
            <a:pPr defTabSz="914400">
              <a:lnSpc>
                <a:spcPct val="90000"/>
              </a:lnSpc>
            </a:pPr>
            <a:r>
              <a:rPr lang="en-US" sz="1200" b="1">
                <a:solidFill>
                  <a:srgbClr val="000000"/>
                </a:solidFill>
              </a:rPr>
              <a:t>Database (z)</a:t>
            </a:r>
          </a:p>
          <a:p>
            <a:pPr defTabSz="914400">
              <a:lnSpc>
                <a:spcPct val="90000"/>
              </a:lnSpc>
              <a:buFontTx/>
              <a:buChar char="•"/>
            </a:pPr>
            <a:r>
              <a:rPr lang="en-US" sz="1200">
                <a:solidFill>
                  <a:srgbClr val="000000"/>
                </a:solidFill>
              </a:rPr>
              <a:t>DB2 for z/OS</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Application  (Power / UNIX)</a:t>
            </a:r>
          </a:p>
          <a:p>
            <a:pPr defTabSz="914400">
              <a:lnSpc>
                <a:spcPct val="90000"/>
              </a:lnSpc>
              <a:buFontTx/>
              <a:buChar char="•"/>
            </a:pPr>
            <a:r>
              <a:rPr lang="en-US" sz="1200">
                <a:solidFill>
                  <a:srgbClr val="000000"/>
                </a:solidFill>
              </a:rPr>
              <a:t>WebSphere</a:t>
            </a:r>
          </a:p>
          <a:p>
            <a:pPr defTabSz="914400">
              <a:lnSpc>
                <a:spcPct val="90000"/>
              </a:lnSpc>
              <a:buFontTx/>
              <a:buChar char="•"/>
            </a:pPr>
            <a:r>
              <a:rPr lang="en-US" sz="1200">
                <a:solidFill>
                  <a:srgbClr val="000000"/>
                </a:solidFill>
              </a:rPr>
              <a:t>JBoss</a:t>
            </a:r>
          </a:p>
          <a:p>
            <a:pPr defTabSz="914400">
              <a:lnSpc>
                <a:spcPct val="90000"/>
              </a:lnSpc>
            </a:pPr>
            <a:endParaRPr lang="en-US" sz="1200">
              <a:solidFill>
                <a:srgbClr val="000000"/>
              </a:solidFill>
            </a:endParaRPr>
          </a:p>
        </p:txBody>
      </p:sp>
      <p:sp>
        <p:nvSpPr>
          <p:cNvPr id="190479" name="Text Box 30"/>
          <p:cNvSpPr txBox="1">
            <a:spLocks noChangeArrowheads="1"/>
          </p:cNvSpPr>
          <p:nvPr/>
        </p:nvSpPr>
        <p:spPr bwMode="auto">
          <a:xfrm>
            <a:off x="3219450" y="1693863"/>
            <a:ext cx="1328738" cy="1908175"/>
          </a:xfrm>
          <a:prstGeom prst="rect">
            <a:avLst/>
          </a:prstGeom>
          <a:noFill/>
          <a:ln w="9525">
            <a:noFill/>
            <a:miter lim="800000"/>
            <a:headEnd/>
            <a:tailEnd/>
          </a:ln>
        </p:spPr>
        <p:txBody>
          <a:bodyPr>
            <a:spAutoFit/>
          </a:bodyPr>
          <a:lstStyle/>
          <a:p>
            <a:pPr defTabSz="914400">
              <a:lnSpc>
                <a:spcPct val="90000"/>
              </a:lnSpc>
              <a:defRPr/>
            </a:pPr>
            <a:r>
              <a:rPr lang="en-US" sz="1200" b="1" dirty="0">
                <a:solidFill>
                  <a:srgbClr val="000000"/>
                </a:solidFill>
                <a:latin typeface="Arial" charset="0"/>
              </a:rPr>
              <a:t>Database (z)</a:t>
            </a:r>
          </a:p>
          <a:p>
            <a:pPr defTabSz="914400">
              <a:lnSpc>
                <a:spcPct val="90000"/>
              </a:lnSpc>
              <a:buFontTx/>
              <a:buChar char="•"/>
              <a:defRPr/>
            </a:pPr>
            <a:r>
              <a:rPr lang="en-US" sz="1200" dirty="0">
                <a:solidFill>
                  <a:srgbClr val="000000"/>
                </a:solidFill>
                <a:latin typeface="Arial" charset="0"/>
              </a:rPr>
              <a:t>DB2 for z/OS</a:t>
            </a:r>
          </a:p>
          <a:p>
            <a:pPr defTabSz="914400">
              <a:lnSpc>
                <a:spcPct val="90000"/>
              </a:lnSpc>
              <a:defRPr/>
            </a:pPr>
            <a:endParaRPr lang="en-US" sz="1200" dirty="0">
              <a:solidFill>
                <a:srgbClr val="000000"/>
              </a:solidFill>
              <a:latin typeface="Arial" charset="0"/>
            </a:endParaRPr>
          </a:p>
          <a:p>
            <a:pPr defTabSz="914400">
              <a:lnSpc>
                <a:spcPct val="90000"/>
              </a:lnSpc>
              <a:defRPr/>
            </a:pPr>
            <a:r>
              <a:rPr lang="en-US" sz="1200" b="1" dirty="0">
                <a:solidFill>
                  <a:srgbClr val="000000"/>
                </a:solidFill>
                <a:latin typeface="Arial" charset="0"/>
              </a:rPr>
              <a:t>Application (z)</a:t>
            </a:r>
          </a:p>
          <a:p>
            <a:pPr defTabSz="914400">
              <a:lnSpc>
                <a:spcPct val="90000"/>
              </a:lnSpc>
              <a:buFontTx/>
              <a:buChar char="•"/>
              <a:defRPr/>
            </a:pPr>
            <a:r>
              <a:rPr lang="en-US" sz="1200" dirty="0">
                <a:solidFill>
                  <a:srgbClr val="000000"/>
                </a:solidFill>
                <a:latin typeface="Arial" charset="0"/>
              </a:rPr>
              <a:t>WebSphere</a:t>
            </a:r>
          </a:p>
          <a:p>
            <a:pPr defTabSz="914400">
              <a:lnSpc>
                <a:spcPct val="90000"/>
              </a:lnSpc>
              <a:buFontTx/>
              <a:buChar char="•"/>
              <a:defRPr/>
            </a:pPr>
            <a:endParaRPr lang="en-US" sz="1200" dirty="0">
              <a:solidFill>
                <a:srgbClr val="000000"/>
              </a:solidFill>
              <a:latin typeface="Arial" charset="0"/>
            </a:endParaRPr>
          </a:p>
          <a:p>
            <a:pPr defTabSz="914400">
              <a:lnSpc>
                <a:spcPct val="90000"/>
              </a:lnSpc>
              <a:defRPr/>
            </a:pPr>
            <a:r>
              <a:rPr lang="en-US" sz="1200" b="1" dirty="0">
                <a:solidFill>
                  <a:srgbClr val="000000"/>
                </a:solidFill>
                <a:latin typeface="Arial" charset="0"/>
              </a:rPr>
              <a:t>Application (x86)</a:t>
            </a:r>
          </a:p>
          <a:p>
            <a:pPr defTabSz="914400">
              <a:lnSpc>
                <a:spcPct val="90000"/>
              </a:lnSpc>
              <a:buFontTx/>
              <a:buChar char="•"/>
              <a:defRPr/>
            </a:pPr>
            <a:r>
              <a:rPr lang="en-US" sz="1200" dirty="0">
                <a:solidFill>
                  <a:srgbClr val="000000"/>
                </a:solidFill>
                <a:latin typeface="Arial" charset="0"/>
              </a:rPr>
              <a:t>WebSphere</a:t>
            </a:r>
          </a:p>
          <a:p>
            <a:pPr marL="57150" indent="-57150" defTabSz="914400">
              <a:lnSpc>
                <a:spcPct val="90000"/>
              </a:lnSpc>
              <a:buFontTx/>
              <a:buChar char="•"/>
              <a:defRPr/>
            </a:pPr>
            <a:r>
              <a:rPr lang="en-US" sz="1200" dirty="0">
                <a:solidFill>
                  <a:srgbClr val="000000"/>
                </a:solidFill>
                <a:latin typeface="Arial" charset="0"/>
              </a:rPr>
              <a:t>Apache / Tomcat</a:t>
            </a:r>
          </a:p>
        </p:txBody>
      </p:sp>
      <p:sp>
        <p:nvSpPr>
          <p:cNvPr id="12304" name="Text Box 31"/>
          <p:cNvSpPr txBox="1">
            <a:spLocks noChangeArrowheads="1"/>
          </p:cNvSpPr>
          <p:nvPr/>
        </p:nvSpPr>
        <p:spPr bwMode="auto">
          <a:xfrm>
            <a:off x="3187700" y="3584575"/>
            <a:ext cx="1571625" cy="2733675"/>
          </a:xfrm>
          <a:prstGeom prst="rect">
            <a:avLst/>
          </a:prstGeom>
          <a:noFill/>
          <a:ln w="9525">
            <a:noFill/>
            <a:miter lim="800000"/>
            <a:headEnd/>
            <a:tailEnd/>
          </a:ln>
        </p:spPr>
        <p:txBody>
          <a:bodyPr>
            <a:spAutoFit/>
          </a:bodyPr>
          <a:lstStyle/>
          <a:p>
            <a:pPr defTabSz="914400">
              <a:lnSpc>
                <a:spcPct val="90000"/>
              </a:lnSpc>
            </a:pPr>
            <a:r>
              <a:rPr lang="en-US" sz="1200" b="1">
                <a:solidFill>
                  <a:srgbClr val="000000"/>
                </a:solidFill>
              </a:rPr>
              <a:t>Database (z)</a:t>
            </a:r>
          </a:p>
          <a:p>
            <a:pPr defTabSz="914400">
              <a:lnSpc>
                <a:spcPct val="90000"/>
              </a:lnSpc>
              <a:buFontTx/>
              <a:buChar char="•"/>
            </a:pPr>
            <a:r>
              <a:rPr lang="en-US" sz="1200">
                <a:solidFill>
                  <a:srgbClr val="000000"/>
                </a:solidFill>
              </a:rPr>
              <a:t>DB2 for z/OS, IMS</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Transaction Processing (z)</a:t>
            </a:r>
          </a:p>
          <a:p>
            <a:pPr defTabSz="914400">
              <a:lnSpc>
                <a:spcPct val="90000"/>
              </a:lnSpc>
              <a:buFontTx/>
              <a:buChar char="•"/>
            </a:pPr>
            <a:r>
              <a:rPr lang="en-US" sz="1200">
                <a:solidFill>
                  <a:srgbClr val="000000"/>
                </a:solidFill>
              </a:rPr>
              <a:t>CICS, IMS, MQ</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Application (Power /UNIX)</a:t>
            </a:r>
          </a:p>
          <a:p>
            <a:pPr defTabSz="914400">
              <a:lnSpc>
                <a:spcPct val="90000"/>
              </a:lnSpc>
              <a:buFontTx/>
              <a:buChar char="•"/>
            </a:pPr>
            <a:r>
              <a:rPr lang="en-US" sz="1200">
                <a:solidFill>
                  <a:srgbClr val="000000"/>
                </a:solidFill>
              </a:rPr>
              <a:t>WebSphere</a:t>
            </a:r>
          </a:p>
          <a:p>
            <a:pPr defTabSz="914400">
              <a:lnSpc>
                <a:spcPct val="90000"/>
              </a:lnSpc>
              <a:buFontTx/>
              <a:buChar char="•"/>
            </a:pPr>
            <a:r>
              <a:rPr lang="en-US" sz="1200">
                <a:solidFill>
                  <a:srgbClr val="000000"/>
                </a:solidFill>
              </a:rPr>
              <a:t>JBoss</a:t>
            </a:r>
          </a:p>
          <a:p>
            <a:pPr defTabSz="914400">
              <a:lnSpc>
                <a:spcPct val="90000"/>
              </a:lnSpc>
              <a:buFontTx/>
              <a:buChar char="•"/>
            </a:pPr>
            <a:r>
              <a:rPr lang="en-US" sz="1200">
                <a:solidFill>
                  <a:srgbClr val="000000"/>
                </a:solidFill>
              </a:rPr>
              <a:t>WebLogic</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Presentation (System x)</a:t>
            </a:r>
          </a:p>
          <a:p>
            <a:pPr defTabSz="914400">
              <a:lnSpc>
                <a:spcPct val="90000"/>
              </a:lnSpc>
              <a:buFontTx/>
              <a:buChar char="•"/>
            </a:pPr>
            <a:r>
              <a:rPr lang="en-US" sz="1200">
                <a:solidFill>
                  <a:srgbClr val="000000"/>
                </a:solidFill>
              </a:rPr>
              <a:t>WebSphere</a:t>
            </a:r>
          </a:p>
        </p:txBody>
      </p:sp>
      <p:sp>
        <p:nvSpPr>
          <p:cNvPr id="12305" name="Rectangle 16"/>
          <p:cNvSpPr>
            <a:spLocks noChangeArrowheads="1"/>
          </p:cNvSpPr>
          <p:nvPr/>
        </p:nvSpPr>
        <p:spPr bwMode="auto">
          <a:xfrm>
            <a:off x="6457950" y="1114425"/>
            <a:ext cx="2540000" cy="322263"/>
          </a:xfrm>
          <a:prstGeom prst="rect">
            <a:avLst/>
          </a:prstGeom>
          <a:solidFill>
            <a:srgbClr val="004259"/>
          </a:solidFill>
          <a:ln w="9525">
            <a:solidFill>
              <a:srgbClr val="004259"/>
            </a:solidFill>
            <a:miter lim="800000"/>
            <a:headEnd/>
            <a:tailEnd/>
          </a:ln>
        </p:spPr>
        <p:txBody>
          <a:bodyPr wrap="none" anchor="ctr"/>
          <a:lstStyle/>
          <a:p>
            <a:pPr algn="ctr" defTabSz="914400">
              <a:lnSpc>
                <a:spcPct val="90000"/>
              </a:lnSpc>
            </a:pPr>
            <a:r>
              <a:rPr lang="en-US" sz="1400" b="1">
                <a:solidFill>
                  <a:schemeClr val="bg1"/>
                </a:solidFill>
              </a:rPr>
              <a:t>Data Warehouse </a:t>
            </a:r>
          </a:p>
        </p:txBody>
      </p:sp>
      <p:sp>
        <p:nvSpPr>
          <p:cNvPr id="12306" name="Rectangle 35"/>
          <p:cNvSpPr>
            <a:spLocks noChangeArrowheads="1"/>
          </p:cNvSpPr>
          <p:nvPr/>
        </p:nvSpPr>
        <p:spPr bwMode="auto">
          <a:xfrm>
            <a:off x="6443663" y="1450975"/>
            <a:ext cx="2541587" cy="1666875"/>
          </a:xfrm>
          <a:prstGeom prst="rect">
            <a:avLst/>
          </a:prstGeom>
          <a:noFill/>
          <a:ln w="9525">
            <a:noFill/>
            <a:miter lim="800000"/>
            <a:headEnd/>
            <a:tailEnd/>
          </a:ln>
        </p:spPr>
        <p:txBody>
          <a:bodyPr/>
          <a:lstStyle/>
          <a:p>
            <a:pPr marL="173038" indent="-173038" defTabSz="914400">
              <a:lnSpc>
                <a:spcPct val="90000"/>
              </a:lnSpc>
              <a:spcBef>
                <a:spcPct val="50000"/>
              </a:spcBef>
              <a:buClr>
                <a:schemeClr val="tx1"/>
              </a:buClr>
              <a:buFont typeface="Wingdings" pitchFamily="2" charset="2"/>
              <a:buNone/>
            </a:pPr>
            <a:r>
              <a:rPr lang="en-US" sz="1200" b="1">
                <a:solidFill>
                  <a:srgbClr val="000000"/>
                </a:solidFill>
              </a:rPr>
              <a:t>Master Data Management</a:t>
            </a:r>
          </a:p>
          <a:p>
            <a:pPr marL="403225" lvl="1" indent="-115888" defTabSz="914400">
              <a:lnSpc>
                <a:spcPct val="90000"/>
              </a:lnSpc>
              <a:buClr>
                <a:schemeClr val="tx1"/>
              </a:buClr>
              <a:buFont typeface="Wingdings" pitchFamily="2" charset="2"/>
              <a:buNone/>
            </a:pPr>
            <a:r>
              <a:rPr lang="en-US" sz="1200" b="1">
                <a:solidFill>
                  <a:srgbClr val="000000"/>
                </a:solidFill>
              </a:rPr>
              <a:t>Database (z)</a:t>
            </a:r>
            <a:r>
              <a:rPr lang="en-US" sz="1200">
                <a:solidFill>
                  <a:srgbClr val="000000"/>
                </a:solidFill>
              </a:rPr>
              <a:t> </a:t>
            </a:r>
          </a:p>
          <a:p>
            <a:pPr marL="623888" lvl="2" indent="-106363" defTabSz="914400">
              <a:lnSpc>
                <a:spcPct val="90000"/>
              </a:lnSpc>
              <a:buClr>
                <a:schemeClr val="tx1"/>
              </a:buClr>
              <a:buFont typeface="Wingdings" pitchFamily="2" charset="2"/>
              <a:buChar char="§"/>
            </a:pPr>
            <a:r>
              <a:rPr lang="en-US" sz="1200">
                <a:solidFill>
                  <a:srgbClr val="000000"/>
                </a:solidFill>
              </a:rPr>
              <a:t>DB2 for z/OS	</a:t>
            </a:r>
          </a:p>
          <a:p>
            <a:pPr marL="403225" lvl="1" indent="-115888" defTabSz="914400">
              <a:lnSpc>
                <a:spcPct val="90000"/>
              </a:lnSpc>
              <a:buClr>
                <a:schemeClr val="tx1"/>
              </a:buClr>
              <a:buFont typeface="Wingdings" pitchFamily="2" charset="2"/>
              <a:buNone/>
            </a:pPr>
            <a:r>
              <a:rPr lang="en-US" sz="1200" b="1">
                <a:solidFill>
                  <a:srgbClr val="000000"/>
                </a:solidFill>
              </a:rPr>
              <a:t>Application (z)</a:t>
            </a:r>
          </a:p>
          <a:p>
            <a:pPr marL="623888" lvl="2" indent="-106363" defTabSz="914400">
              <a:lnSpc>
                <a:spcPct val="90000"/>
              </a:lnSpc>
              <a:buClr>
                <a:schemeClr val="tx1"/>
              </a:buClr>
              <a:buFont typeface="Wingdings" pitchFamily="2" charset="2"/>
              <a:buChar char="§"/>
            </a:pPr>
            <a:r>
              <a:rPr lang="en-US" sz="1200">
                <a:solidFill>
                  <a:srgbClr val="000000"/>
                </a:solidFill>
              </a:rPr>
              <a:t>WebSphere MDM (AIX, Linux on z)</a:t>
            </a:r>
          </a:p>
        </p:txBody>
      </p:sp>
      <p:pic>
        <p:nvPicPr>
          <p:cNvPr id="12307" name="Picture 108"/>
          <p:cNvPicPr preferRelativeResize="0">
            <a:picLocks noChangeAspect="1" noChangeArrowheads="1"/>
          </p:cNvPicPr>
          <p:nvPr/>
        </p:nvPicPr>
        <p:blipFill>
          <a:blip r:embed="rId3" cstate="print"/>
          <a:srcRect/>
          <a:stretch>
            <a:fillRect/>
          </a:stretch>
        </p:blipFill>
        <p:spPr bwMode="auto">
          <a:xfrm>
            <a:off x="6526213" y="3295650"/>
            <a:ext cx="568325" cy="358775"/>
          </a:xfrm>
          <a:prstGeom prst="rect">
            <a:avLst/>
          </a:prstGeom>
          <a:noFill/>
          <a:ln w="9525">
            <a:noFill/>
            <a:miter lim="800000"/>
            <a:headEnd/>
            <a:tailEnd/>
          </a:ln>
        </p:spPr>
      </p:pic>
      <p:pic>
        <p:nvPicPr>
          <p:cNvPr id="12308" name="Picture 109"/>
          <p:cNvPicPr preferRelativeResize="0">
            <a:picLocks noChangeAspect="1" noChangeArrowheads="1"/>
          </p:cNvPicPr>
          <p:nvPr/>
        </p:nvPicPr>
        <p:blipFill>
          <a:blip r:embed="rId4" cstate="print"/>
          <a:srcRect l="1297" t="16107" b="12080"/>
          <a:stretch>
            <a:fillRect/>
          </a:stretch>
        </p:blipFill>
        <p:spPr bwMode="auto">
          <a:xfrm>
            <a:off x="7818438" y="3224213"/>
            <a:ext cx="1087437" cy="169862"/>
          </a:xfrm>
          <a:prstGeom prst="rect">
            <a:avLst/>
          </a:prstGeom>
          <a:noFill/>
          <a:ln w="9525">
            <a:noFill/>
            <a:miter lim="800000"/>
            <a:headEnd/>
            <a:tailEnd/>
          </a:ln>
        </p:spPr>
      </p:pic>
      <p:pic>
        <p:nvPicPr>
          <p:cNvPr id="12309" name="Picture 110" descr="im-mark-170x22"/>
          <p:cNvPicPr preferRelativeResize="0">
            <a:picLocks noChangeAspect="1" noChangeArrowheads="1"/>
          </p:cNvPicPr>
          <p:nvPr/>
        </p:nvPicPr>
        <p:blipFill>
          <a:blip r:embed="rId5" cstate="print"/>
          <a:srcRect/>
          <a:stretch>
            <a:fillRect/>
          </a:stretch>
        </p:blipFill>
        <p:spPr bwMode="auto">
          <a:xfrm>
            <a:off x="7315200" y="3444875"/>
            <a:ext cx="1619250" cy="219075"/>
          </a:xfrm>
          <a:prstGeom prst="rect">
            <a:avLst/>
          </a:prstGeom>
          <a:noFill/>
          <a:ln w="9525">
            <a:noFill/>
            <a:miter lim="800000"/>
            <a:headEnd/>
            <a:tailEnd/>
          </a:ln>
        </p:spPr>
      </p:pic>
      <p:pic>
        <p:nvPicPr>
          <p:cNvPr id="12310" name="Picture 113"/>
          <p:cNvPicPr>
            <a:picLocks noChangeAspect="1" noChangeArrowheads="1"/>
          </p:cNvPicPr>
          <p:nvPr/>
        </p:nvPicPr>
        <p:blipFill>
          <a:blip r:embed="rId3" cstate="print"/>
          <a:srcRect/>
          <a:stretch>
            <a:fillRect/>
          </a:stretch>
        </p:blipFill>
        <p:spPr bwMode="auto">
          <a:xfrm>
            <a:off x="3343275" y="6350000"/>
            <a:ext cx="509588" cy="307975"/>
          </a:xfrm>
          <a:prstGeom prst="rect">
            <a:avLst/>
          </a:prstGeom>
          <a:noFill/>
          <a:ln w="9525">
            <a:noFill/>
            <a:miter lim="800000"/>
            <a:headEnd/>
            <a:tailEnd/>
          </a:ln>
        </p:spPr>
      </p:pic>
      <p:pic>
        <p:nvPicPr>
          <p:cNvPr id="12311" name="Picture 114"/>
          <p:cNvPicPr>
            <a:picLocks noChangeAspect="1" noChangeArrowheads="1"/>
          </p:cNvPicPr>
          <p:nvPr/>
        </p:nvPicPr>
        <p:blipFill>
          <a:blip r:embed="rId6" cstate="print"/>
          <a:srcRect l="865" t="14685" b="12587"/>
          <a:stretch>
            <a:fillRect/>
          </a:stretch>
        </p:blipFill>
        <p:spPr bwMode="auto">
          <a:xfrm>
            <a:off x="5067300" y="6416675"/>
            <a:ext cx="1092200" cy="165100"/>
          </a:xfrm>
          <a:prstGeom prst="rect">
            <a:avLst/>
          </a:prstGeom>
          <a:noFill/>
          <a:ln w="9525">
            <a:noFill/>
            <a:miter lim="800000"/>
            <a:headEnd/>
            <a:tailEnd/>
          </a:ln>
        </p:spPr>
      </p:pic>
      <p:sp>
        <p:nvSpPr>
          <p:cNvPr id="12312" name="Rectangle 31"/>
          <p:cNvSpPr>
            <a:spLocks noChangeArrowheads="1"/>
          </p:cNvSpPr>
          <p:nvPr/>
        </p:nvSpPr>
        <p:spPr bwMode="auto">
          <a:xfrm>
            <a:off x="247650" y="5995988"/>
            <a:ext cx="2817813" cy="457200"/>
          </a:xfrm>
          <a:prstGeom prst="rect">
            <a:avLst/>
          </a:prstGeom>
          <a:solidFill>
            <a:srgbClr val="FFCC00">
              <a:alpha val="70195"/>
            </a:srgbClr>
          </a:solidFill>
          <a:ln w="12700">
            <a:solidFill>
              <a:schemeClr val="tx1"/>
            </a:solidFill>
            <a:miter lim="800000"/>
            <a:headEnd/>
            <a:tailEnd/>
          </a:ln>
        </p:spPr>
        <p:txBody>
          <a:bodyPr wrap="none" anchor="ctr"/>
          <a:lstStyle/>
          <a:p>
            <a:pPr defTabSz="914400">
              <a:lnSpc>
                <a:spcPct val="90000"/>
              </a:lnSpc>
            </a:pPr>
            <a:endParaRPr lang="en-US" sz="2000">
              <a:solidFill>
                <a:schemeClr val="hlink"/>
              </a:solidFill>
            </a:endParaRPr>
          </a:p>
        </p:txBody>
      </p:sp>
      <p:sp>
        <p:nvSpPr>
          <p:cNvPr id="12313" name="Rectangle 9"/>
          <p:cNvSpPr>
            <a:spLocks noChangeArrowheads="1"/>
          </p:cNvSpPr>
          <p:nvPr/>
        </p:nvSpPr>
        <p:spPr bwMode="auto">
          <a:xfrm>
            <a:off x="247650" y="3805238"/>
            <a:ext cx="2814638" cy="2195512"/>
          </a:xfrm>
          <a:prstGeom prst="rect">
            <a:avLst/>
          </a:prstGeom>
          <a:solidFill>
            <a:srgbClr val="FFFF99">
              <a:alpha val="49019"/>
            </a:srgbClr>
          </a:solidFill>
          <a:ln w="9525">
            <a:solidFill>
              <a:schemeClr val="tx1"/>
            </a:solidFill>
            <a:miter lim="800000"/>
            <a:headEnd/>
            <a:tailEnd/>
          </a:ln>
        </p:spPr>
        <p:txBody>
          <a:bodyPr wrap="none" anchor="ctr"/>
          <a:lstStyle/>
          <a:p>
            <a:pPr algn="ctr" defTabSz="914400">
              <a:lnSpc>
                <a:spcPct val="90000"/>
              </a:lnSpc>
            </a:pPr>
            <a:endParaRPr lang="en-US" sz="2000">
              <a:solidFill>
                <a:schemeClr val="hlink"/>
              </a:solidFill>
            </a:endParaRPr>
          </a:p>
        </p:txBody>
      </p:sp>
      <p:sp>
        <p:nvSpPr>
          <p:cNvPr id="12314" name="Rectangle 7"/>
          <p:cNvSpPr>
            <a:spLocks noChangeArrowheads="1"/>
          </p:cNvSpPr>
          <p:nvPr/>
        </p:nvSpPr>
        <p:spPr bwMode="auto">
          <a:xfrm>
            <a:off x="260350" y="3487738"/>
            <a:ext cx="2814638" cy="317500"/>
          </a:xfrm>
          <a:prstGeom prst="rect">
            <a:avLst/>
          </a:prstGeom>
          <a:solidFill>
            <a:srgbClr val="004259"/>
          </a:solidFill>
          <a:ln w="9525">
            <a:solidFill>
              <a:schemeClr val="tx1"/>
            </a:solidFill>
            <a:miter lim="800000"/>
            <a:headEnd/>
            <a:tailEnd/>
          </a:ln>
        </p:spPr>
        <p:txBody>
          <a:bodyPr wrap="none" anchor="ctr"/>
          <a:lstStyle/>
          <a:p>
            <a:pPr algn="ctr" defTabSz="914400">
              <a:lnSpc>
                <a:spcPct val="90000"/>
              </a:lnSpc>
            </a:pPr>
            <a:r>
              <a:rPr lang="en-US" sz="1600" b="1">
                <a:solidFill>
                  <a:schemeClr val="bg1"/>
                </a:solidFill>
              </a:rPr>
              <a:t>SAP</a:t>
            </a:r>
          </a:p>
        </p:txBody>
      </p:sp>
      <p:sp>
        <p:nvSpPr>
          <p:cNvPr id="12315" name="Line 10"/>
          <p:cNvSpPr>
            <a:spLocks noChangeShapeType="1"/>
          </p:cNvSpPr>
          <p:nvPr/>
        </p:nvSpPr>
        <p:spPr bwMode="auto">
          <a:xfrm>
            <a:off x="1570038" y="3806825"/>
            <a:ext cx="1587" cy="1314450"/>
          </a:xfrm>
          <a:prstGeom prst="line">
            <a:avLst/>
          </a:prstGeom>
          <a:noFill/>
          <a:ln w="9525">
            <a:solidFill>
              <a:schemeClr val="tx1"/>
            </a:solidFill>
            <a:round/>
            <a:headEnd/>
            <a:tailEnd/>
          </a:ln>
        </p:spPr>
        <p:txBody>
          <a:bodyPr/>
          <a:lstStyle/>
          <a:p>
            <a:endParaRPr lang="en-US"/>
          </a:p>
        </p:txBody>
      </p:sp>
      <p:sp>
        <p:nvSpPr>
          <p:cNvPr id="12316" name="Line 11"/>
          <p:cNvSpPr>
            <a:spLocks noChangeShapeType="1"/>
          </p:cNvSpPr>
          <p:nvPr/>
        </p:nvSpPr>
        <p:spPr bwMode="auto">
          <a:xfrm flipV="1">
            <a:off x="231775" y="5126038"/>
            <a:ext cx="2816225" cy="4762"/>
          </a:xfrm>
          <a:prstGeom prst="line">
            <a:avLst/>
          </a:prstGeom>
          <a:noFill/>
          <a:ln w="9525">
            <a:solidFill>
              <a:schemeClr val="tx1"/>
            </a:solidFill>
            <a:round/>
            <a:headEnd/>
            <a:tailEnd/>
          </a:ln>
        </p:spPr>
        <p:txBody>
          <a:bodyPr/>
          <a:lstStyle/>
          <a:p>
            <a:endParaRPr lang="en-US"/>
          </a:p>
        </p:txBody>
      </p:sp>
      <p:sp>
        <p:nvSpPr>
          <p:cNvPr id="12317" name="Text Box 24"/>
          <p:cNvSpPr txBox="1">
            <a:spLocks noChangeArrowheads="1"/>
          </p:cNvSpPr>
          <p:nvPr/>
        </p:nvSpPr>
        <p:spPr bwMode="auto">
          <a:xfrm>
            <a:off x="292100" y="3813175"/>
            <a:ext cx="1236663" cy="917575"/>
          </a:xfrm>
          <a:prstGeom prst="rect">
            <a:avLst/>
          </a:prstGeom>
          <a:noFill/>
          <a:ln w="9525">
            <a:noFill/>
            <a:miter lim="800000"/>
            <a:headEnd/>
            <a:tailEnd/>
          </a:ln>
        </p:spPr>
        <p:txBody>
          <a:bodyPr wrap="none">
            <a:spAutoFit/>
          </a:bodyPr>
          <a:lstStyle/>
          <a:p>
            <a:pPr marL="115888" indent="-115888" defTabSz="914400">
              <a:lnSpc>
                <a:spcPct val="90000"/>
              </a:lnSpc>
            </a:pPr>
            <a:r>
              <a:rPr lang="en-US" sz="1200" b="1">
                <a:solidFill>
                  <a:srgbClr val="000000"/>
                </a:solidFill>
              </a:rPr>
              <a:t>Database (z)</a:t>
            </a:r>
          </a:p>
          <a:p>
            <a:pPr marL="115888" indent="-115888" defTabSz="914400">
              <a:lnSpc>
                <a:spcPct val="90000"/>
              </a:lnSpc>
              <a:buSzPct val="75000"/>
              <a:buFont typeface="Wingdings" pitchFamily="2" charset="2"/>
              <a:buChar char="ü"/>
            </a:pPr>
            <a:r>
              <a:rPr lang="en-US" sz="1200">
                <a:solidFill>
                  <a:srgbClr val="000000"/>
                </a:solidFill>
              </a:rPr>
              <a:t>DB2 for z/OS</a:t>
            </a:r>
          </a:p>
          <a:p>
            <a:pPr marL="115888" indent="-115888" defTabSz="914400">
              <a:lnSpc>
                <a:spcPct val="90000"/>
              </a:lnSpc>
              <a:buFontTx/>
              <a:buChar char="•"/>
            </a:pPr>
            <a:endParaRPr lang="en-US" sz="1200">
              <a:solidFill>
                <a:srgbClr val="000000"/>
              </a:solidFill>
            </a:endParaRPr>
          </a:p>
          <a:p>
            <a:pPr marL="115888" indent="-115888" defTabSz="914400">
              <a:lnSpc>
                <a:spcPct val="90000"/>
              </a:lnSpc>
            </a:pPr>
            <a:r>
              <a:rPr lang="en-US" sz="1200" b="1">
                <a:solidFill>
                  <a:srgbClr val="000000"/>
                </a:solidFill>
              </a:rPr>
              <a:t>Application (z)</a:t>
            </a:r>
          </a:p>
          <a:p>
            <a:pPr marL="115888" indent="-115888" defTabSz="914400">
              <a:lnSpc>
                <a:spcPct val="90000"/>
              </a:lnSpc>
              <a:buSzPct val="75000"/>
              <a:buFont typeface="Wingdings" pitchFamily="2" charset="2"/>
              <a:buChar char="ü"/>
            </a:pPr>
            <a:r>
              <a:rPr lang="en-US" sz="1200">
                <a:solidFill>
                  <a:srgbClr val="000000"/>
                </a:solidFill>
              </a:rPr>
              <a:t>Linux</a:t>
            </a:r>
            <a:r>
              <a:rPr lang="en-US" sz="1200" baseline="30000">
                <a:solidFill>
                  <a:srgbClr val="000000"/>
                </a:solidFill>
              </a:rPr>
              <a:t>®</a:t>
            </a:r>
            <a:r>
              <a:rPr lang="en-US" sz="1200">
                <a:solidFill>
                  <a:srgbClr val="000000"/>
                </a:solidFill>
              </a:rPr>
              <a:t> for z</a:t>
            </a:r>
          </a:p>
        </p:txBody>
      </p:sp>
      <p:sp>
        <p:nvSpPr>
          <p:cNvPr id="12318" name="Text Box 25"/>
          <p:cNvSpPr txBox="1">
            <a:spLocks noChangeArrowheads="1"/>
          </p:cNvSpPr>
          <p:nvPr/>
        </p:nvSpPr>
        <p:spPr bwMode="auto">
          <a:xfrm>
            <a:off x="323850" y="5111750"/>
            <a:ext cx="2547938" cy="917575"/>
          </a:xfrm>
          <a:prstGeom prst="rect">
            <a:avLst/>
          </a:prstGeom>
          <a:noFill/>
          <a:ln w="9525">
            <a:noFill/>
            <a:miter lim="800000"/>
            <a:headEnd/>
            <a:tailEnd/>
          </a:ln>
        </p:spPr>
        <p:txBody>
          <a:bodyPr>
            <a:spAutoFit/>
          </a:bodyPr>
          <a:lstStyle/>
          <a:p>
            <a:pPr defTabSz="914400">
              <a:lnSpc>
                <a:spcPct val="90000"/>
              </a:lnSpc>
            </a:pPr>
            <a:r>
              <a:rPr lang="en-US" sz="1200" b="1">
                <a:solidFill>
                  <a:srgbClr val="000000"/>
                </a:solidFill>
              </a:rPr>
              <a:t>Database (z)</a:t>
            </a:r>
          </a:p>
          <a:p>
            <a:pPr defTabSz="914400">
              <a:lnSpc>
                <a:spcPct val="90000"/>
              </a:lnSpc>
              <a:buFont typeface="Wingdings" pitchFamily="2" charset="2"/>
              <a:buChar char="ü"/>
            </a:pPr>
            <a:r>
              <a:rPr lang="en-US" sz="1200">
                <a:solidFill>
                  <a:srgbClr val="000000"/>
                </a:solidFill>
              </a:rPr>
              <a:t>DB2 for z/OS</a:t>
            </a:r>
          </a:p>
          <a:p>
            <a:pPr defTabSz="914400">
              <a:lnSpc>
                <a:spcPct val="90000"/>
              </a:lnSpc>
              <a:buFontTx/>
              <a:buChar char="•"/>
            </a:pPr>
            <a:endParaRPr lang="en-US" sz="1200">
              <a:solidFill>
                <a:srgbClr val="000000"/>
              </a:solidFill>
            </a:endParaRPr>
          </a:p>
          <a:p>
            <a:pPr defTabSz="914400">
              <a:lnSpc>
                <a:spcPct val="90000"/>
              </a:lnSpc>
            </a:pPr>
            <a:r>
              <a:rPr lang="en-US" sz="1200" b="1">
                <a:solidFill>
                  <a:srgbClr val="000000"/>
                </a:solidFill>
              </a:rPr>
              <a:t>Application (Power)</a:t>
            </a:r>
          </a:p>
          <a:p>
            <a:pPr defTabSz="914400">
              <a:lnSpc>
                <a:spcPct val="90000"/>
              </a:lnSpc>
              <a:buFont typeface="Wingdings" pitchFamily="2" charset="2"/>
              <a:buChar char="ü"/>
            </a:pPr>
            <a:r>
              <a:rPr lang="en-US" sz="1200">
                <a:solidFill>
                  <a:srgbClr val="000000"/>
                </a:solidFill>
              </a:rPr>
              <a:t>AIX</a:t>
            </a:r>
            <a:r>
              <a:rPr lang="en-US" sz="1200" baseline="30000">
                <a:solidFill>
                  <a:srgbClr val="000000"/>
                </a:solidFill>
              </a:rPr>
              <a:t>®</a:t>
            </a:r>
            <a:endParaRPr lang="en-US" sz="1200">
              <a:solidFill>
                <a:srgbClr val="000000"/>
              </a:solidFill>
            </a:endParaRPr>
          </a:p>
        </p:txBody>
      </p:sp>
      <p:sp>
        <p:nvSpPr>
          <p:cNvPr id="12319" name="Text Box 26"/>
          <p:cNvSpPr txBox="1">
            <a:spLocks noChangeArrowheads="1"/>
          </p:cNvSpPr>
          <p:nvPr/>
        </p:nvSpPr>
        <p:spPr bwMode="auto">
          <a:xfrm>
            <a:off x="1581150" y="3813175"/>
            <a:ext cx="1552575" cy="1082675"/>
          </a:xfrm>
          <a:prstGeom prst="rect">
            <a:avLst/>
          </a:prstGeom>
          <a:noFill/>
          <a:ln w="9525">
            <a:noFill/>
            <a:miter lim="800000"/>
            <a:headEnd/>
            <a:tailEnd/>
          </a:ln>
        </p:spPr>
        <p:txBody>
          <a:bodyPr wrap="none">
            <a:spAutoFit/>
          </a:bodyPr>
          <a:lstStyle/>
          <a:p>
            <a:pPr marL="115888" indent="-115888" defTabSz="914400">
              <a:lnSpc>
                <a:spcPct val="90000"/>
              </a:lnSpc>
            </a:pPr>
            <a:r>
              <a:rPr lang="en-US" sz="1200" b="1">
                <a:solidFill>
                  <a:srgbClr val="000000"/>
                </a:solidFill>
              </a:rPr>
              <a:t>Database (z)</a:t>
            </a:r>
          </a:p>
          <a:p>
            <a:pPr marL="115888" indent="-115888" defTabSz="914400">
              <a:lnSpc>
                <a:spcPct val="90000"/>
              </a:lnSpc>
              <a:buSzPct val="75000"/>
              <a:buFont typeface="Wingdings" pitchFamily="2" charset="2"/>
              <a:buChar char="ü"/>
            </a:pPr>
            <a:r>
              <a:rPr lang="en-US" sz="1200">
                <a:solidFill>
                  <a:srgbClr val="000000"/>
                </a:solidFill>
              </a:rPr>
              <a:t>DB2 for z/OS</a:t>
            </a:r>
          </a:p>
          <a:p>
            <a:pPr marL="115888" indent="-115888" defTabSz="914400">
              <a:lnSpc>
                <a:spcPct val="90000"/>
              </a:lnSpc>
              <a:buFontTx/>
              <a:buChar char="•"/>
            </a:pPr>
            <a:endParaRPr lang="en-US" sz="1200">
              <a:solidFill>
                <a:srgbClr val="000000"/>
              </a:solidFill>
            </a:endParaRPr>
          </a:p>
          <a:p>
            <a:pPr marL="115888" indent="-115888" defTabSz="914400">
              <a:lnSpc>
                <a:spcPct val="90000"/>
              </a:lnSpc>
            </a:pPr>
            <a:r>
              <a:rPr lang="en-US" sz="1200" b="1">
                <a:solidFill>
                  <a:srgbClr val="000000"/>
                </a:solidFill>
              </a:rPr>
              <a:t>Appl (System x)</a:t>
            </a:r>
          </a:p>
          <a:p>
            <a:pPr marL="115888" indent="-115888" defTabSz="914400">
              <a:lnSpc>
                <a:spcPct val="90000"/>
              </a:lnSpc>
              <a:buSzPct val="75000"/>
              <a:buFont typeface="Wingdings" pitchFamily="2" charset="2"/>
              <a:buChar char="ü"/>
            </a:pPr>
            <a:r>
              <a:rPr lang="en-US" sz="1200">
                <a:solidFill>
                  <a:srgbClr val="000000"/>
                </a:solidFill>
              </a:rPr>
              <a:t>Linux for System x</a:t>
            </a:r>
          </a:p>
          <a:p>
            <a:pPr marL="115888" indent="-115888" defTabSz="914400">
              <a:lnSpc>
                <a:spcPct val="90000"/>
              </a:lnSpc>
              <a:buSzPct val="75000"/>
              <a:buFont typeface="Wingdings" pitchFamily="2" charset="2"/>
              <a:buChar char="ü"/>
            </a:pPr>
            <a:r>
              <a:rPr lang="en-US" sz="1200">
                <a:solidFill>
                  <a:srgbClr val="000000"/>
                </a:solidFill>
              </a:rPr>
              <a:t>Windows </a:t>
            </a:r>
          </a:p>
        </p:txBody>
      </p:sp>
      <p:pic>
        <p:nvPicPr>
          <p:cNvPr id="12320" name="Picture 103"/>
          <p:cNvPicPr>
            <a:picLocks noChangeAspect="1" noChangeArrowheads="1"/>
          </p:cNvPicPr>
          <p:nvPr/>
        </p:nvPicPr>
        <p:blipFill>
          <a:blip r:embed="rId3" cstate="print"/>
          <a:srcRect/>
          <a:stretch>
            <a:fillRect/>
          </a:stretch>
        </p:blipFill>
        <p:spPr bwMode="auto">
          <a:xfrm>
            <a:off x="2308225" y="6069013"/>
            <a:ext cx="581025" cy="352425"/>
          </a:xfrm>
          <a:prstGeom prst="rect">
            <a:avLst/>
          </a:prstGeom>
          <a:noFill/>
          <a:ln w="9525">
            <a:noFill/>
            <a:miter lim="800000"/>
            <a:headEnd/>
            <a:tailEnd/>
          </a:ln>
        </p:spPr>
      </p:pic>
      <p:pic>
        <p:nvPicPr>
          <p:cNvPr id="12321" name="Picture 7" descr="SAPLogo"/>
          <p:cNvPicPr>
            <a:picLocks noChangeAspect="1" noChangeArrowheads="1"/>
          </p:cNvPicPr>
          <p:nvPr/>
        </p:nvPicPr>
        <p:blipFill>
          <a:blip r:embed="rId7" cstate="print"/>
          <a:srcRect/>
          <a:stretch>
            <a:fillRect/>
          </a:stretch>
        </p:blipFill>
        <p:spPr bwMode="auto">
          <a:xfrm>
            <a:off x="411163" y="6061075"/>
            <a:ext cx="595312" cy="293688"/>
          </a:xfrm>
          <a:prstGeom prst="rect">
            <a:avLst/>
          </a:prstGeom>
          <a:noFill/>
          <a:ln w="9525">
            <a:noFill/>
            <a:miter lim="800000"/>
            <a:headEnd/>
            <a:tailEnd/>
          </a:ln>
        </p:spPr>
      </p:pic>
      <p:sp>
        <p:nvSpPr>
          <p:cNvPr id="12322" name="Rectangle 47"/>
          <p:cNvSpPr>
            <a:spLocks noChangeArrowheads="1"/>
          </p:cNvSpPr>
          <p:nvPr/>
        </p:nvSpPr>
        <p:spPr bwMode="auto">
          <a:xfrm>
            <a:off x="6459538" y="6024563"/>
            <a:ext cx="2540000" cy="439737"/>
          </a:xfrm>
          <a:prstGeom prst="rect">
            <a:avLst/>
          </a:prstGeom>
          <a:solidFill>
            <a:srgbClr val="FFCC00">
              <a:alpha val="70195"/>
            </a:srgbClr>
          </a:solidFill>
          <a:ln w="12700">
            <a:solidFill>
              <a:schemeClr val="tx1"/>
            </a:solidFill>
            <a:miter lim="800000"/>
            <a:headEnd/>
            <a:tailEnd/>
          </a:ln>
        </p:spPr>
        <p:txBody>
          <a:bodyPr wrap="none" anchor="ctr"/>
          <a:lstStyle/>
          <a:p>
            <a:pPr defTabSz="914400">
              <a:lnSpc>
                <a:spcPct val="90000"/>
              </a:lnSpc>
            </a:pPr>
            <a:endParaRPr lang="en-US" sz="2000">
              <a:solidFill>
                <a:schemeClr val="hlink"/>
              </a:solidFill>
            </a:endParaRPr>
          </a:p>
        </p:txBody>
      </p:sp>
      <p:sp>
        <p:nvSpPr>
          <p:cNvPr id="12323" name="Rectangle 33"/>
          <p:cNvSpPr>
            <a:spLocks noChangeArrowheads="1"/>
          </p:cNvSpPr>
          <p:nvPr/>
        </p:nvSpPr>
        <p:spPr bwMode="auto">
          <a:xfrm>
            <a:off x="6472238" y="4179888"/>
            <a:ext cx="2538412" cy="1836737"/>
          </a:xfrm>
          <a:prstGeom prst="rect">
            <a:avLst/>
          </a:prstGeom>
          <a:solidFill>
            <a:srgbClr val="FFFF99">
              <a:alpha val="49019"/>
            </a:srgbClr>
          </a:solidFill>
          <a:ln w="9525">
            <a:solidFill>
              <a:schemeClr val="tx1"/>
            </a:solidFill>
            <a:miter lim="800000"/>
            <a:headEnd/>
            <a:tailEnd/>
          </a:ln>
        </p:spPr>
        <p:txBody>
          <a:bodyPr wrap="none" anchor="ctr"/>
          <a:lstStyle/>
          <a:p>
            <a:pPr algn="ctr" defTabSz="914400">
              <a:lnSpc>
                <a:spcPct val="90000"/>
              </a:lnSpc>
            </a:pPr>
            <a:endParaRPr lang="en-US" sz="2000">
              <a:solidFill>
                <a:schemeClr val="hlink"/>
              </a:solidFill>
            </a:endParaRPr>
          </a:p>
        </p:txBody>
      </p:sp>
      <p:sp>
        <p:nvSpPr>
          <p:cNvPr id="12324" name="Rectangle 35"/>
          <p:cNvSpPr>
            <a:spLocks noChangeArrowheads="1"/>
          </p:cNvSpPr>
          <p:nvPr/>
        </p:nvSpPr>
        <p:spPr bwMode="auto">
          <a:xfrm>
            <a:off x="6435725" y="4165600"/>
            <a:ext cx="2149475" cy="1804988"/>
          </a:xfrm>
          <a:prstGeom prst="rect">
            <a:avLst/>
          </a:prstGeom>
          <a:noFill/>
          <a:ln w="9525">
            <a:noFill/>
            <a:miter lim="800000"/>
            <a:headEnd/>
            <a:tailEnd/>
          </a:ln>
        </p:spPr>
        <p:txBody>
          <a:bodyPr/>
          <a:lstStyle/>
          <a:p>
            <a:pPr marL="173038" indent="-173038" defTabSz="914400">
              <a:lnSpc>
                <a:spcPct val="90000"/>
              </a:lnSpc>
              <a:spcBef>
                <a:spcPct val="50000"/>
              </a:spcBef>
              <a:buClr>
                <a:schemeClr val="tx1"/>
              </a:buClr>
              <a:buFont typeface="Wingdings" pitchFamily="2" charset="2"/>
              <a:buNone/>
            </a:pPr>
            <a:r>
              <a:rPr lang="en-US" sz="1200" b="1" dirty="0">
                <a:solidFill>
                  <a:srgbClr val="000000"/>
                </a:solidFill>
              </a:rPr>
              <a:t>Analytics</a:t>
            </a:r>
          </a:p>
          <a:p>
            <a:pPr marL="403225" lvl="1" indent="-115888" defTabSz="914400">
              <a:lnSpc>
                <a:spcPct val="90000"/>
              </a:lnSpc>
              <a:buClr>
                <a:schemeClr val="tx1"/>
              </a:buClr>
              <a:buFont typeface="Wingdings" pitchFamily="2" charset="2"/>
              <a:buChar char="§"/>
            </a:pPr>
            <a:r>
              <a:rPr lang="en-US" sz="1200" dirty="0" smtClean="0">
                <a:solidFill>
                  <a:srgbClr val="000000"/>
                </a:solidFill>
              </a:rPr>
              <a:t>System Z/OS </a:t>
            </a:r>
            <a:endParaRPr lang="en-US" sz="1200" dirty="0">
              <a:solidFill>
                <a:srgbClr val="000000"/>
              </a:solidFill>
            </a:endParaRPr>
          </a:p>
          <a:p>
            <a:pPr marL="623888" lvl="2" indent="-106363" defTabSz="914400">
              <a:lnSpc>
                <a:spcPct val="90000"/>
              </a:lnSpc>
              <a:buClr>
                <a:schemeClr val="tx1"/>
              </a:buClr>
              <a:buFont typeface="Wingdings" pitchFamily="2" charset="2"/>
              <a:buChar char="§"/>
            </a:pPr>
            <a:r>
              <a:rPr lang="en-US" sz="1200" dirty="0">
                <a:solidFill>
                  <a:srgbClr val="000000"/>
                </a:solidFill>
              </a:rPr>
              <a:t>DB2 	</a:t>
            </a:r>
          </a:p>
          <a:p>
            <a:pPr marL="623888" lvl="2" indent="-106363" defTabSz="914400">
              <a:lnSpc>
                <a:spcPct val="90000"/>
              </a:lnSpc>
              <a:buClr>
                <a:schemeClr val="tx1"/>
              </a:buClr>
              <a:buFont typeface="Wingdings" pitchFamily="2" charset="2"/>
              <a:buChar char="§"/>
            </a:pPr>
            <a:r>
              <a:rPr lang="en-US" sz="1200" dirty="0">
                <a:solidFill>
                  <a:srgbClr val="000000"/>
                </a:solidFill>
              </a:rPr>
              <a:t>Cognos</a:t>
            </a:r>
            <a:r>
              <a:rPr lang="en-US" sz="1200" baseline="30000" dirty="0">
                <a:solidFill>
                  <a:srgbClr val="000000"/>
                </a:solidFill>
              </a:rPr>
              <a:t>®</a:t>
            </a:r>
            <a:r>
              <a:rPr lang="en-US" sz="1200" dirty="0">
                <a:solidFill>
                  <a:srgbClr val="000000"/>
                </a:solidFill>
              </a:rPr>
              <a:t> </a:t>
            </a:r>
          </a:p>
          <a:p>
            <a:pPr marL="623888" lvl="2" indent="-106363" defTabSz="914400">
              <a:lnSpc>
                <a:spcPct val="90000"/>
              </a:lnSpc>
              <a:buClr>
                <a:schemeClr val="tx1"/>
              </a:buClr>
              <a:buFont typeface="Wingdings" pitchFamily="2" charset="2"/>
              <a:buChar char="§"/>
            </a:pPr>
            <a:r>
              <a:rPr lang="en-US" sz="1200" dirty="0">
                <a:solidFill>
                  <a:srgbClr val="000000"/>
                </a:solidFill>
              </a:rPr>
              <a:t>SAS</a:t>
            </a:r>
          </a:p>
          <a:p>
            <a:pPr marL="403225" lvl="1" indent="-115888" defTabSz="914400">
              <a:lnSpc>
                <a:spcPct val="90000"/>
              </a:lnSpc>
              <a:buClr>
                <a:schemeClr val="tx1"/>
              </a:buClr>
              <a:buFont typeface="Wingdings" pitchFamily="2" charset="2"/>
              <a:buChar char="§"/>
            </a:pPr>
            <a:r>
              <a:rPr lang="en-US" sz="1200" dirty="0">
                <a:solidFill>
                  <a:srgbClr val="000000"/>
                </a:solidFill>
              </a:rPr>
              <a:t>Linux for </a:t>
            </a:r>
            <a:r>
              <a:rPr lang="en-US" sz="1200" dirty="0" smtClean="0">
                <a:solidFill>
                  <a:srgbClr val="000000"/>
                </a:solidFill>
              </a:rPr>
              <a:t>System Z</a:t>
            </a:r>
            <a:endParaRPr lang="en-US" sz="1200" dirty="0">
              <a:solidFill>
                <a:srgbClr val="000000"/>
              </a:solidFill>
            </a:endParaRPr>
          </a:p>
          <a:p>
            <a:pPr marL="623888" lvl="2" indent="-106363" defTabSz="914400">
              <a:lnSpc>
                <a:spcPct val="90000"/>
              </a:lnSpc>
              <a:buClr>
                <a:schemeClr val="tx1"/>
              </a:buClr>
              <a:buFont typeface="Wingdings" pitchFamily="2" charset="2"/>
              <a:buChar char="§"/>
            </a:pPr>
            <a:r>
              <a:rPr lang="en-US" sz="1200" dirty="0">
                <a:solidFill>
                  <a:srgbClr val="000000"/>
                </a:solidFill>
              </a:rPr>
              <a:t>Cognos</a:t>
            </a:r>
          </a:p>
          <a:p>
            <a:pPr marL="623888" lvl="2" indent="-106363" defTabSz="914400">
              <a:lnSpc>
                <a:spcPct val="90000"/>
              </a:lnSpc>
              <a:buClr>
                <a:schemeClr val="tx1"/>
              </a:buClr>
              <a:buFont typeface="Wingdings" pitchFamily="2" charset="2"/>
              <a:buChar char="§"/>
            </a:pPr>
            <a:r>
              <a:rPr lang="en-US" sz="1200" dirty="0">
                <a:solidFill>
                  <a:srgbClr val="000000"/>
                </a:solidFill>
              </a:rPr>
              <a:t>SPSS</a:t>
            </a:r>
          </a:p>
          <a:p>
            <a:pPr marL="623888" lvl="2" indent="-106363" defTabSz="914400">
              <a:lnSpc>
                <a:spcPct val="90000"/>
              </a:lnSpc>
              <a:buClr>
                <a:schemeClr val="tx1"/>
              </a:buClr>
              <a:buFont typeface="Wingdings" pitchFamily="2" charset="2"/>
              <a:buChar char="§"/>
            </a:pPr>
            <a:r>
              <a:rPr lang="en-US" sz="1200" dirty="0" err="1">
                <a:solidFill>
                  <a:srgbClr val="000000"/>
                </a:solidFill>
              </a:rPr>
              <a:t>InfoSphere</a:t>
            </a:r>
            <a:r>
              <a:rPr lang="en-US" sz="1200" baseline="30000" dirty="0">
                <a:solidFill>
                  <a:srgbClr val="000000"/>
                </a:solidFill>
              </a:rPr>
              <a:t>™</a:t>
            </a:r>
            <a:r>
              <a:rPr lang="en-US" sz="1200" dirty="0">
                <a:solidFill>
                  <a:srgbClr val="000000"/>
                </a:solidFill>
              </a:rPr>
              <a:t> Warehouse</a:t>
            </a:r>
          </a:p>
          <a:p>
            <a:pPr marL="623888" lvl="2" indent="-106363" defTabSz="914400">
              <a:lnSpc>
                <a:spcPct val="90000"/>
              </a:lnSpc>
              <a:buClr>
                <a:schemeClr val="tx1"/>
              </a:buClr>
              <a:buFont typeface="Wingdings" pitchFamily="2" charset="2"/>
              <a:buNone/>
            </a:pPr>
            <a:endParaRPr lang="en-US" sz="1200" dirty="0">
              <a:solidFill>
                <a:srgbClr val="000000"/>
              </a:solidFill>
            </a:endParaRPr>
          </a:p>
        </p:txBody>
      </p:sp>
      <p:pic>
        <p:nvPicPr>
          <p:cNvPr id="12325" name="Picture 108"/>
          <p:cNvPicPr preferRelativeResize="0">
            <a:picLocks noChangeAspect="1" noChangeArrowheads="1"/>
          </p:cNvPicPr>
          <p:nvPr/>
        </p:nvPicPr>
        <p:blipFill>
          <a:blip r:embed="rId3" cstate="print"/>
          <a:srcRect/>
          <a:stretch>
            <a:fillRect/>
          </a:stretch>
        </p:blipFill>
        <p:spPr bwMode="auto">
          <a:xfrm>
            <a:off x="6546850" y="6083300"/>
            <a:ext cx="582613" cy="352425"/>
          </a:xfrm>
          <a:prstGeom prst="rect">
            <a:avLst/>
          </a:prstGeom>
          <a:noFill/>
          <a:ln w="9525">
            <a:noFill/>
            <a:miter lim="800000"/>
            <a:headEnd/>
            <a:tailEnd/>
          </a:ln>
        </p:spPr>
      </p:pic>
      <p:pic>
        <p:nvPicPr>
          <p:cNvPr id="12326" name="Picture 110" descr="im-mark-170x22"/>
          <p:cNvPicPr preferRelativeResize="0">
            <a:picLocks noChangeAspect="1" noChangeArrowheads="1"/>
          </p:cNvPicPr>
          <p:nvPr/>
        </p:nvPicPr>
        <p:blipFill>
          <a:blip r:embed="rId5" cstate="print"/>
          <a:srcRect/>
          <a:stretch>
            <a:fillRect/>
          </a:stretch>
        </p:blipFill>
        <p:spPr bwMode="auto">
          <a:xfrm>
            <a:off x="7326313" y="6208713"/>
            <a:ext cx="1619250" cy="209550"/>
          </a:xfrm>
          <a:prstGeom prst="rect">
            <a:avLst/>
          </a:prstGeom>
          <a:noFill/>
          <a:ln w="9525">
            <a:noFill/>
            <a:miter lim="800000"/>
            <a:headEnd/>
            <a:tailEnd/>
          </a:ln>
        </p:spPr>
      </p:pic>
      <p:sp>
        <p:nvSpPr>
          <p:cNvPr id="12327" name="Rectangle 54"/>
          <p:cNvSpPr>
            <a:spLocks noChangeArrowheads="1"/>
          </p:cNvSpPr>
          <p:nvPr/>
        </p:nvSpPr>
        <p:spPr bwMode="auto">
          <a:xfrm>
            <a:off x="255588" y="2847975"/>
            <a:ext cx="2767012" cy="468313"/>
          </a:xfrm>
          <a:prstGeom prst="rect">
            <a:avLst/>
          </a:prstGeom>
          <a:solidFill>
            <a:srgbClr val="FFCC00">
              <a:alpha val="70195"/>
            </a:srgbClr>
          </a:solidFill>
          <a:ln w="12700">
            <a:solidFill>
              <a:schemeClr val="tx1"/>
            </a:solidFill>
            <a:miter lim="800000"/>
            <a:headEnd/>
            <a:tailEnd/>
          </a:ln>
        </p:spPr>
        <p:txBody>
          <a:bodyPr wrap="none" anchor="ctr"/>
          <a:lstStyle/>
          <a:p>
            <a:pPr defTabSz="914400">
              <a:lnSpc>
                <a:spcPct val="90000"/>
              </a:lnSpc>
            </a:pPr>
            <a:endParaRPr lang="en-US" sz="2000">
              <a:solidFill>
                <a:schemeClr val="hlink"/>
              </a:solidFill>
            </a:endParaRPr>
          </a:p>
        </p:txBody>
      </p:sp>
      <p:sp>
        <p:nvSpPr>
          <p:cNvPr id="12328" name="Rectangle 33"/>
          <p:cNvSpPr>
            <a:spLocks noChangeArrowheads="1"/>
          </p:cNvSpPr>
          <p:nvPr/>
        </p:nvSpPr>
        <p:spPr bwMode="auto">
          <a:xfrm>
            <a:off x="254000" y="1439863"/>
            <a:ext cx="2770188" cy="1409700"/>
          </a:xfrm>
          <a:prstGeom prst="rect">
            <a:avLst/>
          </a:prstGeom>
          <a:solidFill>
            <a:srgbClr val="FFFF99">
              <a:alpha val="49019"/>
            </a:srgbClr>
          </a:solidFill>
          <a:ln w="9525">
            <a:solidFill>
              <a:schemeClr val="tx1"/>
            </a:solidFill>
            <a:miter lim="800000"/>
            <a:headEnd/>
            <a:tailEnd/>
          </a:ln>
        </p:spPr>
        <p:txBody>
          <a:bodyPr wrap="none" anchor="ctr"/>
          <a:lstStyle/>
          <a:p>
            <a:pPr algn="ctr" defTabSz="914400">
              <a:lnSpc>
                <a:spcPct val="90000"/>
              </a:lnSpc>
            </a:pPr>
            <a:endParaRPr lang="en-US" sz="2000">
              <a:solidFill>
                <a:schemeClr val="hlink"/>
              </a:solidFill>
            </a:endParaRPr>
          </a:p>
        </p:txBody>
      </p:sp>
      <p:sp>
        <p:nvSpPr>
          <p:cNvPr id="12329" name="Rectangle 16"/>
          <p:cNvSpPr>
            <a:spLocks noChangeArrowheads="1"/>
          </p:cNvSpPr>
          <p:nvPr/>
        </p:nvSpPr>
        <p:spPr bwMode="auto">
          <a:xfrm>
            <a:off x="252413" y="1111250"/>
            <a:ext cx="2768600" cy="322263"/>
          </a:xfrm>
          <a:prstGeom prst="rect">
            <a:avLst/>
          </a:prstGeom>
          <a:solidFill>
            <a:srgbClr val="004259"/>
          </a:solidFill>
          <a:ln w="9525">
            <a:solidFill>
              <a:srgbClr val="004259"/>
            </a:solidFill>
            <a:miter lim="800000"/>
            <a:headEnd/>
            <a:tailEnd/>
          </a:ln>
        </p:spPr>
        <p:txBody>
          <a:bodyPr wrap="none" anchor="ctr"/>
          <a:lstStyle/>
          <a:p>
            <a:pPr algn="ctr" defTabSz="914400">
              <a:lnSpc>
                <a:spcPct val="90000"/>
              </a:lnSpc>
            </a:pPr>
            <a:r>
              <a:rPr lang="en-US" sz="1600" b="1">
                <a:solidFill>
                  <a:schemeClr val="bg1"/>
                </a:solidFill>
              </a:rPr>
              <a:t>Core Applications</a:t>
            </a:r>
          </a:p>
        </p:txBody>
      </p:sp>
      <p:sp>
        <p:nvSpPr>
          <p:cNvPr id="12330" name="Text Box 24"/>
          <p:cNvSpPr txBox="1">
            <a:spLocks noChangeArrowheads="1"/>
          </p:cNvSpPr>
          <p:nvPr/>
        </p:nvSpPr>
        <p:spPr bwMode="auto">
          <a:xfrm>
            <a:off x="298450" y="1455738"/>
            <a:ext cx="1466850" cy="1412875"/>
          </a:xfrm>
          <a:prstGeom prst="rect">
            <a:avLst/>
          </a:prstGeom>
          <a:noFill/>
          <a:ln w="9525">
            <a:noFill/>
            <a:miter lim="800000"/>
            <a:headEnd/>
            <a:tailEnd/>
          </a:ln>
        </p:spPr>
        <p:txBody>
          <a:bodyPr>
            <a:spAutoFit/>
          </a:bodyPr>
          <a:lstStyle/>
          <a:p>
            <a:pPr marL="115888" indent="-115888" defTabSz="914400">
              <a:lnSpc>
                <a:spcPct val="90000"/>
              </a:lnSpc>
            </a:pPr>
            <a:r>
              <a:rPr lang="en-US" sz="1200" b="1">
                <a:solidFill>
                  <a:srgbClr val="000000"/>
                </a:solidFill>
              </a:rPr>
              <a:t>Database (z)</a:t>
            </a:r>
          </a:p>
          <a:p>
            <a:pPr marL="115888" indent="-115888" defTabSz="914400">
              <a:lnSpc>
                <a:spcPct val="90000"/>
              </a:lnSpc>
              <a:buSzPct val="75000"/>
              <a:buFont typeface="Wingdings" pitchFamily="2" charset="2"/>
              <a:buChar char="ü"/>
            </a:pPr>
            <a:r>
              <a:rPr lang="en-US" sz="1200">
                <a:solidFill>
                  <a:srgbClr val="000000"/>
                </a:solidFill>
              </a:rPr>
              <a:t>DB2</a:t>
            </a:r>
            <a:r>
              <a:rPr lang="en-US" sz="1200" baseline="30000">
                <a:solidFill>
                  <a:srgbClr val="000000"/>
                </a:solidFill>
              </a:rPr>
              <a:t>®</a:t>
            </a:r>
            <a:r>
              <a:rPr lang="en-US" sz="1200">
                <a:solidFill>
                  <a:srgbClr val="000000"/>
                </a:solidFill>
              </a:rPr>
              <a:t> for </a:t>
            </a:r>
            <a:br>
              <a:rPr lang="en-US" sz="1200">
                <a:solidFill>
                  <a:srgbClr val="000000"/>
                </a:solidFill>
              </a:rPr>
            </a:br>
            <a:r>
              <a:rPr lang="en-US" sz="1200">
                <a:solidFill>
                  <a:srgbClr val="000000"/>
                </a:solidFill>
              </a:rPr>
              <a:t>z/OS</a:t>
            </a:r>
            <a:r>
              <a:rPr lang="en-US" sz="1200" baseline="30000">
                <a:solidFill>
                  <a:srgbClr val="000000"/>
                </a:solidFill>
              </a:rPr>
              <a:t>®</a:t>
            </a:r>
            <a:r>
              <a:rPr lang="en-US" sz="1200">
                <a:solidFill>
                  <a:srgbClr val="000000"/>
                </a:solidFill>
              </a:rPr>
              <a:t>, IMS</a:t>
            </a:r>
            <a:r>
              <a:rPr lang="en-US" sz="1200" baseline="30000">
                <a:solidFill>
                  <a:srgbClr val="000000"/>
                </a:solidFill>
              </a:rPr>
              <a:t>™</a:t>
            </a:r>
          </a:p>
          <a:p>
            <a:pPr marL="115888" indent="-115888" defTabSz="914400">
              <a:lnSpc>
                <a:spcPct val="90000"/>
              </a:lnSpc>
              <a:buFontTx/>
              <a:buChar char="•"/>
            </a:pPr>
            <a:endParaRPr lang="en-US" sz="1200">
              <a:solidFill>
                <a:srgbClr val="000000"/>
              </a:solidFill>
            </a:endParaRPr>
          </a:p>
          <a:p>
            <a:pPr marL="115888" indent="-115888" defTabSz="914400">
              <a:lnSpc>
                <a:spcPct val="90000"/>
              </a:lnSpc>
            </a:pPr>
            <a:r>
              <a:rPr lang="en-US" sz="1200" b="1">
                <a:solidFill>
                  <a:srgbClr val="000000"/>
                </a:solidFill>
              </a:rPr>
              <a:t>Application (z)</a:t>
            </a:r>
          </a:p>
          <a:p>
            <a:pPr marL="115888" indent="-115888" defTabSz="914400">
              <a:lnSpc>
                <a:spcPct val="90000"/>
              </a:lnSpc>
              <a:buSzPct val="75000"/>
              <a:buFont typeface="Wingdings" pitchFamily="2" charset="2"/>
              <a:buChar char="ü"/>
            </a:pPr>
            <a:r>
              <a:rPr lang="en-US" sz="1200">
                <a:solidFill>
                  <a:srgbClr val="000000"/>
                </a:solidFill>
              </a:rPr>
              <a:t>CICS</a:t>
            </a:r>
            <a:r>
              <a:rPr lang="en-US" sz="1200" baseline="30000">
                <a:solidFill>
                  <a:srgbClr val="000000"/>
                </a:solidFill>
              </a:rPr>
              <a:t>®</a:t>
            </a:r>
            <a:r>
              <a:rPr lang="en-US" sz="1200">
                <a:solidFill>
                  <a:srgbClr val="000000"/>
                </a:solidFill>
              </a:rPr>
              <a:t>, IMS</a:t>
            </a:r>
          </a:p>
          <a:p>
            <a:pPr marL="115888" indent="-115888" defTabSz="914400">
              <a:lnSpc>
                <a:spcPct val="90000"/>
              </a:lnSpc>
              <a:buSzPct val="75000"/>
              <a:buFont typeface="Wingdings" pitchFamily="2" charset="2"/>
              <a:buChar char="ü"/>
            </a:pPr>
            <a:r>
              <a:rPr lang="en-US" sz="1200">
                <a:solidFill>
                  <a:srgbClr val="000000"/>
                </a:solidFill>
              </a:rPr>
              <a:t>COBOL</a:t>
            </a:r>
          </a:p>
          <a:p>
            <a:pPr marL="115888" indent="-115888" defTabSz="914400">
              <a:lnSpc>
                <a:spcPct val="90000"/>
              </a:lnSpc>
              <a:buSzPct val="75000"/>
              <a:buFont typeface="Wingdings" pitchFamily="2" charset="2"/>
              <a:buChar char="ü"/>
            </a:pPr>
            <a:r>
              <a:rPr lang="en-US" sz="1200">
                <a:solidFill>
                  <a:srgbClr val="000000"/>
                </a:solidFill>
              </a:rPr>
              <a:t>WebSphere</a:t>
            </a:r>
            <a:r>
              <a:rPr lang="en-US" sz="1200" baseline="30000">
                <a:solidFill>
                  <a:srgbClr val="000000"/>
                </a:solidFill>
              </a:rPr>
              <a:t>®</a:t>
            </a:r>
            <a:endParaRPr lang="en-US" sz="1200">
              <a:solidFill>
                <a:srgbClr val="000000"/>
              </a:solidFill>
            </a:endParaRPr>
          </a:p>
        </p:txBody>
      </p:sp>
      <p:sp>
        <p:nvSpPr>
          <p:cNvPr id="12331" name="Text Box 26"/>
          <p:cNvSpPr txBox="1">
            <a:spLocks noChangeArrowheads="1"/>
          </p:cNvSpPr>
          <p:nvPr/>
        </p:nvSpPr>
        <p:spPr bwMode="auto">
          <a:xfrm>
            <a:off x="1666875" y="1455738"/>
            <a:ext cx="1336675" cy="1412875"/>
          </a:xfrm>
          <a:prstGeom prst="rect">
            <a:avLst/>
          </a:prstGeom>
          <a:noFill/>
          <a:ln w="9525">
            <a:noFill/>
            <a:miter lim="800000"/>
            <a:headEnd/>
            <a:tailEnd/>
          </a:ln>
        </p:spPr>
        <p:txBody>
          <a:bodyPr>
            <a:spAutoFit/>
          </a:bodyPr>
          <a:lstStyle/>
          <a:p>
            <a:pPr marL="115888" indent="-115888" defTabSz="914400">
              <a:lnSpc>
                <a:spcPct val="90000"/>
              </a:lnSpc>
            </a:pPr>
            <a:r>
              <a:rPr lang="en-US" sz="1200" b="1">
                <a:solidFill>
                  <a:srgbClr val="000000"/>
                </a:solidFill>
              </a:rPr>
              <a:t>Database (z)</a:t>
            </a:r>
          </a:p>
          <a:p>
            <a:pPr marL="115888" indent="-115888" defTabSz="914400">
              <a:lnSpc>
                <a:spcPct val="90000"/>
              </a:lnSpc>
              <a:buSzPct val="75000"/>
              <a:buFont typeface="Wingdings" pitchFamily="2" charset="2"/>
              <a:buChar char="ü"/>
            </a:pPr>
            <a:r>
              <a:rPr lang="en-US" sz="1200">
                <a:solidFill>
                  <a:srgbClr val="000000"/>
                </a:solidFill>
              </a:rPr>
              <a:t>DB2 for z/OS</a:t>
            </a:r>
          </a:p>
          <a:p>
            <a:pPr marL="115888" indent="-115888" defTabSz="914400">
              <a:lnSpc>
                <a:spcPct val="90000"/>
              </a:lnSpc>
              <a:buFont typeface="Wingdings" pitchFamily="2" charset="2"/>
              <a:buChar char="ü"/>
            </a:pPr>
            <a:r>
              <a:rPr lang="en-US" sz="1200">
                <a:solidFill>
                  <a:srgbClr val="000000"/>
                </a:solidFill>
              </a:rPr>
              <a:t>Oracle on Linux for z</a:t>
            </a:r>
          </a:p>
          <a:p>
            <a:pPr marL="115888" indent="-115888" defTabSz="914400">
              <a:lnSpc>
                <a:spcPct val="90000"/>
              </a:lnSpc>
              <a:buFontTx/>
              <a:buChar char="•"/>
            </a:pPr>
            <a:endParaRPr lang="en-US" sz="1200">
              <a:solidFill>
                <a:srgbClr val="000000"/>
              </a:solidFill>
            </a:endParaRPr>
          </a:p>
          <a:p>
            <a:pPr marL="115888" indent="-115888" defTabSz="914400">
              <a:lnSpc>
                <a:spcPct val="90000"/>
              </a:lnSpc>
            </a:pPr>
            <a:r>
              <a:rPr lang="en-US" sz="1200" b="1">
                <a:solidFill>
                  <a:srgbClr val="000000"/>
                </a:solidFill>
              </a:rPr>
              <a:t>Application (z)</a:t>
            </a:r>
          </a:p>
          <a:p>
            <a:pPr marL="115888" indent="-115888" defTabSz="914400">
              <a:lnSpc>
                <a:spcPct val="90000"/>
              </a:lnSpc>
              <a:buSzPct val="75000"/>
              <a:buFont typeface="Wingdings" pitchFamily="2" charset="2"/>
              <a:buChar char="ü"/>
            </a:pPr>
            <a:r>
              <a:rPr lang="en-US" sz="1200">
                <a:solidFill>
                  <a:srgbClr val="000000"/>
                </a:solidFill>
              </a:rPr>
              <a:t>WebSphere</a:t>
            </a:r>
          </a:p>
          <a:p>
            <a:pPr marL="115888" indent="-115888" defTabSz="914400">
              <a:lnSpc>
                <a:spcPct val="90000"/>
              </a:lnSpc>
              <a:buSzPct val="75000"/>
              <a:buFont typeface="Wingdings" pitchFamily="2" charset="2"/>
              <a:buChar char="ü"/>
            </a:pPr>
            <a:r>
              <a:rPr lang="en-US" sz="1200">
                <a:solidFill>
                  <a:srgbClr val="000000"/>
                </a:solidFill>
              </a:rPr>
              <a:t>BPM &amp; ILOG </a:t>
            </a:r>
          </a:p>
        </p:txBody>
      </p:sp>
      <p:sp>
        <p:nvSpPr>
          <p:cNvPr id="12332" name="Line 10"/>
          <p:cNvSpPr>
            <a:spLocks noChangeShapeType="1"/>
          </p:cNvSpPr>
          <p:nvPr/>
        </p:nvSpPr>
        <p:spPr bwMode="auto">
          <a:xfrm>
            <a:off x="1587500" y="1430338"/>
            <a:ext cx="14288" cy="1417637"/>
          </a:xfrm>
          <a:prstGeom prst="line">
            <a:avLst/>
          </a:prstGeom>
          <a:noFill/>
          <a:ln w="9525">
            <a:solidFill>
              <a:schemeClr val="tx1"/>
            </a:solidFill>
            <a:round/>
            <a:headEnd/>
            <a:tailEnd/>
          </a:ln>
        </p:spPr>
        <p:txBody>
          <a:bodyPr/>
          <a:lstStyle/>
          <a:p>
            <a:endParaRPr lang="en-US"/>
          </a:p>
        </p:txBody>
      </p:sp>
      <p:pic>
        <p:nvPicPr>
          <p:cNvPr id="12333" name="Picture 114"/>
          <p:cNvPicPr>
            <a:picLocks noChangeAspect="1" noChangeArrowheads="1"/>
          </p:cNvPicPr>
          <p:nvPr/>
        </p:nvPicPr>
        <p:blipFill>
          <a:blip r:embed="rId8" cstate="print"/>
          <a:srcRect l="1408" t="13637" b="13637"/>
          <a:stretch>
            <a:fillRect/>
          </a:stretch>
        </p:blipFill>
        <p:spPr bwMode="auto">
          <a:xfrm>
            <a:off x="1187450" y="2936875"/>
            <a:ext cx="1000125" cy="152400"/>
          </a:xfrm>
          <a:prstGeom prst="rect">
            <a:avLst/>
          </a:prstGeom>
          <a:noFill/>
          <a:ln w="9525">
            <a:noFill/>
            <a:miter lim="800000"/>
            <a:headEnd/>
            <a:tailEnd/>
          </a:ln>
        </p:spPr>
      </p:pic>
      <p:pic>
        <p:nvPicPr>
          <p:cNvPr id="12334" name="Picture 64" descr="100px-Tomcat"/>
          <p:cNvPicPr>
            <a:picLocks noChangeAspect="1" noChangeArrowheads="1"/>
          </p:cNvPicPr>
          <p:nvPr/>
        </p:nvPicPr>
        <p:blipFill>
          <a:blip r:embed="rId9" cstate="print"/>
          <a:srcRect/>
          <a:stretch>
            <a:fillRect/>
          </a:stretch>
        </p:blipFill>
        <p:spPr bwMode="auto">
          <a:xfrm>
            <a:off x="4214813" y="2700338"/>
            <a:ext cx="481012" cy="341312"/>
          </a:xfrm>
          <a:prstGeom prst="rect">
            <a:avLst/>
          </a:prstGeom>
          <a:noFill/>
          <a:ln w="9525">
            <a:noFill/>
            <a:miter lim="800000"/>
            <a:headEnd/>
            <a:tailEnd/>
          </a:ln>
        </p:spPr>
      </p:pic>
      <p:pic>
        <p:nvPicPr>
          <p:cNvPr id="12335" name="Picture 65" descr="100px-Tomcat"/>
          <p:cNvPicPr>
            <a:picLocks noChangeAspect="1" noChangeArrowheads="1"/>
          </p:cNvPicPr>
          <p:nvPr/>
        </p:nvPicPr>
        <p:blipFill>
          <a:blip r:embed="rId9" cstate="print"/>
          <a:srcRect/>
          <a:stretch>
            <a:fillRect/>
          </a:stretch>
        </p:blipFill>
        <p:spPr bwMode="auto">
          <a:xfrm>
            <a:off x="4889500" y="5976938"/>
            <a:ext cx="420688" cy="298450"/>
          </a:xfrm>
          <a:prstGeom prst="rect">
            <a:avLst/>
          </a:prstGeom>
          <a:noFill/>
          <a:ln w="9525">
            <a:noFill/>
            <a:miter lim="800000"/>
            <a:headEnd/>
            <a:tailEnd/>
          </a:ln>
        </p:spPr>
      </p:pic>
      <p:pic>
        <p:nvPicPr>
          <p:cNvPr id="12336" name="Picture 66" descr="JBoss_by_Red_Hat"/>
          <p:cNvPicPr>
            <a:picLocks noChangeAspect="1" noChangeArrowheads="1"/>
          </p:cNvPicPr>
          <p:nvPr/>
        </p:nvPicPr>
        <p:blipFill>
          <a:blip r:embed="rId10" cstate="print"/>
          <a:srcRect/>
          <a:stretch>
            <a:fillRect/>
          </a:stretch>
        </p:blipFill>
        <p:spPr bwMode="auto">
          <a:xfrm>
            <a:off x="4924425" y="3248025"/>
            <a:ext cx="696913" cy="307975"/>
          </a:xfrm>
          <a:prstGeom prst="rect">
            <a:avLst/>
          </a:prstGeom>
          <a:noFill/>
          <a:ln w="9525">
            <a:noFill/>
            <a:miter lim="800000"/>
            <a:headEnd/>
            <a:tailEnd/>
          </a:ln>
        </p:spPr>
      </p:pic>
      <p:pic>
        <p:nvPicPr>
          <p:cNvPr id="12337" name="Picture 67" descr="BEA_Systems_logo"/>
          <p:cNvPicPr>
            <a:picLocks noChangeAspect="1" noChangeArrowheads="1"/>
          </p:cNvPicPr>
          <p:nvPr/>
        </p:nvPicPr>
        <p:blipFill>
          <a:blip r:embed="rId11" cstate="print"/>
          <a:srcRect/>
          <a:stretch>
            <a:fillRect/>
          </a:stretch>
        </p:blipFill>
        <p:spPr bwMode="auto">
          <a:xfrm>
            <a:off x="4237038" y="5257800"/>
            <a:ext cx="422275" cy="363538"/>
          </a:xfrm>
          <a:prstGeom prst="rect">
            <a:avLst/>
          </a:prstGeom>
          <a:noFill/>
          <a:ln w="9525">
            <a:noFill/>
            <a:miter lim="800000"/>
            <a:headEnd/>
            <a:tailEnd/>
          </a:ln>
        </p:spPr>
      </p:pic>
      <p:pic>
        <p:nvPicPr>
          <p:cNvPr id="12338" name="Picture 68" descr="250px-Oracle_logo"/>
          <p:cNvPicPr>
            <a:picLocks noChangeAspect="1" noChangeArrowheads="1"/>
          </p:cNvPicPr>
          <p:nvPr/>
        </p:nvPicPr>
        <p:blipFill>
          <a:blip r:embed="rId12" cstate="print"/>
          <a:srcRect/>
          <a:stretch>
            <a:fillRect/>
          </a:stretch>
        </p:blipFill>
        <p:spPr bwMode="auto">
          <a:xfrm>
            <a:off x="1274763" y="3182938"/>
            <a:ext cx="842962" cy="117475"/>
          </a:xfrm>
          <a:prstGeom prst="rect">
            <a:avLst/>
          </a:prstGeom>
          <a:noFill/>
          <a:ln w="9525">
            <a:noFill/>
            <a:miter lim="800000"/>
            <a:headEnd/>
            <a:tailEnd/>
          </a:ln>
        </p:spPr>
      </p:pic>
      <p:pic>
        <p:nvPicPr>
          <p:cNvPr id="12339" name="Picture 11" descr="Linux_pres_trans_white-bckg.gif"/>
          <p:cNvPicPr>
            <a:picLocks noChangeAspect="1"/>
          </p:cNvPicPr>
          <p:nvPr/>
        </p:nvPicPr>
        <p:blipFill>
          <a:blip r:embed="rId13" cstate="print"/>
          <a:srcRect/>
          <a:stretch>
            <a:fillRect/>
          </a:stretch>
        </p:blipFill>
        <p:spPr bwMode="auto">
          <a:xfrm>
            <a:off x="2476500" y="2871788"/>
            <a:ext cx="425450" cy="425450"/>
          </a:xfrm>
          <a:prstGeom prst="rect">
            <a:avLst/>
          </a:prstGeom>
          <a:noFill/>
          <a:ln w="9525">
            <a:noFill/>
            <a:miter lim="800000"/>
            <a:headEnd/>
            <a:tailEnd/>
          </a:ln>
        </p:spPr>
      </p:pic>
      <p:pic>
        <p:nvPicPr>
          <p:cNvPr id="12340" name="Picture 11" descr="Linux_pres_trans_white-bckg.gif"/>
          <p:cNvPicPr>
            <a:picLocks noChangeAspect="1"/>
          </p:cNvPicPr>
          <p:nvPr/>
        </p:nvPicPr>
        <p:blipFill>
          <a:blip r:embed="rId13" cstate="print"/>
          <a:srcRect/>
          <a:stretch>
            <a:fillRect/>
          </a:stretch>
        </p:blipFill>
        <p:spPr bwMode="auto">
          <a:xfrm>
            <a:off x="4260850" y="3144838"/>
            <a:ext cx="425450" cy="425450"/>
          </a:xfrm>
          <a:prstGeom prst="rect">
            <a:avLst/>
          </a:prstGeom>
          <a:noFill/>
          <a:ln w="9525">
            <a:noFill/>
            <a:miter lim="800000"/>
            <a:headEnd/>
            <a:tailEnd/>
          </a:ln>
        </p:spPr>
      </p:pic>
      <p:pic>
        <p:nvPicPr>
          <p:cNvPr id="12341" name="Picture 11" descr="Linux_pres_trans_white-bckg.gif"/>
          <p:cNvPicPr>
            <a:picLocks noChangeAspect="1"/>
          </p:cNvPicPr>
          <p:nvPr/>
        </p:nvPicPr>
        <p:blipFill>
          <a:blip r:embed="rId13" cstate="print"/>
          <a:srcRect/>
          <a:stretch>
            <a:fillRect/>
          </a:stretch>
        </p:blipFill>
        <p:spPr bwMode="auto">
          <a:xfrm>
            <a:off x="312738" y="4727575"/>
            <a:ext cx="396875" cy="396875"/>
          </a:xfrm>
          <a:prstGeom prst="rect">
            <a:avLst/>
          </a:prstGeom>
          <a:noFill/>
          <a:ln w="9525">
            <a:noFill/>
            <a:miter lim="800000"/>
            <a:headEnd/>
            <a:tailEnd/>
          </a:ln>
        </p:spPr>
      </p:pic>
      <p:pic>
        <p:nvPicPr>
          <p:cNvPr id="12342" name="Picture 8" descr="AIX_pres_trans_white-bckgrn.gif"/>
          <p:cNvPicPr>
            <a:picLocks noChangeAspect="1"/>
          </p:cNvPicPr>
          <p:nvPr/>
        </p:nvPicPr>
        <p:blipFill>
          <a:blip r:embed="rId14" cstate="print"/>
          <a:srcRect/>
          <a:stretch>
            <a:fillRect/>
          </a:stretch>
        </p:blipFill>
        <p:spPr bwMode="auto">
          <a:xfrm>
            <a:off x="2605088" y="5575300"/>
            <a:ext cx="360362" cy="360363"/>
          </a:xfrm>
          <a:prstGeom prst="rect">
            <a:avLst/>
          </a:prstGeom>
          <a:noFill/>
          <a:ln w="9525">
            <a:noFill/>
            <a:miter lim="800000"/>
            <a:headEnd/>
            <a:tailEnd/>
          </a:ln>
        </p:spPr>
      </p:pic>
      <p:pic>
        <p:nvPicPr>
          <p:cNvPr id="12343" name="Picture 8" descr="AIX_pres_trans_white-bckgrn.gif"/>
          <p:cNvPicPr>
            <a:picLocks noChangeAspect="1"/>
          </p:cNvPicPr>
          <p:nvPr/>
        </p:nvPicPr>
        <p:blipFill>
          <a:blip r:embed="rId14" cstate="print"/>
          <a:srcRect/>
          <a:stretch>
            <a:fillRect/>
          </a:stretch>
        </p:blipFill>
        <p:spPr bwMode="auto">
          <a:xfrm>
            <a:off x="5778500" y="3124200"/>
            <a:ext cx="430213" cy="430213"/>
          </a:xfrm>
          <a:prstGeom prst="rect">
            <a:avLst/>
          </a:prstGeom>
          <a:noFill/>
          <a:ln w="9525">
            <a:noFill/>
            <a:miter lim="800000"/>
            <a:headEnd/>
            <a:tailEnd/>
          </a:ln>
        </p:spPr>
      </p:pic>
      <p:pic>
        <p:nvPicPr>
          <p:cNvPr id="12344" name="Picture 8" descr="AIX_pres_trans_white-bckgrn.gif"/>
          <p:cNvPicPr>
            <a:picLocks noChangeAspect="1"/>
          </p:cNvPicPr>
          <p:nvPr/>
        </p:nvPicPr>
        <p:blipFill>
          <a:blip r:embed="rId14" cstate="print"/>
          <a:srcRect/>
          <a:stretch>
            <a:fillRect/>
          </a:stretch>
        </p:blipFill>
        <p:spPr bwMode="auto">
          <a:xfrm>
            <a:off x="6642100" y="2754313"/>
            <a:ext cx="347663" cy="347662"/>
          </a:xfrm>
          <a:prstGeom prst="rect">
            <a:avLst/>
          </a:prstGeom>
          <a:noFill/>
          <a:ln w="9525">
            <a:noFill/>
            <a:miter lim="800000"/>
            <a:headEnd/>
            <a:tailEnd/>
          </a:ln>
        </p:spPr>
      </p:pic>
      <p:pic>
        <p:nvPicPr>
          <p:cNvPr id="12345" name="Picture 8" descr="AIX_pres_trans_white-bckgrn.gif"/>
          <p:cNvPicPr>
            <a:picLocks noChangeAspect="1"/>
          </p:cNvPicPr>
          <p:nvPr/>
        </p:nvPicPr>
        <p:blipFill>
          <a:blip r:embed="rId14" cstate="print"/>
          <a:srcRect/>
          <a:stretch>
            <a:fillRect/>
          </a:stretch>
        </p:blipFill>
        <p:spPr bwMode="auto">
          <a:xfrm>
            <a:off x="5854700" y="5910263"/>
            <a:ext cx="365125" cy="365125"/>
          </a:xfrm>
          <a:prstGeom prst="rect">
            <a:avLst/>
          </a:prstGeom>
          <a:noFill/>
          <a:ln w="9525">
            <a:noFill/>
            <a:miter lim="800000"/>
            <a:headEnd/>
            <a:tailEnd/>
          </a:ln>
        </p:spPr>
      </p:pic>
      <p:pic>
        <p:nvPicPr>
          <p:cNvPr id="12346" name="Picture 11" descr="Linux_pres_trans_white-bckg.gif"/>
          <p:cNvPicPr>
            <a:picLocks noChangeAspect="1"/>
          </p:cNvPicPr>
          <p:nvPr/>
        </p:nvPicPr>
        <p:blipFill>
          <a:blip r:embed="rId13" cstate="print"/>
          <a:srcRect/>
          <a:stretch>
            <a:fillRect/>
          </a:stretch>
        </p:blipFill>
        <p:spPr bwMode="auto">
          <a:xfrm>
            <a:off x="4395788" y="5976938"/>
            <a:ext cx="320675" cy="320675"/>
          </a:xfrm>
          <a:prstGeom prst="rect">
            <a:avLst/>
          </a:prstGeom>
          <a:noFill/>
          <a:ln w="9525">
            <a:noFill/>
            <a:miter lim="800000"/>
            <a:headEnd/>
            <a:tailEnd/>
          </a:ln>
        </p:spPr>
      </p:pic>
      <p:pic>
        <p:nvPicPr>
          <p:cNvPr id="12347" name="Picture 11" descr="Linux_pres_trans_white-bckg.gif"/>
          <p:cNvPicPr>
            <a:picLocks noChangeAspect="1"/>
          </p:cNvPicPr>
          <p:nvPr/>
        </p:nvPicPr>
        <p:blipFill>
          <a:blip r:embed="rId13" cstate="print"/>
          <a:srcRect/>
          <a:stretch>
            <a:fillRect/>
          </a:stretch>
        </p:blipFill>
        <p:spPr bwMode="auto">
          <a:xfrm>
            <a:off x="8477250" y="5534025"/>
            <a:ext cx="396875" cy="396875"/>
          </a:xfrm>
          <a:prstGeom prst="rect">
            <a:avLst/>
          </a:prstGeom>
          <a:noFill/>
          <a:ln w="9525">
            <a:noFill/>
            <a:miter lim="800000"/>
            <a:headEnd/>
            <a:tailEnd/>
          </a:ln>
        </p:spPr>
      </p:pic>
      <p:pic>
        <p:nvPicPr>
          <p:cNvPr id="12348" name="Picture 11" descr="Linux_pres_trans_white-bckg.gif"/>
          <p:cNvPicPr>
            <a:picLocks noChangeAspect="1"/>
          </p:cNvPicPr>
          <p:nvPr/>
        </p:nvPicPr>
        <p:blipFill>
          <a:blip r:embed="rId13" cstate="print"/>
          <a:srcRect/>
          <a:stretch>
            <a:fillRect/>
          </a:stretch>
        </p:blipFill>
        <p:spPr bwMode="auto">
          <a:xfrm>
            <a:off x="8466138" y="2736850"/>
            <a:ext cx="369887" cy="369888"/>
          </a:xfrm>
          <a:prstGeom prst="rect">
            <a:avLst/>
          </a:prstGeom>
          <a:noFill/>
          <a:ln w="9525">
            <a:noFill/>
            <a:miter lim="800000"/>
            <a:headEnd/>
            <a:tailEnd/>
          </a:ln>
        </p:spPr>
      </p:pic>
      <p:pic>
        <p:nvPicPr>
          <p:cNvPr id="12349" name="Picture 61" descr="zOS_button"/>
          <p:cNvPicPr>
            <a:picLocks noChangeAspect="1" noChangeArrowheads="1"/>
          </p:cNvPicPr>
          <p:nvPr/>
        </p:nvPicPr>
        <p:blipFill>
          <a:blip r:embed="rId15" cstate="print"/>
          <a:srcRect/>
          <a:stretch>
            <a:fillRect/>
          </a:stretch>
        </p:blipFill>
        <p:spPr bwMode="auto">
          <a:xfrm>
            <a:off x="374650" y="2895600"/>
            <a:ext cx="401638" cy="403225"/>
          </a:xfrm>
          <a:prstGeom prst="rect">
            <a:avLst/>
          </a:prstGeom>
          <a:noFill/>
          <a:ln w="9525">
            <a:noFill/>
            <a:miter lim="800000"/>
            <a:headEnd/>
            <a:tailEnd/>
          </a:ln>
        </p:spPr>
      </p:pic>
      <p:pic>
        <p:nvPicPr>
          <p:cNvPr id="12350" name="Picture 62" descr="zOS_button"/>
          <p:cNvPicPr>
            <a:picLocks noChangeAspect="1" noChangeArrowheads="1"/>
          </p:cNvPicPr>
          <p:nvPr/>
        </p:nvPicPr>
        <p:blipFill>
          <a:blip r:embed="rId16" cstate="print"/>
          <a:srcRect/>
          <a:stretch>
            <a:fillRect/>
          </a:stretch>
        </p:blipFill>
        <p:spPr bwMode="auto">
          <a:xfrm>
            <a:off x="1412875" y="6015038"/>
            <a:ext cx="430213" cy="431800"/>
          </a:xfrm>
          <a:prstGeom prst="rect">
            <a:avLst/>
          </a:prstGeom>
          <a:noFill/>
          <a:ln w="9525">
            <a:noFill/>
            <a:miter lim="800000"/>
            <a:headEnd/>
            <a:tailEnd/>
          </a:ln>
        </p:spPr>
      </p:pic>
      <p:pic>
        <p:nvPicPr>
          <p:cNvPr id="12351" name="Picture 63" descr="zOS_button"/>
          <p:cNvPicPr>
            <a:picLocks noChangeAspect="1" noChangeArrowheads="1"/>
          </p:cNvPicPr>
          <p:nvPr/>
        </p:nvPicPr>
        <p:blipFill>
          <a:blip r:embed="rId17" cstate="print"/>
          <a:srcRect/>
          <a:stretch>
            <a:fillRect/>
          </a:stretch>
        </p:blipFill>
        <p:spPr bwMode="auto">
          <a:xfrm>
            <a:off x="4356100" y="6332538"/>
            <a:ext cx="341313" cy="342900"/>
          </a:xfrm>
          <a:prstGeom prst="rect">
            <a:avLst/>
          </a:prstGeom>
          <a:noFill/>
          <a:ln w="9525">
            <a:noFill/>
            <a:miter lim="800000"/>
            <a:headEnd/>
            <a:tailEnd/>
          </a:ln>
        </p:spPr>
      </p:pic>
      <p:pic>
        <p:nvPicPr>
          <p:cNvPr id="12352" name="Picture 64" descr="zOS_button"/>
          <p:cNvPicPr>
            <a:picLocks noChangeAspect="1" noChangeArrowheads="1"/>
          </p:cNvPicPr>
          <p:nvPr/>
        </p:nvPicPr>
        <p:blipFill>
          <a:blip r:embed="rId18" cstate="print"/>
          <a:srcRect/>
          <a:stretch>
            <a:fillRect/>
          </a:stretch>
        </p:blipFill>
        <p:spPr bwMode="auto">
          <a:xfrm>
            <a:off x="4330700" y="1782763"/>
            <a:ext cx="388938" cy="390525"/>
          </a:xfrm>
          <a:prstGeom prst="rect">
            <a:avLst/>
          </a:prstGeom>
          <a:noFill/>
          <a:ln w="9525">
            <a:noFill/>
            <a:miter lim="800000"/>
            <a:headEnd/>
            <a:tailEnd/>
          </a:ln>
        </p:spPr>
      </p:pic>
      <p:pic>
        <p:nvPicPr>
          <p:cNvPr id="12353" name="Picture 65" descr="zOS_button"/>
          <p:cNvPicPr>
            <a:picLocks noChangeAspect="1" noChangeArrowheads="1"/>
          </p:cNvPicPr>
          <p:nvPr/>
        </p:nvPicPr>
        <p:blipFill>
          <a:blip r:embed="rId19" cstate="print"/>
          <a:srcRect/>
          <a:stretch>
            <a:fillRect/>
          </a:stretch>
        </p:blipFill>
        <p:spPr bwMode="auto">
          <a:xfrm>
            <a:off x="7573963" y="2725738"/>
            <a:ext cx="374650" cy="376237"/>
          </a:xfrm>
          <a:prstGeom prst="rect">
            <a:avLst/>
          </a:prstGeom>
          <a:noFill/>
          <a:ln w="9525">
            <a:noFill/>
            <a:miter lim="800000"/>
            <a:headEnd/>
            <a:tailEnd/>
          </a:ln>
        </p:spPr>
      </p:pic>
      <p:pic>
        <p:nvPicPr>
          <p:cNvPr id="12354" name="Picture 66" descr="zOS_button"/>
          <p:cNvPicPr>
            <a:picLocks noChangeAspect="1" noChangeArrowheads="1"/>
          </p:cNvPicPr>
          <p:nvPr/>
        </p:nvPicPr>
        <p:blipFill>
          <a:blip r:embed="rId15" cstate="print"/>
          <a:srcRect/>
          <a:stretch>
            <a:fillRect/>
          </a:stretch>
        </p:blipFill>
        <p:spPr bwMode="auto">
          <a:xfrm>
            <a:off x="6551613" y="5537200"/>
            <a:ext cx="401637" cy="403225"/>
          </a:xfrm>
          <a:prstGeom prst="rect">
            <a:avLst/>
          </a:prstGeom>
          <a:noFill/>
          <a:ln w="9525">
            <a:noFill/>
            <a:miter lim="800000"/>
            <a:headEnd/>
            <a:tailEnd/>
          </a:ln>
        </p:spPr>
      </p:pic>
      <p:pic>
        <p:nvPicPr>
          <p:cNvPr id="12355" name="Picture 11" descr="Linux_pres_trans_white-bckg.gif"/>
          <p:cNvPicPr>
            <a:picLocks noChangeAspect="1"/>
          </p:cNvPicPr>
          <p:nvPr/>
        </p:nvPicPr>
        <p:blipFill>
          <a:blip r:embed="rId13" cstate="print"/>
          <a:srcRect/>
          <a:stretch>
            <a:fillRect/>
          </a:stretch>
        </p:blipFill>
        <p:spPr bwMode="auto">
          <a:xfrm>
            <a:off x="2628900" y="4752975"/>
            <a:ext cx="368300" cy="368300"/>
          </a:xfrm>
          <a:prstGeom prst="rect">
            <a:avLst/>
          </a:prstGeom>
          <a:noFill/>
          <a:ln w="9525">
            <a:noFill/>
            <a:miter lim="800000"/>
            <a:headEnd/>
            <a:tailEnd/>
          </a:ln>
        </p:spPr>
      </p:pic>
      <p:sp>
        <p:nvSpPr>
          <p:cNvPr id="12356" name="Rectangle 16"/>
          <p:cNvSpPr>
            <a:spLocks noChangeArrowheads="1"/>
          </p:cNvSpPr>
          <p:nvPr/>
        </p:nvSpPr>
        <p:spPr bwMode="auto">
          <a:xfrm>
            <a:off x="6467475" y="3852863"/>
            <a:ext cx="2540000" cy="322262"/>
          </a:xfrm>
          <a:prstGeom prst="rect">
            <a:avLst/>
          </a:prstGeom>
          <a:solidFill>
            <a:srgbClr val="004259"/>
          </a:solidFill>
          <a:ln w="9525">
            <a:solidFill>
              <a:srgbClr val="004259"/>
            </a:solidFill>
            <a:miter lim="800000"/>
            <a:headEnd/>
            <a:tailEnd/>
          </a:ln>
        </p:spPr>
        <p:txBody>
          <a:bodyPr wrap="none" anchor="ctr"/>
          <a:lstStyle/>
          <a:p>
            <a:pPr algn="ctr" defTabSz="914400">
              <a:lnSpc>
                <a:spcPct val="90000"/>
              </a:lnSpc>
            </a:pPr>
            <a:r>
              <a:rPr lang="en-US" sz="1200" b="1">
                <a:solidFill>
                  <a:schemeClr val="bg1"/>
                </a:solidFill>
              </a:rPr>
              <a:t>Analytics &amp; Business Intelligence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57200"/>
            <a:ext cx="23622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4"/>
          <p:cNvSpPr>
            <a:spLocks noGrp="1" noChangeArrowheads="1"/>
          </p:cNvSpPr>
          <p:nvPr>
            <p:ph type="title"/>
          </p:nvPr>
        </p:nvSpPr>
        <p:spPr>
          <a:xfrm>
            <a:off x="2438400" y="914400"/>
            <a:ext cx="5754688" cy="490538"/>
          </a:xfrm>
        </p:spPr>
        <p:txBody>
          <a:bodyPr/>
          <a:lstStyle/>
          <a:p>
            <a:r>
              <a:rPr lang="en-US" smtClean="0">
                <a:solidFill>
                  <a:srgbClr val="753D74"/>
                </a:solidFill>
                <a:cs typeface="Osaka"/>
              </a:rPr>
              <a:t>Enabling Agile Processes on zEnterprise</a:t>
            </a:r>
            <a:r>
              <a:rPr lang="en-US" sz="1800" smtClean="0">
                <a:cs typeface="Osaka"/>
              </a:rPr>
              <a:t> </a:t>
            </a:r>
            <a:endParaRPr lang="en-US" smtClean="0">
              <a:cs typeface="Osaka"/>
            </a:endParaRPr>
          </a:p>
        </p:txBody>
      </p:sp>
      <p:sp>
        <p:nvSpPr>
          <p:cNvPr id="24580"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pic>
        <p:nvPicPr>
          <p:cNvPr id="57354" name="Picture 10"/>
          <p:cNvPicPr>
            <a:picLocks noChangeAspect="1" noChangeArrowheads="1"/>
          </p:cNvPicPr>
          <p:nvPr/>
        </p:nvPicPr>
        <p:blipFill rotWithShape="1">
          <a:blip r:embed="rId4"/>
          <a:srcRect r="66667"/>
          <a:stretch/>
        </p:blipFill>
        <p:spPr bwMode="auto">
          <a:xfrm>
            <a:off x="4572000" y="1524000"/>
            <a:ext cx="2667000" cy="5132388"/>
          </a:xfrm>
          <a:prstGeom prst="rect">
            <a:avLst/>
          </a:prstGeom>
          <a:ln>
            <a:noFill/>
          </a:ln>
          <a:effectLst>
            <a:outerShdw blurRad="292100" dist="139700" dir="2700000" algn="tl" rotWithShape="0">
              <a:srgbClr val="333333">
                <a:alpha val="65000"/>
              </a:srgbClr>
            </a:outerShdw>
          </a:effectLst>
          <a:extLst/>
        </p:spPr>
      </p:pic>
      <p:sp>
        <p:nvSpPr>
          <p:cNvPr id="32776" name="Slide Number Placeholder 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eaLnBrk="1" hangingPunct="1">
              <a:defRPr/>
            </a:pPr>
            <a:fld id="{0A8DCFE1-8021-4088-8BAE-6CA1760EED7E}" type="slidenum">
              <a:rPr lang="en-US" smtClean="0">
                <a:solidFill>
                  <a:srgbClr val="969696"/>
                </a:solidFill>
              </a:rPr>
              <a:pPr eaLnBrk="1" hangingPunct="1">
                <a:defRPr/>
              </a:pPr>
              <a:t>8</a:t>
            </a:fld>
            <a:endParaRPr lang="en-US" smtClean="0">
              <a:solidFill>
                <a:srgbClr val="969696"/>
              </a:solidFill>
            </a:endParaRPr>
          </a:p>
        </p:txBody>
      </p:sp>
      <p:sp>
        <p:nvSpPr>
          <p:cNvPr id="24583" name="Text Box 18"/>
          <p:cNvSpPr txBox="1">
            <a:spLocks noChangeArrowheads="1"/>
          </p:cNvSpPr>
          <p:nvPr/>
        </p:nvSpPr>
        <p:spPr bwMode="auto">
          <a:xfrm>
            <a:off x="163513" y="2373313"/>
            <a:ext cx="39512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buFont typeface="Wingdings" pitchFamily="2" charset="2"/>
              <a:buChar char="§"/>
            </a:pPr>
            <a:r>
              <a:rPr lang="en-US" b="1" i="1"/>
              <a:t>Apply </a:t>
            </a:r>
            <a:r>
              <a:rPr lang="en-US" i="1"/>
              <a:t>mainframe advantages when optimizing processes</a:t>
            </a:r>
          </a:p>
        </p:txBody>
      </p:sp>
    </p:spTree>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idx="4294967295"/>
          </p:nvPr>
        </p:nvSpPr>
        <p:spPr>
          <a:xfrm>
            <a:off x="114300" y="619125"/>
            <a:ext cx="6934200" cy="457200"/>
          </a:xfrm>
        </p:spPr>
        <p:txBody>
          <a:bodyPr lIns="91440" tIns="45720" rIns="91440" bIns="45720"/>
          <a:lstStyle/>
          <a:p>
            <a:pPr defTabSz="412750"/>
            <a:r>
              <a:rPr lang="en-US" sz="2000" smtClean="0"/>
              <a:t>IBM BPM on the zEnterprise</a:t>
            </a:r>
            <a:r>
              <a:rPr lang="en-US" smtClean="0"/>
              <a:t> </a:t>
            </a:r>
            <a:endParaRPr lang="en-US" sz="2300" smtClean="0"/>
          </a:p>
        </p:txBody>
      </p:sp>
      <p:pic>
        <p:nvPicPr>
          <p:cNvPr id="31747" name="Picture 5" descr="zg_air_ho copy"/>
          <p:cNvPicPr>
            <a:picLocks noChangeAspect="1" noChangeArrowheads="1"/>
          </p:cNvPicPr>
          <p:nvPr/>
        </p:nvPicPr>
        <p:blipFill>
          <a:blip r:embed="rId3" cstate="print"/>
          <a:srcRect l="7399" t="2177" r="9276" b="4355"/>
          <a:stretch>
            <a:fillRect/>
          </a:stretch>
        </p:blipFill>
        <p:spPr bwMode="auto">
          <a:xfrm>
            <a:off x="3581400" y="1428750"/>
            <a:ext cx="2133600" cy="4210050"/>
          </a:xfrm>
          <a:prstGeom prst="rect">
            <a:avLst/>
          </a:prstGeom>
          <a:noFill/>
          <a:ln w="9525">
            <a:noFill/>
            <a:miter lim="800000"/>
            <a:headEnd/>
            <a:tailEnd/>
          </a:ln>
        </p:spPr>
      </p:pic>
      <p:pic>
        <p:nvPicPr>
          <p:cNvPr id="31748" name="Picture 6" descr="blades_03 copy"/>
          <p:cNvPicPr>
            <a:picLocks noChangeAspect="1" noChangeArrowheads="1"/>
          </p:cNvPicPr>
          <p:nvPr/>
        </p:nvPicPr>
        <p:blipFill>
          <a:blip r:embed="rId4" cstate="print"/>
          <a:srcRect/>
          <a:stretch>
            <a:fillRect/>
          </a:stretch>
        </p:blipFill>
        <p:spPr bwMode="auto">
          <a:xfrm>
            <a:off x="5811838" y="1504950"/>
            <a:ext cx="3146425" cy="4087813"/>
          </a:xfrm>
          <a:prstGeom prst="rect">
            <a:avLst/>
          </a:prstGeom>
          <a:noFill/>
          <a:ln w="9525">
            <a:noFill/>
            <a:miter lim="800000"/>
            <a:headEnd/>
            <a:tailEnd/>
          </a:ln>
        </p:spPr>
      </p:pic>
      <p:grpSp>
        <p:nvGrpSpPr>
          <p:cNvPr id="3" name="Group 884"/>
          <p:cNvGrpSpPr>
            <a:grpSpLocks/>
          </p:cNvGrpSpPr>
          <p:nvPr/>
        </p:nvGrpSpPr>
        <p:grpSpPr bwMode="auto">
          <a:xfrm>
            <a:off x="5867400" y="2647950"/>
            <a:ext cx="1371600" cy="2152650"/>
            <a:chOff x="3420" y="1736"/>
            <a:chExt cx="816" cy="1316"/>
          </a:xfrm>
        </p:grpSpPr>
        <p:sp>
          <p:nvSpPr>
            <p:cNvPr id="31830" name="Rectangle 885"/>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a:solidFill>
                <a:schemeClr val="tx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31" name="Rectangle 886"/>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cap="rnd">
              <a:solidFill>
                <a:schemeClr val="tx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sp>
        <p:nvSpPr>
          <p:cNvPr id="31750" name="Rectangle 895"/>
          <p:cNvSpPr>
            <a:spLocks noChangeArrowheads="1"/>
          </p:cNvSpPr>
          <p:nvPr/>
        </p:nvSpPr>
        <p:spPr bwMode="auto">
          <a:xfrm>
            <a:off x="6497638" y="5199063"/>
            <a:ext cx="1974850" cy="192087"/>
          </a:xfrm>
          <a:prstGeom prst="rect">
            <a:avLst/>
          </a:prstGeom>
          <a:noFill/>
          <a:ln w="9525">
            <a:noFill/>
            <a:miter lim="800000"/>
            <a:headEnd/>
            <a:tailEnd/>
          </a:ln>
        </p:spPr>
        <p:txBody>
          <a:bodyPr lIns="0" tIns="0" rIns="0" bIns="0">
            <a:spAutoFit/>
          </a:bodyPr>
          <a:lstStyle/>
          <a:p>
            <a:pPr algn="ctr" defTabSz="411163">
              <a:lnSpc>
                <a:spcPct val="90000"/>
              </a:lnSpc>
            </a:pPr>
            <a:r>
              <a:rPr lang="en-US" sz="1400" b="1">
                <a:solidFill>
                  <a:srgbClr val="FFFFFF"/>
                </a:solidFill>
                <a:ea typeface="SimSun" pitchFamily="2" charset="-122"/>
              </a:rPr>
              <a:t>zBX </a:t>
            </a:r>
          </a:p>
        </p:txBody>
      </p:sp>
      <p:grpSp>
        <p:nvGrpSpPr>
          <p:cNvPr id="4" name="Group 896"/>
          <p:cNvGrpSpPr>
            <a:grpSpLocks/>
          </p:cNvGrpSpPr>
          <p:nvPr/>
        </p:nvGrpSpPr>
        <p:grpSpPr bwMode="auto">
          <a:xfrm>
            <a:off x="7315200" y="2724150"/>
            <a:ext cx="1066800" cy="2068513"/>
            <a:chOff x="3420" y="1736"/>
            <a:chExt cx="816" cy="1316"/>
          </a:xfrm>
        </p:grpSpPr>
        <p:sp>
          <p:nvSpPr>
            <p:cNvPr id="31828" name="Rectangle 897"/>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a:solidFill>
                <a:schemeClr val="tx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29" name="Rectangle 898"/>
            <p:cNvSpPr>
              <a:spLocks noChangeArrowheads="1"/>
            </p:cNvSpPr>
            <p:nvPr/>
          </p:nvSpPr>
          <p:spPr bwMode="auto">
            <a:xfrm>
              <a:off x="3420" y="1736"/>
              <a:ext cx="816" cy="1316"/>
            </a:xfrm>
            <a:prstGeom prst="rect">
              <a:avLst/>
            </a:prstGeom>
            <a:gradFill rotWithShape="1">
              <a:gsLst>
                <a:gs pos="0">
                  <a:schemeClr val="bg1">
                    <a:alpha val="20000"/>
                  </a:schemeClr>
                </a:gs>
                <a:gs pos="100000">
                  <a:schemeClr val="bg1">
                    <a:alpha val="10001"/>
                  </a:schemeClr>
                </a:gs>
              </a:gsLst>
              <a:lin ang="5400000" scaled="1"/>
            </a:gradFill>
            <a:ln w="38100" cap="rnd">
              <a:solidFill>
                <a:schemeClr val="tx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sp>
        <p:nvSpPr>
          <p:cNvPr id="31752" name="Line 991"/>
          <p:cNvSpPr>
            <a:spLocks noChangeShapeType="1"/>
          </p:cNvSpPr>
          <p:nvPr/>
        </p:nvSpPr>
        <p:spPr bwMode="auto">
          <a:xfrm>
            <a:off x="6923088" y="4892675"/>
            <a:ext cx="0" cy="215900"/>
          </a:xfrm>
          <a:prstGeom prst="line">
            <a:avLst/>
          </a:prstGeom>
          <a:noFill/>
          <a:ln w="57150">
            <a:solidFill>
              <a:srgbClr val="AB1A7D"/>
            </a:solidFill>
            <a:round/>
            <a:headEnd/>
            <a:tailEnd/>
          </a:ln>
        </p:spPr>
        <p:txBody>
          <a:bodyPr>
            <a:spAutoFit/>
          </a:bodyPr>
          <a:lstStyle/>
          <a:p>
            <a:endParaRPr lang="en-US"/>
          </a:p>
        </p:txBody>
      </p:sp>
      <p:sp>
        <p:nvSpPr>
          <p:cNvPr id="31753" name="Rectangle 1033"/>
          <p:cNvSpPr>
            <a:spLocks noChangeArrowheads="1"/>
          </p:cNvSpPr>
          <p:nvPr/>
        </p:nvSpPr>
        <p:spPr bwMode="auto">
          <a:xfrm>
            <a:off x="6838950" y="5106988"/>
            <a:ext cx="163513" cy="187325"/>
          </a:xfrm>
          <a:prstGeom prst="rect">
            <a:avLst/>
          </a:prstGeom>
          <a:solidFill>
            <a:srgbClr val="AB1A7D"/>
          </a:solidFill>
          <a:ln w="9525">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54" name="Line 982"/>
          <p:cNvSpPr>
            <a:spLocks noChangeShapeType="1"/>
          </p:cNvSpPr>
          <p:nvPr/>
        </p:nvSpPr>
        <p:spPr bwMode="auto">
          <a:xfrm flipH="1" flipV="1">
            <a:off x="5705475" y="4892675"/>
            <a:ext cx="3057525" cy="41275"/>
          </a:xfrm>
          <a:prstGeom prst="line">
            <a:avLst/>
          </a:prstGeom>
          <a:noFill/>
          <a:ln w="57150">
            <a:solidFill>
              <a:srgbClr val="AB1A7D"/>
            </a:solidFill>
            <a:round/>
            <a:headEnd/>
            <a:tailEnd/>
          </a:ln>
        </p:spPr>
        <p:txBody>
          <a:bodyPr>
            <a:spAutoFit/>
          </a:bodyPr>
          <a:lstStyle/>
          <a:p>
            <a:endParaRPr lang="en-US"/>
          </a:p>
        </p:txBody>
      </p:sp>
      <p:sp>
        <p:nvSpPr>
          <p:cNvPr id="31755" name="Line 985"/>
          <p:cNvSpPr>
            <a:spLocks noChangeShapeType="1"/>
          </p:cNvSpPr>
          <p:nvPr/>
        </p:nvSpPr>
        <p:spPr bwMode="auto">
          <a:xfrm>
            <a:off x="8637588" y="4675188"/>
            <a:ext cx="0" cy="217487"/>
          </a:xfrm>
          <a:prstGeom prst="line">
            <a:avLst/>
          </a:prstGeom>
          <a:noFill/>
          <a:ln w="57150">
            <a:solidFill>
              <a:srgbClr val="AB1A7D"/>
            </a:solidFill>
            <a:round/>
            <a:headEnd/>
            <a:tailEnd/>
          </a:ln>
        </p:spPr>
        <p:txBody>
          <a:bodyPr>
            <a:spAutoFit/>
          </a:bodyPr>
          <a:lstStyle/>
          <a:p>
            <a:endParaRPr lang="en-US"/>
          </a:p>
        </p:txBody>
      </p:sp>
      <p:sp>
        <p:nvSpPr>
          <p:cNvPr id="31756" name="Rectangle 942"/>
          <p:cNvSpPr>
            <a:spLocks noChangeArrowheads="1"/>
          </p:cNvSpPr>
          <p:nvPr/>
        </p:nvSpPr>
        <p:spPr bwMode="auto">
          <a:xfrm>
            <a:off x="3908425" y="5240338"/>
            <a:ext cx="1687513" cy="150812"/>
          </a:xfrm>
          <a:prstGeom prst="rect">
            <a:avLst/>
          </a:prstGeom>
          <a:noFill/>
          <a:ln w="9525">
            <a:noFill/>
            <a:miter lim="800000"/>
            <a:headEnd/>
            <a:tailEnd/>
          </a:ln>
        </p:spPr>
        <p:txBody>
          <a:bodyPr lIns="0" tIns="0" rIns="0" bIns="0">
            <a:spAutoFit/>
          </a:bodyPr>
          <a:lstStyle/>
          <a:p>
            <a:pPr algn="ctr" defTabSz="411163">
              <a:lnSpc>
                <a:spcPct val="90000"/>
              </a:lnSpc>
            </a:pPr>
            <a:r>
              <a:rPr lang="en-US" sz="1100" b="1">
                <a:solidFill>
                  <a:srgbClr val="FFFFFF"/>
                </a:solidFill>
                <a:ea typeface="SimSun" pitchFamily="2" charset="-122"/>
              </a:rPr>
              <a:t>z HW Resources</a:t>
            </a:r>
          </a:p>
        </p:txBody>
      </p:sp>
      <p:sp>
        <p:nvSpPr>
          <p:cNvPr id="31757" name="Line 997"/>
          <p:cNvSpPr>
            <a:spLocks noChangeShapeType="1"/>
          </p:cNvSpPr>
          <p:nvPr/>
        </p:nvSpPr>
        <p:spPr bwMode="auto">
          <a:xfrm>
            <a:off x="5105400" y="4857750"/>
            <a:ext cx="0" cy="304800"/>
          </a:xfrm>
          <a:prstGeom prst="line">
            <a:avLst/>
          </a:prstGeom>
          <a:noFill/>
          <a:ln w="57150">
            <a:solidFill>
              <a:srgbClr val="AB1A7D"/>
            </a:solidFill>
            <a:round/>
            <a:headEnd/>
            <a:tailEnd/>
          </a:ln>
        </p:spPr>
        <p:txBody>
          <a:bodyPr>
            <a:spAutoFit/>
          </a:bodyPr>
          <a:lstStyle/>
          <a:p>
            <a:endParaRPr lang="en-US"/>
          </a:p>
        </p:txBody>
      </p:sp>
      <p:sp>
        <p:nvSpPr>
          <p:cNvPr id="31758" name="Line 999"/>
          <p:cNvSpPr>
            <a:spLocks noChangeShapeType="1"/>
          </p:cNvSpPr>
          <p:nvPr/>
        </p:nvSpPr>
        <p:spPr bwMode="auto">
          <a:xfrm flipH="1" flipV="1">
            <a:off x="5105400" y="5162550"/>
            <a:ext cx="604838" cy="9525"/>
          </a:xfrm>
          <a:prstGeom prst="line">
            <a:avLst/>
          </a:prstGeom>
          <a:noFill/>
          <a:ln w="57150">
            <a:solidFill>
              <a:srgbClr val="AB1A7D"/>
            </a:solidFill>
            <a:round/>
            <a:headEnd/>
            <a:tailEnd/>
          </a:ln>
        </p:spPr>
        <p:txBody>
          <a:bodyPr>
            <a:spAutoFit/>
          </a:bodyPr>
          <a:lstStyle/>
          <a:p>
            <a:endParaRPr lang="en-US"/>
          </a:p>
        </p:txBody>
      </p:sp>
      <p:sp>
        <p:nvSpPr>
          <p:cNvPr id="31759" name="Rectangle 962"/>
          <p:cNvSpPr>
            <a:spLocks noChangeArrowheads="1"/>
          </p:cNvSpPr>
          <p:nvPr/>
        </p:nvSpPr>
        <p:spPr bwMode="auto">
          <a:xfrm>
            <a:off x="3810000" y="4476750"/>
            <a:ext cx="1752600" cy="373063"/>
          </a:xfrm>
          <a:prstGeom prst="rect">
            <a:avLst/>
          </a:prstGeom>
          <a:gradFill rotWithShape="1">
            <a:gsLst>
              <a:gs pos="0">
                <a:srgbClr val="B8471B">
                  <a:alpha val="89998"/>
                </a:srgbClr>
              </a:gs>
              <a:gs pos="100000">
                <a:srgbClr val="B8471B">
                  <a:alpha val="39998"/>
                </a:srgbClr>
              </a:gs>
            </a:gsLst>
            <a:lin ang="5400000" scaled="1"/>
          </a:gradFill>
          <a:ln w="7938" cap="rnd">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60" name="Rectangle 963"/>
          <p:cNvSpPr>
            <a:spLocks noChangeArrowheads="1"/>
          </p:cNvSpPr>
          <p:nvPr/>
        </p:nvSpPr>
        <p:spPr bwMode="auto">
          <a:xfrm>
            <a:off x="4495800" y="4629150"/>
            <a:ext cx="261938" cy="122238"/>
          </a:xfrm>
          <a:prstGeom prst="rect">
            <a:avLst/>
          </a:prstGeom>
          <a:noFill/>
          <a:ln w="9525">
            <a:noFill/>
            <a:miter lim="800000"/>
            <a:headEnd/>
            <a:tailEnd/>
          </a:ln>
        </p:spPr>
        <p:txBody>
          <a:bodyPr wrap="none" lIns="0" tIns="0" rIns="0" bIns="0">
            <a:spAutoFit/>
          </a:bodyPr>
          <a:lstStyle/>
          <a:p>
            <a:pPr algn="ctr" defTabSz="411163">
              <a:lnSpc>
                <a:spcPct val="90000"/>
              </a:lnSpc>
            </a:pPr>
            <a:r>
              <a:rPr lang="en-US" sz="900" b="1">
                <a:solidFill>
                  <a:srgbClr val="FFFFFF"/>
                </a:solidFill>
                <a:ea typeface="SimSun" pitchFamily="2" charset="-122"/>
              </a:rPr>
              <a:t>z/VM</a:t>
            </a:r>
            <a:endParaRPr lang="en-US" sz="2900" b="1">
              <a:solidFill>
                <a:srgbClr val="FFFFFF"/>
              </a:solidFill>
              <a:ea typeface="SimSun" pitchFamily="2" charset="-122"/>
            </a:endParaRPr>
          </a:p>
        </p:txBody>
      </p:sp>
      <p:sp>
        <p:nvSpPr>
          <p:cNvPr id="31761" name="Line 998"/>
          <p:cNvSpPr>
            <a:spLocks noChangeShapeType="1"/>
          </p:cNvSpPr>
          <p:nvPr/>
        </p:nvSpPr>
        <p:spPr bwMode="auto">
          <a:xfrm flipH="1">
            <a:off x="5715000" y="4857750"/>
            <a:ext cx="0" cy="304800"/>
          </a:xfrm>
          <a:prstGeom prst="line">
            <a:avLst/>
          </a:prstGeom>
          <a:noFill/>
          <a:ln w="57150">
            <a:solidFill>
              <a:srgbClr val="AB1A7D"/>
            </a:solidFill>
            <a:round/>
            <a:headEnd/>
            <a:tailEnd/>
          </a:ln>
        </p:spPr>
        <p:txBody>
          <a:bodyPr>
            <a:spAutoFit/>
          </a:bodyPr>
          <a:lstStyle/>
          <a:p>
            <a:endParaRPr lang="en-US"/>
          </a:p>
        </p:txBody>
      </p:sp>
      <p:sp>
        <p:nvSpPr>
          <p:cNvPr id="31762" name="Rectangle 888"/>
          <p:cNvSpPr>
            <a:spLocks noChangeArrowheads="1"/>
          </p:cNvSpPr>
          <p:nvPr/>
        </p:nvSpPr>
        <p:spPr bwMode="auto">
          <a:xfrm>
            <a:off x="6164263" y="4330700"/>
            <a:ext cx="963612" cy="396875"/>
          </a:xfrm>
          <a:prstGeom prst="rect">
            <a:avLst/>
          </a:prstGeom>
          <a:gradFill rotWithShape="1">
            <a:gsLst>
              <a:gs pos="0">
                <a:srgbClr val="00A6A0">
                  <a:alpha val="89998"/>
                </a:srgbClr>
              </a:gs>
              <a:gs pos="100000">
                <a:srgbClr val="00A6A0">
                  <a:alpha val="20000"/>
                </a:srgbClr>
              </a:gs>
            </a:gsLst>
            <a:lin ang="540000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63" name="Rectangle 890"/>
          <p:cNvSpPr>
            <a:spLocks noChangeArrowheads="1"/>
          </p:cNvSpPr>
          <p:nvPr/>
        </p:nvSpPr>
        <p:spPr bwMode="auto">
          <a:xfrm>
            <a:off x="6248400" y="4400550"/>
            <a:ext cx="827088" cy="95250"/>
          </a:xfrm>
          <a:prstGeom prst="rect">
            <a:avLst/>
          </a:prstGeom>
          <a:noFill/>
          <a:ln w="9525">
            <a:noFill/>
            <a:miter lim="800000"/>
            <a:headEnd/>
            <a:tailEnd/>
          </a:ln>
        </p:spPr>
        <p:txBody>
          <a:bodyPr wrap="none" lIns="0" tIns="0" rIns="0" bIns="0">
            <a:spAutoFit/>
          </a:bodyPr>
          <a:lstStyle/>
          <a:p>
            <a:pPr algn="ctr" defTabSz="411163">
              <a:lnSpc>
                <a:spcPct val="90000"/>
              </a:lnSpc>
            </a:pPr>
            <a:r>
              <a:rPr lang="en-US" sz="700" b="1">
                <a:solidFill>
                  <a:srgbClr val="FFFFFF"/>
                </a:solidFill>
                <a:ea typeface="SimSun" pitchFamily="2" charset="-122"/>
              </a:rPr>
              <a:t>Blade Virtualization</a:t>
            </a:r>
            <a:endParaRPr lang="en-US" sz="2500" b="1">
              <a:solidFill>
                <a:srgbClr val="FFFFFF"/>
              </a:solidFill>
              <a:ea typeface="SimSun" pitchFamily="2" charset="-122"/>
            </a:endParaRPr>
          </a:p>
        </p:txBody>
      </p:sp>
      <p:sp>
        <p:nvSpPr>
          <p:cNvPr id="31764" name="Rectangle 901"/>
          <p:cNvSpPr>
            <a:spLocks noChangeArrowheads="1"/>
          </p:cNvSpPr>
          <p:nvPr/>
        </p:nvSpPr>
        <p:spPr bwMode="auto">
          <a:xfrm>
            <a:off x="7391400" y="4324350"/>
            <a:ext cx="930275" cy="395288"/>
          </a:xfrm>
          <a:prstGeom prst="rect">
            <a:avLst/>
          </a:prstGeom>
          <a:gradFill rotWithShape="1">
            <a:gsLst>
              <a:gs pos="0">
                <a:srgbClr val="00A6A0">
                  <a:alpha val="89998"/>
                </a:srgbClr>
              </a:gs>
              <a:gs pos="100000">
                <a:srgbClr val="00A6A0">
                  <a:alpha val="20000"/>
                </a:srgbClr>
              </a:gs>
            </a:gsLst>
            <a:lin ang="5400000" scaled="1"/>
          </a:gradFill>
          <a:ln w="7938" cap="rnd">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65" name="Rectangle 902"/>
          <p:cNvSpPr>
            <a:spLocks noChangeArrowheads="1"/>
          </p:cNvSpPr>
          <p:nvPr/>
        </p:nvSpPr>
        <p:spPr bwMode="auto">
          <a:xfrm>
            <a:off x="7459663" y="4392613"/>
            <a:ext cx="827087" cy="95250"/>
          </a:xfrm>
          <a:prstGeom prst="rect">
            <a:avLst/>
          </a:prstGeom>
          <a:noFill/>
          <a:ln w="9525">
            <a:noFill/>
            <a:miter lim="800000"/>
            <a:headEnd/>
            <a:tailEnd/>
          </a:ln>
        </p:spPr>
        <p:txBody>
          <a:bodyPr wrap="none" lIns="0" tIns="0" rIns="0" bIns="0">
            <a:spAutoFit/>
          </a:bodyPr>
          <a:lstStyle/>
          <a:p>
            <a:pPr algn="ctr" defTabSz="411163">
              <a:lnSpc>
                <a:spcPct val="90000"/>
              </a:lnSpc>
            </a:pPr>
            <a:r>
              <a:rPr lang="en-US" sz="700" b="1">
                <a:solidFill>
                  <a:srgbClr val="FFFFFF"/>
                </a:solidFill>
                <a:ea typeface="SimSun" pitchFamily="2" charset="-122"/>
              </a:rPr>
              <a:t>Blade Virtualization</a:t>
            </a:r>
            <a:endParaRPr lang="en-US" sz="2500" b="1">
              <a:solidFill>
                <a:srgbClr val="FFFFFF"/>
              </a:solidFill>
              <a:ea typeface="SimSun" pitchFamily="2" charset="-122"/>
            </a:endParaRPr>
          </a:p>
        </p:txBody>
      </p:sp>
      <p:grpSp>
        <p:nvGrpSpPr>
          <p:cNvPr id="5" name="Group 1013"/>
          <p:cNvGrpSpPr>
            <a:grpSpLocks/>
          </p:cNvGrpSpPr>
          <p:nvPr/>
        </p:nvGrpSpPr>
        <p:grpSpPr bwMode="auto">
          <a:xfrm>
            <a:off x="8534400" y="4552950"/>
            <a:ext cx="195263" cy="133350"/>
            <a:chOff x="4554" y="1827"/>
            <a:chExt cx="136" cy="55"/>
          </a:xfrm>
        </p:grpSpPr>
        <p:sp>
          <p:nvSpPr>
            <p:cNvPr id="31826" name="Rectangle 1014"/>
            <p:cNvSpPr>
              <a:spLocks noChangeArrowheads="1"/>
            </p:cNvSpPr>
            <p:nvPr/>
          </p:nvSpPr>
          <p:spPr bwMode="auto">
            <a:xfrm>
              <a:off x="4554" y="1827"/>
              <a:ext cx="136" cy="55"/>
            </a:xfrm>
            <a:prstGeom prst="rect">
              <a:avLst/>
            </a:prstGeom>
            <a:solidFill>
              <a:srgbClr val="AB1A7D"/>
            </a:solidFill>
            <a:ln w="9525">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27" name="Rectangle 1015"/>
            <p:cNvSpPr>
              <a:spLocks noChangeArrowheads="1"/>
            </p:cNvSpPr>
            <p:nvPr/>
          </p:nvSpPr>
          <p:spPr bwMode="auto">
            <a:xfrm>
              <a:off x="4554" y="1827"/>
              <a:ext cx="136" cy="55"/>
            </a:xfrm>
            <a:prstGeom prst="rect">
              <a:avLst/>
            </a:prstGeom>
            <a:solidFill>
              <a:srgbClr val="AB1A7D"/>
            </a:solidFill>
            <a:ln w="7938" cap="rnd">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sp>
        <p:nvSpPr>
          <p:cNvPr id="31767" name="Line 983"/>
          <p:cNvSpPr>
            <a:spLocks noChangeShapeType="1"/>
          </p:cNvSpPr>
          <p:nvPr/>
        </p:nvSpPr>
        <p:spPr bwMode="auto">
          <a:xfrm>
            <a:off x="6637338" y="4668838"/>
            <a:ext cx="0" cy="217487"/>
          </a:xfrm>
          <a:prstGeom prst="line">
            <a:avLst/>
          </a:prstGeom>
          <a:noFill/>
          <a:ln w="57150">
            <a:solidFill>
              <a:srgbClr val="AB1A7D"/>
            </a:solidFill>
            <a:round/>
            <a:headEnd/>
            <a:tailEnd/>
          </a:ln>
        </p:spPr>
        <p:txBody>
          <a:bodyPr>
            <a:spAutoFit/>
          </a:bodyPr>
          <a:lstStyle/>
          <a:p>
            <a:endParaRPr lang="en-US"/>
          </a:p>
        </p:txBody>
      </p:sp>
      <p:sp>
        <p:nvSpPr>
          <p:cNvPr id="31768" name="Line 984"/>
          <p:cNvSpPr>
            <a:spLocks noChangeShapeType="1"/>
          </p:cNvSpPr>
          <p:nvPr/>
        </p:nvSpPr>
        <p:spPr bwMode="auto">
          <a:xfrm>
            <a:off x="7861300" y="4660900"/>
            <a:ext cx="0" cy="214313"/>
          </a:xfrm>
          <a:prstGeom prst="line">
            <a:avLst/>
          </a:prstGeom>
          <a:noFill/>
          <a:ln w="57150">
            <a:solidFill>
              <a:srgbClr val="AB1A7D"/>
            </a:solidFill>
            <a:round/>
            <a:headEnd/>
            <a:tailEnd/>
          </a:ln>
        </p:spPr>
        <p:txBody>
          <a:bodyPr>
            <a:spAutoFit/>
          </a:bodyPr>
          <a:lstStyle/>
          <a:p>
            <a:endParaRPr lang="en-US"/>
          </a:p>
        </p:txBody>
      </p:sp>
      <p:grpSp>
        <p:nvGrpSpPr>
          <p:cNvPr id="6" name="Group 1001"/>
          <p:cNvGrpSpPr>
            <a:grpSpLocks/>
          </p:cNvGrpSpPr>
          <p:nvPr/>
        </p:nvGrpSpPr>
        <p:grpSpPr bwMode="auto">
          <a:xfrm>
            <a:off x="6229350" y="4565650"/>
            <a:ext cx="842963" cy="101600"/>
            <a:chOff x="3510" y="2907"/>
            <a:chExt cx="137" cy="54"/>
          </a:xfrm>
        </p:grpSpPr>
        <p:sp>
          <p:nvSpPr>
            <p:cNvPr id="31824" name="Rectangle 1002"/>
            <p:cNvSpPr>
              <a:spLocks noChangeArrowheads="1"/>
            </p:cNvSpPr>
            <p:nvPr/>
          </p:nvSpPr>
          <p:spPr bwMode="auto">
            <a:xfrm>
              <a:off x="3510" y="2907"/>
              <a:ext cx="137" cy="54"/>
            </a:xfrm>
            <a:prstGeom prst="rect">
              <a:avLst/>
            </a:prstGeom>
            <a:solidFill>
              <a:srgbClr val="AB1A7D"/>
            </a:solidFill>
            <a:ln w="9525">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25" name="Rectangle 1003"/>
            <p:cNvSpPr>
              <a:spLocks noChangeArrowheads="1"/>
            </p:cNvSpPr>
            <p:nvPr/>
          </p:nvSpPr>
          <p:spPr bwMode="auto">
            <a:xfrm>
              <a:off x="3510" y="2907"/>
              <a:ext cx="137" cy="54"/>
            </a:xfrm>
            <a:prstGeom prst="rect">
              <a:avLst/>
            </a:prstGeom>
            <a:solidFill>
              <a:srgbClr val="AB1A7D"/>
            </a:solidFill>
            <a:ln w="7938" cap="rnd">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grpSp>
        <p:nvGrpSpPr>
          <p:cNvPr id="7" name="Group 1007"/>
          <p:cNvGrpSpPr>
            <a:grpSpLocks/>
          </p:cNvGrpSpPr>
          <p:nvPr/>
        </p:nvGrpSpPr>
        <p:grpSpPr bwMode="auto">
          <a:xfrm>
            <a:off x="7454900" y="4559300"/>
            <a:ext cx="814388" cy="101600"/>
            <a:chOff x="3510" y="2907"/>
            <a:chExt cx="137" cy="54"/>
          </a:xfrm>
        </p:grpSpPr>
        <p:sp>
          <p:nvSpPr>
            <p:cNvPr id="31822" name="Rectangle 1008"/>
            <p:cNvSpPr>
              <a:spLocks noChangeArrowheads="1"/>
            </p:cNvSpPr>
            <p:nvPr/>
          </p:nvSpPr>
          <p:spPr bwMode="auto">
            <a:xfrm>
              <a:off x="3510" y="2907"/>
              <a:ext cx="137" cy="54"/>
            </a:xfrm>
            <a:prstGeom prst="rect">
              <a:avLst/>
            </a:prstGeom>
            <a:solidFill>
              <a:srgbClr val="AB1A7D"/>
            </a:solidFill>
            <a:ln w="9525">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23" name="Rectangle 1009"/>
            <p:cNvSpPr>
              <a:spLocks noChangeArrowheads="1"/>
            </p:cNvSpPr>
            <p:nvPr/>
          </p:nvSpPr>
          <p:spPr bwMode="auto">
            <a:xfrm>
              <a:off x="3510" y="2907"/>
              <a:ext cx="137" cy="54"/>
            </a:xfrm>
            <a:prstGeom prst="rect">
              <a:avLst/>
            </a:prstGeom>
            <a:solidFill>
              <a:srgbClr val="AB1A7D"/>
            </a:solidFill>
            <a:ln w="7938" cap="rnd">
              <a:solidFill>
                <a:schemeClr val="bg1"/>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sp>
        <p:nvSpPr>
          <p:cNvPr id="31771" name="Rectangle 2"/>
          <p:cNvSpPr>
            <a:spLocks noChangeAspect="1" noChangeArrowheads="1"/>
          </p:cNvSpPr>
          <p:nvPr/>
        </p:nvSpPr>
        <p:spPr bwMode="auto">
          <a:xfrm>
            <a:off x="3657600" y="5638800"/>
            <a:ext cx="1143000" cy="762000"/>
          </a:xfrm>
          <a:prstGeom prst="rect">
            <a:avLst/>
          </a:prstGeom>
          <a:solidFill>
            <a:schemeClr val="bg1"/>
          </a:solidFill>
          <a:ln w="41275">
            <a:solidFill>
              <a:srgbClr val="000000"/>
            </a:solidFill>
            <a:miter lim="800000"/>
            <a:headEnd/>
            <a:tailEnd/>
          </a:ln>
        </p:spPr>
        <p:txBody>
          <a:bodyPr/>
          <a:lstStyle/>
          <a:p>
            <a:pPr defTabSz="914400"/>
            <a:r>
              <a:rPr lang="en-US" sz="900" b="1">
                <a:solidFill>
                  <a:srgbClr val="000000"/>
                </a:solidFill>
              </a:rPr>
              <a:t>Mixed workloads updating shared data or queues</a:t>
            </a:r>
          </a:p>
        </p:txBody>
      </p:sp>
      <p:sp>
        <p:nvSpPr>
          <p:cNvPr id="31772" name="Rectangle 14"/>
          <p:cNvSpPr>
            <a:spLocks noChangeAspect="1" noChangeArrowheads="1"/>
          </p:cNvSpPr>
          <p:nvPr/>
        </p:nvSpPr>
        <p:spPr bwMode="auto">
          <a:xfrm>
            <a:off x="6781800" y="5638800"/>
            <a:ext cx="923925" cy="762000"/>
          </a:xfrm>
          <a:prstGeom prst="rect">
            <a:avLst/>
          </a:prstGeom>
          <a:solidFill>
            <a:schemeClr val="bg1"/>
          </a:solidFill>
          <a:ln w="41275">
            <a:solidFill>
              <a:srgbClr val="FF6600"/>
            </a:solidFill>
            <a:miter lim="800000"/>
            <a:headEnd/>
            <a:tailEnd/>
          </a:ln>
        </p:spPr>
        <p:txBody>
          <a:bodyPr/>
          <a:lstStyle/>
          <a:p>
            <a:pPr defTabSz="914400"/>
            <a:r>
              <a:rPr lang="en-US" sz="1000" b="1">
                <a:solidFill>
                  <a:srgbClr val="FF6400"/>
                </a:solidFill>
              </a:rPr>
              <a:t>Parallel data structures</a:t>
            </a:r>
          </a:p>
        </p:txBody>
      </p:sp>
      <p:sp>
        <p:nvSpPr>
          <p:cNvPr id="31773" name="Rectangle 15"/>
          <p:cNvSpPr>
            <a:spLocks noChangeAspect="1" noChangeArrowheads="1"/>
          </p:cNvSpPr>
          <p:nvPr/>
        </p:nvSpPr>
        <p:spPr bwMode="auto">
          <a:xfrm>
            <a:off x="7696200" y="5638800"/>
            <a:ext cx="1066800" cy="762000"/>
          </a:xfrm>
          <a:prstGeom prst="rect">
            <a:avLst/>
          </a:prstGeom>
          <a:solidFill>
            <a:schemeClr val="bg1"/>
          </a:solidFill>
          <a:ln w="41275">
            <a:solidFill>
              <a:srgbClr val="008000"/>
            </a:solidFill>
            <a:miter lim="800000"/>
            <a:headEnd/>
            <a:tailEnd/>
          </a:ln>
        </p:spPr>
        <p:txBody>
          <a:bodyPr/>
          <a:lstStyle/>
          <a:p>
            <a:pPr defTabSz="914400"/>
            <a:r>
              <a:rPr lang="en-US" sz="1000" b="1">
                <a:solidFill>
                  <a:srgbClr val="339933"/>
                </a:solidFill>
              </a:rPr>
              <a:t>Small discrete applications</a:t>
            </a:r>
          </a:p>
        </p:txBody>
      </p:sp>
      <p:sp>
        <p:nvSpPr>
          <p:cNvPr id="31774" name="Rectangle 16"/>
          <p:cNvSpPr>
            <a:spLocks noChangeAspect="1" noChangeArrowheads="1"/>
          </p:cNvSpPr>
          <p:nvPr/>
        </p:nvSpPr>
        <p:spPr bwMode="auto">
          <a:xfrm>
            <a:off x="5943600" y="5638800"/>
            <a:ext cx="838200" cy="762000"/>
          </a:xfrm>
          <a:prstGeom prst="rect">
            <a:avLst/>
          </a:prstGeom>
          <a:solidFill>
            <a:schemeClr val="bg1"/>
          </a:solidFill>
          <a:ln w="41275">
            <a:solidFill>
              <a:srgbClr val="9900CC"/>
            </a:solidFill>
            <a:miter lim="800000"/>
            <a:headEnd/>
            <a:tailEnd/>
          </a:ln>
        </p:spPr>
        <p:txBody>
          <a:bodyPr/>
          <a:lstStyle/>
          <a:p>
            <a:pPr defTabSz="914400"/>
            <a:r>
              <a:rPr lang="en-US" sz="1000" b="1">
                <a:solidFill>
                  <a:srgbClr val="9900CC"/>
                </a:solidFill>
              </a:rPr>
              <a:t>Highly threaded platform           </a:t>
            </a:r>
          </a:p>
        </p:txBody>
      </p:sp>
      <p:sp>
        <p:nvSpPr>
          <p:cNvPr id="31775" name="Rectangle 15"/>
          <p:cNvSpPr>
            <a:spLocks noChangeAspect="1" noChangeArrowheads="1"/>
          </p:cNvSpPr>
          <p:nvPr/>
        </p:nvSpPr>
        <p:spPr bwMode="auto">
          <a:xfrm>
            <a:off x="4800600" y="5638800"/>
            <a:ext cx="1143000" cy="762000"/>
          </a:xfrm>
          <a:prstGeom prst="rect">
            <a:avLst/>
          </a:prstGeom>
          <a:solidFill>
            <a:schemeClr val="bg1"/>
          </a:solidFill>
          <a:ln w="41275">
            <a:solidFill>
              <a:srgbClr val="FF0000"/>
            </a:solidFill>
            <a:miter lim="800000"/>
            <a:headEnd/>
            <a:tailEnd/>
          </a:ln>
        </p:spPr>
        <p:txBody>
          <a:bodyPr/>
          <a:lstStyle/>
          <a:p>
            <a:pPr defTabSz="914400"/>
            <a:r>
              <a:rPr lang="en-US" sz="1000" b="1">
                <a:solidFill>
                  <a:srgbClr val="FF0000"/>
                </a:solidFill>
                <a:ea typeface="SimSun" pitchFamily="2" charset="-122"/>
              </a:rPr>
              <a:t>Consolidation of discrete applications</a:t>
            </a:r>
          </a:p>
        </p:txBody>
      </p:sp>
      <p:sp>
        <p:nvSpPr>
          <p:cNvPr id="31776" name="Rectangle 42"/>
          <p:cNvSpPr>
            <a:spLocks noChangeArrowheads="1"/>
          </p:cNvSpPr>
          <p:nvPr/>
        </p:nvSpPr>
        <p:spPr bwMode="auto">
          <a:xfrm>
            <a:off x="3657600" y="1905000"/>
            <a:ext cx="5029200" cy="1143000"/>
          </a:xfrm>
          <a:prstGeom prst="rect">
            <a:avLst/>
          </a:prstGeom>
          <a:solidFill>
            <a:srgbClr val="CC99FF"/>
          </a:solidFill>
          <a:ln w="9525">
            <a:noFill/>
            <a:miter lim="800000"/>
            <a:headEnd/>
            <a:tailEnd/>
          </a:ln>
          <a:effectLst>
            <a:prstShdw prst="shdw17" dist="17961" dir="2700000">
              <a:srgbClr val="7A5C99"/>
            </a:prstShdw>
          </a:effectLst>
        </p:spPr>
        <p:txBody>
          <a:bodyPr wrap="none" anchor="ctr"/>
          <a:lstStyle/>
          <a:p>
            <a:pPr algn="ctr"/>
            <a:endParaRPr lang="en-US" b="1"/>
          </a:p>
          <a:p>
            <a:pPr algn="ctr"/>
            <a:endParaRPr lang="en-US" b="1"/>
          </a:p>
          <a:p>
            <a:pPr algn="ctr"/>
            <a:endParaRPr lang="en-US" b="1"/>
          </a:p>
        </p:txBody>
      </p:sp>
      <p:grpSp>
        <p:nvGrpSpPr>
          <p:cNvPr id="8" name="Group 952"/>
          <p:cNvGrpSpPr>
            <a:grpSpLocks/>
          </p:cNvGrpSpPr>
          <p:nvPr/>
        </p:nvGrpSpPr>
        <p:grpSpPr bwMode="auto">
          <a:xfrm>
            <a:off x="3733800" y="2971800"/>
            <a:ext cx="914400" cy="1428750"/>
            <a:chOff x="1695" y="1192"/>
            <a:chExt cx="318" cy="1225"/>
          </a:xfrm>
        </p:grpSpPr>
        <p:sp>
          <p:nvSpPr>
            <p:cNvPr id="31820" name="Rectangle 953"/>
            <p:cNvSpPr>
              <a:spLocks noChangeArrowheads="1"/>
            </p:cNvSpPr>
            <p:nvPr/>
          </p:nvSpPr>
          <p:spPr bwMode="auto">
            <a:xfrm>
              <a:off x="1695" y="1192"/>
              <a:ext cx="318" cy="1225"/>
            </a:xfrm>
            <a:prstGeom prst="rect">
              <a:avLst/>
            </a:prstGeom>
            <a:gradFill rotWithShape="1">
              <a:gsLst>
                <a:gs pos="0">
                  <a:srgbClr val="0083B9">
                    <a:alpha val="60001"/>
                  </a:srgbClr>
                </a:gs>
                <a:gs pos="100000">
                  <a:srgbClr val="0083B9">
                    <a:alpha val="29999"/>
                  </a:srgbClr>
                </a:gs>
              </a:gsLst>
              <a:lin ang="540000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821" name="Rectangle 954"/>
            <p:cNvSpPr>
              <a:spLocks noChangeArrowheads="1"/>
            </p:cNvSpPr>
            <p:nvPr/>
          </p:nvSpPr>
          <p:spPr bwMode="auto">
            <a:xfrm>
              <a:off x="1695" y="1192"/>
              <a:ext cx="318" cy="1225"/>
            </a:xfrm>
            <a:prstGeom prst="rect">
              <a:avLst/>
            </a:prstGeom>
            <a:gradFill rotWithShape="1">
              <a:gsLst>
                <a:gs pos="0">
                  <a:srgbClr val="0083B9">
                    <a:alpha val="60001"/>
                  </a:srgbClr>
                </a:gs>
                <a:gs pos="100000">
                  <a:srgbClr val="0083B9">
                    <a:alpha val="29999"/>
                  </a:srgbClr>
                </a:gs>
              </a:gsLst>
              <a:lin ang="5400000" scaled="1"/>
            </a:gradFill>
            <a:ln w="7938" cap="rnd">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grpSp>
      <p:sp>
        <p:nvSpPr>
          <p:cNvPr id="31778" name="Rectangle 957"/>
          <p:cNvSpPr>
            <a:spLocks noChangeArrowheads="1"/>
          </p:cNvSpPr>
          <p:nvPr/>
        </p:nvSpPr>
        <p:spPr bwMode="auto">
          <a:xfrm>
            <a:off x="4724400" y="2971800"/>
            <a:ext cx="914400" cy="1428750"/>
          </a:xfrm>
          <a:prstGeom prst="rect">
            <a:avLst/>
          </a:prstGeom>
          <a:gradFill rotWithShape="1">
            <a:gsLst>
              <a:gs pos="0">
                <a:srgbClr val="FFCF01">
                  <a:alpha val="89998"/>
                </a:srgbClr>
              </a:gs>
              <a:gs pos="100000">
                <a:srgbClr val="FFCF01">
                  <a:alpha val="29999"/>
                </a:srgbClr>
              </a:gs>
            </a:gsLst>
            <a:lin ang="540000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79" name="Rectangle 904"/>
          <p:cNvSpPr>
            <a:spLocks noChangeArrowheads="1"/>
          </p:cNvSpPr>
          <p:nvPr/>
        </p:nvSpPr>
        <p:spPr bwMode="auto">
          <a:xfrm>
            <a:off x="5867400" y="2971800"/>
            <a:ext cx="762000" cy="1276350"/>
          </a:xfrm>
          <a:prstGeom prst="rect">
            <a:avLst/>
          </a:prstGeom>
          <a:gradFill rotWithShape="1">
            <a:gsLst>
              <a:gs pos="0">
                <a:srgbClr val="007670">
                  <a:alpha val="79999"/>
                </a:srgbClr>
              </a:gs>
              <a:gs pos="100000">
                <a:srgbClr val="007670">
                  <a:alpha val="29999"/>
                </a:srgbClr>
              </a:gs>
            </a:gsLst>
            <a:lin ang="540000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FFFFFF"/>
              </a:solidFill>
              <a:ea typeface="SimSun" pitchFamily="2" charset="-122"/>
            </a:endParaRPr>
          </a:p>
        </p:txBody>
      </p:sp>
      <p:sp>
        <p:nvSpPr>
          <p:cNvPr id="31780" name="Rectangle 892"/>
          <p:cNvSpPr>
            <a:spLocks noChangeArrowheads="1"/>
          </p:cNvSpPr>
          <p:nvPr/>
        </p:nvSpPr>
        <p:spPr bwMode="auto">
          <a:xfrm>
            <a:off x="6705600" y="2971800"/>
            <a:ext cx="762000" cy="1276350"/>
          </a:xfrm>
          <a:prstGeom prst="rect">
            <a:avLst/>
          </a:prstGeom>
          <a:gradFill rotWithShape="1">
            <a:gsLst>
              <a:gs pos="0">
                <a:srgbClr val="FFCF01">
                  <a:alpha val="79999"/>
                </a:srgbClr>
              </a:gs>
              <a:gs pos="100000">
                <a:srgbClr val="FFCF01">
                  <a:alpha val="29999"/>
                </a:srgbClr>
              </a:gs>
            </a:gsLst>
            <a:lin ang="540000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81" name="Rectangle 955"/>
          <p:cNvSpPr>
            <a:spLocks noChangeArrowheads="1"/>
          </p:cNvSpPr>
          <p:nvPr/>
        </p:nvSpPr>
        <p:spPr bwMode="auto">
          <a:xfrm>
            <a:off x="3810000" y="3463925"/>
            <a:ext cx="871538" cy="182563"/>
          </a:xfrm>
          <a:prstGeom prst="rect">
            <a:avLst/>
          </a:prstGeom>
          <a:noFill/>
          <a:ln w="9525">
            <a:noFill/>
            <a:miter lim="800000"/>
            <a:headEnd/>
            <a:tailEnd/>
          </a:ln>
        </p:spPr>
        <p:txBody>
          <a:bodyPr lIns="0" tIns="0" rIns="0" bIns="0">
            <a:spAutoFit/>
          </a:bodyPr>
          <a:lstStyle/>
          <a:p>
            <a:pPr algn="ctr" defTabSz="411163"/>
            <a:r>
              <a:rPr lang="en-US" sz="1200" b="1">
                <a:solidFill>
                  <a:srgbClr val="FFFFFF"/>
                </a:solidFill>
                <a:ea typeface="SimSun" pitchFamily="2" charset="-122"/>
              </a:rPr>
              <a:t>z/OS</a:t>
            </a:r>
            <a:endParaRPr lang="en-US" sz="1200" b="1" baseline="30000">
              <a:solidFill>
                <a:srgbClr val="FFFFFF"/>
              </a:solidFill>
              <a:ea typeface="SimSun" pitchFamily="2" charset="-122"/>
            </a:endParaRPr>
          </a:p>
        </p:txBody>
      </p:sp>
      <p:sp>
        <p:nvSpPr>
          <p:cNvPr id="31782" name="Rectangle 959"/>
          <p:cNvSpPr>
            <a:spLocks noChangeArrowheads="1"/>
          </p:cNvSpPr>
          <p:nvPr/>
        </p:nvSpPr>
        <p:spPr bwMode="auto">
          <a:xfrm>
            <a:off x="4724400" y="3235325"/>
            <a:ext cx="815975" cy="495300"/>
          </a:xfrm>
          <a:prstGeom prst="rect">
            <a:avLst/>
          </a:prstGeom>
          <a:noFill/>
          <a:ln w="9525">
            <a:noFill/>
            <a:miter lim="800000"/>
            <a:headEnd/>
            <a:tailEnd/>
          </a:ln>
        </p:spPr>
        <p:txBody>
          <a:bodyPr lIns="0" tIns="0" rIns="0" bIns="0">
            <a:spAutoFit/>
          </a:bodyPr>
          <a:lstStyle/>
          <a:p>
            <a:pPr algn="ctr" defTabSz="411163">
              <a:lnSpc>
                <a:spcPct val="90000"/>
              </a:lnSpc>
            </a:pPr>
            <a:r>
              <a:rPr lang="en-US" sz="1200" b="1" dirty="0">
                <a:solidFill>
                  <a:srgbClr val="FFFFFF"/>
                </a:solidFill>
                <a:ea typeface="SimSun" pitchFamily="2" charset="-122"/>
              </a:rPr>
              <a:t>Linux</a:t>
            </a:r>
          </a:p>
          <a:p>
            <a:pPr algn="ctr" defTabSz="411163">
              <a:lnSpc>
                <a:spcPct val="90000"/>
              </a:lnSpc>
            </a:pPr>
            <a:r>
              <a:rPr lang="en-US" sz="1200" b="1" dirty="0">
                <a:solidFill>
                  <a:srgbClr val="FFFFFF"/>
                </a:solidFill>
                <a:ea typeface="SimSun" pitchFamily="2" charset="-122"/>
              </a:rPr>
              <a:t>on</a:t>
            </a:r>
          </a:p>
          <a:p>
            <a:pPr algn="ctr" defTabSz="411163">
              <a:lnSpc>
                <a:spcPct val="90000"/>
              </a:lnSpc>
            </a:pPr>
            <a:r>
              <a:rPr lang="en-US" sz="1200" b="1" dirty="0" smtClean="0">
                <a:solidFill>
                  <a:srgbClr val="FFFFFF"/>
                </a:solidFill>
                <a:ea typeface="SimSun" pitchFamily="2" charset="-122"/>
              </a:rPr>
              <a:t>System Z </a:t>
            </a:r>
            <a:endParaRPr lang="en-US" sz="1200" b="1" dirty="0">
              <a:solidFill>
                <a:srgbClr val="FFFFFF"/>
              </a:solidFill>
              <a:ea typeface="SimSun" pitchFamily="2" charset="-122"/>
            </a:endParaRPr>
          </a:p>
        </p:txBody>
      </p:sp>
      <p:sp>
        <p:nvSpPr>
          <p:cNvPr id="31783" name="Rectangle 894"/>
          <p:cNvSpPr>
            <a:spLocks noChangeArrowheads="1"/>
          </p:cNvSpPr>
          <p:nvPr/>
        </p:nvSpPr>
        <p:spPr bwMode="auto">
          <a:xfrm>
            <a:off x="6705600" y="3357563"/>
            <a:ext cx="727075" cy="301625"/>
          </a:xfrm>
          <a:prstGeom prst="rect">
            <a:avLst/>
          </a:prstGeom>
          <a:noFill/>
          <a:ln w="9525">
            <a:noFill/>
            <a:miter lim="800000"/>
            <a:headEnd/>
            <a:tailEnd/>
          </a:ln>
        </p:spPr>
        <p:txBody>
          <a:bodyPr lIns="0" tIns="0" rIns="0" bIns="0">
            <a:spAutoFit/>
          </a:bodyPr>
          <a:lstStyle/>
          <a:p>
            <a:pPr algn="ctr" defTabSz="411163">
              <a:lnSpc>
                <a:spcPct val="90000"/>
              </a:lnSpc>
            </a:pPr>
            <a:r>
              <a:rPr lang="en-US" sz="1100" b="1">
                <a:solidFill>
                  <a:srgbClr val="FFFFFF"/>
                </a:solidFill>
                <a:ea typeface="SimSun" pitchFamily="2" charset="-122"/>
              </a:rPr>
              <a:t>Linux on System x</a:t>
            </a:r>
            <a:r>
              <a:rPr lang="en-US" sz="800" b="1">
                <a:solidFill>
                  <a:srgbClr val="FFFFFF"/>
                </a:solidFill>
                <a:ea typeface="SimSun" pitchFamily="2" charset="-122"/>
              </a:rPr>
              <a:t> </a:t>
            </a:r>
            <a:r>
              <a:rPr lang="en-US" sz="800" b="1" baseline="30000">
                <a:solidFill>
                  <a:srgbClr val="FFFFFF"/>
                </a:solidFill>
                <a:ea typeface="SimSun" pitchFamily="2" charset="-122"/>
              </a:rPr>
              <a:t>1</a:t>
            </a:r>
            <a:endParaRPr lang="en-US" sz="2900" b="1" baseline="30000">
              <a:solidFill>
                <a:srgbClr val="FFFFFF"/>
              </a:solidFill>
              <a:ea typeface="SimSun" pitchFamily="2" charset="-122"/>
            </a:endParaRPr>
          </a:p>
        </p:txBody>
      </p:sp>
      <p:sp>
        <p:nvSpPr>
          <p:cNvPr id="31784" name="Rectangle 906"/>
          <p:cNvSpPr>
            <a:spLocks noChangeArrowheads="1"/>
          </p:cNvSpPr>
          <p:nvPr/>
        </p:nvSpPr>
        <p:spPr bwMode="auto">
          <a:xfrm>
            <a:off x="5943600" y="3360738"/>
            <a:ext cx="606425" cy="301625"/>
          </a:xfrm>
          <a:prstGeom prst="rect">
            <a:avLst/>
          </a:prstGeom>
          <a:noFill/>
          <a:ln w="9525">
            <a:noFill/>
            <a:miter lim="800000"/>
            <a:headEnd/>
            <a:tailEnd/>
          </a:ln>
        </p:spPr>
        <p:txBody>
          <a:bodyPr wrap="none" lIns="0" tIns="0" rIns="0" bIns="0">
            <a:spAutoFit/>
          </a:bodyPr>
          <a:lstStyle/>
          <a:p>
            <a:pPr algn="ctr" defTabSz="411163">
              <a:lnSpc>
                <a:spcPct val="90000"/>
              </a:lnSpc>
            </a:pPr>
            <a:r>
              <a:rPr lang="en-US" sz="1100" b="1">
                <a:solidFill>
                  <a:srgbClr val="FFFFFF"/>
                </a:solidFill>
                <a:ea typeface="SimSun" pitchFamily="2" charset="-122"/>
              </a:rPr>
              <a:t>AIX on </a:t>
            </a:r>
          </a:p>
          <a:p>
            <a:pPr algn="ctr" defTabSz="411163">
              <a:lnSpc>
                <a:spcPct val="90000"/>
              </a:lnSpc>
            </a:pPr>
            <a:r>
              <a:rPr lang="en-US" sz="1100" b="1">
                <a:solidFill>
                  <a:srgbClr val="FFFFFF"/>
                </a:solidFill>
                <a:ea typeface="SimSun" pitchFamily="2" charset="-122"/>
              </a:rPr>
              <a:t>POWER7</a:t>
            </a:r>
          </a:p>
        </p:txBody>
      </p:sp>
      <p:sp>
        <p:nvSpPr>
          <p:cNvPr id="31785" name="Rectangle 921"/>
          <p:cNvSpPr>
            <a:spLocks noChangeArrowheads="1"/>
          </p:cNvSpPr>
          <p:nvPr/>
        </p:nvSpPr>
        <p:spPr bwMode="auto">
          <a:xfrm>
            <a:off x="8458200" y="3333750"/>
            <a:ext cx="293688" cy="1454150"/>
          </a:xfrm>
          <a:prstGeom prst="rect">
            <a:avLst/>
          </a:prstGeom>
          <a:gradFill rotWithShape="1">
            <a:gsLst>
              <a:gs pos="0">
                <a:srgbClr val="0065B2">
                  <a:alpha val="89998"/>
                </a:srgbClr>
              </a:gs>
              <a:gs pos="100000">
                <a:srgbClr val="0065B2">
                  <a:alpha val="20000"/>
                </a:srgbClr>
              </a:gs>
            </a:gsLst>
            <a:lin ang="0" scaled="1"/>
          </a:gra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000000"/>
              </a:solidFill>
              <a:ea typeface="SimSun" pitchFamily="2" charset="-122"/>
            </a:endParaRPr>
          </a:p>
        </p:txBody>
      </p:sp>
      <p:sp>
        <p:nvSpPr>
          <p:cNvPr id="31786" name="Rectangle 923"/>
          <p:cNvSpPr>
            <a:spLocks noChangeArrowheads="1"/>
          </p:cNvSpPr>
          <p:nvPr/>
        </p:nvSpPr>
        <p:spPr bwMode="auto">
          <a:xfrm rot="-5400000">
            <a:off x="8268494" y="3675856"/>
            <a:ext cx="654050" cy="122238"/>
          </a:xfrm>
          <a:prstGeom prst="rect">
            <a:avLst/>
          </a:prstGeom>
          <a:noFill/>
          <a:ln w="9525">
            <a:noFill/>
            <a:miter lim="800000"/>
            <a:headEnd/>
            <a:tailEnd/>
          </a:ln>
        </p:spPr>
        <p:txBody>
          <a:bodyPr wrap="none" lIns="0" tIns="0" rIns="0" bIns="0">
            <a:spAutoFit/>
          </a:bodyPr>
          <a:lstStyle/>
          <a:p>
            <a:pPr algn="ctr" defTabSz="411163">
              <a:lnSpc>
                <a:spcPct val="90000"/>
              </a:lnSpc>
            </a:pPr>
            <a:r>
              <a:rPr lang="en-US" sz="900" b="1">
                <a:solidFill>
                  <a:srgbClr val="FFFFFF"/>
                </a:solidFill>
                <a:ea typeface="SimSun" pitchFamily="2" charset="-122"/>
              </a:rPr>
              <a:t>DataPower</a:t>
            </a:r>
            <a:r>
              <a:rPr lang="en-US" sz="900" b="1" baseline="30000">
                <a:solidFill>
                  <a:srgbClr val="FFFFFF"/>
                </a:solidFill>
                <a:ea typeface="SimSun" pitchFamily="2" charset="-122"/>
              </a:rPr>
              <a:t> 1</a:t>
            </a:r>
          </a:p>
        </p:txBody>
      </p:sp>
      <p:sp>
        <p:nvSpPr>
          <p:cNvPr id="31787" name="Rectangle 55"/>
          <p:cNvSpPr>
            <a:spLocks noChangeArrowheads="1"/>
          </p:cNvSpPr>
          <p:nvPr/>
        </p:nvSpPr>
        <p:spPr bwMode="auto">
          <a:xfrm>
            <a:off x="152400" y="1295400"/>
            <a:ext cx="3200400" cy="4953000"/>
          </a:xfrm>
          <a:prstGeom prst="rect">
            <a:avLst/>
          </a:prstGeom>
          <a:noFill/>
          <a:ln w="9525">
            <a:noFill/>
            <a:miter lim="800000"/>
            <a:headEnd/>
            <a:tailEnd/>
          </a:ln>
        </p:spPr>
        <p:txBody>
          <a:bodyPr/>
          <a:lstStyle/>
          <a:p>
            <a:pPr marL="117475" indent="-117475" defTabSz="914400" eaLnBrk="0" hangingPunct="0">
              <a:spcBef>
                <a:spcPct val="20000"/>
              </a:spcBef>
              <a:buClr>
                <a:schemeClr val="tx1"/>
              </a:buClr>
              <a:buFont typeface="Wingdings" pitchFamily="2" charset="2"/>
              <a:buChar char="§"/>
            </a:pPr>
            <a:r>
              <a:rPr lang="en-US" sz="1600" dirty="0"/>
              <a:t>Modernize enterprise applications with BPM simplicity, visibility, power and governance</a:t>
            </a:r>
          </a:p>
          <a:p>
            <a:pPr marL="117475" indent="-117475" defTabSz="914400" eaLnBrk="0" hangingPunct="0">
              <a:spcBef>
                <a:spcPct val="20000"/>
              </a:spcBef>
              <a:buClr>
                <a:schemeClr val="tx1"/>
              </a:buClr>
              <a:buFont typeface="Wingdings" pitchFamily="2" charset="2"/>
              <a:buChar char="§"/>
            </a:pPr>
            <a:endParaRPr lang="en-US" sz="1600" dirty="0"/>
          </a:p>
          <a:p>
            <a:pPr marL="117475" indent="-117475" defTabSz="914400" eaLnBrk="0" hangingPunct="0">
              <a:spcBef>
                <a:spcPct val="20000"/>
              </a:spcBef>
              <a:buClr>
                <a:schemeClr val="tx1"/>
              </a:buClr>
              <a:buFont typeface="Wingdings" pitchFamily="2" charset="2"/>
              <a:buChar char="§"/>
            </a:pPr>
            <a:r>
              <a:rPr lang="en-US" sz="1600" dirty="0"/>
              <a:t>Configure zEnterprise with </a:t>
            </a:r>
            <a:r>
              <a:rPr lang="en-US" sz="1600" dirty="0" err="1"/>
              <a:t>zBX</a:t>
            </a:r>
            <a:r>
              <a:rPr lang="en-US" sz="1600" dirty="0"/>
              <a:t> to meet business process workload on z, </a:t>
            </a:r>
            <a:r>
              <a:rPr lang="en-US" sz="1600" dirty="0" err="1"/>
              <a:t>zLinux</a:t>
            </a:r>
            <a:r>
              <a:rPr lang="en-US" sz="1600" dirty="0"/>
              <a:t>, or </a:t>
            </a:r>
            <a:r>
              <a:rPr lang="en-US" sz="1600" dirty="0" err="1"/>
              <a:t>zBX</a:t>
            </a:r>
            <a:r>
              <a:rPr lang="en-US" sz="1600" dirty="0"/>
              <a:t>- based AIX, Linux, Windows</a:t>
            </a:r>
          </a:p>
          <a:p>
            <a:pPr marL="117475" indent="-117475" defTabSz="914400" eaLnBrk="0" hangingPunct="0">
              <a:spcBef>
                <a:spcPct val="20000"/>
              </a:spcBef>
              <a:buClr>
                <a:schemeClr val="tx1"/>
              </a:buClr>
              <a:buFont typeface="Wingdings" pitchFamily="2" charset="2"/>
              <a:buChar char="§"/>
            </a:pPr>
            <a:endParaRPr lang="en-US" sz="1600" dirty="0"/>
          </a:p>
          <a:p>
            <a:pPr marL="344488" lvl="1" indent="-111125" defTabSz="914400" eaLnBrk="0" hangingPunct="0">
              <a:spcBef>
                <a:spcPct val="20000"/>
              </a:spcBef>
              <a:buClr>
                <a:schemeClr val="tx1"/>
              </a:buClr>
              <a:buFont typeface="Arial" pitchFamily="34" charset="0"/>
              <a:buChar char="–"/>
            </a:pPr>
            <a:r>
              <a:rPr lang="en-US" sz="1400" dirty="0"/>
              <a:t>Process Server execution workloads on z/OS </a:t>
            </a:r>
          </a:p>
          <a:p>
            <a:pPr marL="344488" lvl="1" indent="-111125" defTabSz="914400" eaLnBrk="0" hangingPunct="0">
              <a:spcBef>
                <a:spcPct val="20000"/>
              </a:spcBef>
              <a:buClr>
                <a:schemeClr val="tx1"/>
              </a:buClr>
              <a:buFont typeface="Arial" pitchFamily="34" charset="0"/>
              <a:buChar char="–"/>
            </a:pPr>
            <a:r>
              <a:rPr lang="en-US" sz="1400" dirty="0"/>
              <a:t> Process Center development environment/Repository on </a:t>
            </a:r>
            <a:r>
              <a:rPr lang="en-US" sz="1400" dirty="0" err="1"/>
              <a:t>zLinux</a:t>
            </a:r>
            <a:r>
              <a:rPr lang="en-US" sz="1400" dirty="0"/>
              <a:t> or </a:t>
            </a:r>
            <a:r>
              <a:rPr lang="en-US" sz="1400" dirty="0" err="1"/>
              <a:t>zBX</a:t>
            </a:r>
            <a:r>
              <a:rPr lang="en-US" sz="1400" dirty="0"/>
              <a:t> AIX</a:t>
            </a:r>
          </a:p>
          <a:p>
            <a:pPr marL="344488" lvl="1" indent="-111125" defTabSz="914400" eaLnBrk="0" hangingPunct="0">
              <a:spcBef>
                <a:spcPct val="20000"/>
              </a:spcBef>
              <a:buClr>
                <a:schemeClr val="tx1"/>
              </a:buClr>
              <a:buFont typeface="Arial" pitchFamily="34" charset="0"/>
              <a:buChar char="–"/>
            </a:pPr>
            <a:r>
              <a:rPr lang="en-US" sz="1400" dirty="0"/>
              <a:t>Authoring (Process Designer and Integration Designer) on Windows  based </a:t>
            </a:r>
            <a:r>
              <a:rPr lang="en-US" sz="1400" dirty="0" err="1"/>
              <a:t>zBX</a:t>
            </a:r>
            <a:r>
              <a:rPr lang="en-US" sz="1400" dirty="0"/>
              <a:t> blades </a:t>
            </a:r>
          </a:p>
          <a:p>
            <a:pPr marL="117475" indent="-117475" defTabSz="914400" eaLnBrk="0" hangingPunct="0">
              <a:spcBef>
                <a:spcPct val="20000"/>
              </a:spcBef>
              <a:buClr>
                <a:schemeClr val="tx1"/>
              </a:buClr>
              <a:buFont typeface="Wingdings" pitchFamily="2" charset="2"/>
              <a:buChar char="§"/>
            </a:pPr>
            <a:endParaRPr lang="en-US" sz="1600" dirty="0"/>
          </a:p>
        </p:txBody>
      </p:sp>
      <p:sp>
        <p:nvSpPr>
          <p:cNvPr id="31788" name="Text Box 56"/>
          <p:cNvSpPr txBox="1">
            <a:spLocks noChangeArrowheads="1"/>
          </p:cNvSpPr>
          <p:nvPr/>
        </p:nvSpPr>
        <p:spPr bwMode="auto">
          <a:xfrm>
            <a:off x="5334000" y="6477000"/>
            <a:ext cx="3810000" cy="327025"/>
          </a:xfrm>
          <a:prstGeom prst="rect">
            <a:avLst/>
          </a:prstGeom>
          <a:noFill/>
          <a:ln w="25400" algn="ctr">
            <a:noFill/>
            <a:miter lim="800000"/>
            <a:headEnd/>
            <a:tailEnd/>
          </a:ln>
        </p:spPr>
        <p:txBody>
          <a:bodyPr lIns="82284" tIns="41142" rIns="82284" bIns="41142">
            <a:spAutoFit/>
          </a:bodyPr>
          <a:lstStyle/>
          <a:p>
            <a:pPr defTabSz="822325">
              <a:spcAft>
                <a:spcPct val="15000"/>
              </a:spcAft>
            </a:pPr>
            <a:r>
              <a:rPr lang="en-US" sz="800" baseline="30000"/>
              <a:t>1</a:t>
            </a:r>
            <a:r>
              <a:rPr lang="en-US" sz="800"/>
              <a:t> All statements regarding IBM future direction and intent are subject to change or withdrawal without notice, and represents goals and objectives only.</a:t>
            </a:r>
          </a:p>
        </p:txBody>
      </p:sp>
      <p:sp>
        <p:nvSpPr>
          <p:cNvPr id="31789" name="Rectangle 904"/>
          <p:cNvSpPr>
            <a:spLocks noChangeArrowheads="1"/>
          </p:cNvSpPr>
          <p:nvPr/>
        </p:nvSpPr>
        <p:spPr bwMode="auto">
          <a:xfrm>
            <a:off x="7543800" y="2971800"/>
            <a:ext cx="762000" cy="1276350"/>
          </a:xfrm>
          <a:prstGeom prst="rect">
            <a:avLst/>
          </a:prstGeom>
          <a:solidFill>
            <a:schemeClr val="accent1">
              <a:alpha val="79999"/>
            </a:schemeClr>
          </a:solidFill>
          <a:ln w="9525">
            <a:solidFill>
              <a:srgbClr val="C0C0C0"/>
            </a:solidFill>
            <a:miter lim="800000"/>
            <a:headEnd/>
            <a:tailEnd/>
          </a:ln>
        </p:spPr>
        <p:txBody>
          <a:bodyPr lIns="82260" tIns="41132" rIns="82260" bIns="41132"/>
          <a:lstStyle/>
          <a:p>
            <a:pPr defTabSz="411163" hangingPunct="0">
              <a:lnSpc>
                <a:spcPct val="93000"/>
              </a:lnSpc>
              <a:buClr>
                <a:srgbClr val="000000"/>
              </a:buClr>
              <a:buSzPct val="45000"/>
              <a:buFont typeface="StarSymbol"/>
              <a:buNone/>
            </a:pPr>
            <a:endParaRPr lang="en-US" sz="2200">
              <a:solidFill>
                <a:srgbClr val="FFFFFF"/>
              </a:solidFill>
              <a:ea typeface="SimSun" pitchFamily="2" charset="-122"/>
            </a:endParaRPr>
          </a:p>
        </p:txBody>
      </p:sp>
      <p:sp>
        <p:nvSpPr>
          <p:cNvPr id="31790" name="Rectangle 894"/>
          <p:cNvSpPr>
            <a:spLocks noChangeArrowheads="1"/>
          </p:cNvSpPr>
          <p:nvPr/>
        </p:nvSpPr>
        <p:spPr bwMode="auto">
          <a:xfrm>
            <a:off x="7543800" y="3281363"/>
            <a:ext cx="727075" cy="452437"/>
          </a:xfrm>
          <a:prstGeom prst="rect">
            <a:avLst/>
          </a:prstGeom>
          <a:noFill/>
          <a:ln w="9525">
            <a:noFill/>
            <a:miter lim="800000"/>
            <a:headEnd/>
            <a:tailEnd/>
          </a:ln>
        </p:spPr>
        <p:txBody>
          <a:bodyPr lIns="0" tIns="0" rIns="0" bIns="0">
            <a:spAutoFit/>
          </a:bodyPr>
          <a:lstStyle/>
          <a:p>
            <a:pPr algn="ctr" defTabSz="411163">
              <a:lnSpc>
                <a:spcPct val="90000"/>
              </a:lnSpc>
            </a:pPr>
            <a:r>
              <a:rPr lang="en-US" sz="1100" b="1">
                <a:solidFill>
                  <a:srgbClr val="FFFFFF"/>
                </a:solidFill>
                <a:ea typeface="SimSun" pitchFamily="2" charset="-122"/>
              </a:rPr>
              <a:t>Windows on </a:t>
            </a:r>
          </a:p>
          <a:p>
            <a:pPr algn="ctr" defTabSz="411163">
              <a:lnSpc>
                <a:spcPct val="90000"/>
              </a:lnSpc>
            </a:pPr>
            <a:r>
              <a:rPr lang="en-US" sz="1100" b="1">
                <a:solidFill>
                  <a:srgbClr val="FFFFFF"/>
                </a:solidFill>
                <a:ea typeface="SimSun" pitchFamily="2" charset="-122"/>
              </a:rPr>
              <a:t>System x</a:t>
            </a:r>
            <a:r>
              <a:rPr lang="en-US" sz="800" b="1">
                <a:solidFill>
                  <a:srgbClr val="FFFFFF"/>
                </a:solidFill>
                <a:ea typeface="SimSun" pitchFamily="2" charset="-122"/>
              </a:rPr>
              <a:t> </a:t>
            </a:r>
            <a:r>
              <a:rPr lang="en-US" sz="800" b="1" baseline="30000">
                <a:solidFill>
                  <a:srgbClr val="FFFFFF"/>
                </a:solidFill>
                <a:ea typeface="SimSun" pitchFamily="2" charset="-122"/>
              </a:rPr>
              <a:t>1</a:t>
            </a:r>
            <a:endParaRPr lang="en-US" sz="2900" b="1" baseline="30000">
              <a:solidFill>
                <a:srgbClr val="FFFFFF"/>
              </a:solidFill>
              <a:ea typeface="SimSun" pitchFamily="2" charset="-122"/>
            </a:endParaRPr>
          </a:p>
        </p:txBody>
      </p:sp>
      <p:sp>
        <p:nvSpPr>
          <p:cNvPr id="31791" name="Rectangle 59"/>
          <p:cNvSpPr>
            <a:spLocks noChangeArrowheads="1"/>
          </p:cNvSpPr>
          <p:nvPr/>
        </p:nvSpPr>
        <p:spPr bwMode="auto">
          <a:xfrm>
            <a:off x="3429000" y="5410200"/>
            <a:ext cx="5638800" cy="1066800"/>
          </a:xfrm>
          <a:prstGeom prst="rect">
            <a:avLst/>
          </a:prstGeom>
          <a:solidFill>
            <a:schemeClr val="bg1">
              <a:alpha val="59999"/>
            </a:schemeClr>
          </a:solidFill>
          <a:ln w="9525">
            <a:noFill/>
            <a:miter lim="800000"/>
            <a:headEnd/>
            <a:tailEnd/>
          </a:ln>
        </p:spPr>
        <p:txBody>
          <a:bodyPr wrap="none" anchor="ctr"/>
          <a:lstStyle/>
          <a:p>
            <a:endParaRPr lang="en-US"/>
          </a:p>
        </p:txBody>
      </p:sp>
      <p:sp>
        <p:nvSpPr>
          <p:cNvPr id="124" name="Rectangle 123"/>
          <p:cNvSpPr>
            <a:spLocks noChangeArrowheads="1"/>
          </p:cNvSpPr>
          <p:nvPr/>
        </p:nvSpPr>
        <p:spPr bwMode="auto">
          <a:xfrm>
            <a:off x="7543800" y="1925638"/>
            <a:ext cx="838200" cy="436562"/>
          </a:xfrm>
          <a:prstGeom prst="rect">
            <a:avLst/>
          </a:prstGeom>
          <a:gradFill rotWithShape="1">
            <a:gsLst>
              <a:gs pos="0">
                <a:srgbClr val="1F497D">
                  <a:gamma/>
                  <a:tint val="60392"/>
                  <a:invGamma/>
                </a:srgbClr>
              </a:gs>
              <a:gs pos="100000">
                <a:srgbClr val="1F497D"/>
              </a:gs>
            </a:gsLst>
            <a:lin ang="5400000" scaled="1"/>
          </a:gradFill>
          <a:ln w="9525">
            <a:solidFill>
              <a:srgbClr val="4A7EBB"/>
            </a:solidFill>
            <a:miter lim="800000"/>
            <a:headEnd/>
            <a:tailEnd/>
          </a:ln>
          <a:effectLst>
            <a:outerShdw dist="23000" dir="5400000" rotWithShape="0">
              <a:srgbClr val="000000">
                <a:alpha val="34998"/>
              </a:srgbClr>
            </a:outerShdw>
          </a:effectLst>
        </p:spPr>
        <p:txBody>
          <a:bodyPr lIns="91437" tIns="45718" rIns="91437" bIns="45718" anchor="ctr"/>
          <a:lstStyle/>
          <a:p>
            <a:pPr algn="ctr" defTabSz="912813">
              <a:buFont typeface="Times New Roman" pitchFamily="18" charset="0"/>
              <a:buNone/>
              <a:defRPr/>
            </a:pPr>
            <a:r>
              <a:rPr lang="en-US" sz="900" b="1">
                <a:solidFill>
                  <a:srgbClr val="FFFFFF"/>
                </a:solidFill>
                <a:latin typeface="Calibri" pitchFamily="34" charset="0"/>
              </a:rPr>
              <a:t>IBM Process </a:t>
            </a:r>
          </a:p>
          <a:p>
            <a:pPr algn="ctr" defTabSz="912813">
              <a:buFont typeface="Times New Roman" pitchFamily="18" charset="0"/>
              <a:buNone/>
              <a:defRPr/>
            </a:pPr>
            <a:r>
              <a:rPr lang="en-US" sz="900" b="1">
                <a:solidFill>
                  <a:srgbClr val="FFFFFF"/>
                </a:solidFill>
                <a:latin typeface="Calibri" pitchFamily="34" charset="0"/>
              </a:rPr>
              <a:t>Designer</a:t>
            </a:r>
          </a:p>
        </p:txBody>
      </p:sp>
      <p:sp>
        <p:nvSpPr>
          <p:cNvPr id="2" name="Rectangle 123"/>
          <p:cNvSpPr>
            <a:spLocks noChangeArrowheads="1"/>
          </p:cNvSpPr>
          <p:nvPr/>
        </p:nvSpPr>
        <p:spPr bwMode="auto">
          <a:xfrm>
            <a:off x="7543800" y="2438400"/>
            <a:ext cx="838200" cy="436563"/>
          </a:xfrm>
          <a:prstGeom prst="rect">
            <a:avLst/>
          </a:prstGeom>
          <a:gradFill rotWithShape="1">
            <a:gsLst>
              <a:gs pos="0">
                <a:srgbClr val="1F497D">
                  <a:gamma/>
                  <a:tint val="60392"/>
                  <a:invGamma/>
                </a:srgbClr>
              </a:gs>
              <a:gs pos="100000">
                <a:srgbClr val="1F497D"/>
              </a:gs>
            </a:gsLst>
            <a:lin ang="5400000" scaled="1"/>
          </a:gradFill>
          <a:ln w="9525">
            <a:solidFill>
              <a:srgbClr val="4A7EBB"/>
            </a:solidFill>
            <a:miter lim="800000"/>
            <a:headEnd/>
            <a:tailEnd/>
          </a:ln>
          <a:effectLst>
            <a:outerShdw dist="23000" dir="5400000" rotWithShape="0">
              <a:srgbClr val="000000">
                <a:alpha val="34998"/>
              </a:srgbClr>
            </a:outerShdw>
          </a:effectLst>
        </p:spPr>
        <p:txBody>
          <a:bodyPr lIns="91437" tIns="45718" rIns="91437" bIns="45718" anchor="ctr"/>
          <a:lstStyle/>
          <a:p>
            <a:pPr algn="ctr" defTabSz="912813">
              <a:buFont typeface="Times New Roman" pitchFamily="18" charset="0"/>
              <a:buNone/>
              <a:defRPr/>
            </a:pPr>
            <a:r>
              <a:rPr lang="en-US" sz="900" b="1">
                <a:solidFill>
                  <a:srgbClr val="FFFFFF"/>
                </a:solidFill>
                <a:latin typeface="Calibri" pitchFamily="34" charset="0"/>
              </a:rPr>
              <a:t>IBM Integration</a:t>
            </a:r>
          </a:p>
          <a:p>
            <a:pPr algn="ctr" defTabSz="912813">
              <a:buFont typeface="Times New Roman" pitchFamily="18" charset="0"/>
              <a:buNone/>
              <a:defRPr/>
            </a:pPr>
            <a:r>
              <a:rPr lang="en-US" sz="900" b="1">
                <a:solidFill>
                  <a:srgbClr val="FFFFFF"/>
                </a:solidFill>
                <a:latin typeface="Calibri" pitchFamily="34" charset="0"/>
              </a:rPr>
              <a:t>Designer</a:t>
            </a:r>
          </a:p>
        </p:txBody>
      </p:sp>
      <p:grpSp>
        <p:nvGrpSpPr>
          <p:cNvPr id="9" name="Rectangle 124"/>
          <p:cNvGrpSpPr>
            <a:grpSpLocks/>
          </p:cNvGrpSpPr>
          <p:nvPr/>
        </p:nvGrpSpPr>
        <p:grpSpPr bwMode="auto">
          <a:xfrm>
            <a:off x="3657600" y="1924050"/>
            <a:ext cx="1089025" cy="657225"/>
            <a:chOff x="1613" y="3406"/>
            <a:chExt cx="2987" cy="472"/>
          </a:xfrm>
        </p:grpSpPr>
        <p:pic>
          <p:nvPicPr>
            <p:cNvPr id="31818" name="Rectangle 124"/>
            <p:cNvPicPr>
              <a:picLocks noChangeArrowheads="1"/>
            </p:cNvPicPr>
            <p:nvPr/>
          </p:nvPicPr>
          <p:blipFill>
            <a:blip r:embed="rId5" cstate="print"/>
            <a:srcRect/>
            <a:stretch>
              <a:fillRect/>
            </a:stretch>
          </p:blipFill>
          <p:spPr bwMode="auto">
            <a:xfrm>
              <a:off x="1613" y="3406"/>
              <a:ext cx="2987" cy="472"/>
            </a:xfrm>
            <a:prstGeom prst="rect">
              <a:avLst/>
            </a:prstGeom>
            <a:noFill/>
            <a:ln w="9525">
              <a:noFill/>
              <a:miter lim="800000"/>
              <a:headEnd/>
              <a:tailEnd/>
            </a:ln>
          </p:spPr>
        </p:pic>
        <p:sp>
          <p:nvSpPr>
            <p:cNvPr id="31819" name="Text Box 9"/>
            <p:cNvSpPr txBox="1">
              <a:spLocks noChangeArrowheads="1"/>
            </p:cNvSpPr>
            <p:nvPr/>
          </p:nvSpPr>
          <p:spPr bwMode="auto">
            <a:xfrm>
              <a:off x="1644" y="3450"/>
              <a:ext cx="2926" cy="381"/>
            </a:xfrm>
            <a:prstGeom prst="rect">
              <a:avLst/>
            </a:prstGeom>
            <a:noFill/>
            <a:ln w="9525">
              <a:noFill/>
              <a:miter lim="800000"/>
              <a:headEnd/>
              <a:tailEnd/>
            </a:ln>
          </p:spPr>
          <p:txBody>
            <a:bodyPr lIns="91437" tIns="45718" rIns="91437" bIns="45718" anchor="ctr"/>
            <a:lstStyle/>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EEECE1"/>
                </a:solidFill>
                <a:latin typeface="Calibri" pitchFamily="34" charset="0"/>
              </a:endParaRPr>
            </a:p>
          </p:txBody>
        </p:sp>
      </p:grpSp>
      <p:sp>
        <p:nvSpPr>
          <p:cNvPr id="31795" name="TextBox 51"/>
          <p:cNvSpPr txBox="1">
            <a:spLocks noChangeArrowheads="1"/>
          </p:cNvSpPr>
          <p:nvPr/>
        </p:nvSpPr>
        <p:spPr bwMode="auto">
          <a:xfrm>
            <a:off x="3676650" y="2028825"/>
            <a:ext cx="1123950" cy="457200"/>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1200" b="1">
                <a:solidFill>
                  <a:srgbClr val="FFFFFF"/>
                </a:solidFill>
              </a:rPr>
              <a:t>IBM Process Server</a:t>
            </a:r>
          </a:p>
        </p:txBody>
      </p:sp>
      <p:pic>
        <p:nvPicPr>
          <p:cNvPr id="31796" name="Picture 144" descr="Screen shot 2010-07-21 at 9.39.01 PM.png"/>
          <p:cNvPicPr>
            <a:picLocks noChangeAspect="1"/>
          </p:cNvPicPr>
          <p:nvPr/>
        </p:nvPicPr>
        <p:blipFill>
          <a:blip r:embed="rId6" cstate="print"/>
          <a:srcRect/>
          <a:stretch>
            <a:fillRect/>
          </a:stretch>
        </p:blipFill>
        <p:spPr bwMode="auto">
          <a:xfrm>
            <a:off x="4237038" y="873125"/>
            <a:ext cx="258762" cy="465138"/>
          </a:xfrm>
          <a:prstGeom prst="rect">
            <a:avLst/>
          </a:prstGeom>
          <a:noFill/>
          <a:ln w="9525">
            <a:noFill/>
            <a:miter lim="800000"/>
            <a:headEnd/>
            <a:tailEnd/>
          </a:ln>
        </p:spPr>
      </p:pic>
      <p:pic>
        <p:nvPicPr>
          <p:cNvPr id="31797" name="Picture 145" descr="Screen shot 2010-07-21 at 9.39.01 PM.png"/>
          <p:cNvPicPr>
            <a:picLocks noChangeAspect="1"/>
          </p:cNvPicPr>
          <p:nvPr/>
        </p:nvPicPr>
        <p:blipFill>
          <a:blip r:embed="rId6" cstate="print"/>
          <a:srcRect/>
          <a:stretch>
            <a:fillRect/>
          </a:stretch>
        </p:blipFill>
        <p:spPr bwMode="auto">
          <a:xfrm>
            <a:off x="4495800" y="914400"/>
            <a:ext cx="258763" cy="466725"/>
          </a:xfrm>
          <a:prstGeom prst="rect">
            <a:avLst/>
          </a:prstGeom>
          <a:noFill/>
          <a:ln w="9525">
            <a:noFill/>
            <a:miter lim="800000"/>
            <a:headEnd/>
            <a:tailEnd/>
          </a:ln>
        </p:spPr>
      </p:pic>
      <p:pic>
        <p:nvPicPr>
          <p:cNvPr id="31798" name="Picture 146" descr="Screen shot 2010-07-21 at 9.39.01 PM.png"/>
          <p:cNvPicPr>
            <a:picLocks noChangeAspect="1"/>
          </p:cNvPicPr>
          <p:nvPr/>
        </p:nvPicPr>
        <p:blipFill>
          <a:blip r:embed="rId6" cstate="print"/>
          <a:srcRect/>
          <a:stretch>
            <a:fillRect/>
          </a:stretch>
        </p:blipFill>
        <p:spPr bwMode="auto">
          <a:xfrm>
            <a:off x="4718050" y="873125"/>
            <a:ext cx="257175" cy="465138"/>
          </a:xfrm>
          <a:prstGeom prst="rect">
            <a:avLst/>
          </a:prstGeom>
          <a:noFill/>
          <a:ln w="9525">
            <a:noFill/>
            <a:miter lim="800000"/>
            <a:headEnd/>
            <a:tailEnd/>
          </a:ln>
        </p:spPr>
      </p:pic>
      <p:pic>
        <p:nvPicPr>
          <p:cNvPr id="31799" name="Picture 144" descr="Screen shot 2010-07-21 at 9.39.01 PM.png"/>
          <p:cNvPicPr>
            <a:picLocks noChangeAspect="1"/>
          </p:cNvPicPr>
          <p:nvPr/>
        </p:nvPicPr>
        <p:blipFill>
          <a:blip r:embed="rId6" cstate="print"/>
          <a:srcRect/>
          <a:stretch>
            <a:fillRect/>
          </a:stretch>
        </p:blipFill>
        <p:spPr bwMode="auto">
          <a:xfrm>
            <a:off x="7034213" y="863600"/>
            <a:ext cx="258762" cy="465138"/>
          </a:xfrm>
          <a:prstGeom prst="rect">
            <a:avLst/>
          </a:prstGeom>
          <a:noFill/>
          <a:ln w="9525">
            <a:noFill/>
            <a:miter lim="800000"/>
            <a:headEnd/>
            <a:tailEnd/>
          </a:ln>
        </p:spPr>
      </p:pic>
      <p:pic>
        <p:nvPicPr>
          <p:cNvPr id="31800" name="Picture 145" descr="Screen shot 2010-07-21 at 9.39.01 PM.png"/>
          <p:cNvPicPr>
            <a:picLocks noChangeAspect="1"/>
          </p:cNvPicPr>
          <p:nvPr/>
        </p:nvPicPr>
        <p:blipFill>
          <a:blip r:embed="rId6" cstate="print"/>
          <a:srcRect/>
          <a:stretch>
            <a:fillRect/>
          </a:stretch>
        </p:blipFill>
        <p:spPr bwMode="auto">
          <a:xfrm>
            <a:off x="7292975" y="904875"/>
            <a:ext cx="258763" cy="466725"/>
          </a:xfrm>
          <a:prstGeom prst="rect">
            <a:avLst/>
          </a:prstGeom>
          <a:noFill/>
          <a:ln w="9525">
            <a:noFill/>
            <a:miter lim="800000"/>
            <a:headEnd/>
            <a:tailEnd/>
          </a:ln>
        </p:spPr>
      </p:pic>
      <p:pic>
        <p:nvPicPr>
          <p:cNvPr id="31801" name="Picture 146" descr="Screen shot 2010-07-21 at 9.39.01 PM.png"/>
          <p:cNvPicPr>
            <a:picLocks noChangeAspect="1"/>
          </p:cNvPicPr>
          <p:nvPr/>
        </p:nvPicPr>
        <p:blipFill>
          <a:blip r:embed="rId6" cstate="print"/>
          <a:srcRect/>
          <a:stretch>
            <a:fillRect/>
          </a:stretch>
        </p:blipFill>
        <p:spPr bwMode="auto">
          <a:xfrm>
            <a:off x="7515225" y="863600"/>
            <a:ext cx="257175" cy="465138"/>
          </a:xfrm>
          <a:prstGeom prst="rect">
            <a:avLst/>
          </a:prstGeom>
          <a:noFill/>
          <a:ln w="9525">
            <a:noFill/>
            <a:miter lim="800000"/>
            <a:headEnd/>
            <a:tailEnd/>
          </a:ln>
        </p:spPr>
      </p:pic>
      <p:grpSp>
        <p:nvGrpSpPr>
          <p:cNvPr id="10" name="Rectangle 124"/>
          <p:cNvGrpSpPr>
            <a:grpSpLocks/>
          </p:cNvGrpSpPr>
          <p:nvPr/>
        </p:nvGrpSpPr>
        <p:grpSpPr bwMode="auto">
          <a:xfrm>
            <a:off x="4953000" y="2209800"/>
            <a:ext cx="2362200" cy="673100"/>
            <a:chOff x="1613" y="3406"/>
            <a:chExt cx="2987" cy="472"/>
          </a:xfrm>
        </p:grpSpPr>
        <p:pic>
          <p:nvPicPr>
            <p:cNvPr id="31816" name="Rectangle 124"/>
            <p:cNvPicPr>
              <a:picLocks noChangeArrowheads="1"/>
            </p:cNvPicPr>
            <p:nvPr/>
          </p:nvPicPr>
          <p:blipFill>
            <a:blip r:embed="rId5" cstate="print"/>
            <a:srcRect/>
            <a:stretch>
              <a:fillRect/>
            </a:stretch>
          </p:blipFill>
          <p:spPr bwMode="auto">
            <a:xfrm>
              <a:off x="1613" y="3406"/>
              <a:ext cx="2987" cy="472"/>
            </a:xfrm>
            <a:prstGeom prst="rect">
              <a:avLst/>
            </a:prstGeom>
            <a:noFill/>
            <a:ln w="9525">
              <a:noFill/>
              <a:miter lim="800000"/>
              <a:headEnd/>
              <a:tailEnd/>
            </a:ln>
          </p:spPr>
        </p:pic>
        <p:sp>
          <p:nvSpPr>
            <p:cNvPr id="31817" name="Text Box 9"/>
            <p:cNvSpPr txBox="1">
              <a:spLocks noChangeArrowheads="1"/>
            </p:cNvSpPr>
            <p:nvPr/>
          </p:nvSpPr>
          <p:spPr bwMode="auto">
            <a:xfrm>
              <a:off x="1644" y="3450"/>
              <a:ext cx="2926" cy="381"/>
            </a:xfrm>
            <a:prstGeom prst="rect">
              <a:avLst/>
            </a:prstGeom>
            <a:noFill/>
            <a:ln w="9525">
              <a:noFill/>
              <a:miter lim="800000"/>
              <a:headEnd/>
              <a:tailEnd/>
            </a:ln>
          </p:spPr>
          <p:txBody>
            <a:bodyPr lIns="91437" tIns="45718" rIns="91437" bIns="45718" anchor="ctr"/>
            <a:lstStyle/>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EEECE1"/>
                </a:solidFill>
                <a:latin typeface="Calibri" pitchFamily="34" charset="0"/>
              </a:endParaRPr>
            </a:p>
          </p:txBody>
        </p:sp>
      </p:grpSp>
      <p:sp>
        <p:nvSpPr>
          <p:cNvPr id="31803" name="Rectangle 75"/>
          <p:cNvSpPr>
            <a:spLocks noChangeArrowheads="1"/>
          </p:cNvSpPr>
          <p:nvPr/>
        </p:nvSpPr>
        <p:spPr bwMode="auto">
          <a:xfrm>
            <a:off x="5530850" y="1919288"/>
            <a:ext cx="1174750" cy="366712"/>
          </a:xfrm>
          <a:prstGeom prst="rect">
            <a:avLst/>
          </a:prstGeom>
          <a:noFill/>
          <a:ln w="9525">
            <a:noFill/>
            <a:miter lim="800000"/>
            <a:headEnd/>
            <a:tailEnd/>
          </a:ln>
        </p:spPr>
        <p:txBody>
          <a:bodyPr wrap="none">
            <a:spAutoFit/>
          </a:bodyPr>
          <a:lstStyle/>
          <a:p>
            <a:r>
              <a:rPr lang="en-US" b="1"/>
              <a:t>IBM BPM</a:t>
            </a:r>
          </a:p>
        </p:txBody>
      </p:sp>
      <p:grpSp>
        <p:nvGrpSpPr>
          <p:cNvPr id="11" name="Group 11"/>
          <p:cNvGrpSpPr>
            <a:grpSpLocks/>
          </p:cNvGrpSpPr>
          <p:nvPr/>
        </p:nvGrpSpPr>
        <p:grpSpPr bwMode="auto">
          <a:xfrm>
            <a:off x="5334000" y="2438400"/>
            <a:ext cx="1676400" cy="409575"/>
            <a:chOff x="1250" y="1764"/>
            <a:chExt cx="3536" cy="848"/>
          </a:xfrm>
        </p:grpSpPr>
        <p:sp>
          <p:nvSpPr>
            <p:cNvPr id="122" name="Can 121"/>
            <p:cNvSpPr>
              <a:spLocks noChangeArrowheads="1"/>
            </p:cNvSpPr>
            <p:nvPr/>
          </p:nvSpPr>
          <p:spPr bwMode="auto">
            <a:xfrm>
              <a:off x="1250" y="1787"/>
              <a:ext cx="3536" cy="825"/>
            </a:xfrm>
            <a:prstGeom prst="can">
              <a:avLst>
                <a:gd name="adj" fmla="val 50000"/>
              </a:avLst>
            </a:prstGeom>
            <a:solidFill>
              <a:srgbClr val="376092"/>
            </a:solidFill>
            <a:ln w="9525">
              <a:solidFill>
                <a:srgbClr val="4A7EBB"/>
              </a:solidFill>
              <a:round/>
              <a:headEnd/>
              <a:tailEnd/>
            </a:ln>
            <a:effectLst>
              <a:outerShdw blurRad="63500" dist="23000" dir="5400000" rotWithShape="0">
                <a:srgbClr val="000000">
                  <a:alpha val="34998"/>
                </a:srgbClr>
              </a:outerShdw>
            </a:effectLst>
          </p:spPr>
          <p:txBody>
            <a:bodyPr lIns="91437" tIns="45718" rIns="91437" bIns="45718" anchor="ctr"/>
            <a:lstStyle/>
            <a:p>
              <a:pPr algn="ctr" defTabSz="912813">
                <a:buFont typeface="Times New Roman" pitchFamily="18" charset="0"/>
                <a:buNone/>
                <a:defRPr/>
              </a:pPr>
              <a:endParaRPr lang="en-US" sz="700">
                <a:solidFill>
                  <a:srgbClr val="D2CDAE"/>
                </a:solidFill>
                <a:latin typeface="Calibri" pitchFamily="34" charset="0"/>
              </a:endParaRPr>
            </a:p>
            <a:p>
              <a:pPr algn="ctr" defTabSz="912813">
                <a:buFont typeface="Times New Roman" pitchFamily="18" charset="0"/>
                <a:buNone/>
                <a:defRPr/>
              </a:pPr>
              <a:r>
                <a:rPr lang="en-US" sz="900" b="1">
                  <a:solidFill>
                    <a:srgbClr val="D2CDAE"/>
                  </a:solidFill>
                  <a:latin typeface="Calibri" pitchFamily="34" charset="0"/>
                </a:rPr>
                <a:t>BPM Repository</a:t>
              </a:r>
            </a:p>
          </p:txBody>
        </p:sp>
        <p:sp>
          <p:nvSpPr>
            <p:cNvPr id="31813" name="TextBox 125"/>
            <p:cNvSpPr txBox="1">
              <a:spLocks noChangeArrowheads="1"/>
            </p:cNvSpPr>
            <p:nvPr/>
          </p:nvSpPr>
          <p:spPr bwMode="auto">
            <a:xfrm>
              <a:off x="1381" y="1846"/>
              <a:ext cx="947" cy="572"/>
            </a:xfrm>
            <a:prstGeom prst="rect">
              <a:avLst/>
            </a:prstGeom>
            <a:noFill/>
            <a:ln w="9525">
              <a:noFill/>
              <a:miter lim="800000"/>
              <a:headEnd/>
              <a:tailEnd/>
            </a:ln>
          </p:spPr>
          <p:txBody>
            <a:bodyPr lIns="91437" tIns="45718" rIns="91437" bIns="45718">
              <a:spAutoFit/>
            </a:bodyPr>
            <a:lstStyle/>
            <a:p>
              <a:pPr defTabSz="912813">
                <a:buFont typeface="Times New Roman" pitchFamily="18" charset="0"/>
                <a:buNone/>
              </a:pPr>
              <a:r>
                <a:rPr lang="en-US" sz="600">
                  <a:solidFill>
                    <a:srgbClr val="D2CDAE"/>
                  </a:solidFill>
                </a:rPr>
                <a:t>Shared Assets</a:t>
              </a:r>
            </a:p>
          </p:txBody>
        </p:sp>
        <p:sp>
          <p:nvSpPr>
            <p:cNvPr id="31814" name="TextBox 127"/>
            <p:cNvSpPr txBox="1">
              <a:spLocks noChangeArrowheads="1"/>
            </p:cNvSpPr>
            <p:nvPr/>
          </p:nvSpPr>
          <p:spPr bwMode="auto">
            <a:xfrm>
              <a:off x="2432" y="1764"/>
              <a:ext cx="1105" cy="572"/>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600">
                  <a:solidFill>
                    <a:srgbClr val="D2CDAE"/>
                  </a:solidFill>
                </a:rPr>
                <a:t>Versioned Assets</a:t>
              </a:r>
            </a:p>
          </p:txBody>
        </p:sp>
        <p:sp>
          <p:nvSpPr>
            <p:cNvPr id="31815" name="TextBox 128"/>
            <p:cNvSpPr txBox="1">
              <a:spLocks noChangeArrowheads="1"/>
            </p:cNvSpPr>
            <p:nvPr/>
          </p:nvSpPr>
          <p:spPr bwMode="auto">
            <a:xfrm>
              <a:off x="3488" y="1843"/>
              <a:ext cx="1154" cy="572"/>
            </a:xfrm>
            <a:prstGeom prst="rect">
              <a:avLst/>
            </a:prstGeom>
            <a:noFill/>
            <a:ln w="9525">
              <a:noFill/>
              <a:miter lim="800000"/>
              <a:headEnd/>
              <a:tailEnd/>
            </a:ln>
          </p:spPr>
          <p:txBody>
            <a:bodyPr lIns="91437" tIns="45718" rIns="91437" bIns="45718">
              <a:spAutoFit/>
            </a:bodyPr>
            <a:lstStyle/>
            <a:p>
              <a:pPr algn="r" defTabSz="912813">
                <a:buFont typeface="Times New Roman" pitchFamily="18" charset="0"/>
                <a:buNone/>
              </a:pPr>
              <a:r>
                <a:rPr lang="en-US" sz="600">
                  <a:solidFill>
                    <a:srgbClr val="D2CDAE"/>
                  </a:solidFill>
                </a:rPr>
                <a:t>Server Registry</a:t>
              </a:r>
            </a:p>
          </p:txBody>
        </p:sp>
      </p:grpSp>
      <p:sp>
        <p:nvSpPr>
          <p:cNvPr id="31805" name="TextBox 137"/>
          <p:cNvSpPr txBox="1">
            <a:spLocks noChangeArrowheads="1"/>
          </p:cNvSpPr>
          <p:nvPr/>
        </p:nvSpPr>
        <p:spPr bwMode="auto">
          <a:xfrm>
            <a:off x="7677150" y="914400"/>
            <a:ext cx="1314450" cy="228600"/>
          </a:xfrm>
          <a:prstGeom prst="rect">
            <a:avLst/>
          </a:prstGeom>
          <a:noFill/>
          <a:ln w="9525">
            <a:noFill/>
            <a:miter lim="800000"/>
            <a:headEnd/>
            <a:tailEnd/>
          </a:ln>
        </p:spPr>
        <p:txBody>
          <a:bodyPr wrap="none" lIns="91437" tIns="45718" rIns="91437" bIns="45718">
            <a:spAutoFit/>
          </a:bodyPr>
          <a:lstStyle/>
          <a:p>
            <a:pPr defTabSz="912813">
              <a:buFont typeface="Times New Roman" pitchFamily="18" charset="0"/>
              <a:buNone/>
            </a:pPr>
            <a:r>
              <a:rPr lang="en-US" sz="900">
                <a:solidFill>
                  <a:srgbClr val="000000"/>
                </a:solidFill>
              </a:rPr>
              <a:t>Business &amp; IT Authors</a:t>
            </a:r>
          </a:p>
        </p:txBody>
      </p:sp>
      <p:sp>
        <p:nvSpPr>
          <p:cNvPr id="140" name="TextBox 139"/>
          <p:cNvSpPr txBox="1">
            <a:spLocks noChangeArrowheads="1"/>
          </p:cNvSpPr>
          <p:nvPr/>
        </p:nvSpPr>
        <p:spPr bwMode="auto">
          <a:xfrm>
            <a:off x="7848600" y="1066800"/>
            <a:ext cx="971550" cy="244475"/>
          </a:xfrm>
          <a:prstGeom prst="rect">
            <a:avLst/>
          </a:prstGeom>
          <a:noFill/>
          <a:ln w="9525">
            <a:noFill/>
            <a:miter lim="800000"/>
            <a:headEnd/>
            <a:tailEnd/>
          </a:ln>
        </p:spPr>
        <p:txBody>
          <a:bodyPr wrap="none" lIns="91437" tIns="45718" rIns="91437" bIns="45718">
            <a:spAutoFit/>
          </a:bodyPr>
          <a:lstStyle/>
          <a:p>
            <a:pPr algn="r" defTabSz="912813">
              <a:buFont typeface="Times New Roman" pitchFamily="18" charset="0"/>
              <a:buNone/>
              <a:defRPr/>
            </a:pPr>
            <a:r>
              <a:rPr lang="en-US" sz="1050">
                <a:solidFill>
                  <a:srgbClr val="000000"/>
                </a:solidFill>
                <a:ea typeface="+mn-ea"/>
              </a:rPr>
              <a:t>IT Developers</a:t>
            </a:r>
          </a:p>
        </p:txBody>
      </p:sp>
      <p:sp>
        <p:nvSpPr>
          <p:cNvPr id="31807" name="TextBox 147"/>
          <p:cNvSpPr txBox="1">
            <a:spLocks noChangeArrowheads="1"/>
          </p:cNvSpPr>
          <p:nvPr/>
        </p:nvSpPr>
        <p:spPr bwMode="auto">
          <a:xfrm>
            <a:off x="4953000" y="974725"/>
            <a:ext cx="1447800" cy="396875"/>
          </a:xfrm>
          <a:prstGeom prst="rect">
            <a:avLst/>
          </a:prstGeom>
          <a:noFill/>
          <a:ln w="9525">
            <a:noFill/>
            <a:miter lim="800000"/>
            <a:headEnd/>
            <a:tailEnd/>
          </a:ln>
        </p:spPr>
        <p:txBody>
          <a:bodyPr lIns="91437" tIns="45718" rIns="91437" bIns="45718">
            <a:spAutoFit/>
          </a:bodyPr>
          <a:lstStyle/>
          <a:p>
            <a:pPr defTabSz="912813">
              <a:buFont typeface="Times New Roman" pitchFamily="18" charset="0"/>
              <a:buNone/>
            </a:pPr>
            <a:r>
              <a:rPr lang="en-US" sz="1000">
                <a:solidFill>
                  <a:srgbClr val="000000"/>
                </a:solidFill>
              </a:rPr>
              <a:t>Process End-Users</a:t>
            </a:r>
          </a:p>
          <a:p>
            <a:pPr defTabSz="912813">
              <a:buFont typeface="Times New Roman" pitchFamily="18" charset="0"/>
              <a:buNone/>
            </a:pPr>
            <a:r>
              <a:rPr lang="en-US" sz="1000">
                <a:solidFill>
                  <a:srgbClr val="000000"/>
                </a:solidFill>
              </a:rPr>
              <a:t>Process Owners</a:t>
            </a:r>
          </a:p>
        </p:txBody>
      </p:sp>
      <p:grpSp>
        <p:nvGrpSpPr>
          <p:cNvPr id="12" name="Rectangle 124"/>
          <p:cNvGrpSpPr>
            <a:grpSpLocks/>
          </p:cNvGrpSpPr>
          <p:nvPr/>
        </p:nvGrpSpPr>
        <p:grpSpPr bwMode="auto">
          <a:xfrm>
            <a:off x="3648075" y="2571750"/>
            <a:ext cx="1089025" cy="419100"/>
            <a:chOff x="1613" y="3406"/>
            <a:chExt cx="2987" cy="472"/>
          </a:xfrm>
        </p:grpSpPr>
        <p:pic>
          <p:nvPicPr>
            <p:cNvPr id="31810" name="Rectangle 124"/>
            <p:cNvPicPr>
              <a:picLocks noChangeArrowheads="1"/>
            </p:cNvPicPr>
            <p:nvPr/>
          </p:nvPicPr>
          <p:blipFill>
            <a:blip r:embed="rId7" cstate="print"/>
            <a:srcRect/>
            <a:stretch>
              <a:fillRect/>
            </a:stretch>
          </p:blipFill>
          <p:spPr bwMode="auto">
            <a:xfrm>
              <a:off x="1613" y="3406"/>
              <a:ext cx="2987" cy="472"/>
            </a:xfrm>
            <a:prstGeom prst="rect">
              <a:avLst/>
            </a:prstGeom>
            <a:noFill/>
            <a:ln w="9525">
              <a:noFill/>
              <a:miter lim="800000"/>
              <a:headEnd/>
              <a:tailEnd/>
            </a:ln>
          </p:spPr>
        </p:pic>
        <p:sp>
          <p:nvSpPr>
            <p:cNvPr id="31811" name="Text Box 9"/>
            <p:cNvSpPr txBox="1">
              <a:spLocks noChangeArrowheads="1"/>
            </p:cNvSpPr>
            <p:nvPr/>
          </p:nvSpPr>
          <p:spPr bwMode="auto">
            <a:xfrm>
              <a:off x="1644" y="3450"/>
              <a:ext cx="2926" cy="381"/>
            </a:xfrm>
            <a:prstGeom prst="rect">
              <a:avLst/>
            </a:prstGeom>
            <a:noFill/>
            <a:ln w="9525">
              <a:noFill/>
              <a:miter lim="800000"/>
              <a:headEnd/>
              <a:tailEnd/>
            </a:ln>
          </p:spPr>
          <p:txBody>
            <a:bodyPr lIns="91437" tIns="45718" rIns="91437" bIns="45718" anchor="ctr"/>
            <a:lstStyle/>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D2CDAE"/>
                </a:solidFill>
                <a:latin typeface="Calibri" pitchFamily="34" charset="0"/>
              </a:endParaRPr>
            </a:p>
            <a:p>
              <a:pPr algn="ctr" defTabSz="912813">
                <a:buFont typeface="Times New Roman" pitchFamily="18" charset="0"/>
                <a:buNone/>
              </a:pPr>
              <a:endParaRPr lang="en-US" sz="1400">
                <a:solidFill>
                  <a:srgbClr val="EEECE1"/>
                </a:solidFill>
                <a:latin typeface="Calibri" pitchFamily="34" charset="0"/>
              </a:endParaRPr>
            </a:p>
          </p:txBody>
        </p:sp>
      </p:grpSp>
      <p:sp>
        <p:nvSpPr>
          <p:cNvPr id="31809" name="TextBox 51"/>
          <p:cNvSpPr txBox="1">
            <a:spLocks noChangeArrowheads="1"/>
          </p:cNvSpPr>
          <p:nvPr/>
        </p:nvSpPr>
        <p:spPr bwMode="auto">
          <a:xfrm>
            <a:off x="3668713" y="2614613"/>
            <a:ext cx="990600" cy="365125"/>
          </a:xfrm>
          <a:prstGeom prst="rect">
            <a:avLst/>
          </a:prstGeom>
          <a:noFill/>
          <a:ln w="9525">
            <a:noFill/>
            <a:miter lim="800000"/>
            <a:headEnd/>
            <a:tailEnd/>
          </a:ln>
        </p:spPr>
        <p:txBody>
          <a:bodyPr lIns="91437" tIns="45718" rIns="91437" bIns="45718">
            <a:spAutoFit/>
          </a:bodyPr>
          <a:lstStyle/>
          <a:p>
            <a:pPr algn="ctr" defTabSz="912813">
              <a:buFont typeface="Times New Roman" pitchFamily="18" charset="0"/>
              <a:buNone/>
            </a:pPr>
            <a:r>
              <a:rPr lang="en-US" sz="900" b="1">
                <a:solidFill>
                  <a:srgbClr val="FFFFFF"/>
                </a:solidFill>
              </a:rPr>
              <a:t>IBM Business Monitor</a:t>
            </a:r>
          </a:p>
        </p:txBody>
      </p:sp>
      <p:sp>
        <p:nvSpPr>
          <p:cNvPr id="88" name="Slide Number Placeholder 87"/>
          <p:cNvSpPr>
            <a:spLocks noGrp="1"/>
          </p:cNvSpPr>
          <p:nvPr>
            <p:ph type="sldNum" sz="quarter" idx="10"/>
          </p:nvPr>
        </p:nvSpPr>
        <p:spPr/>
        <p:txBody>
          <a:bodyPr/>
          <a:lstStyle/>
          <a:p>
            <a:pPr>
              <a:defRPr/>
            </a:pPr>
            <a:fld id="{90533456-B67E-4D42-8A8B-0B96F0CA2638}" type="slidenum">
              <a:rPr lang="en-US" smtClean="0"/>
              <a:pPr>
                <a:defRPr/>
              </a:pPr>
              <a:t>80</a:t>
            </a:fld>
            <a:endParaRPr lang="en-US"/>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57200"/>
            <a:ext cx="23622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4"/>
          <p:cNvSpPr>
            <a:spLocks noGrp="1" noChangeArrowheads="1"/>
          </p:cNvSpPr>
          <p:nvPr>
            <p:ph type="title"/>
          </p:nvPr>
        </p:nvSpPr>
        <p:spPr>
          <a:xfrm>
            <a:off x="2438400" y="914400"/>
            <a:ext cx="5754688" cy="490538"/>
          </a:xfrm>
        </p:spPr>
        <p:txBody>
          <a:bodyPr/>
          <a:lstStyle/>
          <a:p>
            <a:r>
              <a:rPr lang="en-US" smtClean="0">
                <a:solidFill>
                  <a:srgbClr val="753D74"/>
                </a:solidFill>
                <a:cs typeface="Osaka"/>
              </a:rPr>
              <a:t>Enabling Agile Processes on zEnterprise</a:t>
            </a:r>
            <a:r>
              <a:rPr lang="en-US" sz="1800" smtClean="0">
                <a:cs typeface="Osaka"/>
              </a:rPr>
              <a:t> </a:t>
            </a:r>
            <a:endParaRPr lang="en-US" smtClean="0">
              <a:cs typeface="Osaka"/>
            </a:endParaRPr>
          </a:p>
        </p:txBody>
      </p:sp>
      <p:sp>
        <p:nvSpPr>
          <p:cNvPr id="25604" name="Text Box 17"/>
          <p:cNvSpPr txBox="1">
            <a:spLocks noChangeArrowheads="1"/>
          </p:cNvSpPr>
          <p:nvPr/>
        </p:nvSpPr>
        <p:spPr bwMode="auto">
          <a:xfrm>
            <a:off x="288925" y="874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a:p>
        </p:txBody>
      </p:sp>
      <p:pic>
        <p:nvPicPr>
          <p:cNvPr id="57354" name="Picture 10"/>
          <p:cNvPicPr>
            <a:picLocks noChangeAspect="1" noChangeArrowheads="1"/>
          </p:cNvPicPr>
          <p:nvPr/>
        </p:nvPicPr>
        <p:blipFill rotWithShape="1">
          <a:blip r:embed="rId4"/>
          <a:srcRect l="33051" r="33898"/>
          <a:stretch/>
        </p:blipFill>
        <p:spPr bwMode="auto">
          <a:xfrm>
            <a:off x="4572000" y="1524000"/>
            <a:ext cx="2609850" cy="5065713"/>
          </a:xfrm>
          <a:prstGeom prst="rect">
            <a:avLst/>
          </a:prstGeom>
          <a:ln>
            <a:noFill/>
          </a:ln>
          <a:effectLst>
            <a:outerShdw blurRad="292100" dist="139700" dir="2700000" algn="tl" rotWithShape="0">
              <a:srgbClr val="333333">
                <a:alpha val="65000"/>
              </a:srgbClr>
            </a:outerShdw>
          </a:effectLst>
          <a:extLst/>
        </p:spPr>
      </p:pic>
      <p:sp>
        <p:nvSpPr>
          <p:cNvPr id="32776" name="Slide Number Placeholder 4"/>
          <p:cNvSpPr>
            <a:spLocks noGrp="1"/>
          </p:cNvSpPr>
          <p:nvPr>
            <p:ph type="sldNum" sz="quarter" idx="4294967295"/>
          </p:nvPr>
        </p:nvSpPr>
        <p:spPr>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fontAlgn="base">
              <a:spcBef>
                <a:spcPct val="0"/>
              </a:spcBef>
              <a:spcAft>
                <a:spcPct val="0"/>
              </a:spcAft>
              <a:defRPr>
                <a:solidFill>
                  <a:schemeClr val="tx1"/>
                </a:solidFill>
                <a:latin typeface="Arial" pitchFamily="34" charset="0"/>
                <a:ea typeface="MS PGothic" pitchFamily="34" charset="-128"/>
              </a:defRPr>
            </a:lvl6pPr>
            <a:lvl7pPr marL="2971800" indent="-228600" fontAlgn="base">
              <a:spcBef>
                <a:spcPct val="0"/>
              </a:spcBef>
              <a:spcAft>
                <a:spcPct val="0"/>
              </a:spcAft>
              <a:defRPr>
                <a:solidFill>
                  <a:schemeClr val="tx1"/>
                </a:solidFill>
                <a:latin typeface="Arial" pitchFamily="34" charset="0"/>
                <a:ea typeface="MS PGothic" pitchFamily="34" charset="-128"/>
              </a:defRPr>
            </a:lvl7pPr>
            <a:lvl8pPr marL="3429000" indent="-228600" fontAlgn="base">
              <a:spcBef>
                <a:spcPct val="0"/>
              </a:spcBef>
              <a:spcAft>
                <a:spcPct val="0"/>
              </a:spcAft>
              <a:defRPr>
                <a:solidFill>
                  <a:schemeClr val="tx1"/>
                </a:solidFill>
                <a:latin typeface="Arial" pitchFamily="34" charset="0"/>
                <a:ea typeface="MS PGothic" pitchFamily="34" charset="-128"/>
              </a:defRPr>
            </a:lvl8pPr>
            <a:lvl9pPr marL="3886200" indent="-228600" fontAlgn="base">
              <a:spcBef>
                <a:spcPct val="0"/>
              </a:spcBef>
              <a:spcAft>
                <a:spcPct val="0"/>
              </a:spcAft>
              <a:defRPr>
                <a:solidFill>
                  <a:schemeClr val="tx1"/>
                </a:solidFill>
                <a:latin typeface="Arial" pitchFamily="34" charset="0"/>
                <a:ea typeface="MS PGothic" pitchFamily="34" charset="-128"/>
              </a:defRPr>
            </a:lvl9pPr>
          </a:lstStyle>
          <a:p>
            <a:pPr eaLnBrk="1" hangingPunct="1">
              <a:defRPr/>
            </a:pPr>
            <a:fld id="{A3031043-ACD0-4877-8222-9227CC8CBC39}" type="slidenum">
              <a:rPr lang="en-US" smtClean="0">
                <a:solidFill>
                  <a:srgbClr val="969696"/>
                </a:solidFill>
              </a:rPr>
              <a:pPr eaLnBrk="1" hangingPunct="1">
                <a:defRPr/>
              </a:pPr>
              <a:t>9</a:t>
            </a:fld>
            <a:endParaRPr lang="en-US" smtClean="0">
              <a:solidFill>
                <a:srgbClr val="969696"/>
              </a:solidFill>
            </a:endParaRPr>
          </a:p>
        </p:txBody>
      </p:sp>
      <p:sp>
        <p:nvSpPr>
          <p:cNvPr id="25607" name="Text Box 18"/>
          <p:cNvSpPr txBox="1">
            <a:spLocks noChangeArrowheads="1"/>
          </p:cNvSpPr>
          <p:nvPr/>
        </p:nvSpPr>
        <p:spPr bwMode="auto">
          <a:xfrm>
            <a:off x="139700" y="3133725"/>
            <a:ext cx="41036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buFont typeface="Wingdings" pitchFamily="2" charset="2"/>
              <a:buChar char="§"/>
            </a:pPr>
            <a:r>
              <a:rPr lang="en-US" b="1" i="1"/>
              <a:t>Simplify </a:t>
            </a:r>
            <a:r>
              <a:rPr lang="en-US" i="1"/>
              <a:t>operations by centralizing and visualizing process assets</a:t>
            </a:r>
            <a:br>
              <a:rPr lang="en-US" i="1"/>
            </a:br>
            <a:endParaRPr lang="en-US" i="1"/>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1_black012909">
  <a:themeElements>
    <a:clrScheme name="1_black012909 4">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83B9"/>
      </a:hlink>
      <a:folHlink>
        <a:srgbClr val="0083B9"/>
      </a:folHlink>
    </a:clrScheme>
    <a:fontScheme name="1_black012909">
      <a:majorFont>
        <a:latin typeface="Arial"/>
        <a:ea typeface="MS PGothic"/>
        <a:cs typeface="Arial"/>
      </a:majorFont>
      <a:minorFont>
        <a:latin typeface="Arial"/>
        <a:ea typeface="MS PGothic"/>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lack012909 1">
        <a:dk1>
          <a:srgbClr val="000000"/>
        </a:dk1>
        <a:lt1>
          <a:srgbClr val="FFFFFF"/>
        </a:lt1>
        <a:dk2>
          <a:srgbClr val="000000"/>
        </a:dk2>
        <a:lt2>
          <a:srgbClr val="808080"/>
        </a:lt2>
        <a:accent1>
          <a:srgbClr val="7889FB"/>
        </a:accent1>
        <a:accent2>
          <a:srgbClr val="71BFC5"/>
        </a:accent2>
        <a:accent3>
          <a:srgbClr val="FFFFFF"/>
        </a:accent3>
        <a:accent4>
          <a:srgbClr val="000000"/>
        </a:accent4>
        <a:accent5>
          <a:srgbClr val="BEC4FD"/>
        </a:accent5>
        <a:accent6>
          <a:srgbClr val="66ADB2"/>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ck012909 2">
        <a:dk1>
          <a:srgbClr val="FFFFFF"/>
        </a:dk1>
        <a:lt1>
          <a:srgbClr val="FFFFFF"/>
        </a:lt1>
        <a:dk2>
          <a:srgbClr val="FFFFFF"/>
        </a:dk2>
        <a:lt2>
          <a:srgbClr val="808080"/>
        </a:lt2>
        <a:accent1>
          <a:srgbClr val="7889FB"/>
        </a:accent1>
        <a:accent2>
          <a:srgbClr val="71BFC5"/>
        </a:accent2>
        <a:accent3>
          <a:srgbClr val="FFFFFF"/>
        </a:accent3>
        <a:accent4>
          <a:srgbClr val="DADADA"/>
        </a:accent4>
        <a:accent5>
          <a:srgbClr val="BEC4FD"/>
        </a:accent5>
        <a:accent6>
          <a:srgbClr val="66ADB2"/>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ck012909 3">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6600"/>
        </a:hlink>
        <a:folHlink>
          <a:srgbClr val="006600"/>
        </a:folHlink>
      </a:clrScheme>
      <a:clrMap bg1="lt1" tx1="dk1" bg2="lt2" tx2="dk2" accent1="accent1" accent2="accent2" accent3="accent3" accent4="accent4" accent5="accent5" accent6="accent6" hlink="hlink" folHlink="folHlink"/>
    </a:extraClrScheme>
    <a:extraClrScheme>
      <a:clrScheme name="1_black012909 4">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83B9"/>
        </a:hlink>
        <a:folHlink>
          <a:srgbClr val="0083B9"/>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4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5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6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7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8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9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20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23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1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8_black012909">
  <a:themeElements>
    <a:clrScheme name="black012909 4">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83B9"/>
      </a:hlink>
      <a:folHlink>
        <a:srgbClr val="0083B9"/>
      </a:folHlink>
    </a:clrScheme>
    <a:fontScheme name="black012909">
      <a:majorFont>
        <a:latin typeface="Arial"/>
        <a:ea typeface="MS PGothic"/>
        <a:cs typeface="Arial"/>
      </a:majorFont>
      <a:minorFont>
        <a:latin typeface="Arial"/>
        <a:ea typeface="MS PGothic"/>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A3E57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rgbClr val="A3E57F"/>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black012909 1">
        <a:dk1>
          <a:srgbClr val="000000"/>
        </a:dk1>
        <a:lt1>
          <a:srgbClr val="FFFFFF"/>
        </a:lt1>
        <a:dk2>
          <a:srgbClr val="000000"/>
        </a:dk2>
        <a:lt2>
          <a:srgbClr val="808080"/>
        </a:lt2>
        <a:accent1>
          <a:srgbClr val="7889FB"/>
        </a:accent1>
        <a:accent2>
          <a:srgbClr val="71BFC5"/>
        </a:accent2>
        <a:accent3>
          <a:srgbClr val="FFFFFF"/>
        </a:accent3>
        <a:accent4>
          <a:srgbClr val="000000"/>
        </a:accent4>
        <a:accent5>
          <a:srgbClr val="BEC4FD"/>
        </a:accent5>
        <a:accent6>
          <a:srgbClr val="66ADB2"/>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ck012909 2">
        <a:dk1>
          <a:srgbClr val="FFFFFF"/>
        </a:dk1>
        <a:lt1>
          <a:srgbClr val="FFFFFF"/>
        </a:lt1>
        <a:dk2>
          <a:srgbClr val="FFFFFF"/>
        </a:dk2>
        <a:lt2>
          <a:srgbClr val="808080"/>
        </a:lt2>
        <a:accent1>
          <a:srgbClr val="7889FB"/>
        </a:accent1>
        <a:accent2>
          <a:srgbClr val="71BFC5"/>
        </a:accent2>
        <a:accent3>
          <a:srgbClr val="FFFFFF"/>
        </a:accent3>
        <a:accent4>
          <a:srgbClr val="DADADA"/>
        </a:accent4>
        <a:accent5>
          <a:srgbClr val="BEC4FD"/>
        </a:accent5>
        <a:accent6>
          <a:srgbClr val="66ADB2"/>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ck012909 3">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6600"/>
        </a:hlink>
        <a:folHlink>
          <a:srgbClr val="006600"/>
        </a:folHlink>
      </a:clrScheme>
      <a:clrMap bg1="lt1" tx1="dk1" bg2="lt2" tx2="dk2" accent1="accent1" accent2="accent2" accent3="accent3" accent4="accent4" accent5="accent5" accent6="accent6" hlink="hlink" folHlink="folHlink"/>
    </a:extraClrScheme>
    <a:extraClrScheme>
      <a:clrScheme name="black012909 4">
        <a:dk1>
          <a:srgbClr val="000000"/>
        </a:dk1>
        <a:lt1>
          <a:srgbClr val="FFFFFF"/>
        </a:lt1>
        <a:dk2>
          <a:srgbClr val="0083B9"/>
        </a:dk2>
        <a:lt2>
          <a:srgbClr val="454746"/>
        </a:lt2>
        <a:accent1>
          <a:srgbClr val="7889FB"/>
        </a:accent1>
        <a:accent2>
          <a:srgbClr val="A5A216"/>
        </a:accent2>
        <a:accent3>
          <a:srgbClr val="FFFFFF"/>
        </a:accent3>
        <a:accent4>
          <a:srgbClr val="000000"/>
        </a:accent4>
        <a:accent5>
          <a:srgbClr val="BEC4FD"/>
        </a:accent5>
        <a:accent6>
          <a:srgbClr val="959213"/>
        </a:accent6>
        <a:hlink>
          <a:srgbClr val="0083B9"/>
        </a:hlink>
        <a:folHlink>
          <a:srgbClr val="0083B9"/>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1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2_Blank Presentation">
  <a:themeElements>
    <a:clrScheme name="Custom 1">
      <a:dk1>
        <a:srgbClr val="000000"/>
      </a:dk1>
      <a:lt1>
        <a:srgbClr val="FFFFFF"/>
      </a:lt1>
      <a:dk2>
        <a:srgbClr val="000000"/>
      </a:dk2>
      <a:lt2>
        <a:srgbClr val="969696"/>
      </a:lt2>
      <a:accent1>
        <a:srgbClr val="80BE3E"/>
      </a:accent1>
      <a:accent2>
        <a:srgbClr val="0066CC"/>
      </a:accent2>
      <a:accent3>
        <a:srgbClr val="284232"/>
      </a:accent3>
      <a:accent4>
        <a:srgbClr val="7F1D5A"/>
      </a:accent4>
      <a:accent5>
        <a:srgbClr val="FFFFFF"/>
      </a:accent5>
      <a:accent6>
        <a:srgbClr val="D8D8D8"/>
      </a:accent6>
      <a:hlink>
        <a:srgbClr val="0066CC"/>
      </a:hlink>
      <a:folHlink>
        <a:srgbClr val="595959"/>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31091</TotalTime>
  <Words>19205</Words>
  <Application>Microsoft Office PowerPoint</Application>
  <PresentationFormat>On-screen Show (4:3)</PresentationFormat>
  <Paragraphs>1915</Paragraphs>
  <Slides>80</Slides>
  <Notes>80</Notes>
  <HiddenSlides>0</HiddenSlides>
  <MMClips>0</MMClips>
  <ScaleCrop>false</ScaleCrop>
  <HeadingPairs>
    <vt:vector size="6" baseType="variant">
      <vt:variant>
        <vt:lpstr>Theme</vt:lpstr>
      </vt:variant>
      <vt:variant>
        <vt:i4>20</vt:i4>
      </vt:variant>
      <vt:variant>
        <vt:lpstr>Embedded OLE Servers</vt:lpstr>
      </vt:variant>
      <vt:variant>
        <vt:i4>0</vt:i4>
      </vt:variant>
      <vt:variant>
        <vt:lpstr>Slide Titles</vt:lpstr>
      </vt:variant>
      <vt:variant>
        <vt:i4>80</vt:i4>
      </vt:variant>
    </vt:vector>
  </HeadingPairs>
  <TitlesOfParts>
    <vt:vector size="100" baseType="lpstr">
      <vt:lpstr>1_black012909</vt:lpstr>
      <vt:lpstr>18_black012909</vt:lpstr>
      <vt:lpstr>Blank Presentation</vt:lpstr>
      <vt:lpstr>2_Blank Presentation</vt:lpstr>
      <vt:lpstr>7_Blank Presentation</vt:lpstr>
      <vt:lpstr>8_Blank Presentation</vt:lpstr>
      <vt:lpstr>9_Blank Presentation</vt:lpstr>
      <vt:lpstr>10_Blank Presentation</vt:lpstr>
      <vt:lpstr>12_Blank Presentation</vt:lpstr>
      <vt:lpstr>13_Blank Presentation</vt:lpstr>
      <vt:lpstr>14_Blank Presentation</vt:lpstr>
      <vt:lpstr>15_Blank Presentation</vt:lpstr>
      <vt:lpstr>16_Blank Presentation</vt:lpstr>
      <vt:lpstr>17_Blank Presentation</vt:lpstr>
      <vt:lpstr>18_Blank Presentation</vt:lpstr>
      <vt:lpstr>19_Blank Presentation</vt:lpstr>
      <vt:lpstr>20_Blank Presentation</vt:lpstr>
      <vt:lpstr>23_Blank Presentation</vt:lpstr>
      <vt:lpstr>11_Blank Presentation</vt:lpstr>
      <vt:lpstr>21_Blank Presentation</vt:lpstr>
      <vt:lpstr>Enabling Agile Processes on zEnterprise</vt:lpstr>
      <vt:lpstr>Agenda</vt:lpstr>
      <vt:lpstr>PowerPoint Presentation</vt:lpstr>
      <vt:lpstr>PowerPoint Presentation</vt:lpstr>
      <vt:lpstr>PowerPoint Presentation</vt:lpstr>
      <vt:lpstr>IBM Business Process Management for all platforms</vt:lpstr>
      <vt:lpstr> </vt:lpstr>
      <vt:lpstr>Enabling Agile Processes on zEnterprise </vt:lpstr>
      <vt:lpstr>Enabling Agile Processes on zEnterprise </vt:lpstr>
      <vt:lpstr>Enabling Agile Processes on zEnterprise </vt:lpstr>
      <vt:lpstr> </vt:lpstr>
      <vt:lpstr>PowerPoint Presentation</vt:lpstr>
      <vt:lpstr>PowerPoint Presentation</vt:lpstr>
      <vt:lpstr>PowerPoint Presentation</vt:lpstr>
      <vt:lpstr>PowerPoint Presentation</vt:lpstr>
      <vt:lpstr>PowerPoint Presentation</vt:lpstr>
      <vt:lpstr>PowerPoint Presentation</vt:lpstr>
      <vt:lpstr>IBM BPM V7.5 for z/OS is optimized for zEnterprise</vt:lpstr>
      <vt:lpstr>IBM BPM V7.5 for z/OS leverages native z/OS data structures</vt:lpstr>
      <vt:lpstr> IBM BPM V7.5 facilitates fast communication with z apps</vt:lpstr>
      <vt:lpstr>PowerPoint Presentation</vt:lpstr>
      <vt:lpstr>Modernize and streamline business processes for efficiency</vt:lpstr>
      <vt:lpstr>Customers use the BPM engine to transform complex and layered processes, deliver better service</vt:lpstr>
      <vt:lpstr>Processes that frequently interact with DB2 z/OS, CICS, IMS benefit most from colocation on z/OS</vt:lpstr>
      <vt:lpstr>PowerPoint Presentation</vt:lpstr>
      <vt:lpstr>Agenda</vt:lpstr>
      <vt:lpstr>The Challenges of Today’s System Z Workloads …</vt:lpstr>
      <vt:lpstr>… Emphasize the Need for Optimized Systems</vt:lpstr>
      <vt:lpstr>The Modern Enterprise is a Network of Complex Interactions … Powered by Mainframe Assets</vt:lpstr>
      <vt:lpstr>IBM zEnterprise System – Best-in-class systems and software technologies  A “System of Systems” that unifies IT for predictable service delivery</vt:lpstr>
      <vt:lpstr>What every IBMer in the WebSphere brand should know about System Z </vt:lpstr>
      <vt:lpstr>zEnterprise </vt:lpstr>
      <vt:lpstr>zEnterprise Extends Service Management for Improved Governance </vt:lpstr>
      <vt:lpstr>Delivering on the promise of smarter computing </vt:lpstr>
      <vt:lpstr>On-line Banking Benchmark Demonstrates Performance Advantages of Collocation with Data Subsystems</vt:lpstr>
      <vt:lpstr>Operational Benefits of Co-located Applications</vt:lpstr>
      <vt:lpstr>Increasing Business Agility with System Z Software</vt:lpstr>
      <vt:lpstr>Banking Environment on z/OS, 1 of 2</vt:lpstr>
      <vt:lpstr>Banking Environment on z/OS, 2 of 2</vt:lpstr>
      <vt:lpstr>What is the “Right” System Z Topology for BPM?</vt:lpstr>
      <vt:lpstr>PowerPoint Presentation</vt:lpstr>
      <vt:lpstr>PowerPoint Presentation</vt:lpstr>
      <vt:lpstr>Agenda</vt:lpstr>
      <vt:lpstr> Improving Operational Decisions through Modernization</vt:lpstr>
      <vt:lpstr>Modernize with business rules management that improves operational decisions </vt:lpstr>
      <vt:lpstr>Dynamic Business Rules Management and a Managed Execution Environment</vt:lpstr>
      <vt:lpstr>Customers Across Industries Successfully Improve Business Processes with IBM BPM and BRMS</vt:lpstr>
      <vt:lpstr>Modernize and streamline business processes for efficiency</vt:lpstr>
      <vt:lpstr>PowerPoint Presentation</vt:lpstr>
      <vt:lpstr>Unifies IT and LOB objectives across platforms</vt:lpstr>
      <vt:lpstr>Unify process, rule, and event assets for sharing and reuse</vt:lpstr>
      <vt:lpstr>Modernize industry-specific applications and processes to accelerate and enhance BPM adoption </vt:lpstr>
      <vt:lpstr>Agenda</vt:lpstr>
      <vt:lpstr>Leverage mission-critical applications and processes</vt:lpstr>
      <vt:lpstr>Leverage co-location on z/OS of processes that frequently interact with CICS, IMS, or DB2</vt:lpstr>
      <vt:lpstr>Adapt dynamically to change across processes and business rules</vt:lpstr>
      <vt:lpstr>Unify through powerfully simple process improvement and seamless deployment across platforms</vt:lpstr>
      <vt:lpstr>Leverage performance, robustness, and scalability</vt:lpstr>
      <vt:lpstr>PowerPoint Presentation</vt:lpstr>
      <vt:lpstr>Next Steps in Harnessing BPM and BRMS Value on System Z </vt:lpstr>
      <vt:lpstr>What’s Next?</vt:lpstr>
      <vt:lpstr>Agenda</vt:lpstr>
      <vt:lpstr>PowerPoint Presentation</vt:lpstr>
      <vt:lpstr>Simplicity for deep business user engagement Process Designer</vt:lpstr>
      <vt:lpstr>Validate process requirements and changes faster Built-in Playback</vt:lpstr>
      <vt:lpstr>Simplicity for business decisions Integrated rules authoring</vt:lpstr>
      <vt:lpstr>Powerful integration capabilities Integration Designer</vt:lpstr>
      <vt:lpstr>Confidently execute mission-critical solutions Process Server</vt:lpstr>
      <vt:lpstr>Connect application and information assets Integration Adapters and ESB</vt:lpstr>
      <vt:lpstr>Manage change confidently with built-in governance Process Center</vt:lpstr>
      <vt:lpstr>Easily manage multiple process versions Toolkits, Snapshots, Back-in-time versioning</vt:lpstr>
      <vt:lpstr>Get real-time visibility with built-in performance data Performance Data Warehouse</vt:lpstr>
      <vt:lpstr>Optimize processes for greater business value Process Optimizer</vt:lpstr>
      <vt:lpstr>Quickly execute tasks consistently for increased productivity Process Coaches and Federated Task List</vt:lpstr>
      <vt:lpstr>PowerPoint Presentation</vt:lpstr>
      <vt:lpstr>BACKUP</vt:lpstr>
      <vt:lpstr>PowerPoint Presentation</vt:lpstr>
      <vt:lpstr>Seamless Collaboration Across Roles</vt:lpstr>
      <vt:lpstr>While many workloads or combinations of workloads will gain value from zEnterprise, there are a few common patterns that have emerged.</vt:lpstr>
      <vt:lpstr>IBM BPM on the zEnterprise </vt:lpstr>
    </vt:vector>
  </TitlesOfParts>
  <Company>IBM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Things You Didn’t Know About Business Process Management on System z   Jeff Reser reserj@us.ibm.com   May 18, 2011 </dc:title>
  <dc:creator>Jeff Reser</dc:creator>
  <cp:lastModifiedBy>Jeff Reser</cp:lastModifiedBy>
  <cp:revision>891</cp:revision>
  <dcterms:created xsi:type="dcterms:W3CDTF">2009-03-15T17:17:11Z</dcterms:created>
  <dcterms:modified xsi:type="dcterms:W3CDTF">2011-09-28T15:49:26Z</dcterms:modified>
</cp:coreProperties>
</file>